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111AC"/>
    <a:srgbClr val="66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14F27B-6E87-4083-A598-E8881153D75C}" type="datetimeFigureOut">
              <a:rPr lang="es-MX" smtClean="0"/>
              <a:t>09/06/2015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B24AC7-1D7B-4B33-8288-E1B3437CE7F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300326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B24AC7-1D7B-4B33-8288-E1B3437CE7F3}" type="slidenum">
              <a:rPr lang="es-MX" smtClean="0"/>
              <a:t>3</a:t>
            </a:fld>
            <a:endParaRPr lang="es-MX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86571-EFCD-4099-B833-AB8C4953098E}" type="datetimeFigureOut">
              <a:rPr lang="es-MX" smtClean="0"/>
              <a:t>09/06/2015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0AE99-E3FA-40E3-ABEB-0FB5420462D6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86571-EFCD-4099-B833-AB8C4953098E}" type="datetimeFigureOut">
              <a:rPr lang="es-MX" smtClean="0"/>
              <a:t>09/06/2015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0AE99-E3FA-40E3-ABEB-0FB5420462D6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86571-EFCD-4099-B833-AB8C4953098E}" type="datetimeFigureOut">
              <a:rPr lang="es-MX" smtClean="0"/>
              <a:t>09/06/2015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0AE99-E3FA-40E3-ABEB-0FB5420462D6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86571-EFCD-4099-B833-AB8C4953098E}" type="datetimeFigureOut">
              <a:rPr lang="es-MX" smtClean="0"/>
              <a:t>09/06/2015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0AE99-E3FA-40E3-ABEB-0FB5420462D6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86571-EFCD-4099-B833-AB8C4953098E}" type="datetimeFigureOut">
              <a:rPr lang="es-MX" smtClean="0"/>
              <a:t>09/06/2015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0AE99-E3FA-40E3-ABEB-0FB5420462D6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86571-EFCD-4099-B833-AB8C4953098E}" type="datetimeFigureOut">
              <a:rPr lang="es-MX" smtClean="0"/>
              <a:t>09/06/2015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0AE99-E3FA-40E3-ABEB-0FB5420462D6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86571-EFCD-4099-B833-AB8C4953098E}" type="datetimeFigureOut">
              <a:rPr lang="es-MX" smtClean="0"/>
              <a:t>09/06/2015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0AE99-E3FA-40E3-ABEB-0FB5420462D6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86571-EFCD-4099-B833-AB8C4953098E}" type="datetimeFigureOut">
              <a:rPr lang="es-MX" smtClean="0"/>
              <a:t>09/06/2015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0AE99-E3FA-40E3-ABEB-0FB5420462D6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86571-EFCD-4099-B833-AB8C4953098E}" type="datetimeFigureOut">
              <a:rPr lang="es-MX" smtClean="0"/>
              <a:t>09/06/2015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0AE99-E3FA-40E3-ABEB-0FB5420462D6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86571-EFCD-4099-B833-AB8C4953098E}" type="datetimeFigureOut">
              <a:rPr lang="es-MX" smtClean="0"/>
              <a:t>09/06/2015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0AE99-E3FA-40E3-ABEB-0FB5420462D6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86571-EFCD-4099-B833-AB8C4953098E}" type="datetimeFigureOut">
              <a:rPr lang="es-MX" smtClean="0"/>
              <a:t>09/06/2015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0AE99-E3FA-40E3-ABEB-0FB5420462D6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FF99">
            <a:alpha val="68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586571-EFCD-4099-B833-AB8C4953098E}" type="datetimeFigureOut">
              <a:rPr lang="es-MX" smtClean="0"/>
              <a:t>09/06/2015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70AE99-E3FA-40E3-ABEB-0FB5420462D6}" type="slidenum">
              <a:rPr lang="es-MX" smtClean="0"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http://us.cdn3.123rf.com/168nwm/tigatelu/tigatelu1404/tigatelu140400215/27656773-profesora-de-dibujos-animados-de-pie-junto-a-una-pizarr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88640"/>
            <a:ext cx="8784976" cy="6336704"/>
          </a:xfrm>
          <a:prstGeom prst="rect">
            <a:avLst/>
          </a:prstGeom>
          <a:noFill/>
        </p:spPr>
      </p:pic>
      <p:sp>
        <p:nvSpPr>
          <p:cNvPr id="2" name="1 CuadroTexto"/>
          <p:cNvSpPr txBox="1"/>
          <p:nvPr/>
        </p:nvSpPr>
        <p:spPr>
          <a:xfrm>
            <a:off x="539552" y="620688"/>
            <a:ext cx="5029069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MX" sz="3200" b="1" dirty="0" smtClean="0">
                <a:solidFill>
                  <a:schemeClr val="bg1"/>
                </a:solidFill>
              </a:rPr>
              <a:t>DESARROLLAR LA PRÁCTICA </a:t>
            </a:r>
          </a:p>
          <a:p>
            <a:pPr algn="ctr"/>
            <a:r>
              <a:rPr lang="es-MX" sz="3200" b="1" dirty="0" smtClean="0">
                <a:solidFill>
                  <a:schemeClr val="bg1"/>
                </a:solidFill>
              </a:rPr>
              <a:t>REFLEXIVA EN </a:t>
            </a:r>
          </a:p>
          <a:p>
            <a:pPr algn="ctr"/>
            <a:r>
              <a:rPr lang="es-MX" sz="3200" b="1" dirty="0" smtClean="0">
                <a:solidFill>
                  <a:schemeClr val="bg1"/>
                </a:solidFill>
              </a:rPr>
              <a:t>EL OFICIO DE ENSEÑAR</a:t>
            </a:r>
          </a:p>
          <a:p>
            <a:pPr algn="ctr"/>
            <a:endParaRPr lang="es-MX" sz="3200" b="1" dirty="0">
              <a:solidFill>
                <a:schemeClr val="bg1"/>
              </a:solidFill>
            </a:endParaRPr>
          </a:p>
          <a:p>
            <a:pPr algn="ctr"/>
            <a:r>
              <a:rPr lang="es-MX" sz="3200" b="1" dirty="0" smtClean="0">
                <a:solidFill>
                  <a:schemeClr val="bg1"/>
                </a:solidFill>
              </a:rPr>
              <a:t>PHILIPPE PERRENOUD</a:t>
            </a:r>
          </a:p>
          <a:p>
            <a:pPr algn="ctr"/>
            <a:r>
              <a:rPr lang="es-MX" sz="3200" b="1" dirty="0" smtClean="0">
                <a:solidFill>
                  <a:schemeClr val="bg1"/>
                </a:solidFill>
              </a:rPr>
              <a:t>(Cap. 9)</a:t>
            </a:r>
            <a:endParaRPr lang="es-MX" sz="32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1.bp.blogspot.com/-72euVSROXpM/UbDKhCvPWZI/AAAAAAAAAGo/uBiEjykWGgc/s1600/escuchar.jpg"/>
          <p:cNvPicPr>
            <a:picLocks noChangeAspect="1" noChangeArrowheads="1"/>
          </p:cNvPicPr>
          <p:nvPr/>
        </p:nvPicPr>
        <p:blipFill>
          <a:blip r:embed="rId2" cstate="print"/>
          <a:srcRect l="9530" t="5804" r="12672" b="5683"/>
          <a:stretch>
            <a:fillRect/>
          </a:stretch>
        </p:blipFill>
        <p:spPr bwMode="auto">
          <a:xfrm>
            <a:off x="2987824" y="5139201"/>
            <a:ext cx="1296144" cy="1718799"/>
          </a:xfrm>
          <a:prstGeom prst="rect">
            <a:avLst/>
          </a:prstGeom>
          <a:noFill/>
        </p:spPr>
      </p:pic>
      <p:sp>
        <p:nvSpPr>
          <p:cNvPr id="6" name="5 Llamada rectangular redondeada"/>
          <p:cNvSpPr/>
          <p:nvPr/>
        </p:nvSpPr>
        <p:spPr>
          <a:xfrm>
            <a:off x="216024" y="44624"/>
            <a:ext cx="8676456" cy="4824536"/>
          </a:xfrm>
          <a:prstGeom prst="wedgeRoundRect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8" name="7 CuadroTexto"/>
          <p:cNvSpPr txBox="1"/>
          <p:nvPr/>
        </p:nvSpPr>
        <p:spPr>
          <a:xfrm>
            <a:off x="251520" y="-27384"/>
            <a:ext cx="8561899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b="1" dirty="0" smtClean="0">
                <a:solidFill>
                  <a:schemeClr val="bg1"/>
                </a:solidFill>
              </a:rPr>
              <a:t>+ El sistema educativo dispone de una autonomía </a:t>
            </a:r>
          </a:p>
          <a:p>
            <a:pPr algn="just"/>
            <a:r>
              <a:rPr lang="es-MX" sz="2800" b="1" dirty="0" smtClean="0">
                <a:solidFill>
                  <a:schemeClr val="bg1"/>
                </a:solidFill>
              </a:rPr>
              <a:t>relativa (</a:t>
            </a:r>
            <a:r>
              <a:rPr lang="es-MX" sz="2800" b="1" dirty="0" err="1" smtClean="0">
                <a:solidFill>
                  <a:schemeClr val="bg1"/>
                </a:solidFill>
              </a:rPr>
              <a:t>Bourdieu</a:t>
            </a:r>
            <a:r>
              <a:rPr lang="es-MX" sz="2800" b="1" dirty="0" smtClean="0">
                <a:solidFill>
                  <a:schemeClr val="bg1"/>
                </a:solidFill>
              </a:rPr>
              <a:t> y </a:t>
            </a:r>
            <a:r>
              <a:rPr lang="es-MX" sz="2800" b="1" dirty="0" err="1" smtClean="0">
                <a:solidFill>
                  <a:schemeClr val="bg1"/>
                </a:solidFill>
              </a:rPr>
              <a:t>Passeron</a:t>
            </a:r>
            <a:r>
              <a:rPr lang="es-MX" sz="2800" b="1" dirty="0" smtClean="0">
                <a:solidFill>
                  <a:schemeClr val="bg1"/>
                </a:solidFill>
              </a:rPr>
              <a:t>, 1970)</a:t>
            </a:r>
          </a:p>
          <a:p>
            <a:pPr algn="just"/>
            <a:endParaRPr lang="es-MX" sz="2800" b="1" dirty="0" smtClean="0">
              <a:solidFill>
                <a:schemeClr val="bg1"/>
              </a:solidFill>
            </a:endParaRPr>
          </a:p>
          <a:p>
            <a:pPr algn="just"/>
            <a:r>
              <a:rPr lang="es-MX" sz="2800" b="1" dirty="0" smtClean="0">
                <a:solidFill>
                  <a:schemeClr val="bg1"/>
                </a:solidFill>
              </a:rPr>
              <a:t>+ La forma escolar se ha creado en parte para proteger a maestros y alumnos de la fuerza desatada del mundo (</a:t>
            </a:r>
            <a:r>
              <a:rPr lang="es-MX" sz="2800" b="1" dirty="0" err="1" smtClean="0">
                <a:solidFill>
                  <a:schemeClr val="bg1"/>
                </a:solidFill>
              </a:rPr>
              <a:t>Vincent</a:t>
            </a:r>
            <a:r>
              <a:rPr lang="es-MX" sz="2800" b="1" dirty="0" smtClean="0">
                <a:solidFill>
                  <a:schemeClr val="bg1"/>
                </a:solidFill>
              </a:rPr>
              <a:t> 1994)</a:t>
            </a:r>
          </a:p>
          <a:p>
            <a:pPr algn="just"/>
            <a:endParaRPr lang="es-MX" sz="2800" b="1" dirty="0" smtClean="0">
              <a:solidFill>
                <a:schemeClr val="bg1"/>
              </a:solidFill>
            </a:endParaRPr>
          </a:p>
          <a:p>
            <a:pPr algn="just"/>
            <a:r>
              <a:rPr lang="es-MX" sz="2800" b="1" dirty="0" smtClean="0">
                <a:solidFill>
                  <a:schemeClr val="bg1"/>
                </a:solidFill>
              </a:rPr>
              <a:t>+ La sociedad está en la escuela así como la escuela está en la sociedad, debe seguir funcionando aún en las circunstancias más inestables</a:t>
            </a:r>
          </a:p>
          <a:p>
            <a:pPr algn="just"/>
            <a:endParaRPr lang="es-MX" sz="2800" b="1" dirty="0">
              <a:solidFill>
                <a:schemeClr val="bg1"/>
              </a:solidFill>
            </a:endParaRPr>
          </a:p>
          <a:p>
            <a:pPr algn="just"/>
            <a:r>
              <a:rPr lang="es-MX" sz="2800" b="1" dirty="0" smtClean="0">
                <a:solidFill>
                  <a:schemeClr val="bg1"/>
                </a:solidFill>
              </a:rPr>
              <a:t> </a:t>
            </a:r>
            <a:endParaRPr lang="es-MX" sz="28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ttp://www.aulafacil.com/uploads/cursos/425/editor/lecc-14_clip_image002.e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86500" y="4248149"/>
            <a:ext cx="2857500" cy="2609851"/>
          </a:xfrm>
          <a:prstGeom prst="rect">
            <a:avLst/>
          </a:prstGeom>
          <a:noFill/>
        </p:spPr>
      </p:pic>
      <p:sp>
        <p:nvSpPr>
          <p:cNvPr id="3" name="2 CuadroTexto"/>
          <p:cNvSpPr txBox="1"/>
          <p:nvPr/>
        </p:nvSpPr>
        <p:spPr>
          <a:xfrm>
            <a:off x="-36512" y="-27384"/>
            <a:ext cx="9180512" cy="69865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2800" b="1" dirty="0" smtClean="0">
                <a:solidFill>
                  <a:schemeClr val="accent4">
                    <a:lumMod val="75000"/>
                  </a:schemeClr>
                </a:solidFill>
              </a:rPr>
              <a:t>+ El trabajo de los estudiantes evoluciona lentamente, porque depende en menor medida del progreso técnico</a:t>
            </a:r>
          </a:p>
          <a:p>
            <a:pPr algn="just"/>
            <a:endParaRPr lang="es-MX" sz="2800" b="1" dirty="0">
              <a:solidFill>
                <a:schemeClr val="accent4">
                  <a:lumMod val="75000"/>
                </a:schemeClr>
              </a:solidFill>
            </a:endParaRPr>
          </a:p>
          <a:p>
            <a:pPr algn="just"/>
            <a:r>
              <a:rPr lang="es-MX" sz="2800" b="1" dirty="0" smtClean="0">
                <a:solidFill>
                  <a:schemeClr val="accent4">
                    <a:lumMod val="75000"/>
                  </a:schemeClr>
                </a:solidFill>
              </a:rPr>
              <a:t>+ El lema de los gobiernos desde hace algunos años pareciera ser “Hacerlo  mejor con menos”</a:t>
            </a:r>
          </a:p>
          <a:p>
            <a:pPr algn="just"/>
            <a:endParaRPr lang="es-MX" sz="2800" b="1" dirty="0">
              <a:solidFill>
                <a:schemeClr val="accent4">
                  <a:lumMod val="75000"/>
                </a:schemeClr>
              </a:solidFill>
            </a:endParaRPr>
          </a:p>
          <a:p>
            <a:pPr algn="just"/>
            <a:r>
              <a:rPr lang="es-MX" sz="2800" b="1" dirty="0" smtClean="0">
                <a:solidFill>
                  <a:schemeClr val="accent4">
                    <a:lumMod val="75000"/>
                  </a:schemeClr>
                </a:solidFill>
              </a:rPr>
              <a:t>+ Aquellos gobiernos con visión hacia el futuro son quienes han identificado los riesgos de una escuela inmóvil y parcialmente ineficaz</a:t>
            </a:r>
          </a:p>
          <a:p>
            <a:pPr algn="just"/>
            <a:endParaRPr lang="es-MX" sz="2800" b="1" dirty="0">
              <a:solidFill>
                <a:schemeClr val="accent4">
                  <a:lumMod val="75000"/>
                </a:schemeClr>
              </a:solidFill>
            </a:endParaRPr>
          </a:p>
          <a:p>
            <a:pPr algn="just"/>
            <a:r>
              <a:rPr lang="es-MX" sz="2800" b="1" dirty="0" smtClean="0">
                <a:solidFill>
                  <a:schemeClr val="accent4">
                    <a:lumMod val="75000"/>
                  </a:schemeClr>
                </a:solidFill>
              </a:rPr>
              <a:t>+ Un  grupo de personas llamados </a:t>
            </a:r>
            <a:r>
              <a:rPr lang="es-MX" sz="2800" b="1" dirty="0" err="1" smtClean="0">
                <a:solidFill>
                  <a:schemeClr val="accent4">
                    <a:lumMod val="75000"/>
                  </a:schemeClr>
                </a:solidFill>
              </a:rPr>
              <a:t>conser</a:t>
            </a:r>
            <a:r>
              <a:rPr lang="es-MX" sz="2800" b="1" dirty="0" smtClean="0">
                <a:solidFill>
                  <a:schemeClr val="accent4">
                    <a:lumMod val="75000"/>
                  </a:schemeClr>
                </a:solidFill>
              </a:rPr>
              <a:t>-</a:t>
            </a:r>
          </a:p>
          <a:p>
            <a:pPr algn="just"/>
            <a:r>
              <a:rPr lang="es-MX" sz="2800" b="1" dirty="0" smtClean="0">
                <a:solidFill>
                  <a:schemeClr val="accent4">
                    <a:lumMod val="75000"/>
                  </a:schemeClr>
                </a:solidFill>
              </a:rPr>
              <a:t>vadores son  los que piensan que la escuela</a:t>
            </a:r>
          </a:p>
          <a:p>
            <a:pPr algn="just"/>
            <a:r>
              <a:rPr lang="es-MX" sz="2800" b="1" dirty="0" smtClean="0">
                <a:solidFill>
                  <a:schemeClr val="accent4">
                    <a:lumMod val="75000"/>
                  </a:schemeClr>
                </a:solidFill>
              </a:rPr>
              <a:t>es demasiado cara y que los impuestos</a:t>
            </a:r>
          </a:p>
          <a:p>
            <a:pPr algn="just"/>
            <a:r>
              <a:rPr lang="es-MX" sz="2800" b="1" dirty="0">
                <a:solidFill>
                  <a:schemeClr val="accent4">
                    <a:lumMod val="75000"/>
                  </a:schemeClr>
                </a:solidFill>
              </a:rPr>
              <a:t>s</a:t>
            </a:r>
            <a:r>
              <a:rPr lang="es-MX" sz="2800" b="1" dirty="0" smtClean="0">
                <a:solidFill>
                  <a:schemeClr val="accent4">
                    <a:lumMod val="75000"/>
                  </a:schemeClr>
                </a:solidFill>
              </a:rPr>
              <a:t>on una carga demasiado pesada. Los </a:t>
            </a:r>
          </a:p>
          <a:p>
            <a:pPr algn="just"/>
            <a:r>
              <a:rPr lang="es-MX" sz="2800" b="1" dirty="0" smtClean="0">
                <a:solidFill>
                  <a:schemeClr val="accent4">
                    <a:lumMod val="75000"/>
                  </a:schemeClr>
                </a:solidFill>
              </a:rPr>
              <a:t>idealistas ven que el progreso de la </a:t>
            </a:r>
            <a:r>
              <a:rPr lang="es-MX" sz="2800" b="1" dirty="0" smtClean="0">
                <a:solidFill>
                  <a:srgbClr val="7030A0"/>
                </a:solidFill>
              </a:rPr>
              <a:t>escuela</a:t>
            </a:r>
          </a:p>
          <a:p>
            <a:pPr algn="just"/>
            <a:r>
              <a:rPr lang="es-MX" sz="2800" b="1" dirty="0">
                <a:solidFill>
                  <a:schemeClr val="accent4">
                    <a:lumMod val="75000"/>
                  </a:schemeClr>
                </a:solidFill>
              </a:rPr>
              <a:t>e</a:t>
            </a:r>
            <a:r>
              <a:rPr lang="es-MX" sz="2800" b="1" dirty="0" smtClean="0">
                <a:solidFill>
                  <a:schemeClr val="accent4">
                    <a:lumMod val="75000"/>
                  </a:schemeClr>
                </a:solidFill>
              </a:rPr>
              <a:t>s inseparable de la profesionalización del </a:t>
            </a:r>
            <a:r>
              <a:rPr lang="es-MX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estudiante</a:t>
            </a:r>
            <a:endParaRPr lang="es-MX" sz="28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://www.innovasocial.com/files/2015/02/Lukki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1720" y="5157192"/>
            <a:ext cx="6876256" cy="1628800"/>
          </a:xfrm>
          <a:prstGeom prst="rect">
            <a:avLst/>
          </a:prstGeom>
          <a:noFill/>
        </p:spPr>
      </p:pic>
      <p:sp>
        <p:nvSpPr>
          <p:cNvPr id="3" name="2 CuadroTexto"/>
          <p:cNvSpPr txBox="1"/>
          <p:nvPr/>
        </p:nvSpPr>
        <p:spPr>
          <a:xfrm>
            <a:off x="-36512" y="-27384"/>
            <a:ext cx="9180512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2600" b="1" dirty="0" smtClean="0">
                <a:solidFill>
                  <a:schemeClr val="accent4">
                    <a:lumMod val="75000"/>
                  </a:schemeClr>
                </a:solidFill>
              </a:rPr>
              <a:t>+ La evolución demográfica, económica, política y cultural transforma al público escolar y a las condiciones de la escolaridad y acaba por obligar a la escuela a cambiar.  El cambio social se presenta como una imposición</a:t>
            </a:r>
          </a:p>
          <a:p>
            <a:pPr algn="just"/>
            <a:endParaRPr lang="es-MX" sz="2600" b="1" dirty="0">
              <a:solidFill>
                <a:schemeClr val="accent4">
                  <a:lumMod val="75000"/>
                </a:schemeClr>
              </a:solidFill>
            </a:endParaRPr>
          </a:p>
          <a:p>
            <a:pPr algn="just"/>
            <a:r>
              <a:rPr lang="es-MX" sz="2600" b="1" dirty="0" smtClean="0">
                <a:solidFill>
                  <a:schemeClr val="accent4">
                    <a:lumMod val="75000"/>
                  </a:schemeClr>
                </a:solidFill>
              </a:rPr>
              <a:t>+ Los desafíos a los que se encuentra los países en vías de desarrollo reclaman una práctica reflexiva y de implicación crítica, los países más desarrollados parecen no esperar gran cosa de sus estudiantes a parte de que den clase.</a:t>
            </a:r>
          </a:p>
          <a:p>
            <a:pPr algn="just"/>
            <a:endParaRPr lang="es-MX" sz="2600" b="1" dirty="0">
              <a:solidFill>
                <a:schemeClr val="accent4">
                  <a:lumMod val="75000"/>
                </a:schemeClr>
              </a:solidFill>
            </a:endParaRPr>
          </a:p>
          <a:p>
            <a:pPr algn="just"/>
            <a:r>
              <a:rPr lang="es-MX" sz="2600" b="1" dirty="0" smtClean="0">
                <a:solidFill>
                  <a:schemeClr val="accent4">
                    <a:lumMod val="75000"/>
                  </a:schemeClr>
                </a:solidFill>
              </a:rPr>
              <a:t>+ Los enseñantes cuyas competencias disciplinares, didácticas y transversales  son insuficientes sufren ante la posibilidad de perder el dominio de su clase e intentan desarrollar estrategias mas eficaces</a:t>
            </a:r>
            <a:endParaRPr lang="es-MX" sz="2600" b="1" dirty="0">
              <a:solidFill>
                <a:schemeClr val="accent4">
                  <a:lumMod val="75000"/>
                </a:schemeClr>
              </a:solidFill>
            </a:endParaRPr>
          </a:p>
          <a:p>
            <a:pPr algn="just"/>
            <a:endParaRPr lang="es-MX" sz="28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www.arnoudvandenheuvel.nl/site/assets/pictures/importante_logo_fram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27384"/>
            <a:ext cx="9144000" cy="3861048"/>
          </a:xfrm>
          <a:prstGeom prst="rect">
            <a:avLst/>
          </a:prstGeom>
          <a:noFill/>
        </p:spPr>
      </p:pic>
      <p:sp>
        <p:nvSpPr>
          <p:cNvPr id="3" name="2 Rectángulo"/>
          <p:cNvSpPr/>
          <p:nvPr/>
        </p:nvSpPr>
        <p:spPr>
          <a:xfrm>
            <a:off x="0" y="2348880"/>
            <a:ext cx="9144000" cy="4464496"/>
          </a:xfrm>
          <a:prstGeom prst="rect">
            <a:avLst/>
          </a:prstGeom>
          <a:solidFill>
            <a:schemeClr val="bg1"/>
          </a:solidFill>
          <a:ln w="85725">
            <a:solidFill>
              <a:srgbClr val="D111A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4" name="3 CuadroTexto"/>
          <p:cNvSpPr txBox="1"/>
          <p:nvPr/>
        </p:nvSpPr>
        <p:spPr>
          <a:xfrm>
            <a:off x="0" y="2204864"/>
            <a:ext cx="91440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2400" b="1" dirty="0" smtClean="0">
                <a:solidFill>
                  <a:schemeClr val="accent4">
                    <a:lumMod val="75000"/>
                  </a:schemeClr>
                </a:solidFill>
              </a:rPr>
              <a:t>+ Debe existir un sistema de referencia</a:t>
            </a:r>
          </a:p>
          <a:p>
            <a:pPr algn="just"/>
            <a:r>
              <a:rPr lang="es-MX" sz="2400" b="1" dirty="0" smtClean="0">
                <a:solidFill>
                  <a:schemeClr val="accent4">
                    <a:lumMod val="75000"/>
                  </a:schemeClr>
                </a:solidFill>
              </a:rPr>
              <a:t>+ Tener en cuenta las competencias, los conocimientos disciplinares o profesionales sean un recurso para desarrollo de competencias</a:t>
            </a:r>
          </a:p>
          <a:p>
            <a:pPr algn="just"/>
            <a:r>
              <a:rPr lang="es-MX" sz="2400" b="1" dirty="0" smtClean="0">
                <a:solidFill>
                  <a:schemeClr val="accent4">
                    <a:lumMod val="75000"/>
                  </a:schemeClr>
                </a:solidFill>
              </a:rPr>
              <a:t>+ Las competencias profesionales se sitúen más allá de lo que hay que enseñar, tome en cuenta la didáctica de clase, panificación, evaluación y diferenciación de la enseñanza</a:t>
            </a:r>
          </a:p>
          <a:p>
            <a:pPr algn="just"/>
            <a:r>
              <a:rPr lang="es-MX" sz="2400" b="1" dirty="0" smtClean="0">
                <a:solidFill>
                  <a:schemeClr val="accent4">
                    <a:lumMod val="75000"/>
                  </a:schemeClr>
                </a:solidFill>
              </a:rPr>
              <a:t>+ Las competencias de base una herramienta suficientemente </a:t>
            </a:r>
          </a:p>
          <a:p>
            <a:pPr algn="just"/>
            <a:r>
              <a:rPr lang="es-MX" sz="2400" b="1" dirty="0" smtClean="0">
                <a:solidFill>
                  <a:schemeClr val="accent4">
                    <a:lumMod val="75000"/>
                  </a:schemeClr>
                </a:solidFill>
              </a:rPr>
              <a:t>clara para sostener la concepción y gestión de planes y dispositivos de formación, la evaluación de las competencias en estudiantes</a:t>
            </a:r>
          </a:p>
          <a:p>
            <a:pPr algn="just"/>
            <a:r>
              <a:rPr lang="es-MX" sz="2400" b="1" dirty="0" smtClean="0">
                <a:solidFill>
                  <a:schemeClr val="accent4">
                    <a:lumMod val="75000"/>
                  </a:schemeClr>
                </a:solidFill>
              </a:rPr>
              <a:t>+ La dimensión reflexiva se incluya de entrada en la concepción de las competencias, para lograr un cambio de conocimientos sobre los procesos de enseñanza - aprendizaje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previews.123rf.com/images/orla/orla1303/orla130300109/18492266-3d-people-man-person-and-arrows-in-different-directions-Concept-of-confusion--Stock-Photo.jpg"/>
          <p:cNvPicPr>
            <a:picLocks noChangeAspect="1" noChangeArrowheads="1"/>
          </p:cNvPicPr>
          <p:nvPr/>
        </p:nvPicPr>
        <p:blipFill>
          <a:blip r:embed="rId2" cstate="print"/>
          <a:srcRect l="8358" t="7463" r="14030" b="12508"/>
          <a:stretch>
            <a:fillRect/>
          </a:stretch>
        </p:blipFill>
        <p:spPr bwMode="auto">
          <a:xfrm>
            <a:off x="6300192" y="0"/>
            <a:ext cx="2843808" cy="6858000"/>
          </a:xfrm>
          <a:prstGeom prst="rect">
            <a:avLst/>
          </a:prstGeom>
          <a:noFill/>
        </p:spPr>
      </p:pic>
      <p:sp>
        <p:nvSpPr>
          <p:cNvPr id="3" name="2 CuadroTexto"/>
          <p:cNvSpPr txBox="1"/>
          <p:nvPr/>
        </p:nvSpPr>
        <p:spPr>
          <a:xfrm>
            <a:off x="-36512" y="-27384"/>
            <a:ext cx="6408712" cy="7325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2600" b="1" dirty="0" smtClean="0">
                <a:solidFill>
                  <a:schemeClr val="accent4">
                    <a:lumMod val="75000"/>
                  </a:schemeClr>
                </a:solidFill>
              </a:rPr>
              <a:t>+ Un practicante reflexivo acepta formar parte del problema, reflexiona sobre la relación con el saber, personas, poder, instituciones, tecnologías, etc. </a:t>
            </a:r>
          </a:p>
          <a:p>
            <a:pPr algn="just"/>
            <a:endParaRPr lang="es-MX" sz="2600" b="1" dirty="0" smtClean="0">
              <a:solidFill>
                <a:schemeClr val="accent4">
                  <a:lumMod val="75000"/>
                </a:schemeClr>
              </a:solidFill>
            </a:endParaRPr>
          </a:p>
          <a:p>
            <a:pPr algn="just"/>
            <a:r>
              <a:rPr lang="es-MX" sz="2600" b="1" dirty="0" smtClean="0">
                <a:solidFill>
                  <a:schemeClr val="accent4">
                    <a:lumMod val="75000"/>
                  </a:schemeClr>
                </a:solidFill>
              </a:rPr>
              <a:t>+ Las competencias profesionales son cada vez mas colectivas, lo que requiere fuertes competencias de comunicación, concentración, es decir regulación reflexiva.</a:t>
            </a:r>
          </a:p>
          <a:p>
            <a:pPr algn="just"/>
            <a:endParaRPr lang="es-MX" sz="2600" b="1" dirty="0">
              <a:solidFill>
                <a:schemeClr val="accent4">
                  <a:lumMod val="75000"/>
                </a:schemeClr>
              </a:solidFill>
            </a:endParaRPr>
          </a:p>
          <a:p>
            <a:pPr algn="just"/>
            <a:r>
              <a:rPr lang="es-MX" sz="2600" b="1" dirty="0" smtClean="0">
                <a:solidFill>
                  <a:schemeClr val="accent4">
                    <a:lumMod val="75000"/>
                  </a:schemeClr>
                </a:solidFill>
              </a:rPr>
              <a:t>+ Todos los enseñantes adoptan un perfil propio con una implicación activa y crítica.</a:t>
            </a:r>
          </a:p>
          <a:p>
            <a:pPr algn="just"/>
            <a:endParaRPr lang="es-MX" sz="2600" b="1" dirty="0">
              <a:solidFill>
                <a:schemeClr val="accent4">
                  <a:lumMod val="75000"/>
                </a:schemeClr>
              </a:solidFill>
            </a:endParaRPr>
          </a:p>
          <a:p>
            <a:pPr algn="just"/>
            <a:r>
              <a:rPr lang="es-MX" sz="2600" b="1" dirty="0" smtClean="0">
                <a:solidFill>
                  <a:schemeClr val="accent4">
                    <a:lumMod val="75000"/>
                  </a:schemeClr>
                </a:solidFill>
              </a:rPr>
              <a:t>+ Hay que preparar a los enseñantes para negociar, conducir proyectos, facilitarles competencias de concentración.</a:t>
            </a:r>
          </a:p>
          <a:p>
            <a:pPr algn="just"/>
            <a:endParaRPr lang="es-MX" sz="2600" b="1" dirty="0">
              <a:solidFill>
                <a:schemeClr val="accent4">
                  <a:lumMod val="75000"/>
                </a:schemeClr>
              </a:solidFill>
            </a:endParaRPr>
          </a:p>
          <a:p>
            <a:pPr algn="just"/>
            <a:endParaRPr lang="es-MX" sz="28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Llamada rectangular"/>
          <p:cNvSpPr/>
          <p:nvPr/>
        </p:nvSpPr>
        <p:spPr>
          <a:xfrm>
            <a:off x="0" y="0"/>
            <a:ext cx="9144000" cy="4797152"/>
          </a:xfrm>
          <a:prstGeom prst="wedgeRect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21506" name="Picture 2" descr="http://us.123rf.com/400wm/400/400/lyusha/lyusha1203/lyusha120300054/12947777-profesor-de-dibujo-animado-senalando-la-ilustracion-de-educacion.jpg"/>
          <p:cNvPicPr>
            <a:picLocks noChangeAspect="1" noChangeArrowheads="1"/>
          </p:cNvPicPr>
          <p:nvPr/>
        </p:nvPicPr>
        <p:blipFill>
          <a:blip r:embed="rId2" cstate="print"/>
          <a:srcRect r="11455"/>
          <a:stretch>
            <a:fillRect/>
          </a:stretch>
        </p:blipFill>
        <p:spPr bwMode="auto">
          <a:xfrm>
            <a:off x="539552" y="5157192"/>
            <a:ext cx="1944216" cy="1700808"/>
          </a:xfrm>
          <a:prstGeom prst="rect">
            <a:avLst/>
          </a:prstGeom>
          <a:noFill/>
        </p:spPr>
      </p:pic>
      <p:sp>
        <p:nvSpPr>
          <p:cNvPr id="4" name="3 CuadroTexto"/>
          <p:cNvSpPr txBox="1"/>
          <p:nvPr/>
        </p:nvSpPr>
        <p:spPr>
          <a:xfrm>
            <a:off x="0" y="-27384"/>
            <a:ext cx="9144000" cy="57554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2600" b="1" dirty="0" smtClean="0">
                <a:solidFill>
                  <a:schemeClr val="bg1"/>
                </a:solidFill>
              </a:rPr>
              <a:t>+ No limitarlos a una actividad sindical</a:t>
            </a:r>
            <a:r>
              <a:rPr lang="es-MX" sz="2600" b="1" smtClean="0">
                <a:solidFill>
                  <a:schemeClr val="bg1"/>
                </a:solidFill>
              </a:rPr>
              <a:t>, sino </a:t>
            </a:r>
            <a:r>
              <a:rPr lang="es-MX" sz="2600" b="1" dirty="0" smtClean="0">
                <a:solidFill>
                  <a:schemeClr val="bg1"/>
                </a:solidFill>
              </a:rPr>
              <a:t>política.</a:t>
            </a:r>
          </a:p>
          <a:p>
            <a:pPr algn="just"/>
            <a:endParaRPr lang="es-MX" sz="2600" b="1" dirty="0">
              <a:solidFill>
                <a:schemeClr val="bg1"/>
              </a:solidFill>
            </a:endParaRPr>
          </a:p>
          <a:p>
            <a:pPr algn="just"/>
            <a:r>
              <a:rPr lang="es-MX" sz="2600" b="1" dirty="0" smtClean="0">
                <a:solidFill>
                  <a:schemeClr val="bg1"/>
                </a:solidFill>
              </a:rPr>
              <a:t>+ Las condiciones necesarias de la implicación crítica residen en los conocimientos y las competencias de análisis y en la intervención en los sistemas</a:t>
            </a:r>
          </a:p>
          <a:p>
            <a:pPr algn="just"/>
            <a:endParaRPr lang="es-MX" sz="2600" b="1" dirty="0">
              <a:solidFill>
                <a:schemeClr val="bg1"/>
              </a:solidFill>
            </a:endParaRPr>
          </a:p>
          <a:p>
            <a:pPr algn="just"/>
            <a:r>
              <a:rPr lang="es-MX" sz="2600" b="1" dirty="0" smtClean="0">
                <a:solidFill>
                  <a:schemeClr val="bg1"/>
                </a:solidFill>
              </a:rPr>
              <a:t>+ La investigación en educación se interesa por hechos, procesos, aspectos de la práctica pedagógica y sistemas educativos, pretende describir y explicar.</a:t>
            </a:r>
          </a:p>
          <a:p>
            <a:pPr algn="just"/>
            <a:endParaRPr lang="es-MX" sz="2600" b="1" dirty="0">
              <a:solidFill>
                <a:schemeClr val="bg1"/>
              </a:solidFill>
            </a:endParaRPr>
          </a:p>
          <a:p>
            <a:pPr algn="just"/>
            <a:r>
              <a:rPr lang="es-MX" sz="2600" b="1" dirty="0" smtClean="0">
                <a:solidFill>
                  <a:schemeClr val="bg1"/>
                </a:solidFill>
              </a:rPr>
              <a:t>+La práctica reflexiva regula, optimiza, dispone, hace evolucionar una práctica particular del interior</a:t>
            </a:r>
          </a:p>
          <a:p>
            <a:pPr algn="just"/>
            <a:endParaRPr lang="es-MX" sz="2800" b="1" dirty="0">
              <a:solidFill>
                <a:schemeClr val="bg1"/>
              </a:solidFill>
            </a:endParaRPr>
          </a:p>
          <a:p>
            <a:pPr algn="just"/>
            <a:r>
              <a:rPr lang="es-MX" sz="2800" b="1" dirty="0" smtClean="0">
                <a:solidFill>
                  <a:schemeClr val="bg1"/>
                </a:solidFill>
              </a:rPr>
              <a:t> </a:t>
            </a:r>
            <a:endParaRPr lang="es-MX" sz="28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-36512" y="-27384"/>
            <a:ext cx="918051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2600" b="1" dirty="0" smtClean="0">
                <a:solidFill>
                  <a:schemeClr val="accent4">
                    <a:lumMod val="75000"/>
                  </a:schemeClr>
                </a:solidFill>
              </a:rPr>
              <a:t>+ La formación profesional obliga a validar y profundizar en las teorías hasta que éstas se conviertan en creíbles y utilizables.</a:t>
            </a:r>
          </a:p>
          <a:p>
            <a:pPr algn="just"/>
            <a:endParaRPr lang="es-MX" sz="2600" b="1" dirty="0">
              <a:solidFill>
                <a:schemeClr val="accent4">
                  <a:lumMod val="75000"/>
                </a:schemeClr>
              </a:solidFill>
            </a:endParaRPr>
          </a:p>
          <a:p>
            <a:pPr algn="just"/>
            <a:r>
              <a:rPr lang="es-MX" sz="2600" b="1" dirty="0" smtClean="0">
                <a:solidFill>
                  <a:schemeClr val="accent4">
                    <a:lumMod val="75000"/>
                  </a:schemeClr>
                </a:solidFill>
              </a:rPr>
              <a:t>+ Debe trabajarse conjuntamente psicólogos, historiadores, sociólogos, antropólogos y psicoanalistas de la educación.</a:t>
            </a:r>
          </a:p>
          <a:p>
            <a:pPr algn="just"/>
            <a:endParaRPr lang="es-MX" sz="2600" b="1" dirty="0">
              <a:solidFill>
                <a:schemeClr val="accent4">
                  <a:lumMod val="75000"/>
                </a:schemeClr>
              </a:solidFill>
            </a:endParaRPr>
          </a:p>
          <a:p>
            <a:pPr algn="just"/>
            <a:r>
              <a:rPr lang="es-MX" sz="2600" b="1" dirty="0" smtClean="0">
                <a:solidFill>
                  <a:schemeClr val="accent4">
                    <a:lumMod val="75000"/>
                  </a:schemeClr>
                </a:solidFill>
              </a:rPr>
              <a:t>+ Los programa de formación de los enseñantes tendrían que ser objeto de colaboración estrecha y equitativa en el sistema educativo</a:t>
            </a:r>
          </a:p>
          <a:p>
            <a:pPr algn="just"/>
            <a:endParaRPr lang="es-MX" sz="2600" b="1" dirty="0">
              <a:solidFill>
                <a:schemeClr val="accent4">
                  <a:lumMod val="75000"/>
                </a:schemeClr>
              </a:solidFill>
            </a:endParaRPr>
          </a:p>
          <a:p>
            <a:pPr algn="just"/>
            <a:endParaRPr lang="es-MX" sz="2800" b="1" dirty="0">
              <a:solidFill>
                <a:schemeClr val="bg1"/>
              </a:solidFill>
            </a:endParaRPr>
          </a:p>
        </p:txBody>
      </p:sp>
      <p:pic>
        <p:nvPicPr>
          <p:cNvPr id="22532" name="Picture 4" descr="http://cdns2.freepik.com/foto-gratis/personajes-de-dibujos-animados-diseno-educacion_72147488588.jpg"/>
          <p:cNvPicPr>
            <a:picLocks noChangeAspect="1" noChangeArrowheads="1"/>
          </p:cNvPicPr>
          <p:nvPr/>
        </p:nvPicPr>
        <p:blipFill>
          <a:blip r:embed="rId2" cstate="print"/>
          <a:srcRect b="11060"/>
          <a:stretch>
            <a:fillRect/>
          </a:stretch>
        </p:blipFill>
        <p:spPr bwMode="auto">
          <a:xfrm>
            <a:off x="3145854" y="3212976"/>
            <a:ext cx="5962650" cy="3600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84</TotalTime>
  <Words>633</Words>
  <Application>Microsoft Office PowerPoint</Application>
  <PresentationFormat>Presentación en pantalla (4:3)</PresentationFormat>
  <Paragraphs>59</Paragraphs>
  <Slides>8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9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Edith Araceli</dc:creator>
  <cp:lastModifiedBy>Guevara</cp:lastModifiedBy>
  <cp:revision>10</cp:revision>
  <dcterms:created xsi:type="dcterms:W3CDTF">2015-06-09T00:52:34Z</dcterms:created>
  <dcterms:modified xsi:type="dcterms:W3CDTF">2015-06-10T03:11:53Z</dcterms:modified>
</cp:coreProperties>
</file>