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5" r:id="rId17"/>
    <p:sldId id="276" r:id="rId18"/>
    <p:sldId id="277" r:id="rId19"/>
    <p:sldId id="271" r:id="rId20"/>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9900"/>
    <a:srgbClr val="FFFF99"/>
    <a:srgbClr val="996633"/>
    <a:srgbClr val="FF0066"/>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4DFA73D2-9B9F-449A-AA8E-4E0F25A52CEE}" type="datetimeFigureOut">
              <a:rPr lang="es-MX"/>
              <a:pPr>
                <a:defRPr/>
              </a:pPr>
              <a:t>09/06/2015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6765DCCC-403E-4686-960E-0376E29A9CD8}" type="slidenum">
              <a:rPr lang="es-MX"/>
              <a:pPr>
                <a:defRPr/>
              </a:pPr>
              <a:t>‹Nº›</a:t>
            </a:fld>
            <a:endParaRPr lang="es-MX"/>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253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2253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2A0D2E-0042-4D60-B30C-FC2F03C6E05B}" type="slidenum">
              <a:rPr lang="es-MX"/>
              <a:pPr/>
              <a:t>17</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EE449D7-16EA-4957-A4E9-C839FFAC40F0}" type="datetimeFigureOut">
              <a:rPr lang="es-MX"/>
              <a:pPr>
                <a:defRPr/>
              </a:pPr>
              <a:t>09/06/2015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A671D3D5-C2A2-40A9-9F74-BCF782736270}" type="slidenum">
              <a:rPr lang="es-MX"/>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98F02986-A677-4AFE-90D0-CBD0A7DFD1E5}" type="datetimeFigureOut">
              <a:rPr lang="es-MX"/>
              <a:pPr>
                <a:defRPr/>
              </a:pPr>
              <a:t>09/06/2015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27D7634C-ED36-4CEC-BA75-7AF895254671}"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271274DD-262C-46AE-8B51-56BFC62B9734}" type="datetimeFigureOut">
              <a:rPr lang="es-MX"/>
              <a:pPr>
                <a:defRPr/>
              </a:pPr>
              <a:t>09/06/2015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054AC271-B5CE-41D3-830B-A0BCC2D61999}"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375B52BD-1224-4C8F-808F-55ACA4664C74}" type="datetimeFigureOut">
              <a:rPr lang="es-MX"/>
              <a:pPr>
                <a:defRPr/>
              </a:pPr>
              <a:t>09/06/2015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9C3EDC7A-809E-4390-85E3-CEA5D74ED098}"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324FE5CC-A98C-4AB7-BFB1-13C979328B11}" type="datetimeFigureOut">
              <a:rPr lang="es-MX"/>
              <a:pPr>
                <a:defRPr/>
              </a:pPr>
              <a:t>09/06/2015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8CF75AF0-DE16-4700-AB0A-BFD16044155C}"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9387B7F2-99FD-4F0E-A9BE-A5AD167F8130}" type="datetimeFigureOut">
              <a:rPr lang="es-MX"/>
              <a:pPr>
                <a:defRPr/>
              </a:pPr>
              <a:t>09/06/2015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39A6DA0B-844D-44DC-9443-F8ADB44E45EF}"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18A91CD1-7869-4560-8CC0-15A8B762013A}" type="datetimeFigureOut">
              <a:rPr lang="es-MX"/>
              <a:pPr>
                <a:defRPr/>
              </a:pPr>
              <a:t>09/06/2015</a:t>
            </a:fld>
            <a:endParaRPr 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4CB9F1DB-9AF5-43BA-BA71-E875B613DA86}"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20C418EB-9E2C-415E-AA49-29F6675EA352}" type="datetimeFigureOut">
              <a:rPr lang="es-MX"/>
              <a:pPr>
                <a:defRPr/>
              </a:pPr>
              <a:t>09/06/2015</a:t>
            </a:fld>
            <a:endParaRPr 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DF2BA9EF-BF02-4711-9B28-D96161B8339E}"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314CED7-EDD2-4C0F-9078-A4F23BCA86E6}" type="datetimeFigureOut">
              <a:rPr lang="es-MX"/>
              <a:pPr>
                <a:defRPr/>
              </a:pPr>
              <a:t>09/06/2015</a:t>
            </a:fld>
            <a:endParaRPr 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F2246B3D-DAF5-4AC6-B4BF-7463A6496F8D}"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BD766E71-50D6-49C8-ADEC-91550F05B844}" type="datetimeFigureOut">
              <a:rPr lang="es-MX"/>
              <a:pPr>
                <a:defRPr/>
              </a:pPr>
              <a:t>09/06/2015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50492139-333F-48FD-8428-B5B6594B3DEE}"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256327FB-8C3C-4180-9AA5-263399AEE5A5}" type="datetimeFigureOut">
              <a:rPr lang="es-MX"/>
              <a:pPr>
                <a:defRPr/>
              </a:pPr>
              <a:t>09/06/2015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5FD83E54-A6C8-4DA3-9F14-38079580FE03}"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6BBF479-16B0-4444-8A72-0DD1BE0161A2}" type="datetimeFigureOut">
              <a:rPr lang="es-MX"/>
              <a:pPr>
                <a:defRPr/>
              </a:pPr>
              <a:t>09/06/2015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10BFB37-26D8-4C7B-973E-35CFC13C6FC5}"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4" name="3 Título"/>
          <p:cNvSpPr>
            <a:spLocks noGrp="1"/>
          </p:cNvSpPr>
          <p:nvPr>
            <p:ph type="title"/>
          </p:nvPr>
        </p:nvSpPr>
        <p:spPr>
          <a:xfrm>
            <a:off x="428625" y="642938"/>
            <a:ext cx="8229600" cy="5726112"/>
          </a:xfrm>
        </p:spPr>
        <p:txBody>
          <a:bodyPr/>
          <a:lstStyle/>
          <a:p>
            <a:pPr eaLnBrk="1" hangingPunct="1"/>
            <a:r>
              <a:rPr lang="es-MX" sz="6000" smtClean="0"/>
              <a:t>EVALUAR PARA CONOCER EXAMINAR PARA EXCLUIR</a:t>
            </a:r>
            <a:r>
              <a:rPr lang="es-MX" sz="2800" smtClean="0"/>
              <a:t/>
            </a:r>
            <a:br>
              <a:rPr lang="es-MX" sz="2800" smtClean="0"/>
            </a:br>
            <a:r>
              <a:rPr lang="es-MX" sz="2800" b="1" smtClean="0">
                <a:solidFill>
                  <a:srgbClr val="00B050"/>
                </a:solidFill>
                <a:latin typeface="The american"/>
              </a:rPr>
              <a:t/>
            </a:r>
            <a:br>
              <a:rPr lang="es-MX" sz="2800" b="1" smtClean="0">
                <a:solidFill>
                  <a:srgbClr val="00B050"/>
                </a:solidFill>
                <a:latin typeface="The american"/>
              </a:rPr>
            </a:br>
            <a:r>
              <a:rPr lang="es-MX" sz="2800" b="1" smtClean="0">
                <a:solidFill>
                  <a:srgbClr val="00B050"/>
                </a:solidFill>
                <a:latin typeface="The american"/>
              </a:rPr>
              <a:t>				</a:t>
            </a:r>
            <a:br>
              <a:rPr lang="es-MX" sz="2800" b="1" smtClean="0">
                <a:solidFill>
                  <a:srgbClr val="00B050"/>
                </a:solidFill>
                <a:latin typeface="The american"/>
              </a:rPr>
            </a:br>
            <a:r>
              <a:rPr lang="es-MX" sz="2800" b="1" smtClean="0">
                <a:latin typeface="The american"/>
              </a:rPr>
              <a:t/>
            </a:r>
            <a:br>
              <a:rPr lang="es-MX" sz="2800" b="1" smtClean="0">
                <a:latin typeface="The american"/>
              </a:rPr>
            </a:br>
            <a:r>
              <a:rPr lang="es-MX" sz="2800" b="1" smtClean="0">
                <a:latin typeface="The american"/>
              </a:rPr>
              <a:t>				JUAN MANUEL ÁLVAREZ MÉNDEZ</a:t>
            </a:r>
            <a:r>
              <a:rPr lang="es-MX" sz="2800" b="1" smtClean="0">
                <a:solidFill>
                  <a:srgbClr val="00B050"/>
                </a:solidFill>
                <a:latin typeface="The american"/>
              </a:rPr>
              <a:t/>
            </a:r>
            <a:br>
              <a:rPr lang="es-MX" sz="2800" b="1" smtClean="0">
                <a:solidFill>
                  <a:srgbClr val="00B050"/>
                </a:solidFill>
                <a:latin typeface="The american"/>
              </a:rPr>
            </a:br>
            <a:endParaRPr lang="es-MX" sz="2800" smtClean="0"/>
          </a:p>
        </p:txBody>
      </p:sp>
      <p:pic>
        <p:nvPicPr>
          <p:cNvPr id="2052" name="Picture 4" descr="C:\Users\paty\Documents\KIT MEDIANO\5,024 Imágenes\5,024 Imágenes\Niños Cute\3kid9.gif"/>
          <p:cNvPicPr>
            <a:picLocks noChangeAspect="1" noChangeArrowheads="1"/>
          </p:cNvPicPr>
          <p:nvPr/>
        </p:nvPicPr>
        <p:blipFill>
          <a:blip r:embed="rId3" cstate="print"/>
          <a:srcRect/>
          <a:stretch>
            <a:fillRect/>
          </a:stretch>
        </p:blipFill>
        <p:spPr bwMode="auto">
          <a:xfrm>
            <a:off x="468313" y="4005263"/>
            <a:ext cx="2058987" cy="16002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11267" name="2 Rectángulo"/>
          <p:cNvSpPr>
            <a:spLocks noChangeArrowheads="1"/>
          </p:cNvSpPr>
          <p:nvPr/>
        </p:nvSpPr>
        <p:spPr bwMode="auto">
          <a:xfrm>
            <a:off x="395288" y="188913"/>
            <a:ext cx="8424862" cy="922337"/>
          </a:xfrm>
          <a:prstGeom prst="rect">
            <a:avLst/>
          </a:prstGeom>
          <a:noFill/>
          <a:ln w="9525">
            <a:noFill/>
            <a:miter lim="800000"/>
            <a:headEnd/>
            <a:tailEnd/>
          </a:ln>
        </p:spPr>
        <p:txBody>
          <a:bodyPr>
            <a:spAutoFit/>
          </a:bodyPr>
          <a:lstStyle/>
          <a:p>
            <a:pPr algn="just"/>
            <a:r>
              <a:rPr lang="es-MX" b="1">
                <a:solidFill>
                  <a:srgbClr val="0000FF"/>
                </a:solidFill>
                <a:latin typeface="Century Gothic" pitchFamily="34" charset="0"/>
              </a:rPr>
              <a:t>5. Conceptos nuevos, funciones viejas: La complicación de las prácticas de evaluación</a:t>
            </a:r>
          </a:p>
        </p:txBody>
      </p:sp>
      <p:sp>
        <p:nvSpPr>
          <p:cNvPr id="11268" name="3 Rectángulo"/>
          <p:cNvSpPr>
            <a:spLocks noChangeArrowheads="1"/>
          </p:cNvSpPr>
          <p:nvPr/>
        </p:nvSpPr>
        <p:spPr bwMode="auto">
          <a:xfrm>
            <a:off x="0" y="1125538"/>
            <a:ext cx="8785225" cy="5354637"/>
          </a:xfrm>
          <a:prstGeom prst="rect">
            <a:avLst/>
          </a:prstGeom>
          <a:noFill/>
          <a:ln w="9525">
            <a:noFill/>
            <a:miter lim="800000"/>
            <a:headEnd/>
            <a:tailEnd/>
          </a:ln>
        </p:spPr>
        <p:txBody>
          <a:bodyPr>
            <a:spAutoFit/>
          </a:bodyPr>
          <a:lstStyle/>
          <a:p>
            <a:pPr algn="just"/>
            <a:r>
              <a:rPr lang="es-MX"/>
              <a:t>En la educación evaluamos –deberíamos evaluar- para conocer.</a:t>
            </a:r>
          </a:p>
          <a:p>
            <a:pPr algn="just"/>
            <a:endParaRPr lang="es-MX"/>
          </a:p>
          <a:p>
            <a:pPr algn="just"/>
            <a:r>
              <a:rPr lang="es-MX"/>
              <a:t>Parte de la confusión que se produce en la evaluación del rendimiento de los alumnos se debe a la mezcla de funciones que se asignan a la evaluación educativa.</a:t>
            </a:r>
          </a:p>
          <a:p>
            <a:pPr algn="just"/>
            <a:endParaRPr lang="es-MX"/>
          </a:p>
          <a:p>
            <a:pPr algn="just"/>
            <a:r>
              <a:rPr lang="es-MX"/>
              <a:t>Es evidente que desempeña muchas y muy variadas, más de las que formalmente se le reconocen: formación, selección, certificación, ejercicio de autoridad, mejora de la práctica docente; funciones relacionadas con la motivación y la orientación; funciones administrativas, académicas de promoción o de recuperación; de información y de retroalimentación, de control. Aumentan en cantidad en la misma proporción en que pierden en transparencia.</a:t>
            </a:r>
          </a:p>
          <a:p>
            <a:endParaRPr lang="es-MX">
              <a:latin typeface="Century Gothic"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12291" name="2 Rectángulo"/>
          <p:cNvSpPr>
            <a:spLocks noChangeArrowheads="1"/>
          </p:cNvSpPr>
          <p:nvPr/>
        </p:nvSpPr>
        <p:spPr bwMode="auto">
          <a:xfrm>
            <a:off x="179388" y="765175"/>
            <a:ext cx="8785225" cy="5016500"/>
          </a:xfrm>
          <a:prstGeom prst="rect">
            <a:avLst/>
          </a:prstGeom>
          <a:noFill/>
          <a:ln w="9525">
            <a:noFill/>
            <a:miter lim="800000"/>
            <a:headEnd/>
            <a:tailEnd/>
          </a:ln>
        </p:spPr>
        <p:txBody>
          <a:bodyPr>
            <a:spAutoFit/>
          </a:bodyPr>
          <a:lstStyle/>
          <a:p>
            <a:pPr algn="just"/>
            <a:r>
              <a:rPr lang="es-MX" sz="2000"/>
              <a:t>Se reconoce la multiplicidad de funciones que cada vez más se añade a la tarea docente, según aumenta el tiempo que los alumnos pasan en los centros. Sucede igual respecto a lo relacionado con la evaluación. Ya no sólo es la evaluación de alumnos la que entra en juego sino la de profesores y la del centro.</a:t>
            </a:r>
          </a:p>
          <a:p>
            <a:pPr algn="just"/>
            <a:endParaRPr lang="es-MX" sz="2000"/>
          </a:p>
          <a:p>
            <a:pPr algn="just"/>
            <a:r>
              <a:rPr lang="es-MX" sz="2000"/>
              <a:t>Surgen conceptos nuevos que pretenden explicar y atender a todos los frentes que se abren. Aparecen funciones que se van añadiendo a las tradicionales, reducidas a la puntuación o calificación y con fuerte tendencia al interés por los datos sumativos o terminales, complicando el campo no siempre de un modo justificado</a:t>
            </a:r>
            <a:r>
              <a:rPr lang="es-MX">
                <a:latin typeface="Century Gothic" pitchFamily="34"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13315" name="2 Rectángulo"/>
          <p:cNvSpPr>
            <a:spLocks noChangeArrowheads="1"/>
          </p:cNvSpPr>
          <p:nvPr/>
        </p:nvSpPr>
        <p:spPr bwMode="auto">
          <a:xfrm>
            <a:off x="539750" y="188913"/>
            <a:ext cx="7920038" cy="646112"/>
          </a:xfrm>
          <a:prstGeom prst="rect">
            <a:avLst/>
          </a:prstGeom>
          <a:noFill/>
          <a:ln w="9525">
            <a:noFill/>
            <a:miter lim="800000"/>
            <a:headEnd/>
            <a:tailEnd/>
          </a:ln>
        </p:spPr>
        <p:txBody>
          <a:bodyPr>
            <a:spAutoFit/>
          </a:bodyPr>
          <a:lstStyle/>
          <a:p>
            <a:pPr algn="ctr"/>
            <a:r>
              <a:rPr lang="es-MX" b="1">
                <a:solidFill>
                  <a:srgbClr val="0000FF"/>
                </a:solidFill>
                <a:latin typeface="Century Gothic" pitchFamily="34" charset="0"/>
              </a:rPr>
              <a:t>6. Necesidad de evaluar la introducción de conceptos nuevos</a:t>
            </a:r>
          </a:p>
        </p:txBody>
      </p:sp>
      <p:sp>
        <p:nvSpPr>
          <p:cNvPr id="13316" name="3 Rectángulo"/>
          <p:cNvSpPr>
            <a:spLocks noChangeArrowheads="1"/>
          </p:cNvSpPr>
          <p:nvPr/>
        </p:nvSpPr>
        <p:spPr bwMode="auto">
          <a:xfrm>
            <a:off x="250825" y="1268413"/>
            <a:ext cx="8642350" cy="4710112"/>
          </a:xfrm>
          <a:prstGeom prst="rect">
            <a:avLst/>
          </a:prstGeom>
          <a:noFill/>
          <a:ln w="9525">
            <a:noFill/>
            <a:miter lim="800000"/>
            <a:headEnd/>
            <a:tailEnd/>
          </a:ln>
        </p:spPr>
        <p:txBody>
          <a:bodyPr>
            <a:spAutoFit/>
          </a:bodyPr>
          <a:lstStyle/>
          <a:p>
            <a:pPr algn="just"/>
            <a:r>
              <a:rPr lang="es-MX" sz="2000"/>
              <a:t>Evitaríamos, por una parte, crear palabras nuevas para explicar conceptos que ya cuentan con una tradición y una terminología asentadas; por otra, dispondríamos de un marco de referencia para conocer el valor que encierran los nuevos conceptos, el rendimiento de lo que aportan respecto a los que ya conocemos y la utilidad de los mismos. </a:t>
            </a:r>
          </a:p>
          <a:p>
            <a:pPr algn="just"/>
            <a:endParaRPr lang="es-MX" sz="2000"/>
          </a:p>
          <a:p>
            <a:pPr algn="just"/>
            <a:endParaRPr lang="es-MX" sz="2000"/>
          </a:p>
          <a:p>
            <a:pPr algn="just"/>
            <a:r>
              <a:rPr lang="es-MX" sz="2000"/>
              <a:t>Evitaríamos así la precipitación, si no ligereza, con la que se introducen conceptos nuevos que ocultan o “distraen” la misma realidad que quieren transformar.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14339" name="2 Rectángulo"/>
          <p:cNvSpPr>
            <a:spLocks noChangeArrowheads="1"/>
          </p:cNvSpPr>
          <p:nvPr/>
        </p:nvSpPr>
        <p:spPr bwMode="auto">
          <a:xfrm>
            <a:off x="539750" y="336550"/>
            <a:ext cx="8064500" cy="5630863"/>
          </a:xfrm>
          <a:prstGeom prst="rect">
            <a:avLst/>
          </a:prstGeom>
          <a:noFill/>
          <a:ln w="9525">
            <a:noFill/>
            <a:miter lim="800000"/>
            <a:headEnd/>
            <a:tailEnd/>
          </a:ln>
        </p:spPr>
        <p:txBody>
          <a:bodyPr>
            <a:spAutoFit/>
          </a:bodyPr>
          <a:lstStyle/>
          <a:p>
            <a:pPr algn="just"/>
            <a:r>
              <a:rPr lang="es-MX" sz="2400"/>
              <a:t>Es evidente que, no sólo con proclamar o decretar los cambios, éstos actúan como tales transformando los centros escolares. Conviene primero conocer los contenidos que conllevan las proclamas. Para convertir algo en lo que se anuncia no basta con añadir oponer la etiqueta, cualquiera que sea, sino que debe hacerse en virtud del contenido de las ideas que encierran las nuevas propuestas y de los argumentos en que se</a:t>
            </a:r>
          </a:p>
          <a:p>
            <a:r>
              <a:rPr lang="es-MX" sz="2400"/>
              <a:t>sostienen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3" name="2 Rectángulo"/>
          <p:cNvSpPr/>
          <p:nvPr/>
        </p:nvSpPr>
        <p:spPr>
          <a:xfrm>
            <a:off x="0" y="1340768"/>
            <a:ext cx="9396536" cy="3477875"/>
          </a:xfrm>
          <a:prstGeom prst="rect">
            <a:avLst/>
          </a:prstGeom>
        </p:spPr>
        <p:txBody>
          <a:bodyPr>
            <a:spAutoFit/>
          </a:bodyPr>
          <a:lstStyle/>
          <a:p>
            <a:pPr algn="ctr">
              <a:defRPr/>
            </a:pPr>
            <a:r>
              <a:rPr lang="es-MX" sz="4400" dirty="0">
                <a:ln w="12700">
                  <a:solidFill>
                    <a:schemeClr val="tx2">
                      <a:lumMod val="75000"/>
                    </a:schemeClr>
                  </a:solidFill>
                  <a:prstDash val="solid"/>
                </a:ln>
                <a:pattFill prst="dkUpDiag">
                  <a:fgClr>
                    <a:schemeClr val="tx2"/>
                  </a:fgClr>
                  <a:bgClr>
                    <a:schemeClr val="tx2">
                      <a:lumMod val="20000"/>
                      <a:lumOff val="80000"/>
                    </a:schemeClr>
                  </a:bgClr>
                </a:pattFill>
                <a:latin typeface="FancyPants" pitchFamily="2" charset="0"/>
              </a:rPr>
              <a:t>Naturaleza y sentido de la </a:t>
            </a:r>
            <a:r>
              <a:rPr lang="es-MX" sz="4400" dirty="0" err="1">
                <a:ln w="12700">
                  <a:solidFill>
                    <a:schemeClr val="tx2">
                      <a:lumMod val="75000"/>
                    </a:schemeClr>
                  </a:solidFill>
                  <a:prstDash val="solid"/>
                </a:ln>
                <a:pattFill prst="dkUpDiag">
                  <a:fgClr>
                    <a:schemeClr val="tx2"/>
                  </a:fgClr>
                  <a:bgClr>
                    <a:schemeClr val="tx2">
                      <a:lumMod val="20000"/>
                      <a:lumOff val="80000"/>
                    </a:schemeClr>
                  </a:bgClr>
                </a:pattFill>
                <a:latin typeface="FancyPants" pitchFamily="2" charset="0"/>
              </a:rPr>
              <a:t>evaluaciOn</a:t>
            </a:r>
            <a:r>
              <a:rPr lang="es-MX" sz="4400" dirty="0">
                <a:ln w="12700">
                  <a:solidFill>
                    <a:schemeClr val="tx2">
                      <a:lumMod val="75000"/>
                    </a:schemeClr>
                  </a:solidFill>
                  <a:prstDash val="solid"/>
                </a:ln>
                <a:pattFill prst="dkUpDiag">
                  <a:fgClr>
                    <a:schemeClr val="tx2"/>
                  </a:fgClr>
                  <a:bgClr>
                    <a:schemeClr val="tx2">
                      <a:lumMod val="20000"/>
                      <a:lumOff val="80000"/>
                    </a:schemeClr>
                  </a:bgClr>
                </a:pattFill>
                <a:latin typeface="FancyPants" pitchFamily="2" charset="0"/>
              </a:rPr>
              <a:t> en </a:t>
            </a:r>
            <a:r>
              <a:rPr lang="es-MX" sz="4400" dirty="0" err="1">
                <a:ln w="12700">
                  <a:solidFill>
                    <a:schemeClr val="tx2">
                      <a:lumMod val="75000"/>
                    </a:schemeClr>
                  </a:solidFill>
                  <a:prstDash val="solid"/>
                </a:ln>
                <a:pattFill prst="dkUpDiag">
                  <a:fgClr>
                    <a:schemeClr val="tx2"/>
                  </a:fgClr>
                  <a:bgClr>
                    <a:schemeClr val="tx2">
                      <a:lumMod val="20000"/>
                      <a:lumOff val="80000"/>
                    </a:schemeClr>
                  </a:bgClr>
                </a:pattFill>
                <a:latin typeface="FancyPants" pitchFamily="2" charset="0"/>
              </a:rPr>
              <a:t>educaciOn</a:t>
            </a:r>
            <a:endParaRPr lang="es-MX" sz="4400" dirty="0">
              <a:latin typeface="FancyPants" pitchFamily="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3" name="2 Rectángulo"/>
          <p:cNvSpPr/>
          <p:nvPr/>
        </p:nvSpPr>
        <p:spPr>
          <a:xfrm>
            <a:off x="0" y="548680"/>
            <a:ext cx="8496944" cy="5078313"/>
          </a:xfrm>
          <a:prstGeom prst="rect">
            <a:avLst/>
          </a:prstGeom>
        </p:spPr>
        <p:txBody>
          <a:bodyPr>
            <a:spAutoFit/>
          </a:bodyPr>
          <a:lstStyle/>
          <a:p>
            <a:pPr>
              <a:defRPr/>
            </a:pPr>
            <a:r>
              <a:rPr lang="es-MX" b="1" i="1" dirty="0">
                <a:ln w="13462">
                  <a:solidFill>
                    <a:schemeClr val="bg1"/>
                  </a:solidFill>
                  <a:prstDash val="solid"/>
                </a:ln>
                <a:solidFill>
                  <a:srgbClr val="0000FF"/>
                </a:solidFill>
              </a:rPr>
              <a:t>1. Conocimiento y evaluación: Las relaciones necesarias</a:t>
            </a:r>
            <a:endParaRPr lang="es-MX" dirty="0">
              <a:solidFill>
                <a:srgbClr val="0000FF"/>
              </a:solidFill>
            </a:endParaRPr>
          </a:p>
          <a:p>
            <a:pPr marL="457200" indent="-457200">
              <a:buFont typeface="Arial" charset="0"/>
              <a:buChar char="•"/>
              <a:defRPr/>
            </a:pPr>
            <a:r>
              <a:rPr lang="es-MX" dirty="0"/>
              <a:t>Las urgencias llevan con demasiada frecuencia a preguntar: </a:t>
            </a:r>
            <a:r>
              <a:rPr lang="es-MX" b="1" i="1" dirty="0"/>
              <a:t>cómo </a:t>
            </a:r>
            <a:r>
              <a:rPr lang="es-MX" b="1" dirty="0"/>
              <a:t>hacerla</a:t>
            </a:r>
            <a:r>
              <a:rPr lang="es-MX" dirty="0"/>
              <a:t>, antes de averiguar o de reflexionar sobre el </a:t>
            </a:r>
            <a:r>
              <a:rPr lang="es-MX" b="1" i="1" dirty="0"/>
              <a:t>porqué</a:t>
            </a:r>
            <a:r>
              <a:rPr lang="es-MX" i="1" dirty="0"/>
              <a:t> </a:t>
            </a:r>
            <a:r>
              <a:rPr lang="es-MX" dirty="0"/>
              <a:t>y el </a:t>
            </a:r>
            <a:r>
              <a:rPr lang="es-MX" b="1" i="1" dirty="0"/>
              <a:t>para qué</a:t>
            </a:r>
            <a:r>
              <a:rPr lang="es-MX" i="1" dirty="0"/>
              <a:t> </a:t>
            </a:r>
            <a:r>
              <a:rPr lang="es-MX" dirty="0"/>
              <a:t>de la misma.</a:t>
            </a:r>
          </a:p>
          <a:p>
            <a:pPr marL="457200" indent="-457200">
              <a:buFont typeface="Arial" charset="0"/>
              <a:buChar char="•"/>
              <a:defRPr/>
            </a:pPr>
            <a:endParaRPr lang="es-MX" dirty="0"/>
          </a:p>
          <a:p>
            <a:pPr marL="457200" indent="-457200">
              <a:buFont typeface="Arial" panose="020B0604020202020204" pitchFamily="34" charset="0"/>
              <a:buChar char="•"/>
              <a:defRPr/>
            </a:pPr>
            <a:r>
              <a:rPr lang="es-MX" dirty="0"/>
              <a:t>Las respuestas a estos interrogantes remiten al sentido que tenga o que demos al conocimiento y la actitud que, como docentes, </a:t>
            </a:r>
            <a:r>
              <a:rPr lang="es-MX" b="1" dirty="0"/>
              <a:t>adoptemos </a:t>
            </a:r>
            <a:r>
              <a:rPr lang="es-MX" dirty="0"/>
              <a:t>ante el mismo.</a:t>
            </a:r>
          </a:p>
          <a:p>
            <a:pPr marL="457200" indent="-457200">
              <a:buFont typeface="Arial" panose="020B0604020202020204" pitchFamily="34" charset="0"/>
              <a:buChar char="•"/>
              <a:defRPr/>
            </a:pPr>
            <a:endParaRPr lang="es-MX" dirty="0"/>
          </a:p>
          <a:p>
            <a:pPr marL="457200" indent="-457200">
              <a:buFont typeface="Arial" panose="020B0604020202020204" pitchFamily="34" charset="0"/>
              <a:buChar char="•"/>
              <a:defRPr/>
            </a:pPr>
            <a:r>
              <a:rPr lang="es-MX" dirty="0"/>
              <a:t> Refiriéndonos al conocimiento, la evaluación la convertimos en una </a:t>
            </a:r>
            <a:r>
              <a:rPr lang="es-MX" b="1" dirty="0"/>
              <a:t>herramienta instrumental </a:t>
            </a:r>
            <a:r>
              <a:rPr lang="es-MX" dirty="0"/>
              <a:t>que sirve para todo, aunque realmente valga para muy poco en el campo de la formación integral de las personas que aprenden.</a:t>
            </a: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3" name="2 Rectángulo"/>
          <p:cNvSpPr/>
          <p:nvPr/>
        </p:nvSpPr>
        <p:spPr>
          <a:xfrm>
            <a:off x="467544" y="1627053"/>
            <a:ext cx="7848872" cy="3170099"/>
          </a:xfrm>
          <a:prstGeom prst="rect">
            <a:avLst/>
          </a:prstGeom>
        </p:spPr>
        <p:txBody>
          <a:bodyPr>
            <a:spAutoFit/>
          </a:bodyPr>
          <a:lstStyle/>
          <a:p>
            <a:pPr algn="ctr">
              <a:defRPr/>
            </a:pPr>
            <a:r>
              <a:rPr lang="es-MX" sz="4000"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FancyPants" pitchFamily="2" charset="0"/>
              </a:rPr>
              <a:t>LA EVALUACION COMO ACTIVIDADE CRITICA DE L CONOCIMIENTO  </a:t>
            </a:r>
            <a:endParaRPr lang="es-MX"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descr="C:\Users\paty\Documents\KIT MEDIANO\1.1000Fondos\1.1000Fondos\72acda2abfe6e01331cc7f944308fa5b.jpeg"/>
          <p:cNvPicPr>
            <a:picLocks noChangeAspect="1" noChangeArrowheads="1"/>
          </p:cNvPicPr>
          <p:nvPr/>
        </p:nvPicPr>
        <p:blipFill>
          <a:blip r:embed="rId3" cstate="print"/>
          <a:srcRect b="5000"/>
          <a:stretch>
            <a:fillRect/>
          </a:stretch>
        </p:blipFill>
        <p:spPr bwMode="auto">
          <a:xfrm>
            <a:off x="0" y="0"/>
            <a:ext cx="9144000" cy="6858000"/>
          </a:xfrm>
          <a:prstGeom prst="rect">
            <a:avLst/>
          </a:prstGeom>
          <a:noFill/>
          <a:ln w="9525">
            <a:noFill/>
            <a:miter lim="800000"/>
            <a:headEnd/>
            <a:tailEnd/>
          </a:ln>
        </p:spPr>
      </p:pic>
      <p:sp>
        <p:nvSpPr>
          <p:cNvPr id="18435" name="2 CuadroTexto"/>
          <p:cNvSpPr txBox="1">
            <a:spLocks noChangeArrowheads="1"/>
          </p:cNvSpPr>
          <p:nvPr/>
        </p:nvSpPr>
        <p:spPr bwMode="auto">
          <a:xfrm>
            <a:off x="971550" y="333375"/>
            <a:ext cx="6840538" cy="830263"/>
          </a:xfrm>
          <a:prstGeom prst="rect">
            <a:avLst/>
          </a:prstGeom>
          <a:noFill/>
          <a:ln w="9525">
            <a:noFill/>
            <a:miter lim="800000"/>
            <a:headEnd/>
            <a:tailEnd/>
          </a:ln>
        </p:spPr>
        <p:txBody>
          <a:bodyPr>
            <a:spAutoFit/>
          </a:bodyPr>
          <a:lstStyle/>
          <a:p>
            <a:pPr algn="ctr"/>
            <a:r>
              <a:rPr lang="es-MX" sz="2400">
                <a:solidFill>
                  <a:srgbClr val="0000FF"/>
                </a:solidFill>
              </a:rPr>
              <a:t>El interés por la practica formativa </a:t>
            </a:r>
          </a:p>
        </p:txBody>
      </p:sp>
      <p:sp>
        <p:nvSpPr>
          <p:cNvPr id="18436" name="3 CuadroTexto"/>
          <p:cNvSpPr txBox="1">
            <a:spLocks noChangeArrowheads="1"/>
          </p:cNvSpPr>
          <p:nvPr/>
        </p:nvSpPr>
        <p:spPr bwMode="auto">
          <a:xfrm>
            <a:off x="755650" y="1773238"/>
            <a:ext cx="8064500" cy="4246562"/>
          </a:xfrm>
          <a:prstGeom prst="rect">
            <a:avLst/>
          </a:prstGeom>
          <a:noFill/>
          <a:ln w="9525">
            <a:noFill/>
            <a:miter lim="800000"/>
            <a:headEnd/>
            <a:tailEnd/>
          </a:ln>
        </p:spPr>
        <p:txBody>
          <a:bodyPr>
            <a:spAutoFit/>
          </a:bodyPr>
          <a:lstStyle/>
          <a:p>
            <a:pPr algn="just"/>
            <a:r>
              <a:rPr lang="es-MX"/>
              <a:t>Lo que se desea es convertir la evaluación en un instrumento para llevar a todos a adquirir el saber y el apropiarse  de él de un modo reflexivo. Hay que concebir y practicar la evaluación como otra forma de aprender, de acceder al conocimiento, y  una oportunidad más de aprender y seguir aprendiendo. </a:t>
            </a:r>
          </a:p>
          <a:p>
            <a:pPr algn="just"/>
            <a:r>
              <a:rPr lang="es-MX"/>
              <a:t>La evaluación construye una oportunidad real  de demostrar de lo que se sabe y como lo saben: Solo así el profesor detecta la consistencia  del saber adquirido y la solidez  sobre lo que va construyendo su conocimiento y podrá intervenir par poderlo reorientar, para estimularlo o asegurarlo, o bien   corregirlo o valorarlo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19459" name="2 CuadroTexto"/>
          <p:cNvSpPr txBox="1">
            <a:spLocks noChangeArrowheads="1"/>
          </p:cNvSpPr>
          <p:nvPr/>
        </p:nvSpPr>
        <p:spPr bwMode="auto">
          <a:xfrm>
            <a:off x="971550" y="333375"/>
            <a:ext cx="6840538" cy="830263"/>
          </a:xfrm>
          <a:prstGeom prst="rect">
            <a:avLst/>
          </a:prstGeom>
          <a:noFill/>
          <a:ln w="9525">
            <a:noFill/>
            <a:miter lim="800000"/>
            <a:headEnd/>
            <a:tailEnd/>
          </a:ln>
        </p:spPr>
        <p:txBody>
          <a:bodyPr>
            <a:spAutoFit/>
          </a:bodyPr>
          <a:lstStyle/>
          <a:p>
            <a:pPr algn="ctr"/>
            <a:r>
              <a:rPr lang="es-MX" sz="2400">
                <a:solidFill>
                  <a:srgbClr val="0000FF"/>
                </a:solidFill>
              </a:rPr>
              <a:t>La evaluación al servicio del quien lo atiende </a:t>
            </a:r>
          </a:p>
        </p:txBody>
      </p:sp>
      <p:sp>
        <p:nvSpPr>
          <p:cNvPr id="19460" name="3 CuadroTexto"/>
          <p:cNvSpPr txBox="1">
            <a:spLocks noChangeArrowheads="1"/>
          </p:cNvSpPr>
          <p:nvPr/>
        </p:nvSpPr>
        <p:spPr bwMode="auto">
          <a:xfrm>
            <a:off x="755650" y="1700213"/>
            <a:ext cx="8064500" cy="4802187"/>
          </a:xfrm>
          <a:prstGeom prst="rect">
            <a:avLst/>
          </a:prstGeom>
          <a:noFill/>
          <a:ln w="9525">
            <a:noFill/>
            <a:miter lim="800000"/>
            <a:headEnd/>
            <a:tailEnd/>
          </a:ln>
        </p:spPr>
        <p:txBody>
          <a:bodyPr>
            <a:spAutoFit/>
          </a:bodyPr>
          <a:lstStyle/>
          <a:p>
            <a:r>
              <a:rPr lang="es-MX"/>
              <a:t>Evaluamos para conocer en cualquier contexto y en todos los casos: En el proceso de e-a queremos conocer, para actuar de modo correcto, moral e intelectualmente valioso. </a:t>
            </a:r>
          </a:p>
          <a:p>
            <a:r>
              <a:rPr lang="es-MX"/>
              <a:t>La evaluación se convierte en una actividad de aprendizaje estrechamente ligada a la practica reflexiva y critica, todos salen beneficiados.</a:t>
            </a:r>
          </a:p>
          <a:p>
            <a:r>
              <a:rPr lang="es-MX"/>
              <a:t>Cuando solo evaluamos para confirmar ignorancias calificamos negativamente  porque el conocimiento se vuelve fiscalizador anecdótico, superficial encubridor de las  propias debilidades y empobrecedor de las actividades que en si deberían de ser gratificantes ademas de estimular nuevos aprendizajes .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3" name="2 Rectángulo"/>
          <p:cNvSpPr/>
          <p:nvPr/>
        </p:nvSpPr>
        <p:spPr>
          <a:xfrm>
            <a:off x="539552" y="188640"/>
            <a:ext cx="8280920" cy="923330"/>
          </a:xfrm>
          <a:prstGeom prst="rect">
            <a:avLst/>
          </a:prstGeom>
        </p:spPr>
        <p:txBody>
          <a:bodyPr>
            <a:spAutoFit/>
          </a:bodyPr>
          <a:lstStyle/>
          <a:p>
            <a:pPr algn="ctr">
              <a:defRPr/>
            </a:pPr>
            <a:r>
              <a:rPr lang="es-MX" b="1" dirty="0">
                <a:ln w="22225">
                  <a:solidFill>
                    <a:schemeClr val="accent2"/>
                  </a:solidFill>
                  <a:prstDash val="solid"/>
                </a:ln>
                <a:solidFill>
                  <a:srgbClr val="0000FF"/>
                </a:solidFill>
              </a:rPr>
              <a:t>La importancia del marco</a:t>
            </a:r>
            <a:br>
              <a:rPr lang="es-MX" b="1" dirty="0">
                <a:ln w="22225">
                  <a:solidFill>
                    <a:schemeClr val="accent2"/>
                  </a:solidFill>
                  <a:prstDash val="solid"/>
                </a:ln>
                <a:solidFill>
                  <a:srgbClr val="0000FF"/>
                </a:solidFill>
              </a:rPr>
            </a:br>
            <a:r>
              <a:rPr lang="es-MX" b="1" dirty="0">
                <a:ln w="22225">
                  <a:solidFill>
                    <a:schemeClr val="accent2"/>
                  </a:solidFill>
                  <a:prstDash val="solid"/>
                </a:ln>
                <a:solidFill>
                  <a:srgbClr val="0000FF"/>
                </a:solidFill>
              </a:rPr>
              <a:t> conceptual:</a:t>
            </a:r>
            <a:br>
              <a:rPr lang="es-MX" b="1" dirty="0">
                <a:ln w="22225">
                  <a:solidFill>
                    <a:schemeClr val="accent2"/>
                  </a:solidFill>
                  <a:prstDash val="solid"/>
                </a:ln>
                <a:solidFill>
                  <a:srgbClr val="0000FF"/>
                </a:solidFill>
              </a:rPr>
            </a:br>
            <a:r>
              <a:rPr lang="es-MX" b="1" dirty="0">
                <a:ln w="22225">
                  <a:solidFill>
                    <a:schemeClr val="accent2"/>
                  </a:solidFill>
                  <a:prstDash val="solid"/>
                </a:ln>
                <a:solidFill>
                  <a:srgbClr val="0000FF"/>
                </a:solidFill>
              </a:rPr>
              <a:t>La preocupación por la práctica</a:t>
            </a:r>
            <a:endParaRPr lang="es-MX" dirty="0">
              <a:solidFill>
                <a:srgbClr val="0000FF"/>
              </a:solidFill>
            </a:endParaRPr>
          </a:p>
        </p:txBody>
      </p:sp>
      <p:sp>
        <p:nvSpPr>
          <p:cNvPr id="20484" name="3 Rectángulo"/>
          <p:cNvSpPr>
            <a:spLocks noChangeArrowheads="1"/>
          </p:cNvSpPr>
          <p:nvPr/>
        </p:nvSpPr>
        <p:spPr bwMode="auto">
          <a:xfrm>
            <a:off x="395288" y="1916113"/>
            <a:ext cx="8353425" cy="3970337"/>
          </a:xfrm>
          <a:prstGeom prst="rect">
            <a:avLst/>
          </a:prstGeom>
          <a:noFill/>
          <a:ln w="9525">
            <a:noFill/>
            <a:miter lim="800000"/>
            <a:headEnd/>
            <a:tailEnd/>
          </a:ln>
        </p:spPr>
        <p:txBody>
          <a:bodyPr>
            <a:spAutoFit/>
          </a:bodyPr>
          <a:lstStyle/>
          <a:p>
            <a:r>
              <a:rPr lang="es-MX"/>
              <a:t>Enseñar no es tanto ni tan sólo una cuestión de conocimientos sino de modos de razonar Aprender no es tanto ni tan sólo acumular contenidos de conocimiento sino modos de razonar con ellos hasta aprehenderlos, interiorizarlos e integrarlos en la estructura mental de quien aprende. La manera en la que el sujeto aprende es más importante que aquello que aprende porque facilita el aprendizaje y capacita al sujeto para seguir aprendiendo permanentemente. Conscientes del modo en el que</a:t>
            </a:r>
          </a:p>
          <a:p>
            <a:r>
              <a:rPr lang="es-MX"/>
              <a:t>aprende el sujeto, descubriremos la forma de ayudarle.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3" name="2 Título"/>
          <p:cNvSpPr>
            <a:spLocks noGrp="1"/>
          </p:cNvSpPr>
          <p:nvPr>
            <p:ph type="title"/>
          </p:nvPr>
        </p:nvSpPr>
        <p:spPr>
          <a:xfrm>
            <a:off x="457200" y="274638"/>
            <a:ext cx="8229600" cy="5726130"/>
          </a:xfrm>
        </p:spPr>
        <p:txBody>
          <a:bodyPr rtlCol="0">
            <a:normAutofit fontScale="90000"/>
          </a:bodyPr>
          <a:lstStyle/>
          <a:p>
            <a:pPr eaLnBrk="1" fontAlgn="auto" hangingPunct="1">
              <a:spcAft>
                <a:spcPts val="0"/>
              </a:spcAft>
              <a:defRPr/>
            </a:pPr>
            <a:r>
              <a:rPr lang="es-MX"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entury Gothic" pitchFamily="34" charset="0"/>
              </a:rPr>
              <a:t/>
            </a:r>
            <a:br>
              <a:rPr lang="es-MX"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entury Gothic" pitchFamily="34" charset="0"/>
              </a:rPr>
            </a:br>
            <a:r>
              <a:rPr lang="es-MX"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entury Gothic" pitchFamily="34" charset="0"/>
              </a:rPr>
              <a:t/>
            </a:r>
            <a:br>
              <a:rPr lang="es-MX"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entury Gothic" pitchFamily="34" charset="0"/>
              </a:rPr>
            </a:br>
            <a:r>
              <a:rPr lang="es-MX"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FancyPants" pitchFamily="2" charset="0"/>
              </a:rPr>
              <a:t>El campo semántico de la evaluación. </a:t>
            </a:r>
            <a:br>
              <a:rPr lang="es-MX"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FancyPants" pitchFamily="2" charset="0"/>
              </a:rPr>
            </a:br>
            <a:r>
              <a:rPr lang="es-MX"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FancyPants" pitchFamily="2" charset="0"/>
              </a:rPr>
              <a:t>Más allá de las</a:t>
            </a:r>
            <a:br>
              <a:rPr lang="es-MX"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FancyPants" pitchFamily="2" charset="0"/>
              </a:rPr>
            </a:br>
            <a:r>
              <a:rPr lang="es-MX"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FancyPants" pitchFamily="2" charset="0"/>
              </a:rPr>
              <a:t>definiciones</a:t>
            </a:r>
            <a:r>
              <a:rPr lang="es-MX"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entury Gothic" pitchFamily="34" charset="0"/>
              </a:rPr>
              <a:t/>
            </a:r>
            <a:br>
              <a:rPr lang="es-MX"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entury Gothic" pitchFamily="34" charset="0"/>
              </a:rPr>
            </a:br>
            <a:endParaRPr lang="es-MX"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214313"/>
            <a:ext cx="9144000" cy="6858000"/>
          </a:xfrm>
          <a:prstGeom prst="rect">
            <a:avLst/>
          </a:prstGeom>
          <a:noFill/>
          <a:ln w="9525">
            <a:noFill/>
            <a:miter lim="800000"/>
            <a:headEnd/>
            <a:tailEnd/>
          </a:ln>
        </p:spPr>
      </p:pic>
      <p:sp>
        <p:nvSpPr>
          <p:cNvPr id="4099" name="3 Marcador de contenido"/>
          <p:cNvSpPr>
            <a:spLocks noGrp="1"/>
          </p:cNvSpPr>
          <p:nvPr>
            <p:ph sz="half" idx="1"/>
          </p:nvPr>
        </p:nvSpPr>
        <p:spPr>
          <a:xfrm>
            <a:off x="457200" y="1071563"/>
            <a:ext cx="4038600" cy="5472112"/>
          </a:xfrm>
        </p:spPr>
        <p:txBody>
          <a:bodyPr/>
          <a:lstStyle/>
          <a:p>
            <a:pPr algn="just" eaLnBrk="1" hangingPunct="1"/>
            <a:r>
              <a:rPr lang="es-MX" sz="1600" smtClean="0">
                <a:latin typeface="Arial" pitchFamily="34" charset="0"/>
                <a:cs typeface="Arial" pitchFamily="34" charset="0"/>
              </a:rPr>
              <a:t>Cada uno conceptualiza e interpreta este término con significados distintos:</a:t>
            </a:r>
          </a:p>
          <a:p>
            <a:pPr algn="just" eaLnBrk="1" hangingPunct="1"/>
            <a:r>
              <a:rPr lang="es-MX" sz="1600" smtClean="0">
                <a:latin typeface="Arial" pitchFamily="34" charset="0"/>
                <a:cs typeface="Arial" pitchFamily="34" charset="0"/>
              </a:rPr>
              <a:t>La relación entre ambos conceptos (calidad y evaluación) es estrecha y, en la práctica docente, difícilmente pueda darse la una sin la otra.</a:t>
            </a:r>
          </a:p>
          <a:p>
            <a:pPr algn="just" eaLnBrk="1" hangingPunct="1">
              <a:buFont typeface="Arial" pitchFamily="34" charset="0"/>
              <a:buNone/>
            </a:pPr>
            <a:endParaRPr lang="es-MX" sz="1600" smtClean="0">
              <a:latin typeface="Arial" pitchFamily="34" charset="0"/>
              <a:cs typeface="Arial" pitchFamily="34" charset="0"/>
            </a:endParaRPr>
          </a:p>
          <a:p>
            <a:pPr algn="just" eaLnBrk="1" hangingPunct="1"/>
            <a:r>
              <a:rPr lang="es-MX" sz="1600" smtClean="0">
                <a:latin typeface="Arial" pitchFamily="34" charset="0"/>
                <a:cs typeface="Arial" pitchFamily="34" charset="0"/>
              </a:rPr>
              <a:t>Paradójicamente, la evaluación tiene que ver con actividades de calificar, medir, corregir, clasificar, certificar, examinar, pasar test, pero no se confunde con ellas</a:t>
            </a:r>
          </a:p>
          <a:p>
            <a:pPr algn="just" eaLnBrk="1" hangingPunct="1"/>
            <a:r>
              <a:rPr lang="es-MX" sz="1600" smtClean="0">
                <a:latin typeface="Arial" pitchFamily="34" charset="0"/>
                <a:cs typeface="Arial" pitchFamily="34" charset="0"/>
              </a:rPr>
              <a:t>Son actividades que desempeñan un papel funcional e instrumental</a:t>
            </a:r>
          </a:p>
          <a:p>
            <a:pPr algn="just" eaLnBrk="1" hangingPunct="1">
              <a:buFont typeface="Arial" pitchFamily="34" charset="0"/>
              <a:buNone/>
            </a:pPr>
            <a:endParaRPr lang="es-MX" sz="1600" smtClean="0">
              <a:latin typeface="Arial" pitchFamily="34" charset="0"/>
              <a:cs typeface="Arial" pitchFamily="34" charset="0"/>
            </a:endParaRPr>
          </a:p>
          <a:p>
            <a:pPr algn="just" eaLnBrk="1" hangingPunct="1"/>
            <a:r>
              <a:rPr lang="es-MX" sz="1600" smtClean="0">
                <a:latin typeface="Arial" pitchFamily="34" charset="0"/>
                <a:cs typeface="Arial" pitchFamily="34" charset="0"/>
              </a:rPr>
              <a:t> Respecto a ellas, la evaluación las trasciende. Justo donde ellas no alcanzan, empieza la evaluación educativa. Para que ella se dé, es necesario la presencia de sujetos.</a:t>
            </a:r>
          </a:p>
          <a:p>
            <a:pPr eaLnBrk="1" hangingPunct="1"/>
            <a:endParaRPr lang="es-MX" sz="1600" smtClean="0"/>
          </a:p>
        </p:txBody>
      </p:sp>
      <p:sp>
        <p:nvSpPr>
          <p:cNvPr id="5" name="4 Marcador de contenido"/>
          <p:cNvSpPr>
            <a:spLocks noGrp="1"/>
          </p:cNvSpPr>
          <p:nvPr>
            <p:ph sz="half" idx="2"/>
          </p:nvPr>
        </p:nvSpPr>
        <p:spPr>
          <a:xfrm>
            <a:off x="4643438" y="1143000"/>
            <a:ext cx="4038600" cy="5929313"/>
          </a:xfrm>
        </p:spPr>
        <p:txBody>
          <a:bodyPr rtlCol="0">
            <a:normAutofit fontScale="40000" lnSpcReduction="20000"/>
          </a:bodyPr>
          <a:lstStyle/>
          <a:p>
            <a:pPr algn="just" eaLnBrk="1" fontAlgn="auto" hangingPunct="1">
              <a:spcAft>
                <a:spcPts val="0"/>
              </a:spcAft>
              <a:defRPr/>
            </a:pPr>
            <a:r>
              <a:rPr lang="es-MX" sz="3300" dirty="0" smtClean="0">
                <a:latin typeface="Arial" pitchFamily="34" charset="0"/>
                <a:cs typeface="Arial" pitchFamily="34" charset="0"/>
              </a:rPr>
              <a:t>En el ámbito educativo debe entenderse la evaluación como actividad crítica de aprendizaje, porque se asume que la evaluación es aprendizaje en el sentido que por ella adquirimos conocimiento</a:t>
            </a:r>
          </a:p>
          <a:p>
            <a:pPr algn="just" eaLnBrk="1" fontAlgn="auto" hangingPunct="1">
              <a:spcAft>
                <a:spcPts val="0"/>
              </a:spcAft>
              <a:buFont typeface="Arial" pitchFamily="34" charset="0"/>
              <a:buNone/>
              <a:defRPr/>
            </a:pPr>
            <a:endParaRPr lang="es-MX" sz="3300" dirty="0" smtClean="0">
              <a:latin typeface="Arial" pitchFamily="34" charset="0"/>
              <a:cs typeface="Arial" pitchFamily="34" charset="0"/>
            </a:endParaRPr>
          </a:p>
          <a:p>
            <a:pPr algn="just" eaLnBrk="1" fontAlgn="auto" hangingPunct="1">
              <a:spcAft>
                <a:spcPts val="0"/>
              </a:spcAft>
              <a:defRPr/>
            </a:pPr>
            <a:r>
              <a:rPr lang="es-MX" sz="3300" dirty="0" smtClean="0">
                <a:latin typeface="Arial" pitchFamily="34" charset="0"/>
                <a:cs typeface="Arial" pitchFamily="34" charset="0"/>
              </a:rPr>
              <a:t>El alumno aprende  a partir de la propia evaluación y de la corrección, de la información contrastada que le ofrece el profesor, que será siempre crítica y argumentada, pero nunca descalificadora ni penalizadora</a:t>
            </a:r>
          </a:p>
          <a:p>
            <a:pPr algn="just" eaLnBrk="1" fontAlgn="auto" hangingPunct="1">
              <a:spcAft>
                <a:spcPts val="0"/>
              </a:spcAft>
              <a:buFont typeface="Arial" pitchFamily="34" charset="0"/>
              <a:buNone/>
              <a:defRPr/>
            </a:pPr>
            <a:endParaRPr lang="es-MX" sz="3300" dirty="0" smtClean="0">
              <a:latin typeface="Arial" pitchFamily="34" charset="0"/>
              <a:cs typeface="Arial" pitchFamily="34" charset="0"/>
            </a:endParaRPr>
          </a:p>
          <a:p>
            <a:pPr algn="just" eaLnBrk="1" fontAlgn="auto" hangingPunct="1">
              <a:spcAft>
                <a:spcPts val="0"/>
              </a:spcAft>
              <a:defRPr/>
            </a:pPr>
            <a:r>
              <a:rPr lang="es-MX" sz="3300" dirty="0" smtClean="0">
                <a:latin typeface="Arial" pitchFamily="34" charset="0"/>
                <a:cs typeface="Arial" pitchFamily="34" charset="0"/>
              </a:rPr>
              <a:t>Sólo cuando aseguramos el aprendizaje podremos asegurar la evaluación, la buena evaluación que forma, convertida ella misma en medio de aprendizaje y en expresión de saberes</a:t>
            </a:r>
          </a:p>
          <a:p>
            <a:pPr algn="just" eaLnBrk="1" fontAlgn="auto" hangingPunct="1">
              <a:spcAft>
                <a:spcPts val="0"/>
              </a:spcAft>
              <a:buFont typeface="Arial" pitchFamily="34" charset="0"/>
              <a:buNone/>
              <a:defRPr/>
            </a:pPr>
            <a:endParaRPr lang="es-MX" sz="3300" dirty="0" smtClean="0">
              <a:latin typeface="Arial" pitchFamily="34" charset="0"/>
              <a:cs typeface="Arial" pitchFamily="34" charset="0"/>
            </a:endParaRPr>
          </a:p>
          <a:p>
            <a:pPr algn="just" eaLnBrk="1" fontAlgn="auto" hangingPunct="1">
              <a:spcAft>
                <a:spcPts val="0"/>
              </a:spcAft>
              <a:defRPr/>
            </a:pPr>
            <a:r>
              <a:rPr lang="es-MX" sz="3300" dirty="0" smtClean="0">
                <a:latin typeface="Arial" pitchFamily="34" charset="0"/>
                <a:cs typeface="Arial" pitchFamily="34" charset="0"/>
              </a:rPr>
              <a:t>Consciente de que el fracaso escolar está ahí el profesor que actúa cabal y razonablemente en favor de quien aprende, trabaja con el ánimo de superarlo</a:t>
            </a:r>
          </a:p>
          <a:p>
            <a:pPr eaLnBrk="1" fontAlgn="auto" hangingPunct="1">
              <a:spcAft>
                <a:spcPts val="0"/>
              </a:spcAft>
              <a:defRPr/>
            </a:pPr>
            <a:endParaRPr lang="es-MX" dirty="0" smtClean="0"/>
          </a:p>
        </p:txBody>
      </p:sp>
      <p:sp>
        <p:nvSpPr>
          <p:cNvPr id="6" name="2 Título"/>
          <p:cNvSpPr>
            <a:spLocks noGrp="1"/>
          </p:cNvSpPr>
          <p:nvPr>
            <p:ph type="title"/>
          </p:nvPr>
        </p:nvSpPr>
        <p:spPr>
          <a:xfrm>
            <a:off x="428596" y="-24"/>
            <a:ext cx="8229600" cy="1143000"/>
          </a:xfrm>
          <a:gradFill flip="none">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p:spPr>
        <p:style>
          <a:lnRef idx="0">
            <a:schemeClr val="accent4"/>
          </a:lnRef>
          <a:fillRef idx="3">
            <a:schemeClr val="accent4"/>
          </a:fillRef>
          <a:effectRef idx="3">
            <a:schemeClr val="accent4"/>
          </a:effectRef>
          <a:fontRef idx="minor">
            <a:schemeClr val="lt1"/>
          </a:fontRef>
        </p:style>
        <p:txBody>
          <a:bodyPr rtlCol="0">
            <a:normAutofit fontScale="90000"/>
          </a:bodyPr>
          <a:lstStyle/>
          <a:p>
            <a:pPr eaLnBrk="1" fontAlgn="auto" hangingPunct="1">
              <a:spcAft>
                <a:spcPts val="0"/>
              </a:spcAft>
              <a:defRPr/>
            </a:pPr>
            <a:r>
              <a:rPr lang="es-MX"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entury Gothic" pitchFamily="34" charset="0"/>
              </a:rPr>
              <a:t>1. Delimitación conceptual</a:t>
            </a:r>
            <a:endParaRPr lang="es-MX"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entury Gothic"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26988"/>
            <a:ext cx="9144000" cy="6858000"/>
          </a:xfrm>
          <a:prstGeom prst="rect">
            <a:avLst/>
          </a:prstGeom>
          <a:noFill/>
          <a:ln w="9525">
            <a:noFill/>
            <a:miter lim="800000"/>
            <a:headEnd/>
            <a:tailEnd/>
          </a:ln>
        </p:spPr>
      </p:pic>
      <p:sp>
        <p:nvSpPr>
          <p:cNvPr id="7" name="6 Rectángulo"/>
          <p:cNvSpPr/>
          <p:nvPr/>
        </p:nvSpPr>
        <p:spPr>
          <a:xfrm>
            <a:off x="179388" y="476250"/>
            <a:ext cx="4392612" cy="2520950"/>
          </a:xfrm>
          <a:prstGeom prst="rect">
            <a:avLst/>
          </a:prstGeom>
          <a:solidFill>
            <a:schemeClr val="bg1"/>
          </a:solidFill>
          <a:ln w="635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b="1" dirty="0">
                <a:latin typeface="Century Gothic" pitchFamily="34" charset="0"/>
              </a:rPr>
              <a:t>3.-Ejercicio Transparente: </a:t>
            </a:r>
          </a:p>
          <a:p>
            <a:pPr algn="ctr">
              <a:defRPr/>
            </a:pPr>
            <a:r>
              <a:rPr lang="es-MX" sz="1400" dirty="0">
                <a:latin typeface="Century Gothic" pitchFamily="34" charset="0"/>
              </a:rPr>
              <a:t>Los criterios de valoración y de corrección han de ser explícitos, públicos y publicados, y negociados</a:t>
            </a:r>
            <a:endParaRPr lang="es-MX" sz="1400" dirty="0">
              <a:solidFill>
                <a:schemeClr val="tx1"/>
              </a:solidFill>
            </a:endParaRPr>
          </a:p>
        </p:txBody>
      </p:sp>
      <p:sp>
        <p:nvSpPr>
          <p:cNvPr id="10" name="9 Rectángulo"/>
          <p:cNvSpPr/>
          <p:nvPr/>
        </p:nvSpPr>
        <p:spPr>
          <a:xfrm>
            <a:off x="107950" y="3473450"/>
            <a:ext cx="4608513" cy="338455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5125" name="4 Rectángulo"/>
          <p:cNvSpPr>
            <a:spLocks noChangeArrowheads="1"/>
          </p:cNvSpPr>
          <p:nvPr/>
        </p:nvSpPr>
        <p:spPr bwMode="auto">
          <a:xfrm>
            <a:off x="468313" y="107950"/>
            <a:ext cx="8351837" cy="368300"/>
          </a:xfrm>
          <a:prstGeom prst="rect">
            <a:avLst/>
          </a:prstGeom>
          <a:noFill/>
          <a:ln w="9525">
            <a:noFill/>
            <a:miter lim="800000"/>
            <a:headEnd/>
            <a:tailEnd/>
          </a:ln>
        </p:spPr>
        <p:txBody>
          <a:bodyPr>
            <a:spAutoFit/>
          </a:bodyPr>
          <a:lstStyle/>
          <a:p>
            <a:r>
              <a:rPr lang="es-MX" b="1">
                <a:solidFill>
                  <a:srgbClr val="0000FF"/>
                </a:solidFill>
                <a:latin typeface="Century Gothic" pitchFamily="34" charset="0"/>
              </a:rPr>
              <a:t>2. Caracterización global de la evaluación </a:t>
            </a:r>
            <a:endParaRPr lang="es-MX">
              <a:solidFill>
                <a:srgbClr val="0000FF"/>
              </a:solidFill>
            </a:endParaRPr>
          </a:p>
        </p:txBody>
      </p:sp>
      <p:sp>
        <p:nvSpPr>
          <p:cNvPr id="5126" name="7 Rectángulo"/>
          <p:cNvSpPr>
            <a:spLocks noChangeArrowheads="1"/>
          </p:cNvSpPr>
          <p:nvPr/>
        </p:nvSpPr>
        <p:spPr bwMode="auto">
          <a:xfrm>
            <a:off x="250825" y="3533775"/>
            <a:ext cx="4572000" cy="3324225"/>
          </a:xfrm>
          <a:prstGeom prst="rect">
            <a:avLst/>
          </a:prstGeom>
          <a:noFill/>
          <a:ln w="9525">
            <a:noFill/>
            <a:miter lim="800000"/>
            <a:headEnd/>
            <a:tailEnd/>
          </a:ln>
        </p:spPr>
        <p:txBody>
          <a:bodyPr>
            <a:spAutoFit/>
          </a:bodyPr>
          <a:lstStyle/>
          <a:p>
            <a:pPr algn="ctr"/>
            <a:r>
              <a:rPr lang="es-MX" sz="1600" b="1">
                <a:latin typeface="Century Gothic" pitchFamily="34" charset="0"/>
              </a:rPr>
              <a:t>2.-Evaluacion formativa: </a:t>
            </a:r>
          </a:p>
          <a:p>
            <a:pPr algn="ctr"/>
            <a:r>
              <a:rPr lang="es-MX" sz="1600">
                <a:latin typeface="Century Gothic" pitchFamily="34" charset="0"/>
              </a:rPr>
              <a:t>Tiene que estar continuamente al servicio de la práctica para mejorarla y al servicio de quienes participan en la misma. se negocia todo aunque . No se trata de ceder ante los alumnos, sino de trabajar con ellos y en su beneficio, que terminará siendo aprendizaje</a:t>
            </a:r>
            <a:r>
              <a:rPr lang="es-MX">
                <a:latin typeface="Century Gothic" pitchFamily="34" charset="0"/>
              </a:rPr>
              <a:t>.</a:t>
            </a:r>
          </a:p>
        </p:txBody>
      </p:sp>
      <p:sp>
        <p:nvSpPr>
          <p:cNvPr id="5127" name="10 Rectángulo"/>
          <p:cNvSpPr>
            <a:spLocks noChangeArrowheads="1"/>
          </p:cNvSpPr>
          <p:nvPr/>
        </p:nvSpPr>
        <p:spPr bwMode="auto">
          <a:xfrm>
            <a:off x="250825" y="549275"/>
            <a:ext cx="4176713" cy="2308225"/>
          </a:xfrm>
          <a:prstGeom prst="rect">
            <a:avLst/>
          </a:prstGeom>
          <a:noFill/>
          <a:ln w="9525">
            <a:noFill/>
            <a:miter lim="800000"/>
            <a:headEnd/>
            <a:tailEnd/>
          </a:ln>
        </p:spPr>
        <p:txBody>
          <a:bodyPr>
            <a:spAutoFit/>
          </a:bodyPr>
          <a:lstStyle/>
          <a:p>
            <a:pPr algn="just"/>
            <a:r>
              <a:rPr lang="es-MX" sz="1600" b="1">
                <a:latin typeface="Century Gothic" pitchFamily="34" charset="0"/>
              </a:rPr>
              <a:t>3.-Ejercicio Transparente: </a:t>
            </a:r>
          </a:p>
          <a:p>
            <a:pPr algn="just"/>
            <a:r>
              <a:rPr lang="es-MX" sz="1600">
                <a:latin typeface="Century Gothic" pitchFamily="34" charset="0"/>
              </a:rPr>
              <a:t>Los criterios de valoración y de corrección han de ser explícitos, públicos y publicados, y negociados entre el profesor y los alumnos</a:t>
            </a:r>
            <a:endParaRPr lang="es-MX" sz="1600"/>
          </a:p>
        </p:txBody>
      </p:sp>
      <p:sp>
        <p:nvSpPr>
          <p:cNvPr id="13" name="12 Rectángulo"/>
          <p:cNvSpPr/>
          <p:nvPr/>
        </p:nvSpPr>
        <p:spPr>
          <a:xfrm>
            <a:off x="6011863" y="549275"/>
            <a:ext cx="2952750" cy="2808288"/>
          </a:xfrm>
          <a:prstGeom prst="rect">
            <a:avLst/>
          </a:prstGeom>
          <a:solidFill>
            <a:schemeClr val="bg1"/>
          </a:solidFill>
          <a:ln w="6350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b="1" dirty="0">
                <a:latin typeface="Century Gothic" pitchFamily="34" charset="0"/>
              </a:rPr>
              <a:t>3.-Ejercicio Transparente: </a:t>
            </a:r>
          </a:p>
          <a:p>
            <a:pPr algn="ctr">
              <a:defRPr/>
            </a:pPr>
            <a:r>
              <a:rPr lang="es-MX" sz="1400" dirty="0">
                <a:latin typeface="Century Gothic" pitchFamily="34" charset="0"/>
              </a:rPr>
              <a:t>Los criterios de valoración y de corrección han de ser explícitos, públicos y publicados, y negociados</a:t>
            </a:r>
            <a:endParaRPr lang="es-MX" sz="1400" dirty="0">
              <a:solidFill>
                <a:schemeClr val="tx1"/>
              </a:solidFill>
            </a:endParaRPr>
          </a:p>
        </p:txBody>
      </p:sp>
      <p:sp>
        <p:nvSpPr>
          <p:cNvPr id="5129" name="11 Rectángulo"/>
          <p:cNvSpPr>
            <a:spLocks noChangeArrowheads="1"/>
          </p:cNvSpPr>
          <p:nvPr/>
        </p:nvSpPr>
        <p:spPr bwMode="auto">
          <a:xfrm>
            <a:off x="6084888" y="765175"/>
            <a:ext cx="2843212" cy="2338388"/>
          </a:xfrm>
          <a:prstGeom prst="rect">
            <a:avLst/>
          </a:prstGeom>
          <a:noFill/>
          <a:ln w="9525">
            <a:noFill/>
            <a:miter lim="800000"/>
            <a:headEnd/>
            <a:tailEnd/>
          </a:ln>
        </p:spPr>
        <p:txBody>
          <a:bodyPr>
            <a:spAutoFit/>
          </a:bodyPr>
          <a:lstStyle/>
          <a:p>
            <a:pPr algn="just"/>
            <a:r>
              <a:rPr lang="es-MX" sz="1600" b="1"/>
              <a:t>1.- Democrática: </a:t>
            </a:r>
            <a:r>
              <a:rPr lang="es-MX" sz="1600"/>
              <a:t>Participación de todos los sujetos que se evalúan, no como espectadores, si no que participan en las decisiones que se adoptan</a:t>
            </a:r>
            <a:r>
              <a:rPr lang="es-MX">
                <a:latin typeface="Century Gothic" pitchFamily="34" charset="0"/>
              </a:rPr>
              <a:t>.</a:t>
            </a:r>
          </a:p>
        </p:txBody>
      </p:sp>
      <p:sp>
        <p:nvSpPr>
          <p:cNvPr id="15" name="14 Rectángulo"/>
          <p:cNvSpPr/>
          <p:nvPr/>
        </p:nvSpPr>
        <p:spPr>
          <a:xfrm>
            <a:off x="5076825" y="3500438"/>
            <a:ext cx="3779838" cy="3286125"/>
          </a:xfrm>
          <a:prstGeom prst="rect">
            <a:avLst/>
          </a:prstGeom>
          <a:solidFill>
            <a:schemeClr val="bg1"/>
          </a:solidFill>
          <a:ln w="635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400" b="1" dirty="0">
                <a:latin typeface="Century Gothic" pitchFamily="34" charset="0"/>
              </a:rPr>
              <a:t>3.-Ejercicio Transparente: </a:t>
            </a:r>
          </a:p>
          <a:p>
            <a:pPr algn="ctr">
              <a:defRPr/>
            </a:pPr>
            <a:r>
              <a:rPr lang="es-MX" sz="1400" dirty="0">
                <a:latin typeface="Century Gothic" pitchFamily="34" charset="0"/>
              </a:rPr>
              <a:t>Los criterios de valoración y de corrección han de ser explícitos, públicos y publicados, y negociados</a:t>
            </a:r>
            <a:endParaRPr lang="es-MX" sz="1400" dirty="0">
              <a:solidFill>
                <a:schemeClr val="tx1"/>
              </a:solidFill>
            </a:endParaRPr>
          </a:p>
        </p:txBody>
      </p:sp>
      <p:sp>
        <p:nvSpPr>
          <p:cNvPr id="5131" name="13 Rectángulo"/>
          <p:cNvSpPr>
            <a:spLocks noChangeArrowheads="1"/>
          </p:cNvSpPr>
          <p:nvPr/>
        </p:nvSpPr>
        <p:spPr bwMode="auto">
          <a:xfrm>
            <a:off x="5076825" y="3500438"/>
            <a:ext cx="3816350" cy="3600450"/>
          </a:xfrm>
          <a:prstGeom prst="rect">
            <a:avLst/>
          </a:prstGeom>
          <a:noFill/>
          <a:ln w="9525">
            <a:noFill/>
            <a:miter lim="800000"/>
            <a:headEnd/>
            <a:tailEnd/>
          </a:ln>
        </p:spPr>
        <p:txBody>
          <a:bodyPr>
            <a:spAutoFit/>
          </a:bodyPr>
          <a:lstStyle/>
          <a:p>
            <a:pPr algn="just"/>
            <a:r>
              <a:rPr lang="es-MX" sz="1400" b="1"/>
              <a:t>4.-La evaluación forma parte de un continuum: </a:t>
            </a:r>
          </a:p>
          <a:p>
            <a:pPr algn="just"/>
            <a:r>
              <a:rPr lang="es-MX" sz="1400"/>
              <a:t>Debe ser procesual, continua, integrada en el curriculum y, con él, en el aprendizaje. No son tareas discretas, discontinuas, aisladas, insignificantes en su aislamiento. Evaluar sólo al final, bien por unidad de tiempo o de contenido, es llegar tarde para asegurar el aprendizaje continuo y oportuno</a:t>
            </a:r>
            <a:r>
              <a:rPr lang="es-MX" sz="1200"/>
              <a:t>.</a:t>
            </a:r>
          </a:p>
          <a:p>
            <a:pPr algn="ctr"/>
            <a:endParaRPr lang="es-MX">
              <a:latin typeface="Century Gothic" pitchFamily="34" charset="0"/>
            </a:endParaRPr>
          </a:p>
        </p:txBody>
      </p:sp>
      <p:pic>
        <p:nvPicPr>
          <p:cNvPr id="5132" name="Picture 2" descr="http://blogevaluacioneducativa.bligoo.com.mx/media/users/18/929948/images/public/202547/evaluar.jpg?v=132675114579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rot="1355886">
            <a:off x="4713288" y="981075"/>
            <a:ext cx="1223962" cy="1382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2" name="1 Triángulo isósceles"/>
          <p:cNvSpPr/>
          <p:nvPr/>
        </p:nvSpPr>
        <p:spPr>
          <a:xfrm>
            <a:off x="2411760" y="1412776"/>
            <a:ext cx="3888432" cy="2160240"/>
          </a:xfrm>
          <a:prstGeom prst="triangle">
            <a:avLst/>
          </a:prstGeom>
          <a:solidFill>
            <a:srgbClr val="FFFF00"/>
          </a:solidFill>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es-MX"/>
          </a:p>
        </p:txBody>
      </p:sp>
      <p:sp>
        <p:nvSpPr>
          <p:cNvPr id="6150" name="3 Rectángulo"/>
          <p:cNvSpPr>
            <a:spLocks noChangeArrowheads="1"/>
          </p:cNvSpPr>
          <p:nvPr/>
        </p:nvSpPr>
        <p:spPr bwMode="auto">
          <a:xfrm>
            <a:off x="250825" y="130175"/>
            <a:ext cx="8642350" cy="922338"/>
          </a:xfrm>
          <a:prstGeom prst="rect">
            <a:avLst/>
          </a:prstGeom>
          <a:noFill/>
          <a:ln w="9525">
            <a:noFill/>
            <a:miter lim="800000"/>
            <a:headEnd/>
            <a:tailEnd/>
          </a:ln>
        </p:spPr>
        <p:txBody>
          <a:bodyPr>
            <a:spAutoFit/>
          </a:bodyPr>
          <a:lstStyle/>
          <a:p>
            <a:pPr algn="ctr"/>
            <a:r>
              <a:rPr lang="es-MX">
                <a:latin typeface="Century Gothic" pitchFamily="34" charset="0"/>
              </a:rPr>
              <a:t>Una de las formas en las que pueden participar quienes aprenden, es aplicando técnicas de triangulación</a:t>
            </a:r>
          </a:p>
        </p:txBody>
      </p:sp>
      <p:sp>
        <p:nvSpPr>
          <p:cNvPr id="6151" name="4 Rectángulo"/>
          <p:cNvSpPr>
            <a:spLocks noChangeArrowheads="1"/>
          </p:cNvSpPr>
          <p:nvPr/>
        </p:nvSpPr>
        <p:spPr bwMode="auto">
          <a:xfrm>
            <a:off x="3563938" y="1052513"/>
            <a:ext cx="2078037" cy="369887"/>
          </a:xfrm>
          <a:prstGeom prst="rect">
            <a:avLst/>
          </a:prstGeom>
          <a:noFill/>
          <a:ln w="9525">
            <a:noFill/>
            <a:miter lim="800000"/>
            <a:headEnd/>
            <a:tailEnd/>
          </a:ln>
        </p:spPr>
        <p:txBody>
          <a:bodyPr wrap="none">
            <a:spAutoFit/>
          </a:bodyPr>
          <a:lstStyle/>
          <a:p>
            <a:r>
              <a:rPr lang="es-MX" b="1">
                <a:latin typeface="Century Gothic" pitchFamily="34" charset="0"/>
              </a:rPr>
              <a:t>PROFESOR</a:t>
            </a:r>
          </a:p>
        </p:txBody>
      </p:sp>
      <p:sp>
        <p:nvSpPr>
          <p:cNvPr id="6152" name="5 Rectángulo"/>
          <p:cNvSpPr>
            <a:spLocks noChangeArrowheads="1"/>
          </p:cNvSpPr>
          <p:nvPr/>
        </p:nvSpPr>
        <p:spPr bwMode="auto">
          <a:xfrm>
            <a:off x="0" y="2636838"/>
            <a:ext cx="2724150" cy="646112"/>
          </a:xfrm>
          <a:prstGeom prst="rect">
            <a:avLst/>
          </a:prstGeom>
          <a:noFill/>
          <a:ln w="9525">
            <a:noFill/>
            <a:miter lim="800000"/>
            <a:headEnd/>
            <a:tailEnd/>
          </a:ln>
        </p:spPr>
        <p:txBody>
          <a:bodyPr>
            <a:spAutoFit/>
          </a:bodyPr>
          <a:lstStyle/>
          <a:p>
            <a:pPr algn="ctr"/>
            <a:r>
              <a:rPr lang="es-MX" b="1">
                <a:latin typeface="Century Gothic" pitchFamily="34" charset="0"/>
              </a:rPr>
              <a:t>Alumno </a:t>
            </a:r>
          </a:p>
          <a:p>
            <a:pPr algn="ctr"/>
            <a:r>
              <a:rPr lang="es-MX" b="1">
                <a:latin typeface="Century Gothic" pitchFamily="34" charset="0"/>
              </a:rPr>
              <a:t>(autoevalúa</a:t>
            </a:r>
            <a:r>
              <a:rPr lang="es-MX" b="1"/>
              <a:t>)</a:t>
            </a:r>
          </a:p>
        </p:txBody>
      </p:sp>
      <p:sp>
        <p:nvSpPr>
          <p:cNvPr id="6153" name="6 Rectángulo"/>
          <p:cNvSpPr>
            <a:spLocks noChangeArrowheads="1"/>
          </p:cNvSpPr>
          <p:nvPr/>
        </p:nvSpPr>
        <p:spPr bwMode="auto">
          <a:xfrm>
            <a:off x="6156325" y="2708275"/>
            <a:ext cx="2789238" cy="647700"/>
          </a:xfrm>
          <a:prstGeom prst="rect">
            <a:avLst/>
          </a:prstGeom>
          <a:noFill/>
          <a:ln w="9525">
            <a:noFill/>
            <a:miter lim="800000"/>
            <a:headEnd/>
            <a:tailEnd/>
          </a:ln>
        </p:spPr>
        <p:txBody>
          <a:bodyPr>
            <a:spAutoFit/>
          </a:bodyPr>
          <a:lstStyle/>
          <a:p>
            <a:r>
              <a:rPr lang="es-MX" b="1">
                <a:latin typeface="Century Gothic" pitchFamily="34" charset="0"/>
              </a:rPr>
              <a:t>Compañeros </a:t>
            </a:r>
          </a:p>
          <a:p>
            <a:r>
              <a:rPr lang="es-MX" b="1">
                <a:latin typeface="Century Gothic" pitchFamily="34" charset="0"/>
              </a:rPr>
              <a:t>(coevalúan)</a:t>
            </a:r>
            <a:endParaRPr lang="es-MX"/>
          </a:p>
        </p:txBody>
      </p:sp>
      <p:sp>
        <p:nvSpPr>
          <p:cNvPr id="6154" name="7 Rectángulo"/>
          <p:cNvSpPr>
            <a:spLocks noChangeArrowheads="1"/>
          </p:cNvSpPr>
          <p:nvPr/>
        </p:nvSpPr>
        <p:spPr bwMode="auto">
          <a:xfrm>
            <a:off x="1258888" y="3716338"/>
            <a:ext cx="6678612" cy="2862262"/>
          </a:xfrm>
          <a:prstGeom prst="rect">
            <a:avLst/>
          </a:prstGeom>
          <a:noFill/>
          <a:ln w="9525">
            <a:noFill/>
            <a:miter lim="800000"/>
            <a:headEnd/>
            <a:tailEnd/>
          </a:ln>
        </p:spPr>
        <p:txBody>
          <a:bodyPr>
            <a:spAutoFit/>
          </a:bodyPr>
          <a:lstStyle/>
          <a:p>
            <a:pPr algn="just"/>
            <a:r>
              <a:rPr lang="es-MX">
                <a:latin typeface="Century Gothic" pitchFamily="34" charset="0"/>
              </a:rPr>
              <a:t>La responsabilidad del profesor está en garantizar que aquello que los alumnos estudian, leen y aprenden merece la pena que sea objeto de aprendizaje. La de los alumnos, consiste en tomar conciencia de que ellos son los responsables máximos de su propio aprendizaje, como ejercicio de voluntad que es.</a:t>
            </a:r>
          </a:p>
        </p:txBody>
      </p:sp>
      <p:sp>
        <p:nvSpPr>
          <p:cNvPr id="9" name="8 Rectángulo"/>
          <p:cNvSpPr/>
          <p:nvPr/>
        </p:nvSpPr>
        <p:spPr>
          <a:xfrm>
            <a:off x="1187450" y="3716338"/>
            <a:ext cx="6985000" cy="3141662"/>
          </a:xfrm>
          <a:prstGeom prst="rect">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0" name="9 Rectángulo"/>
          <p:cNvSpPr/>
          <p:nvPr/>
        </p:nvSpPr>
        <p:spPr>
          <a:xfrm>
            <a:off x="468313" y="0"/>
            <a:ext cx="8064500" cy="1052513"/>
          </a:xfrm>
          <a:prstGeom prst="rect">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2" name="1 Rectángulo"/>
          <p:cNvSpPr/>
          <p:nvPr/>
        </p:nvSpPr>
        <p:spPr>
          <a:xfrm>
            <a:off x="1547664" y="188640"/>
            <a:ext cx="6408712" cy="646331"/>
          </a:xfrm>
          <a:prstGeom prst="rect">
            <a:avLst/>
          </a:prstGeom>
        </p:spPr>
        <p:txBody>
          <a:bodyPr>
            <a:spAutoFit/>
          </a:bodyPr>
          <a:lstStyle/>
          <a:p>
            <a:pPr algn="ctr">
              <a:defRPr/>
            </a:pPr>
            <a:r>
              <a:rPr lang="es-MX" b="1" dirty="0">
                <a:ln w="1905"/>
                <a:solidFill>
                  <a:srgbClr val="0000FF"/>
                </a:solidFill>
                <a:effectLst>
                  <a:innerShdw blurRad="69850" dist="43180" dir="5400000">
                    <a:srgbClr val="000000">
                      <a:alpha val="65000"/>
                    </a:srgbClr>
                  </a:innerShdw>
                </a:effectLst>
                <a:latin typeface="Century Gothic" pitchFamily="34" charset="0"/>
              </a:rPr>
              <a:t>3. La importancia del contexto de elaboración</a:t>
            </a:r>
            <a:endParaRPr lang="es-MX" dirty="0">
              <a:solidFill>
                <a:srgbClr val="0000FF"/>
              </a:solidFill>
            </a:endParaRPr>
          </a:p>
        </p:txBody>
      </p:sp>
      <p:sp>
        <p:nvSpPr>
          <p:cNvPr id="4" name="3 Proceso alternativo"/>
          <p:cNvSpPr/>
          <p:nvPr/>
        </p:nvSpPr>
        <p:spPr>
          <a:xfrm>
            <a:off x="323850" y="981075"/>
            <a:ext cx="8496300" cy="1727200"/>
          </a:xfrm>
          <a:prstGeom prst="flowChartAlternateProcess">
            <a:avLst/>
          </a:prstGeom>
          <a:solidFill>
            <a:srgbClr val="FFFF99"/>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s-MX" sz="1600" dirty="0">
                <a:solidFill>
                  <a:schemeClr val="tx1"/>
                </a:solidFill>
                <a:latin typeface="Arial" pitchFamily="34" charset="0"/>
                <a:cs typeface="Arial" pitchFamily="34" charset="0"/>
              </a:rPr>
              <a:t>En el campo de la evaluación, muchos de los conceptos que la expresan surgieron en los años sesenta y setenta en contextos ideológicos muy conservadores en los que primaba la preocupación por soluciones técnicas que garantizaban respuestas eficaces para la selección ante el aumento de la escolarización</a:t>
            </a:r>
            <a:r>
              <a:rPr lang="es-MX" dirty="0">
                <a:latin typeface="Century Gothic" pitchFamily="34" charset="0"/>
              </a:rPr>
              <a:t>.</a:t>
            </a:r>
          </a:p>
        </p:txBody>
      </p:sp>
      <p:sp>
        <p:nvSpPr>
          <p:cNvPr id="5" name="4 Proceso alternativo"/>
          <p:cNvSpPr/>
          <p:nvPr/>
        </p:nvSpPr>
        <p:spPr>
          <a:xfrm>
            <a:off x="323850" y="3068638"/>
            <a:ext cx="8496300" cy="2232025"/>
          </a:xfrm>
          <a:prstGeom prst="flowChartAlternateProcess">
            <a:avLst/>
          </a:prstGeom>
          <a:solidFill>
            <a:srgbClr val="CC99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7174" name="5 Rectángulo"/>
          <p:cNvSpPr>
            <a:spLocks noChangeArrowheads="1"/>
          </p:cNvSpPr>
          <p:nvPr/>
        </p:nvSpPr>
        <p:spPr bwMode="auto">
          <a:xfrm>
            <a:off x="250825" y="5445125"/>
            <a:ext cx="8893175" cy="1016000"/>
          </a:xfrm>
          <a:prstGeom prst="rect">
            <a:avLst/>
          </a:prstGeom>
          <a:noFill/>
          <a:ln w="9525">
            <a:noFill/>
            <a:miter lim="800000"/>
            <a:headEnd/>
            <a:tailEnd/>
          </a:ln>
        </p:spPr>
        <p:txBody>
          <a:bodyPr>
            <a:spAutoFit/>
          </a:bodyPr>
          <a:lstStyle/>
          <a:p>
            <a:r>
              <a:rPr lang="es-MX" sz="1200" b="1"/>
              <a:t>“ Si de la evaluación hacemos un ejercicio continuo, no hay razón para el fracaso, pues siempre llegaremos a tiempo para actuar e intervenir inteligentemente en el momento oportuno, cuando el sujeto necesita nuestra orientación y nuestra ayuda para evitar que cualquier fallo detectado se convierta en definitivo</a:t>
            </a:r>
            <a:endParaRPr lang="es-MX" sz="1200"/>
          </a:p>
        </p:txBody>
      </p:sp>
      <p:sp>
        <p:nvSpPr>
          <p:cNvPr id="7175" name="6 Rectángulo"/>
          <p:cNvSpPr>
            <a:spLocks noChangeArrowheads="1"/>
          </p:cNvSpPr>
          <p:nvPr/>
        </p:nvSpPr>
        <p:spPr bwMode="auto">
          <a:xfrm>
            <a:off x="468313" y="3068638"/>
            <a:ext cx="8207375" cy="2062162"/>
          </a:xfrm>
          <a:prstGeom prst="rect">
            <a:avLst/>
          </a:prstGeom>
          <a:noFill/>
          <a:ln w="9525">
            <a:noFill/>
            <a:miter lim="800000"/>
            <a:headEnd/>
            <a:tailEnd/>
          </a:ln>
        </p:spPr>
        <p:txBody>
          <a:bodyPr>
            <a:spAutoFit/>
          </a:bodyPr>
          <a:lstStyle/>
          <a:p>
            <a:pPr algn="just">
              <a:buFont typeface="Arial" pitchFamily="34" charset="0"/>
              <a:buChar char="•"/>
            </a:pPr>
            <a:r>
              <a:rPr lang="es-MX" sz="1600"/>
              <a:t>Separados de los contextos socioculturales, los términos parecen sobrevivir a su historia y viven ajenos a ella, por más que el mismo momento histórico en el que surgen les dio una significación intencionada y una funcionalidad específica. Evaluación formativa, sumativa; criterial, normativa; evaluación por tests, son algunos de los ejemplos que sobreviven atemporalmente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sp>
        <p:nvSpPr>
          <p:cNvPr id="8195" name="1 Rectángulo"/>
          <p:cNvSpPr>
            <a:spLocks noChangeArrowheads="1"/>
          </p:cNvSpPr>
          <p:nvPr/>
        </p:nvSpPr>
        <p:spPr bwMode="auto">
          <a:xfrm>
            <a:off x="323850" y="692150"/>
            <a:ext cx="8569325" cy="1477963"/>
          </a:xfrm>
          <a:prstGeom prst="rect">
            <a:avLst/>
          </a:prstGeom>
          <a:noFill/>
          <a:ln w="9525">
            <a:noFill/>
            <a:miter lim="800000"/>
            <a:headEnd/>
            <a:tailEnd/>
          </a:ln>
        </p:spPr>
        <p:txBody>
          <a:bodyPr>
            <a:spAutoFit/>
          </a:bodyPr>
          <a:lstStyle/>
          <a:p>
            <a:r>
              <a:rPr lang="es-MX">
                <a:latin typeface="Century Gothic" pitchFamily="34" charset="0"/>
              </a:rPr>
              <a:t>Todas tienen que ver con la evaluación y el campo que abarca. Simbolizan modos distintos de situarse ante la evaluación y lo que significa. Paradigmáticamente representan ideologías distintas</a:t>
            </a:r>
            <a:endParaRPr lang="es-MX"/>
          </a:p>
        </p:txBody>
      </p:sp>
      <p:sp>
        <p:nvSpPr>
          <p:cNvPr id="8196" name="3 Rectángulo"/>
          <p:cNvSpPr>
            <a:spLocks noChangeArrowheads="1"/>
          </p:cNvSpPr>
          <p:nvPr/>
        </p:nvSpPr>
        <p:spPr bwMode="auto">
          <a:xfrm>
            <a:off x="971550" y="188913"/>
            <a:ext cx="7848600" cy="368300"/>
          </a:xfrm>
          <a:prstGeom prst="rect">
            <a:avLst/>
          </a:prstGeom>
          <a:noFill/>
          <a:ln w="9525">
            <a:noFill/>
            <a:miter lim="800000"/>
            <a:headEnd/>
            <a:tailEnd/>
          </a:ln>
        </p:spPr>
        <p:txBody>
          <a:bodyPr>
            <a:spAutoFit/>
          </a:bodyPr>
          <a:lstStyle/>
          <a:p>
            <a:r>
              <a:rPr lang="es-MX" b="1">
                <a:solidFill>
                  <a:srgbClr val="0000FF"/>
                </a:solidFill>
                <a:latin typeface="Century Gothic" pitchFamily="34" charset="0"/>
              </a:rPr>
              <a:t>4. Dualidades en torno a la evaluación</a:t>
            </a:r>
          </a:p>
        </p:txBody>
      </p:sp>
      <p:pic>
        <p:nvPicPr>
          <p:cNvPr id="5" name="Picture 2"/>
          <p:cNvPicPr>
            <a:picLocks noChangeAspect="1" noChangeArrowheads="1"/>
          </p:cNvPicPr>
          <p:nvPr/>
        </p:nvPicPr>
        <p:blipFill>
          <a:blip r:embed="rId3" cstate="print"/>
          <a:srcRect l="15868" t="17240" r="19903" b="7161"/>
          <a:stretch>
            <a:fillRect/>
          </a:stretch>
        </p:blipFill>
        <p:spPr bwMode="auto">
          <a:xfrm>
            <a:off x="1547664" y="2276872"/>
            <a:ext cx="6264696" cy="4320480"/>
          </a:xfrm>
          <a:prstGeom prst="rect">
            <a:avLst/>
          </a:prstGeom>
          <a:solidFill>
            <a:srgbClr val="FFFFFF">
              <a:shade val="85000"/>
            </a:srgbClr>
          </a:solidFill>
          <a:ln w="190500" cap="rnd">
            <a:solidFill>
              <a:srgbClr val="FF0000"/>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pic>
        <p:nvPicPr>
          <p:cNvPr id="2" name="Picture 2"/>
          <p:cNvPicPr>
            <a:picLocks noChangeAspect="1" noChangeArrowheads="1"/>
          </p:cNvPicPr>
          <p:nvPr/>
        </p:nvPicPr>
        <p:blipFill>
          <a:blip r:embed="rId3" cstate="print"/>
          <a:srcRect l="16606" t="12201" r="19903" b="13460"/>
          <a:stretch>
            <a:fillRect/>
          </a:stretch>
        </p:blipFill>
        <p:spPr bwMode="auto">
          <a:xfrm>
            <a:off x="1115616" y="1052736"/>
            <a:ext cx="6984776" cy="4536504"/>
          </a:xfrm>
          <a:prstGeom prst="rect">
            <a:avLst/>
          </a:prstGeom>
          <a:solidFill>
            <a:srgbClr val="FFFFFF">
              <a:shade val="85000"/>
            </a:srgbClr>
          </a:solidFill>
          <a:ln w="190500" cap="rnd">
            <a:solidFill>
              <a:srgbClr val="FF0000"/>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C:\Users\paty\Documents\KIT MEDIANO\1.1000Fondos\1.1000Fondos\72acda2abfe6e01331cc7f944308fa5b.jpeg"/>
          <p:cNvPicPr>
            <a:picLocks noChangeAspect="1" noChangeArrowheads="1"/>
          </p:cNvPicPr>
          <p:nvPr/>
        </p:nvPicPr>
        <p:blipFill>
          <a:blip r:embed="rId2" cstate="print"/>
          <a:srcRect b="5000"/>
          <a:stretch>
            <a:fillRect/>
          </a:stretch>
        </p:blipFill>
        <p:spPr bwMode="auto">
          <a:xfrm>
            <a:off x="0" y="0"/>
            <a:ext cx="9144000" cy="6858000"/>
          </a:xfrm>
          <a:prstGeom prst="rect">
            <a:avLst/>
          </a:prstGeom>
          <a:noFill/>
          <a:ln w="9525">
            <a:noFill/>
            <a:miter lim="800000"/>
            <a:headEnd/>
            <a:tailEnd/>
          </a:ln>
        </p:spPr>
      </p:pic>
      <p:grpSp>
        <p:nvGrpSpPr>
          <p:cNvPr id="10243" name="2 Grupo"/>
          <p:cNvGrpSpPr>
            <a:grpSpLocks/>
          </p:cNvGrpSpPr>
          <p:nvPr/>
        </p:nvGrpSpPr>
        <p:grpSpPr bwMode="auto">
          <a:xfrm>
            <a:off x="1403350" y="260350"/>
            <a:ext cx="6481763" cy="4248150"/>
            <a:chOff x="1403648" y="260648"/>
            <a:chExt cx="6480720" cy="4248472"/>
          </a:xfrm>
        </p:grpSpPr>
        <p:pic>
          <p:nvPicPr>
            <p:cNvPr id="4" name="Picture 2"/>
            <p:cNvPicPr>
              <a:picLocks noChangeAspect="1" noChangeArrowheads="1"/>
            </p:cNvPicPr>
            <p:nvPr/>
          </p:nvPicPr>
          <p:blipFill>
            <a:blip r:embed="rId3" cstate="print"/>
            <a:srcRect l="17344" t="10940" r="21338" b="67640"/>
            <a:stretch>
              <a:fillRect/>
            </a:stretch>
          </p:blipFill>
          <p:spPr bwMode="auto">
            <a:xfrm>
              <a:off x="1475656" y="260648"/>
              <a:ext cx="6408712" cy="1224136"/>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3"/>
            <p:cNvPicPr>
              <a:picLocks noChangeAspect="1" noChangeArrowheads="1"/>
            </p:cNvPicPr>
            <p:nvPr/>
          </p:nvPicPr>
          <p:blipFill>
            <a:blip r:embed="rId3" cstate="print"/>
            <a:srcRect l="16778" t="44784" r="21166" b="9681"/>
            <a:stretch>
              <a:fillRect/>
            </a:stretch>
          </p:blipFill>
          <p:spPr bwMode="auto">
            <a:xfrm>
              <a:off x="1403648" y="1484704"/>
              <a:ext cx="6480720" cy="3024416"/>
            </a:xfrm>
            <a:prstGeom prst="rect">
              <a:avLst/>
            </a:prstGeom>
            <a:ln>
              <a:solidFill>
                <a:srgbClr val="FF0000"/>
              </a:solidFill>
            </a:ln>
            <a:effectLst>
              <a:outerShdw blurRad="292100" dist="139700" dir="2700000" algn="tl" rotWithShape="0">
                <a:srgbClr val="333333">
                  <a:alpha val="65000"/>
                </a:srgbClr>
              </a:outerShdw>
            </a:effectLst>
          </p:spPr>
        </p:pic>
      </p:grpSp>
      <p:sp>
        <p:nvSpPr>
          <p:cNvPr id="6" name="5 Rectángulo"/>
          <p:cNvSpPr/>
          <p:nvPr/>
        </p:nvSpPr>
        <p:spPr>
          <a:xfrm>
            <a:off x="1476375" y="333375"/>
            <a:ext cx="6480175" cy="4175125"/>
          </a:xfrm>
          <a:prstGeom prst="rect">
            <a:avLst/>
          </a:prstGeom>
          <a:noFill/>
          <a:ln w="1143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0245" name="6 Rectángulo"/>
          <p:cNvSpPr>
            <a:spLocks noChangeArrowheads="1"/>
          </p:cNvSpPr>
          <p:nvPr/>
        </p:nvSpPr>
        <p:spPr bwMode="auto">
          <a:xfrm>
            <a:off x="250825" y="4652963"/>
            <a:ext cx="8424863" cy="2308225"/>
          </a:xfrm>
          <a:prstGeom prst="rect">
            <a:avLst/>
          </a:prstGeom>
          <a:noFill/>
          <a:ln w="9525">
            <a:noFill/>
            <a:miter lim="800000"/>
            <a:headEnd/>
            <a:tailEnd/>
          </a:ln>
        </p:spPr>
        <p:txBody>
          <a:bodyPr>
            <a:spAutoFit/>
          </a:bodyPr>
          <a:lstStyle/>
          <a:p>
            <a:r>
              <a:rPr lang="es-MX" sz="1600"/>
              <a:t>La primera columna está más próxima a la racionalidad práctica e invita a modos críticos y reflexivos de actuar.</a:t>
            </a:r>
          </a:p>
          <a:p>
            <a:r>
              <a:rPr lang="es-MX" sz="1600"/>
              <a:t>La segunda, está más próxima a la racionalidad técnica y tiende a mantener el statu quo. Ideas progresistas en la primera columna; conservadoras en la segunda. Son visiones enfrentadas que deben llevar a compromisos con prácticas de evaluación diferenciadas.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1707</Words>
  <Application>Microsoft Office PowerPoint</Application>
  <PresentationFormat>Presentación en pantalla (4:3)</PresentationFormat>
  <Paragraphs>81</Paragraphs>
  <Slides>19</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Calibri</vt:lpstr>
      <vt:lpstr>The american</vt:lpstr>
      <vt:lpstr>Century Gothic</vt:lpstr>
      <vt:lpstr>Tema de Office</vt:lpstr>
      <vt:lpstr>EVALUAR PARA CONOCER EXAMINAR PARA EXCLUIR            JUAN MANUEL ÁLVAREZ MÉNDEZ </vt:lpstr>
      <vt:lpstr>  El campo semántico de la evaluación.  Más allá de las definiciones </vt:lpstr>
      <vt:lpstr>1. Delimitación conceptual</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EVALUAR PARA CONOCER EXAMINAR PARA EXCLUIR</dc:title>
  <dc:creator>paty</dc:creator>
  <cp:lastModifiedBy>Edith Araceli</cp:lastModifiedBy>
  <cp:revision>18</cp:revision>
  <dcterms:created xsi:type="dcterms:W3CDTF">2015-06-03T04:39:54Z</dcterms:created>
  <dcterms:modified xsi:type="dcterms:W3CDTF">2015-06-10T04:37:36Z</dcterms:modified>
</cp:coreProperties>
</file>