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2" autoAdjust="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2E6BF4E1-34E6-4E6F-896D-3B441C97FFD4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437416-A705-4591-A1EF-43B77CD993B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E6EE9-20F6-46E2-9FB6-696F47669DE0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706BE-0F92-4E38-8577-EA57E5451CA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D6D21-B89F-4E22-B143-24794D3420EC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42B0D-1C23-4DCB-8291-7B758489F88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1F9E7-4D6B-4E75-B859-D36690382F42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2CFA8-4C6F-4F1B-81ED-BB08F1657FE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Triángulo isósceles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5 Conector recto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ED57B-AE8D-4FF5-9C26-8F8A353A5491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AD100-3880-422F-8F76-DC58A4F2E8B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BE31-1355-45A0-BCD9-142A49079889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7A11B-A352-4467-AE1C-19777EE3FFF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82D64-6F1C-43E5-8955-1A487C7B88DD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76293FD3-2AD9-475F-877F-953AFA368FC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2E24B-7FBF-4AB0-9F8A-1DDB0F96D072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7C14F-ADA0-47F3-9CAC-66C6E4F4E19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F64AD-DFB0-4952-B683-9BD1AB9F10A5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2AE9F-E824-42A6-A91E-B39D6D3B3AC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E4674DB1-6A37-4E4C-983D-D9BB41E16544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D25246E-5659-487F-AEC0-FC024CC6052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807778D0-7170-4F0B-8986-789566F2FB98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3053C4C5-7775-4929-A0C4-9BF31CF1FE0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40E54B-640A-4C63-8FF2-990DBD76A285}" type="datetimeFigureOut">
              <a:rPr lang="es-MX"/>
              <a:pPr>
                <a:defRPr/>
              </a:pPr>
              <a:t>09/06/2015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56D563-CAF3-4725-B12E-1C482DB82D3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79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2285992"/>
            <a:ext cx="8062912" cy="2071702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Capitulo 4: Aprender sirviendo en contextos comunitarios</a:t>
            </a:r>
            <a:endParaRPr lang="es-MX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500042"/>
            <a:ext cx="8062912" cy="17526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Enseñanza situada: Vinculo entre la escuela y la vida </a:t>
            </a:r>
            <a:endParaRPr lang="es-MX" sz="4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85813" y="5500688"/>
            <a:ext cx="5143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Frida Díaz Barriga Arceo  </a:t>
            </a:r>
            <a:endParaRPr lang="es-MX" sz="3200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MX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Evaluación de las experiencias de aprendizaje en el servicio 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85000" lnSpcReduction="10000"/>
          </a:bodyPr>
          <a:lstStyle/>
          <a:p>
            <a:pPr marL="448056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/>
              <a:t>La evaluación de dicho aprendizaje se da definiendo los aspectos a evaluar independientes de la experiencia misma, como</a:t>
            </a:r>
            <a:r>
              <a:rPr lang="es-MX" dirty="0" smtClean="0"/>
              <a:t>: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• </a:t>
            </a:r>
            <a:r>
              <a:rPr lang="es-MX" dirty="0"/>
              <a:t>Habilidades, aptitudes, actitudes y </a:t>
            </a:r>
            <a:r>
              <a:rPr lang="es-MX" dirty="0" smtClean="0"/>
              <a:t>valores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• Integración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• </a:t>
            </a:r>
            <a:r>
              <a:rPr lang="es-MX" dirty="0"/>
              <a:t>Resultados y logros </a:t>
            </a:r>
            <a:r>
              <a:rPr lang="es-MX" dirty="0" smtClean="0"/>
              <a:t>tangibles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• </a:t>
            </a:r>
            <a:r>
              <a:rPr lang="es-MX" dirty="0"/>
              <a:t>Aplicación y </a:t>
            </a:r>
            <a:r>
              <a:rPr lang="es-MX" dirty="0" smtClean="0"/>
              <a:t>reflexión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• </a:t>
            </a:r>
            <a:r>
              <a:rPr lang="es-MX" dirty="0"/>
              <a:t>Pensamiento crítico y </a:t>
            </a:r>
            <a:r>
              <a:rPr lang="es-MX" dirty="0" smtClean="0"/>
              <a:t>creatividad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• </a:t>
            </a:r>
            <a:r>
              <a:rPr lang="es-MX" dirty="0"/>
              <a:t>Portafolio de evidencias y </a:t>
            </a:r>
            <a:r>
              <a:rPr lang="es-MX" dirty="0" smtClean="0"/>
              <a:t>avances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• </a:t>
            </a:r>
            <a:r>
              <a:rPr lang="es-MX" dirty="0"/>
              <a:t>Solución de conflictos y propuestas de mejora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Aprendizajes basados en el servicio a la comunidad</a:t>
            </a:r>
            <a:endParaRPr lang="es-MX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/>
              <a:t>Los estudiantes aprenden y se desarrollan por </a:t>
            </a:r>
            <a:r>
              <a:rPr lang="es-MX" dirty="0" smtClean="0"/>
              <a:t>medio de </a:t>
            </a:r>
            <a:r>
              <a:rPr lang="es-MX" dirty="0"/>
              <a:t>su participación activa en experiencias de servicio organizadas y vinculadas a las necesidades de una </a:t>
            </a:r>
            <a:r>
              <a:rPr lang="es-MX" dirty="0" smtClean="0"/>
              <a:t>comunidad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/>
              <a:t>Las experiencias de aprendizaje en el servicio comunitario, conducen al desarrollo de proyectos basados en las necesidades o problemas de una comunidad</a:t>
            </a:r>
            <a:r>
              <a:rPr lang="es-MX" dirty="0" smtClean="0"/>
              <a:t>. Se </a:t>
            </a:r>
            <a:r>
              <a:rPr lang="es-MX" dirty="0"/>
              <a:t>requiere que los estudiantes manejen situaciones únicas, resuelvan problemas.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Marcador de contenido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r>
              <a:rPr lang="es-MX" smtClean="0"/>
              <a:t>Se define los programas de aprendizaje en el servicio como: “programas basados en los principios de la educación experiencial que tratan de atender las necesidades humanas y de la comunidad mediante oportunidades educativas organizadas e intencionalmente estructuradas que promueven el aprendizaje y desarrollo, basados en la reflexión, reciprocidad, colaboración y respeto a la diversidad”.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MX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C</a:t>
            </a: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aracterísticas</a:t>
            </a:r>
            <a:endParaRPr lang="es-MX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850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Participación </a:t>
            </a:r>
            <a:r>
              <a:rPr lang="es-MX" dirty="0"/>
              <a:t>activa y colaborativa en experiencias </a:t>
            </a:r>
            <a:r>
              <a:rPr lang="es-MX" dirty="0" smtClean="0"/>
              <a:t>organizadas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Tiempo </a:t>
            </a:r>
            <a:r>
              <a:rPr lang="es-MX" dirty="0"/>
              <a:t>para registrar acontecimientos y </a:t>
            </a:r>
            <a:r>
              <a:rPr lang="es-MX" dirty="0" smtClean="0"/>
              <a:t>analizarlos.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Práctica </a:t>
            </a:r>
            <a:r>
              <a:rPr lang="es-MX" dirty="0"/>
              <a:t>de conocimientos basada en experiencias </a:t>
            </a:r>
            <a:r>
              <a:rPr lang="es-MX" dirty="0" smtClean="0"/>
              <a:t>vivenciales.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Desarrolla </a:t>
            </a:r>
            <a:r>
              <a:rPr lang="es-MX" dirty="0"/>
              <a:t>sentido de responsabilidad </a:t>
            </a:r>
            <a:r>
              <a:rPr lang="es-MX" dirty="0" smtClean="0"/>
              <a:t>social.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Se </a:t>
            </a:r>
            <a:r>
              <a:rPr lang="es-MX" dirty="0"/>
              <a:t>fundamente en el desarrollo de habilidades, actitudes y valores que complementan los contenidos en el aula.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Aprender sirviendo en contextos comunitarios"/>
          <p:cNvPicPr>
            <a:picLocks noChangeAspect="1" noChangeArrowheads="1"/>
          </p:cNvPicPr>
          <p:nvPr/>
        </p:nvPicPr>
        <p:blipFill>
          <a:blip r:embed="rId2" cstate="print"/>
          <a:srcRect t="21117"/>
          <a:stretch>
            <a:fillRect/>
          </a:stretch>
        </p:blipFill>
        <p:spPr bwMode="auto">
          <a:xfrm>
            <a:off x="0" y="0"/>
            <a:ext cx="9012238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El programa de formación y sus tres dominios</a:t>
            </a:r>
            <a:endParaRPr lang="es-MX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s-MX" u="sng" smtClean="0"/>
              <a:t>1 Moral: </a:t>
            </a:r>
            <a:r>
              <a:rPr lang="es-MX" smtClean="0"/>
              <a:t>Atención y cuidado mediante la acción recíproca.</a:t>
            </a:r>
          </a:p>
          <a:p>
            <a:endParaRPr lang="es-MX" smtClean="0"/>
          </a:p>
          <a:p>
            <a:r>
              <a:rPr lang="es-MX" u="sng" smtClean="0"/>
              <a:t>2. Político: </a:t>
            </a:r>
            <a:r>
              <a:rPr lang="es-MX" smtClean="0"/>
              <a:t>Participación política y reconstrucción social.</a:t>
            </a:r>
          </a:p>
          <a:p>
            <a:endParaRPr lang="es-MX" smtClean="0"/>
          </a:p>
          <a:p>
            <a:r>
              <a:rPr lang="es-MX" smtClean="0"/>
              <a:t>3. </a:t>
            </a:r>
            <a:r>
              <a:rPr lang="es-MX" u="sng" smtClean="0"/>
              <a:t>Intelectual: </a:t>
            </a:r>
            <a:r>
              <a:rPr lang="es-MX" smtClean="0"/>
              <a:t>Experiencia transformadora, reflexión y crítica.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Importancia de la reflexión </a:t>
            </a:r>
            <a:endParaRPr lang="es-MX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/>
              <a:t>Actividad </a:t>
            </a:r>
            <a:r>
              <a:rPr lang="es-MX" dirty="0" smtClean="0"/>
              <a:t>Significativa</a:t>
            </a:r>
            <a:endParaRPr lang="es-MX" dirty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Forma </a:t>
            </a:r>
            <a:r>
              <a:rPr lang="es-MX" dirty="0"/>
              <a:t>parte de una ideología </a:t>
            </a:r>
            <a:r>
              <a:rPr lang="es-MX" dirty="0" smtClean="0"/>
              <a:t>articulada</a:t>
            </a:r>
            <a:endParaRPr lang="es-MX" dirty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Las </a:t>
            </a:r>
            <a:r>
              <a:rPr lang="es-MX" dirty="0"/>
              <a:t>actividades se realizan con un sentido claro y </a:t>
            </a:r>
            <a:r>
              <a:rPr lang="es-MX" dirty="0" smtClean="0"/>
              <a:t>específico</a:t>
            </a:r>
            <a:endParaRPr lang="es-MX" dirty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Oportunidad </a:t>
            </a:r>
            <a:r>
              <a:rPr lang="es-MX" dirty="0"/>
              <a:t>de reflexión y pensar </a:t>
            </a:r>
            <a:r>
              <a:rPr lang="es-MX" dirty="0" smtClean="0"/>
              <a:t>críticamente</a:t>
            </a:r>
            <a:endParaRPr lang="es-MX" dirty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Se </a:t>
            </a:r>
            <a:r>
              <a:rPr lang="es-MX" dirty="0"/>
              <a:t>acepta la diversidad, son participes activos de la </a:t>
            </a:r>
            <a:r>
              <a:rPr lang="es-MX" dirty="0" smtClean="0"/>
              <a:t>historia</a:t>
            </a:r>
            <a:endParaRPr lang="es-MX" dirty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Aceptación </a:t>
            </a:r>
            <a:r>
              <a:rPr lang="es-MX" dirty="0"/>
              <a:t>de responsabilidad social y personal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Recursos para la reflexión crítica por parte del alumno</a:t>
            </a:r>
            <a:endParaRPr lang="es-MX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s-MX" smtClean="0"/>
              <a:t>Diarios</a:t>
            </a:r>
          </a:p>
          <a:p>
            <a:r>
              <a:rPr lang="es-MX" smtClean="0"/>
              <a:t>Trabajo escrito de investigación experiencial</a:t>
            </a:r>
          </a:p>
          <a:p>
            <a:r>
              <a:rPr lang="es-MX" smtClean="0"/>
              <a:t> Estudios de casos éticos</a:t>
            </a:r>
          </a:p>
          <a:p>
            <a:r>
              <a:rPr lang="es-MX" smtClean="0"/>
              <a:t>Lecturas dirigidas</a:t>
            </a:r>
          </a:p>
          <a:p>
            <a:r>
              <a:rPr lang="es-MX" smtClean="0"/>
              <a:t>Exposiciones en plenaria</a:t>
            </a:r>
          </a:p>
          <a:p>
            <a:r>
              <a:rPr lang="es-MX" smtClean="0"/>
              <a:t>Reflexiones electrónicas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Temas que se presentan en una comunidad</a:t>
            </a:r>
            <a:endParaRPr lang="es-MX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Alimentación</a:t>
            </a:r>
            <a:r>
              <a:rPr lang="es-MX" dirty="0"/>
              <a:t>, violencia, higiene, educación, empleo, salud, habitación, </a:t>
            </a:r>
            <a:r>
              <a:rPr lang="es-MX" dirty="0" smtClean="0"/>
              <a:t>ambiente.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/>
              <a:t>Cuidado infantil y estimulación temprana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Prevención </a:t>
            </a:r>
            <a:r>
              <a:rPr lang="es-MX" dirty="0"/>
              <a:t>de enfermedades en albergues, asilos, casa hogar, </a:t>
            </a:r>
            <a:r>
              <a:rPr lang="es-MX" dirty="0" smtClean="0"/>
              <a:t>etc.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Alfabetización </a:t>
            </a:r>
            <a:r>
              <a:rPr lang="es-MX" dirty="0"/>
              <a:t>en comunidades rurales, educación especial, problemas de aprendizaje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Rehabilitación </a:t>
            </a:r>
            <a:r>
              <a:rPr lang="es-MX" dirty="0"/>
              <a:t>de adicciones, educación sexual y reproductiva, programas deportivos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</TotalTime>
  <Words>441</Words>
  <Application>Microsoft Office PowerPoint</Application>
  <PresentationFormat>Presentación en pantalla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Century Gothic</vt:lpstr>
      <vt:lpstr>Arial</vt:lpstr>
      <vt:lpstr>Wingdings 2</vt:lpstr>
      <vt:lpstr>Verdana</vt:lpstr>
      <vt:lpstr>Calibri</vt:lpstr>
      <vt:lpstr>Brío</vt:lpstr>
      <vt:lpstr>Capitulo 4: Aprender sirviendo en contextos comunitarios</vt:lpstr>
      <vt:lpstr>Aprendizajes basados en el servicio a la comunidad</vt:lpstr>
      <vt:lpstr>Diapositiva 3</vt:lpstr>
      <vt:lpstr>Características</vt:lpstr>
      <vt:lpstr>Diapositiva 5</vt:lpstr>
      <vt:lpstr>El programa de formación y sus tres dominios</vt:lpstr>
      <vt:lpstr>Importancia de la reflexión </vt:lpstr>
      <vt:lpstr>Recursos para la reflexión crítica por parte del alumno</vt:lpstr>
      <vt:lpstr>Temas que se presentan en una comunidad</vt:lpstr>
      <vt:lpstr>Evaluación de las experiencias de aprendizaje en el servicio 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Aprender sirviendo en contextos comunitarios</dc:title>
  <dc:creator>Laptop</dc:creator>
  <cp:lastModifiedBy>Edith Araceli</cp:lastModifiedBy>
  <cp:revision>2</cp:revision>
  <dcterms:created xsi:type="dcterms:W3CDTF">2015-06-10T02:25:44Z</dcterms:created>
  <dcterms:modified xsi:type="dcterms:W3CDTF">2015-06-10T04:41:28Z</dcterms:modified>
</cp:coreProperties>
</file>