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936"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E2B175-057F-4D6E-81C3-C1A33C01D009}" type="datetimeFigureOut">
              <a:rPr lang="es-ES" smtClean="0"/>
              <a:pPr/>
              <a:t>16/02/2015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7AC205D-2966-43DF-A401-29677EBB7C2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B175-057F-4D6E-81C3-C1A33C01D009}" type="datetimeFigureOut">
              <a:rPr lang="es-ES" smtClean="0"/>
              <a:pPr/>
              <a:t>16/02/2015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C205D-2966-43DF-A401-29677EBB7C2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humbs.dreamstime.com/z/inteligencia-de-la-actividad-de-cerebro-16075012.jpg"/>
          <p:cNvPicPr>
            <a:picLocks noChangeAspect="1" noChangeArrowheads="1"/>
          </p:cNvPicPr>
          <p:nvPr/>
        </p:nvPicPr>
        <p:blipFill>
          <a:blip r:embed="rId2"/>
          <a:srcRect l="8551" t="6239" r="18756" b="16838"/>
          <a:stretch>
            <a:fillRect/>
          </a:stretch>
        </p:blipFill>
        <p:spPr bwMode="auto">
          <a:xfrm>
            <a:off x="4214810" y="571480"/>
            <a:ext cx="4500594" cy="5000660"/>
          </a:xfrm>
          <a:prstGeom prst="rect">
            <a:avLst/>
          </a:prstGeom>
          <a:noFill/>
        </p:spPr>
      </p:pic>
      <p:sp>
        <p:nvSpPr>
          <p:cNvPr id="2" name="1 Título"/>
          <p:cNvSpPr>
            <a:spLocks noGrp="1"/>
          </p:cNvSpPr>
          <p:nvPr>
            <p:ph type="ctrTitle"/>
          </p:nvPr>
        </p:nvSpPr>
        <p:spPr>
          <a:xfrm>
            <a:off x="-314332" y="2244727"/>
            <a:ext cx="6100778" cy="1470025"/>
          </a:xfrm>
        </p:spPr>
        <p:txBody>
          <a:bodyPr>
            <a:noAutofit/>
          </a:bodyPr>
          <a:lstStyle/>
          <a:p>
            <a:r>
              <a:rPr lang="es-ES_tradnl" sz="5400" b="1" dirty="0" smtClean="0">
                <a:effectLst>
                  <a:outerShdw blurRad="38100" dist="38100" dir="2700000" algn="tl">
                    <a:srgbClr val="000000">
                      <a:alpha val="43137"/>
                    </a:srgbClr>
                  </a:outerShdw>
                </a:effectLst>
              </a:rPr>
              <a:t>Representación gráfica del </a:t>
            </a:r>
            <a:r>
              <a:rPr lang="es-ES_tradnl" sz="5400" b="1" dirty="0" smtClean="0">
                <a:effectLst>
                  <a:outerShdw blurRad="38100" dist="38100" dir="2700000" algn="tl">
                    <a:srgbClr val="000000">
                      <a:alpha val="43137"/>
                    </a:srgbClr>
                  </a:outerShdw>
                </a:effectLst>
              </a:rPr>
              <a:t>PENSAMIENTO</a:t>
            </a:r>
            <a:endParaRPr lang="es-ES" sz="54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400040" y="4214818"/>
            <a:ext cx="6400800" cy="1752600"/>
          </a:xfrm>
        </p:spPr>
        <p:txBody>
          <a:bodyPr>
            <a:normAutofit/>
          </a:bodyPr>
          <a:lstStyle/>
          <a:p>
            <a:r>
              <a:rPr lang="es-ES_tradnl" sz="2800" b="1" dirty="0" smtClean="0">
                <a:solidFill>
                  <a:schemeClr val="bg1">
                    <a:lumMod val="50000"/>
                  </a:schemeClr>
                </a:solidFill>
                <a:effectLst>
                  <a:outerShdw blurRad="38100" dist="38100" dir="2700000" algn="tl">
                    <a:srgbClr val="000000">
                      <a:alpha val="43137"/>
                    </a:srgbClr>
                  </a:outerShdw>
                </a:effectLst>
              </a:rPr>
              <a:t>Técnicas de </a:t>
            </a:r>
          </a:p>
          <a:p>
            <a:r>
              <a:rPr lang="es-ES_tradnl" sz="2800" b="1" dirty="0" smtClean="0">
                <a:solidFill>
                  <a:schemeClr val="bg1">
                    <a:lumMod val="50000"/>
                  </a:schemeClr>
                </a:solidFill>
                <a:effectLst>
                  <a:outerShdw blurRad="38100" dist="38100" dir="2700000" algn="tl">
                    <a:srgbClr val="000000">
                      <a:alpha val="43137"/>
                    </a:srgbClr>
                  </a:outerShdw>
                </a:effectLst>
              </a:rPr>
              <a:t>procesamiento </a:t>
            </a:r>
          </a:p>
          <a:p>
            <a:r>
              <a:rPr lang="es-ES_tradnl" sz="2800" b="1" dirty="0" smtClean="0">
                <a:solidFill>
                  <a:schemeClr val="bg1">
                    <a:lumMod val="50000"/>
                  </a:schemeClr>
                </a:solidFill>
                <a:effectLst>
                  <a:outerShdw blurRad="38100" dist="38100" dir="2700000" algn="tl">
                    <a:srgbClr val="000000">
                      <a:alpha val="43137"/>
                    </a:srgbClr>
                  </a:outerShdw>
                </a:effectLst>
              </a:rPr>
              <a:t>de información</a:t>
            </a:r>
            <a:endParaRPr lang="es-ES" sz="2800" b="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bred1064.files.wordpress.com/2009/10/llaves1.jpg"/>
          <p:cNvPicPr>
            <a:picLocks noChangeAspect="1" noChangeArrowheads="1"/>
          </p:cNvPicPr>
          <p:nvPr/>
        </p:nvPicPr>
        <p:blipFill>
          <a:blip r:embed="rId2"/>
          <a:srcRect/>
          <a:stretch>
            <a:fillRect/>
          </a:stretch>
        </p:blipFill>
        <p:spPr bwMode="auto">
          <a:xfrm>
            <a:off x="1071538" y="1214422"/>
            <a:ext cx="7429552" cy="5572164"/>
          </a:xfrm>
          <a:prstGeom prst="rect">
            <a:avLst/>
          </a:prstGeom>
          <a:noFill/>
        </p:spPr>
      </p:pic>
      <p:sp>
        <p:nvSpPr>
          <p:cNvPr id="5" name="1 Título"/>
          <p:cNvSpPr>
            <a:spLocks noGrp="1"/>
          </p:cNvSpPr>
          <p:nvPr>
            <p:ph type="title"/>
          </p:nvPr>
        </p:nvSpPr>
        <p:spPr>
          <a:xfrm>
            <a:off x="457200" y="274638"/>
            <a:ext cx="8229600" cy="1143000"/>
          </a:xfrm>
        </p:spPr>
        <p:txBody>
          <a:bodyPr/>
          <a:lstStyle/>
          <a:p>
            <a:r>
              <a:rPr lang="es-ES" b="1" dirty="0"/>
              <a:t>C</a:t>
            </a:r>
            <a:r>
              <a:rPr lang="es-ES" b="1" dirty="0" smtClean="0"/>
              <a:t>uadro sinóptico</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a:t>
            </a:r>
            <a:r>
              <a:rPr lang="es-ES" b="1" dirty="0" smtClean="0"/>
              <a:t>uadro de doble entrada</a:t>
            </a:r>
            <a:endParaRPr lang="es-ES" b="1" dirty="0"/>
          </a:p>
        </p:txBody>
      </p:sp>
      <p:sp>
        <p:nvSpPr>
          <p:cNvPr id="3" name="2 Marcador de contenido"/>
          <p:cNvSpPr>
            <a:spLocks noGrp="1"/>
          </p:cNvSpPr>
          <p:nvPr>
            <p:ph idx="1"/>
          </p:nvPr>
        </p:nvSpPr>
        <p:spPr/>
        <p:txBody>
          <a:bodyPr/>
          <a:lstStyle/>
          <a:p>
            <a:pPr algn="just"/>
            <a:r>
              <a:rPr lang="es-ES" dirty="0" smtClean="0"/>
              <a:t>El cuadro de doble entrada es una tabla o matriz que te permite comparar información a través de un esquema cuadriculado. Estos datos se organizan en dos o más columnas, según las comparaciones que muestre la lectura. En cada eje vertical se ordena la información teniendo en cuenta categorías, en el horizontal figuran las categorías de las comparativas que requiere la lectura.</a:t>
            </a: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l="24170" t="50781" r="14306" b="26758"/>
          <a:stretch>
            <a:fillRect/>
          </a:stretch>
        </p:blipFill>
        <p:spPr bwMode="auto">
          <a:xfrm>
            <a:off x="509352" y="2143116"/>
            <a:ext cx="8206052" cy="3071834"/>
          </a:xfrm>
          <a:prstGeom prst="rect">
            <a:avLst/>
          </a:prstGeom>
          <a:noFill/>
          <a:ln w="9525">
            <a:noFill/>
            <a:miter lim="800000"/>
            <a:headEnd/>
            <a:tailEnd/>
          </a:ln>
          <a:effectLst/>
        </p:spPr>
      </p:pic>
      <p:sp>
        <p:nvSpPr>
          <p:cNvPr id="6" name="1 Título"/>
          <p:cNvSpPr>
            <a:spLocks noGrp="1"/>
          </p:cNvSpPr>
          <p:nvPr>
            <p:ph type="title"/>
          </p:nvPr>
        </p:nvSpPr>
        <p:spPr>
          <a:xfrm>
            <a:off x="457200" y="274638"/>
            <a:ext cx="8229600" cy="1143000"/>
          </a:xfrm>
        </p:spPr>
        <p:txBody>
          <a:bodyPr/>
          <a:lstStyle/>
          <a:p>
            <a:r>
              <a:rPr lang="es-ES" b="1" dirty="0"/>
              <a:t>C</a:t>
            </a:r>
            <a:r>
              <a:rPr lang="es-ES" b="1" dirty="0" smtClean="0"/>
              <a:t>uadro de doble entrada</a:t>
            </a:r>
            <a:endParaRPr lang="es-E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a:t>
            </a:r>
            <a:r>
              <a:rPr lang="es-ES" b="1" dirty="0" smtClean="0"/>
              <a:t>iagrama de flujo</a:t>
            </a:r>
            <a:endParaRPr lang="es-ES" dirty="0"/>
          </a:p>
        </p:txBody>
      </p:sp>
      <p:sp>
        <p:nvSpPr>
          <p:cNvPr id="3" name="2 Marcador de contenido"/>
          <p:cNvSpPr>
            <a:spLocks noGrp="1"/>
          </p:cNvSpPr>
          <p:nvPr>
            <p:ph idx="1"/>
          </p:nvPr>
        </p:nvSpPr>
        <p:spPr>
          <a:xfrm>
            <a:off x="457200" y="1357298"/>
            <a:ext cx="8229600" cy="4525963"/>
          </a:xfrm>
        </p:spPr>
        <p:txBody>
          <a:bodyPr>
            <a:noAutofit/>
          </a:bodyPr>
          <a:lstStyle/>
          <a:p>
            <a:pPr algn="just"/>
            <a:r>
              <a:rPr lang="es-ES" dirty="0"/>
              <a:t>O diagrama de actividades es la representación gráfica </a:t>
            </a:r>
            <a:r>
              <a:rPr lang="es-ES" dirty="0" smtClean="0"/>
              <a:t>de un proceso</a:t>
            </a:r>
            <a:r>
              <a:rPr lang="es-ES" dirty="0"/>
              <a:t>. Se </a:t>
            </a:r>
            <a:r>
              <a:rPr lang="es-ES" dirty="0" smtClean="0"/>
              <a:t>utiliza en disciplinas como</a:t>
            </a:r>
            <a:r>
              <a:rPr lang="es-ES" dirty="0"/>
              <a:t> programación, economía</a:t>
            </a:r>
            <a:r>
              <a:rPr lang="es-ES" dirty="0" smtClean="0"/>
              <a:t>, procesos </a:t>
            </a:r>
            <a:r>
              <a:rPr lang="es-ES" dirty="0"/>
              <a:t>industriales y psicología cognitiva</a:t>
            </a:r>
            <a:r>
              <a:rPr lang="es-ES" dirty="0" smtClean="0"/>
              <a:t>.</a:t>
            </a:r>
          </a:p>
          <a:p>
            <a:pPr algn="just"/>
            <a:r>
              <a:rPr lang="es-ES" dirty="0"/>
              <a:t>Un diagrama de flujo presenta generalmente un único punto de inicio y un único punto de cierre, aunque puede tener más, siempre que cumpla con la lógica requerida.</a:t>
            </a:r>
          </a:p>
          <a:p>
            <a:pPr algn="just"/>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smtClean="0"/>
              <a:t>En Lenguaje Unificado de Modelado (UML), un diagrama de actividades representa los flujos de trabajo paso a paso de negocio y operacionales de los componentes en un sistema. Un diagrama de actividades muestra el flujo de control general.</a:t>
            </a:r>
          </a:p>
          <a:p>
            <a:pPr algn="just"/>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www.areatecnologia.com/informatica/imagenes/flujo-cocinar-huevo.jpg"/>
          <p:cNvPicPr>
            <a:picLocks noChangeAspect="1" noChangeArrowheads="1"/>
          </p:cNvPicPr>
          <p:nvPr/>
        </p:nvPicPr>
        <p:blipFill>
          <a:blip r:embed="rId2"/>
          <a:srcRect/>
          <a:stretch>
            <a:fillRect/>
          </a:stretch>
        </p:blipFill>
        <p:spPr bwMode="auto">
          <a:xfrm>
            <a:off x="2500298" y="1399306"/>
            <a:ext cx="4071966" cy="4910760"/>
          </a:xfrm>
          <a:prstGeom prst="rect">
            <a:avLst/>
          </a:prstGeom>
          <a:noFill/>
        </p:spPr>
      </p:pic>
      <p:sp>
        <p:nvSpPr>
          <p:cNvPr id="6" name="1 Título"/>
          <p:cNvSpPr>
            <a:spLocks noGrp="1"/>
          </p:cNvSpPr>
          <p:nvPr>
            <p:ph type="title"/>
          </p:nvPr>
        </p:nvSpPr>
        <p:spPr>
          <a:xfrm>
            <a:off x="457200" y="274638"/>
            <a:ext cx="8229600" cy="1143000"/>
          </a:xfrm>
        </p:spPr>
        <p:txBody>
          <a:bodyPr/>
          <a:lstStyle/>
          <a:p>
            <a:r>
              <a:rPr lang="es-ES" b="1" dirty="0"/>
              <a:t>D</a:t>
            </a:r>
            <a:r>
              <a:rPr lang="es-ES" b="1" dirty="0" smtClean="0"/>
              <a:t>iagrama de flujo</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umbs.dreamstime.com/z/inteligencia-de-la-actividad-de-cerebro-16075012.jpg"/>
          <p:cNvPicPr>
            <a:picLocks noChangeAspect="1" noChangeArrowheads="1"/>
          </p:cNvPicPr>
          <p:nvPr/>
        </p:nvPicPr>
        <p:blipFill>
          <a:blip r:embed="rId2" cstate="print"/>
          <a:srcRect l="8551" t="6239" r="18756" b="16838"/>
          <a:stretch>
            <a:fillRect/>
          </a:stretch>
        </p:blipFill>
        <p:spPr bwMode="auto">
          <a:xfrm>
            <a:off x="4893471" y="1714488"/>
            <a:ext cx="3536181" cy="3929090"/>
          </a:xfrm>
          <a:prstGeom prst="rect">
            <a:avLst/>
          </a:prstGeom>
          <a:noFill/>
        </p:spPr>
      </p:pic>
      <p:sp>
        <p:nvSpPr>
          <p:cNvPr id="2" name="1 Título"/>
          <p:cNvSpPr>
            <a:spLocks noGrp="1"/>
          </p:cNvSpPr>
          <p:nvPr>
            <p:ph type="title"/>
          </p:nvPr>
        </p:nvSpPr>
        <p:spPr/>
        <p:txBody>
          <a:bodyPr/>
          <a:lstStyle/>
          <a:p>
            <a:r>
              <a:rPr lang="es-ES_tradnl" b="1" dirty="0" smtClean="0"/>
              <a:t>Trabajo por equipo</a:t>
            </a:r>
            <a:endParaRPr lang="es-ES" b="1" dirty="0"/>
          </a:p>
        </p:txBody>
      </p:sp>
      <p:sp>
        <p:nvSpPr>
          <p:cNvPr id="3" name="2 Marcador de contenido"/>
          <p:cNvSpPr>
            <a:spLocks noGrp="1"/>
          </p:cNvSpPr>
          <p:nvPr>
            <p:ph idx="1"/>
          </p:nvPr>
        </p:nvSpPr>
        <p:spPr>
          <a:xfrm>
            <a:off x="457200" y="1600200"/>
            <a:ext cx="4757742" cy="4757758"/>
          </a:xfrm>
        </p:spPr>
        <p:txBody>
          <a:bodyPr>
            <a:normAutofit lnSpcReduction="10000"/>
          </a:bodyPr>
          <a:lstStyle/>
          <a:p>
            <a:pPr algn="just"/>
            <a:r>
              <a:rPr lang="es-ES_tradnl" dirty="0" smtClean="0"/>
              <a:t>Se formarán 5 equipos de 3 a 4 personas.</a:t>
            </a:r>
          </a:p>
          <a:p>
            <a:pPr algn="just"/>
            <a:r>
              <a:rPr lang="es-ES_tradnl" dirty="0" smtClean="0"/>
              <a:t>Cada equipo representará el contenido de un cuento de acuerdo al diagrama que les toque.</a:t>
            </a:r>
          </a:p>
          <a:p>
            <a:pPr algn="just"/>
            <a:r>
              <a:rPr lang="es-ES_tradnl" dirty="0" smtClean="0"/>
              <a:t>Utilizar el papel bond cuadriculado para su exposición.</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Mapa conceptual</a:t>
            </a:r>
            <a:endParaRPr lang="es-ES" dirty="0"/>
          </a:p>
        </p:txBody>
      </p:sp>
      <p:sp>
        <p:nvSpPr>
          <p:cNvPr id="3" name="2 Marcador de contenido"/>
          <p:cNvSpPr>
            <a:spLocks noGrp="1"/>
          </p:cNvSpPr>
          <p:nvPr>
            <p:ph idx="1"/>
          </p:nvPr>
        </p:nvSpPr>
        <p:spPr/>
        <p:txBody>
          <a:bodyPr/>
          <a:lstStyle/>
          <a:p>
            <a:pPr algn="just"/>
            <a:r>
              <a:rPr lang="es-ES" dirty="0" smtClean="0"/>
              <a:t>Es </a:t>
            </a:r>
            <a:r>
              <a:rPr lang="es-ES" dirty="0"/>
              <a:t>una </a:t>
            </a:r>
            <a:r>
              <a:rPr lang="es-ES" dirty="0" smtClean="0"/>
              <a:t>técnica</a:t>
            </a:r>
            <a:r>
              <a:rPr lang="es-ES" dirty="0"/>
              <a:t> usada para la representación gráfica del </a:t>
            </a:r>
            <a:r>
              <a:rPr lang="es-ES" dirty="0" smtClean="0"/>
              <a:t>conocimiento. </a:t>
            </a:r>
            <a:r>
              <a:rPr lang="es-ES" dirty="0"/>
              <a:t>Un mapa conceptual es una red </a:t>
            </a:r>
            <a:r>
              <a:rPr lang="es-ES" dirty="0" smtClean="0"/>
              <a:t>de conceptos. </a:t>
            </a:r>
            <a:r>
              <a:rPr lang="es-ES" dirty="0"/>
              <a:t>En la red, los nodos representan los conceptos, y los enlaces representan las relaciones entre los conceptos</a:t>
            </a:r>
            <a:r>
              <a:rPr lang="es-ES" dirty="0" smtClean="0"/>
              <a:t>. En los mapas conceptuales los conceptos deben estar dispuestos por orden de importancia o de </a:t>
            </a:r>
            <a:r>
              <a:rPr lang="es-ES" dirty="0" err="1" smtClean="0"/>
              <a:t>inclusividad</a:t>
            </a:r>
            <a:r>
              <a:rPr lang="es-ES" dirty="0" smtClean="0"/>
              <a:t>. </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lgn="just"/>
            <a:r>
              <a:rPr lang="es-ES" dirty="0" smtClean="0"/>
              <a:t>En </a:t>
            </a:r>
            <a:r>
              <a:rPr lang="es-ES" dirty="0"/>
              <a:t>un mapa los conceptos sólo pueden aparecer una vez. Las líneas de enlace con una flecha pueden ser muy útiles para indicar las relaciones </a:t>
            </a:r>
            <a:r>
              <a:rPr lang="es-ES" dirty="0" smtClean="0"/>
              <a:t>jerárquicas</a:t>
            </a:r>
            <a:r>
              <a:rPr lang="es-ES" dirty="0"/>
              <a:t> cuando los conceptos aparecen gráficamente a la misma altura. Los niveles de jerarquización se acomodan de arriba hacia abajo como en la siguiente figura: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eciencias.net/ambito/disenoud/actividades/mapas/cuadro_tipos-energia.jpg"/>
          <p:cNvPicPr>
            <a:picLocks noChangeAspect="1" noChangeArrowheads="1"/>
          </p:cNvPicPr>
          <p:nvPr/>
        </p:nvPicPr>
        <p:blipFill>
          <a:blip r:embed="rId2"/>
          <a:srcRect l="34048" r="34295"/>
          <a:stretch>
            <a:fillRect/>
          </a:stretch>
        </p:blipFill>
        <p:spPr bwMode="auto">
          <a:xfrm>
            <a:off x="3357554" y="1500174"/>
            <a:ext cx="3083085" cy="4500594"/>
          </a:xfrm>
          <a:prstGeom prst="rect">
            <a:avLst/>
          </a:prstGeom>
          <a:noFill/>
        </p:spPr>
      </p:pic>
      <p:pic>
        <p:nvPicPr>
          <p:cNvPr id="1026" name="Picture 2" descr="http://www.deciencias.net/ambito/disenoud/actividades/mapas/cuadro_tipos-energia.jpg"/>
          <p:cNvPicPr>
            <a:picLocks noChangeAspect="1" noChangeArrowheads="1"/>
          </p:cNvPicPr>
          <p:nvPr/>
        </p:nvPicPr>
        <p:blipFill>
          <a:blip r:embed="rId2"/>
          <a:srcRect l="76024"/>
          <a:stretch>
            <a:fillRect/>
          </a:stretch>
        </p:blipFill>
        <p:spPr bwMode="auto">
          <a:xfrm>
            <a:off x="6334997" y="1500174"/>
            <a:ext cx="2451845" cy="4500594"/>
          </a:xfrm>
          <a:prstGeom prst="rect">
            <a:avLst/>
          </a:prstGeom>
          <a:noFill/>
        </p:spPr>
      </p:pic>
      <p:sp>
        <p:nvSpPr>
          <p:cNvPr id="6" name="1 Título"/>
          <p:cNvSpPr>
            <a:spLocks noGrp="1"/>
          </p:cNvSpPr>
          <p:nvPr>
            <p:ph type="title"/>
          </p:nvPr>
        </p:nvSpPr>
        <p:spPr>
          <a:xfrm>
            <a:off x="457200" y="500042"/>
            <a:ext cx="8229600" cy="1143000"/>
          </a:xfrm>
        </p:spPr>
        <p:txBody>
          <a:bodyPr/>
          <a:lstStyle/>
          <a:p>
            <a:r>
              <a:rPr lang="es-ES" b="1" dirty="0" smtClean="0"/>
              <a:t>Mapa conceptual</a:t>
            </a:r>
            <a:endParaRPr lang="es-ES" dirty="0"/>
          </a:p>
        </p:txBody>
      </p:sp>
      <p:pic>
        <p:nvPicPr>
          <p:cNvPr id="8" name="Picture 2" descr="http://www.deciencias.net/ambito/disenoud/actividades/mapas/cuadro_tipos-energia.jpg"/>
          <p:cNvPicPr>
            <a:picLocks noChangeAspect="1" noChangeArrowheads="1"/>
          </p:cNvPicPr>
          <p:nvPr/>
        </p:nvPicPr>
        <p:blipFill>
          <a:blip r:embed="rId2"/>
          <a:srcRect r="69717"/>
          <a:stretch>
            <a:fillRect/>
          </a:stretch>
        </p:blipFill>
        <p:spPr bwMode="auto">
          <a:xfrm>
            <a:off x="408233" y="1500174"/>
            <a:ext cx="2949321" cy="450059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a:t>
            </a:r>
            <a:r>
              <a:rPr lang="es-ES" b="1" dirty="0" smtClean="0"/>
              <a:t>iagrama de </a:t>
            </a:r>
            <a:r>
              <a:rPr lang="es-ES" b="1" dirty="0" err="1" smtClean="0"/>
              <a:t>Venn</a:t>
            </a:r>
            <a:endParaRPr lang="es-ES" dirty="0"/>
          </a:p>
        </p:txBody>
      </p:sp>
      <p:sp>
        <p:nvSpPr>
          <p:cNvPr id="3" name="2 Marcador de contenido"/>
          <p:cNvSpPr>
            <a:spLocks noGrp="1"/>
          </p:cNvSpPr>
          <p:nvPr>
            <p:ph idx="1"/>
          </p:nvPr>
        </p:nvSpPr>
        <p:spPr/>
        <p:txBody>
          <a:bodyPr/>
          <a:lstStyle/>
          <a:p>
            <a:pPr algn="just"/>
            <a:r>
              <a:rPr lang="es-ES" dirty="0"/>
              <a:t> </a:t>
            </a:r>
            <a:r>
              <a:rPr lang="es-ES" dirty="0" smtClean="0"/>
              <a:t>Son </a:t>
            </a:r>
            <a:r>
              <a:rPr lang="es-ES" dirty="0"/>
              <a:t>esquemas usados en la teoría de conjuntos, tema de interés en matemática, lógica de clases y razonamiento diagramático. Estos diagramas muestran colecciones (</a:t>
            </a:r>
            <a:r>
              <a:rPr lang="es-ES" i="1" dirty="0"/>
              <a:t>conjuntos</a:t>
            </a:r>
            <a:r>
              <a:rPr lang="es-ES" dirty="0"/>
              <a:t>) de cosas (</a:t>
            </a:r>
            <a:r>
              <a:rPr lang="es-ES" i="1" dirty="0"/>
              <a:t>elementos</a:t>
            </a:r>
            <a:r>
              <a:rPr lang="es-ES" dirty="0"/>
              <a:t>) por medio de líneas cerradas. La línea cerrada exterior abarca a todos los elementos bajo consideración, el conjunto universal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a:bodyPr>
          <a:lstStyle/>
          <a:p>
            <a:pPr algn="just"/>
            <a:r>
              <a:rPr lang="es-ES" dirty="0"/>
              <a:t>Con los diagramas de </a:t>
            </a:r>
            <a:r>
              <a:rPr lang="es-ES" dirty="0" err="1"/>
              <a:t>Venn</a:t>
            </a:r>
            <a:r>
              <a:rPr lang="es-ES" dirty="0"/>
              <a:t> es posible representar las relaciones de intersección, inclusión y disyunción sin cambiar la posición relativa de los conjuntos</a:t>
            </a:r>
          </a:p>
          <a:p>
            <a:pPr algn="just"/>
            <a:r>
              <a:rPr lang="es-ES" dirty="0" smtClean="0"/>
              <a:t>Dado </a:t>
            </a:r>
            <a:r>
              <a:rPr lang="es-ES" dirty="0"/>
              <a:t>que los conjuntos pueden tener elementos comunes, las regiones encerradas por sus líneas límite se superponen. El conjunto de los elementos que pertenecen simultáneamente a otros dos es la </a:t>
            </a:r>
            <a:r>
              <a:rPr lang="es-ES" i="1" dirty="0"/>
              <a:t>intersección</a:t>
            </a:r>
            <a:r>
              <a:rPr lang="es-ES" dirty="0"/>
              <a:t> de ambos</a:t>
            </a:r>
            <a:r>
              <a:rPr lang="es-ES" dirty="0" smtClean="0"/>
              <a:t>.</a:t>
            </a:r>
            <a:endParaRPr lang="es-ES" dirty="0"/>
          </a:p>
          <a:p>
            <a:pPr algn="just"/>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Resultado de imagen para diagrama de ven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8436" name="Picture 4" descr="http://www.eduteka.org/imgbd/22/22-10/DiagramaVennAmbientesAprendizajeGran.gif"/>
          <p:cNvPicPr>
            <a:picLocks noChangeAspect="1" noChangeArrowheads="1"/>
          </p:cNvPicPr>
          <p:nvPr/>
        </p:nvPicPr>
        <p:blipFill>
          <a:blip r:embed="rId2"/>
          <a:srcRect/>
          <a:stretch>
            <a:fillRect/>
          </a:stretch>
        </p:blipFill>
        <p:spPr bwMode="auto">
          <a:xfrm>
            <a:off x="2214546" y="1491103"/>
            <a:ext cx="4643470" cy="4938293"/>
          </a:xfrm>
          <a:prstGeom prst="rect">
            <a:avLst/>
          </a:prstGeom>
          <a:noFill/>
        </p:spPr>
      </p:pic>
      <p:sp>
        <p:nvSpPr>
          <p:cNvPr id="6" name="1 Título"/>
          <p:cNvSpPr>
            <a:spLocks noGrp="1"/>
          </p:cNvSpPr>
          <p:nvPr>
            <p:ph type="title"/>
          </p:nvPr>
        </p:nvSpPr>
        <p:spPr>
          <a:xfrm>
            <a:off x="457200" y="274638"/>
            <a:ext cx="8229600" cy="1143000"/>
          </a:xfrm>
        </p:spPr>
        <p:txBody>
          <a:bodyPr/>
          <a:lstStyle/>
          <a:p>
            <a:r>
              <a:rPr lang="es-ES" b="1" dirty="0"/>
              <a:t>D</a:t>
            </a:r>
            <a:r>
              <a:rPr lang="es-ES" b="1" dirty="0" smtClean="0"/>
              <a:t>iagrama de </a:t>
            </a:r>
            <a:r>
              <a:rPr lang="es-ES" b="1" dirty="0" err="1" smtClean="0"/>
              <a:t>Venn</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a:t>
            </a:r>
            <a:r>
              <a:rPr lang="es-ES" b="1" dirty="0" smtClean="0"/>
              <a:t>uadro sinóptico</a:t>
            </a:r>
            <a:endParaRPr lang="es-ES" dirty="0"/>
          </a:p>
        </p:txBody>
      </p:sp>
      <p:sp>
        <p:nvSpPr>
          <p:cNvPr id="3" name="2 Marcador de contenido"/>
          <p:cNvSpPr>
            <a:spLocks noGrp="1"/>
          </p:cNvSpPr>
          <p:nvPr>
            <p:ph idx="1"/>
          </p:nvPr>
        </p:nvSpPr>
        <p:spPr/>
        <p:txBody>
          <a:bodyPr/>
          <a:lstStyle/>
          <a:p>
            <a:pPr algn="just"/>
            <a:r>
              <a:rPr lang="es-ES" dirty="0"/>
              <a:t>T</a:t>
            </a:r>
            <a:r>
              <a:rPr lang="es-ES" dirty="0" smtClean="0"/>
              <a:t>ambién </a:t>
            </a:r>
            <a:r>
              <a:rPr lang="es-ES" dirty="0"/>
              <a:t>conocido como síntesis de </a:t>
            </a:r>
            <a:r>
              <a:rPr lang="es-ES" dirty="0" smtClean="0"/>
              <a:t>cuadro </a:t>
            </a:r>
            <a:r>
              <a:rPr lang="es-ES" dirty="0"/>
              <a:t>es una forma de expresión visual de ideas o textos ampliamente utilizados como recursos </a:t>
            </a:r>
            <a:r>
              <a:rPr lang="es-ES" dirty="0" err="1"/>
              <a:t>instruccionales</a:t>
            </a:r>
            <a:r>
              <a:rPr lang="es-ES" dirty="0"/>
              <a:t> que comunican la estructura lógica de la información. Son estrategias para organizar el contenido de conocimientos de manera sencilla y condensada.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Los cuadros sinópticos proporcionan una estructura global coherente de una temática y sus múltiples relaciones. Sirven para estudiar un tema, una teoría o una variable que tratan diversos autores, porque su principal función es contrastar, o sea, encontrar semejanzas y diferencias, entre una o varias variables de un mismo tema.</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288</Words>
  <Application>Microsoft Office PowerPoint</Application>
  <PresentationFormat>Presentación en pantalla (4:3)</PresentationFormat>
  <Paragraphs>29</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Representación gráfica del PENSAMIENTO</vt:lpstr>
      <vt:lpstr>Mapa conceptual</vt:lpstr>
      <vt:lpstr>Diapositiva 3</vt:lpstr>
      <vt:lpstr>Mapa conceptual</vt:lpstr>
      <vt:lpstr>Diagrama de Venn</vt:lpstr>
      <vt:lpstr>Diapositiva 6</vt:lpstr>
      <vt:lpstr>Diagrama de Venn</vt:lpstr>
      <vt:lpstr>Cuadro sinóptico</vt:lpstr>
      <vt:lpstr>Diapositiva 9</vt:lpstr>
      <vt:lpstr>Cuadro sinóptico</vt:lpstr>
      <vt:lpstr>Cuadro de doble entrada</vt:lpstr>
      <vt:lpstr>Cuadro de doble entrada</vt:lpstr>
      <vt:lpstr>Diagrama de flujo</vt:lpstr>
      <vt:lpstr>Diapositiva 14</vt:lpstr>
      <vt:lpstr>Diagrama de flujo</vt:lpstr>
      <vt:lpstr>Trabajo por equipo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15</cp:revision>
  <dcterms:created xsi:type="dcterms:W3CDTF">2015-02-14T18:05:27Z</dcterms:created>
  <dcterms:modified xsi:type="dcterms:W3CDTF">2015-02-16T17:19:23Z</dcterms:modified>
</cp:coreProperties>
</file>