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61" r:id="rId3"/>
    <p:sldId id="262" r:id="rId4"/>
    <p:sldId id="259" r:id="rId5"/>
    <p:sldId id="258" r:id="rId6"/>
    <p:sldId id="257" r:id="rId7"/>
    <p:sldId id="2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2" d="100"/>
          <a:sy n="72" d="100"/>
        </p:scale>
        <p:origin x="-7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24495" y="1474573"/>
            <a:ext cx="10146186" cy="288324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s-MX" sz="3600" b="1" dirty="0" smtClean="0">
                <a:cs typeface="Aparajita" panose="020B0604020202020204" pitchFamily="34" charset="0"/>
              </a:rPr>
              <a:t>				</a:t>
            </a:r>
            <a:r>
              <a:rPr lang="es-MX" sz="3600" b="1" dirty="0" smtClean="0">
                <a:latin typeface="AR CENA" panose="02000000000000000000" pitchFamily="2" charset="0"/>
                <a:cs typeface="Aparajita" panose="020B0604020202020204" pitchFamily="34" charset="0"/>
              </a:rPr>
              <a:t>II </a:t>
            </a:r>
            <a:r>
              <a:rPr lang="es-MX" sz="3600" b="1" dirty="0">
                <a:latin typeface="AR CENA" panose="02000000000000000000" pitchFamily="2" charset="0"/>
                <a:cs typeface="Aparajita" panose="020B0604020202020204" pitchFamily="34" charset="0"/>
              </a:rPr>
              <a:t>UNIDAD</a:t>
            </a:r>
            <a:r>
              <a:rPr lang="es-MX" sz="3600" b="1" dirty="0">
                <a:cs typeface="Aparajita" panose="020B0604020202020204" pitchFamily="34" charset="0"/>
              </a:rPr>
              <a:t/>
            </a:r>
            <a:br>
              <a:rPr lang="es-MX" sz="3600" b="1" dirty="0">
                <a:cs typeface="Aparajita" panose="020B0604020202020204" pitchFamily="34" charset="0"/>
              </a:rPr>
            </a:br>
            <a:r>
              <a:rPr lang="es-MX" sz="4000" b="1" dirty="0"/>
              <a:t/>
            </a:r>
            <a:br>
              <a:rPr lang="es-MX" sz="4000" b="1" dirty="0"/>
            </a:br>
            <a:r>
              <a:rPr lang="es-MX" dirty="0">
                <a:latin typeface="AR CENA" panose="02000000000000000000" pitchFamily="2" charset="0"/>
              </a:rPr>
              <a:t>Aportes de las investigaciones </a:t>
            </a:r>
            <a:r>
              <a:rPr lang="es-MX" dirty="0" smtClean="0">
                <a:latin typeface="AR CENA" panose="02000000000000000000" pitchFamily="2" charset="0"/>
              </a:rPr>
              <a:t> psicolingüísticas  </a:t>
            </a:r>
            <a:r>
              <a:rPr lang="es-MX" dirty="0">
                <a:latin typeface="AR CENA" panose="02000000000000000000" pitchFamily="2" charset="0"/>
              </a:rPr>
              <a:t>a la comprensión del desarrollo del lenguaje y a la adquisición de la lengua escrita</a:t>
            </a:r>
            <a:endParaRPr lang="en-US" dirty="0">
              <a:latin typeface="AR CENA" panose="02000000000000000000" pitchFamily="2" charset="0"/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469557" y="5980670"/>
            <a:ext cx="11491784" cy="733168"/>
          </a:xfrm>
        </p:spPr>
        <p:txBody>
          <a:bodyPr>
            <a:normAutofit/>
          </a:bodyPr>
          <a:lstStyle/>
          <a:p>
            <a:r>
              <a:rPr lang="es-ES_tradnl" dirty="0"/>
              <a:t>ENEP-ST-F-15											</a:t>
            </a:r>
            <a:br>
              <a:rPr lang="es-ES_tradnl" dirty="0"/>
            </a:br>
            <a:r>
              <a:rPr lang="es-ES_tradnl" dirty="0"/>
              <a:t> V00/102017</a:t>
            </a:r>
            <a:endParaRPr lang="en-US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1641" y="6089184"/>
            <a:ext cx="619700" cy="5161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76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7092" y="354227"/>
            <a:ext cx="11532973" cy="4753232"/>
          </a:xfrm>
        </p:spPr>
        <p:txBody>
          <a:bodyPr>
            <a:normAutofit/>
          </a:bodyPr>
          <a:lstStyle/>
          <a:p>
            <a:r>
              <a:rPr lang="es-MX" dirty="0" smtClean="0"/>
              <a:t>				</a:t>
            </a:r>
            <a:r>
              <a:rPr lang="es-MX" dirty="0" smtClean="0">
                <a:latin typeface="AR CENA" panose="02000000000000000000" pitchFamily="2" charset="0"/>
              </a:rPr>
              <a:t>Contenidos</a:t>
            </a:r>
            <a:r>
              <a:rPr lang="es-MX" dirty="0">
                <a:latin typeface="AR CENA" panose="02000000000000000000" pitchFamily="2" charset="0"/>
              </a:rPr>
              <a:t>:</a:t>
            </a:r>
            <a:br>
              <a:rPr lang="es-MX" dirty="0">
                <a:latin typeface="AR CENA" panose="02000000000000000000" pitchFamily="2" charset="0"/>
              </a:rPr>
            </a:br>
            <a:r>
              <a:rPr lang="es-MX" dirty="0" smtClean="0">
                <a:latin typeface="AR CENA" panose="02000000000000000000" pitchFamily="2" charset="0"/>
              </a:rPr>
              <a:t/>
            </a:r>
            <a:br>
              <a:rPr lang="es-MX" dirty="0" smtClean="0">
                <a:latin typeface="AR CENA" panose="02000000000000000000" pitchFamily="2" charset="0"/>
              </a:rPr>
            </a:br>
            <a:r>
              <a:rPr lang="es-MX" dirty="0">
                <a:latin typeface="AR CENA" panose="02000000000000000000" pitchFamily="2" charset="0"/>
              </a:rPr>
              <a:t/>
            </a:r>
            <a:br>
              <a:rPr lang="es-MX" dirty="0">
                <a:latin typeface="AR CENA" panose="02000000000000000000" pitchFamily="2" charset="0"/>
              </a:rPr>
            </a:br>
            <a:r>
              <a:rPr lang="es-MX" dirty="0" smtClean="0">
                <a:latin typeface="AR CENA" panose="02000000000000000000" pitchFamily="2" charset="0"/>
              </a:rPr>
              <a:t>	1. El </a:t>
            </a:r>
            <a:r>
              <a:rPr lang="es-MX" dirty="0">
                <a:latin typeface="AR CENA" panose="02000000000000000000" pitchFamily="2" charset="0"/>
              </a:rPr>
              <a:t>desarrollo de la comunicación del lenguaje.</a:t>
            </a:r>
            <a:br>
              <a:rPr lang="es-MX" dirty="0">
                <a:latin typeface="AR CENA" panose="02000000000000000000" pitchFamily="2" charset="0"/>
              </a:rPr>
            </a:br>
            <a:r>
              <a:rPr lang="es-MX" dirty="0">
                <a:latin typeface="AR CENA" panose="02000000000000000000" pitchFamily="2" charset="0"/>
              </a:rPr>
              <a:t/>
            </a:r>
            <a:br>
              <a:rPr lang="es-MX" dirty="0">
                <a:latin typeface="AR CENA" panose="02000000000000000000" pitchFamily="2" charset="0"/>
              </a:rPr>
            </a:br>
            <a:r>
              <a:rPr lang="es-MX" dirty="0">
                <a:latin typeface="AR CENA" panose="02000000000000000000" pitchFamily="2" charset="0"/>
              </a:rPr>
              <a:t/>
            </a:r>
            <a:br>
              <a:rPr lang="es-MX" dirty="0">
                <a:latin typeface="AR CENA" panose="02000000000000000000" pitchFamily="2" charset="0"/>
              </a:rPr>
            </a:br>
            <a:r>
              <a:rPr lang="es-MX" dirty="0" smtClean="0">
                <a:latin typeface="AR CENA" panose="02000000000000000000" pitchFamily="2" charset="0"/>
              </a:rPr>
              <a:t>	2. Adquisición </a:t>
            </a:r>
            <a:r>
              <a:rPr lang="es-MX" dirty="0">
                <a:latin typeface="AR CENA" panose="02000000000000000000" pitchFamily="2" charset="0"/>
              </a:rPr>
              <a:t>del sistema de escritura y evolución de los </a:t>
            </a:r>
            <a:r>
              <a:rPr lang="es-MX" dirty="0" smtClean="0">
                <a:latin typeface="AR CENA" panose="02000000000000000000" pitchFamily="2" charset="0"/>
              </a:rPr>
              <a:t>			conocimientos </a:t>
            </a:r>
            <a:r>
              <a:rPr lang="es-MX" dirty="0">
                <a:latin typeface="AR CENA" panose="02000000000000000000" pitchFamily="2" charset="0"/>
              </a:rPr>
              <a:t>sobre la lengua escrita.</a:t>
            </a:r>
            <a:br>
              <a:rPr lang="es-MX" dirty="0">
                <a:latin typeface="AR CENA" panose="02000000000000000000" pitchFamily="2" charset="0"/>
              </a:rPr>
            </a:br>
            <a:r>
              <a:rPr lang="en-US" dirty="0">
                <a:latin typeface="AR CENA" panose="02000000000000000000" pitchFamily="2" charset="0"/>
              </a:rPr>
              <a:t/>
            </a:r>
            <a:br>
              <a:rPr lang="en-US" dirty="0">
                <a:latin typeface="AR CENA" panose="02000000000000000000" pitchFamily="2" charset="0"/>
              </a:rPr>
            </a:br>
            <a:endParaRPr lang="en-US" dirty="0">
              <a:latin typeface="AR CENA" panose="02000000000000000000" pitchFamily="2" charset="0"/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469557" y="5980670"/>
            <a:ext cx="11491784" cy="733168"/>
          </a:xfrm>
        </p:spPr>
        <p:txBody>
          <a:bodyPr>
            <a:normAutofit/>
          </a:bodyPr>
          <a:lstStyle/>
          <a:p>
            <a:r>
              <a:rPr lang="es-ES_tradnl" dirty="0"/>
              <a:t>ENEP-ST-F-15											</a:t>
            </a:r>
            <a:br>
              <a:rPr lang="es-ES_tradnl" dirty="0"/>
            </a:br>
            <a:r>
              <a:rPr lang="es-ES_tradnl" dirty="0"/>
              <a:t> V00/102017</a:t>
            </a:r>
            <a:endParaRPr lang="en-US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1641" y="6089184"/>
            <a:ext cx="619700" cy="5161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250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1230695"/>
            <a:ext cx="1225790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sz="2800" dirty="0" smtClean="0">
                <a:latin typeface="AR CENA" panose="02000000000000000000" pitchFamily="2" charset="0"/>
              </a:rPr>
              <a:t>“</a:t>
            </a:r>
            <a:r>
              <a:rPr lang="es-MX" sz="2800" b="1" i="1" u="sng" dirty="0" smtClean="0">
                <a:latin typeface="Bahnschrift SemiCondensed" panose="020B0502040204020203" pitchFamily="34" charset="0"/>
              </a:rPr>
              <a:t>Desarrollo psicológico y educación, 1 psicología evolutiva. “</a:t>
            </a:r>
            <a:r>
              <a:rPr lang="es-MX" sz="2800" dirty="0" smtClean="0">
                <a:latin typeface="Bahnschrift SemiCondensed" panose="020B0502040204020203" pitchFamily="34" charset="0"/>
              </a:rPr>
              <a:t> </a:t>
            </a:r>
            <a:r>
              <a:rPr lang="es-MX" sz="2800" dirty="0" err="1" smtClean="0">
                <a:latin typeface="Bahnschrift SemiCondensed" panose="020B0502040204020203" pitchFamily="34" charset="0"/>
              </a:rPr>
              <a:t>Coll</a:t>
            </a:r>
            <a:r>
              <a:rPr lang="es-MX" sz="2800" dirty="0" smtClean="0">
                <a:latin typeface="Bahnschrift SemiCondensed" panose="020B0502040204020203" pitchFamily="34" charset="0"/>
              </a:rPr>
              <a:t>, C., </a:t>
            </a:r>
            <a:r>
              <a:rPr lang="es-MX" sz="2800" dirty="0" err="1" smtClean="0">
                <a:latin typeface="Bahnschrift SemiCondensed" panose="020B0502040204020203" pitchFamily="34" charset="0"/>
              </a:rPr>
              <a:t>Palacios,J</a:t>
            </a:r>
            <a:r>
              <a:rPr lang="es-MX" sz="2800" dirty="0" smtClean="0">
                <a:latin typeface="Bahnschrift SemiCondensed" panose="020B0502040204020203" pitchFamily="34" charset="0"/>
              </a:rPr>
              <a:t> &amp; </a:t>
            </a:r>
            <a:r>
              <a:rPr lang="es-MX" sz="2800" dirty="0" err="1" smtClean="0">
                <a:latin typeface="Bahnschrift SemiCondensed" panose="020B0502040204020203" pitchFamily="34" charset="0"/>
              </a:rPr>
              <a:t>Marchesi</a:t>
            </a:r>
            <a:r>
              <a:rPr lang="es-MX" sz="2800" dirty="0" smtClean="0">
                <a:latin typeface="Bahnschrift SemiCondensed" panose="020B0502040204020203" pitchFamily="34" charset="0"/>
              </a:rPr>
              <a:t>, A. (2009) (</a:t>
            </a:r>
            <a:r>
              <a:rPr lang="es-MX" sz="2800" dirty="0" err="1" smtClean="0">
                <a:latin typeface="Bahnschrift SemiCondensed" panose="020B0502040204020203" pitchFamily="34" charset="0"/>
              </a:rPr>
              <a:t>Comps</a:t>
            </a:r>
            <a:r>
              <a:rPr lang="es-MX" sz="2800" dirty="0" smtClean="0">
                <a:latin typeface="Bahnschrift SemiCondensed" panose="020B0502040204020203" pitchFamily="34" charset="0"/>
              </a:rPr>
              <a:t>.). Madrid: Alianza,1999  </a:t>
            </a:r>
            <a:r>
              <a:rPr lang="es-MX" sz="2800" dirty="0" err="1" smtClean="0">
                <a:latin typeface="Bahnschrift SemiCondensed" panose="020B0502040204020203" pitchFamily="34" charset="0"/>
              </a:rPr>
              <a:t>pp</a:t>
            </a:r>
            <a:r>
              <a:rPr lang="es-MX" sz="2800" dirty="0" smtClean="0">
                <a:latin typeface="Bahnschrift SemiCondensed" panose="020B0502040204020203" pitchFamily="34" charset="0"/>
              </a:rPr>
              <a:t> ( 227-252)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sz="2800" dirty="0" smtClean="0">
              <a:latin typeface="Bahnschrift SemiCondensed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sz="2800" b="1" i="1" u="sng" dirty="0" smtClean="0">
                <a:latin typeface="Bahnschrift SemiCondensed" panose="020B0502040204020203" pitchFamily="34" charset="0"/>
              </a:rPr>
              <a:t>“Diálogos sobre alfabetización inicial”</a:t>
            </a:r>
            <a:r>
              <a:rPr lang="es-MX" sz="2800" dirty="0" smtClean="0">
                <a:latin typeface="Bahnschrift SemiCondensed" panose="020B0502040204020203" pitchFamily="34" charset="0"/>
              </a:rPr>
              <a:t> Dávalos, A. (2017) México: Trabajos Manuales Escolares (Parte I)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sz="2800" dirty="0" smtClean="0">
              <a:latin typeface="Bahnschrift SemiCondensed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sz="2800" b="1" u="sng" dirty="0" smtClean="0">
                <a:latin typeface="Bahnschrift SemiCondensed" panose="020B0502040204020203" pitchFamily="34" charset="0"/>
              </a:rPr>
              <a:t>“</a:t>
            </a:r>
            <a:r>
              <a:rPr lang="es-MX" sz="2800" b="1" i="1" u="sng" dirty="0" smtClean="0">
                <a:latin typeface="Bahnschrift SemiCondensed" panose="020B0502040204020203" pitchFamily="34" charset="0"/>
              </a:rPr>
              <a:t>La adquisición del lenguaje, un resumen en 2011” </a:t>
            </a:r>
            <a:r>
              <a:rPr lang="es-MX" sz="2800" dirty="0" smtClean="0">
                <a:latin typeface="Bahnschrift SemiCondensed" panose="020B0502040204020203" pitchFamily="34" charset="0"/>
              </a:rPr>
              <a:t>López – </a:t>
            </a:r>
            <a:r>
              <a:rPr lang="es-MX" sz="2800" dirty="0" err="1" smtClean="0">
                <a:latin typeface="Bahnschrift SemiCondensed" panose="020B0502040204020203" pitchFamily="34" charset="0"/>
              </a:rPr>
              <a:t>Ornat</a:t>
            </a:r>
            <a:r>
              <a:rPr lang="es-MX" sz="2800" dirty="0" smtClean="0">
                <a:latin typeface="Bahnschrift SemiCondensed" panose="020B0502040204020203" pitchFamily="34" charset="0"/>
              </a:rPr>
              <a:t>, S.  (2011) Revista Logopedia (1,1), 1.- 11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sz="2800" dirty="0" smtClean="0">
              <a:latin typeface="Bahnschrift SemiCondensed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sz="2800" dirty="0" err="1" smtClean="0">
                <a:latin typeface="Bahnschrift SemiCondensed" panose="020B0502040204020203" pitchFamily="34" charset="0"/>
              </a:rPr>
              <a:t>Nemirovsky</a:t>
            </a:r>
            <a:r>
              <a:rPr lang="es-MX" sz="2800" dirty="0">
                <a:latin typeface="Bahnschrift SemiCondensed" panose="020B0502040204020203" pitchFamily="34" charset="0"/>
              </a:rPr>
              <a:t>, M. (1999) </a:t>
            </a:r>
            <a:r>
              <a:rPr lang="es-MX" sz="2800" b="1" i="1" u="sng" dirty="0">
                <a:latin typeface="Bahnschrift SemiCondensed" panose="020B0502040204020203" pitchFamily="34" charset="0"/>
              </a:rPr>
              <a:t>“Sobre la enseñanza del lenguaje escrito y temas aledaños”.</a:t>
            </a:r>
            <a:r>
              <a:rPr lang="es-MX" sz="2800" dirty="0">
                <a:latin typeface="Bahnschrift SemiCondensed" panose="020B0502040204020203" pitchFamily="34" charset="0"/>
              </a:rPr>
              <a:t> Barcelona. </a:t>
            </a:r>
            <a:r>
              <a:rPr lang="es-MX" sz="2800" dirty="0" smtClean="0">
                <a:latin typeface="Bahnschrift SemiCondensed" panose="020B0502040204020203" pitchFamily="34" charset="0"/>
              </a:rPr>
              <a:t>Paidós</a:t>
            </a:r>
          </a:p>
          <a:p>
            <a:endParaRPr lang="es-ES_tradnl" sz="1400" dirty="0" smtClean="0"/>
          </a:p>
          <a:p>
            <a:r>
              <a:rPr lang="es-ES_tradnl" sz="1400" dirty="0"/>
              <a:t>	</a:t>
            </a:r>
            <a:r>
              <a:rPr lang="es-ES_tradnl" sz="1400" dirty="0" smtClean="0"/>
              <a:t>ENEP-ST-F-15</a:t>
            </a:r>
            <a:r>
              <a:rPr lang="es-ES_tradnl" sz="1400" dirty="0"/>
              <a:t>											</a:t>
            </a:r>
            <a:r>
              <a:rPr lang="es-ES_tradnl" sz="1400" dirty="0" smtClean="0"/>
              <a:t>										</a:t>
            </a:r>
            <a:r>
              <a:rPr lang="es-ES_tradnl" sz="1400" dirty="0"/>
              <a:t/>
            </a:r>
            <a:br>
              <a:rPr lang="es-ES_tradnl" sz="1400" dirty="0"/>
            </a:br>
            <a:r>
              <a:rPr lang="es-ES_tradnl" sz="1400" dirty="0"/>
              <a:t> </a:t>
            </a:r>
            <a:r>
              <a:rPr lang="es-ES_tradnl" sz="1400" dirty="0" smtClean="0"/>
              <a:t>	V00/102017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sz="2800" dirty="0">
              <a:latin typeface="AR CENA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4" name="Imagen 3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5165" y="5949141"/>
            <a:ext cx="619700" cy="5161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932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294645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err="1" smtClean="0"/>
              <a:t>Delval</a:t>
            </a:r>
            <a:r>
              <a:rPr lang="es-MX" dirty="0"/>
              <a:t>, J. (1994) </a:t>
            </a:r>
            <a:r>
              <a:rPr lang="es-MX" b="1" i="1" u="sng" dirty="0"/>
              <a:t>“El lenguaje. En el desarrollo humano”</a:t>
            </a:r>
            <a:r>
              <a:rPr lang="es-MX" dirty="0"/>
              <a:t>. Madrid: Siglo XXI (Cap. 12)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/>
              <a:t>Ferreiro</a:t>
            </a:r>
            <a:r>
              <a:rPr lang="es-MX" dirty="0"/>
              <a:t>, E. (1997) </a:t>
            </a:r>
            <a:r>
              <a:rPr lang="es-MX" b="1" i="1" u="sng" dirty="0"/>
              <a:t>“La representación </a:t>
            </a:r>
            <a:r>
              <a:rPr lang="es-MX" b="1" i="1" u="sng" dirty="0" smtClean="0"/>
              <a:t>del </a:t>
            </a:r>
            <a:r>
              <a:rPr lang="es-MX" b="1" i="1" u="sng" dirty="0"/>
              <a:t>lenguaje y el proceso de alfabetización. En Alfabetización. Teoría y práctica “. </a:t>
            </a:r>
            <a:endParaRPr lang="es-MX" dirty="0"/>
          </a:p>
          <a:p>
            <a:r>
              <a:rPr lang="es-MX" dirty="0"/>
              <a:t>     México: Siglo XXI, pp.  13- 28 y 158- 175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/>
              <a:t>Vernon</a:t>
            </a:r>
            <a:r>
              <a:rPr lang="es-MX" dirty="0"/>
              <a:t>, S. (2004) </a:t>
            </a:r>
            <a:r>
              <a:rPr lang="es-MX" b="1" i="1" u="sng" dirty="0"/>
              <a:t>“Tres distintos enfoques en las propuestas de alfabetización inicial “</a:t>
            </a:r>
          </a:p>
          <a:p>
            <a:r>
              <a:rPr lang="es-MX" dirty="0"/>
              <a:t>      en Pellicer, A. y Vernon, S. (</a:t>
            </a:r>
            <a:r>
              <a:rPr lang="es-MX" dirty="0" err="1"/>
              <a:t>Comps</a:t>
            </a:r>
            <a:r>
              <a:rPr lang="es-MX" dirty="0"/>
              <a:t>) (2004). </a:t>
            </a:r>
            <a:r>
              <a:rPr lang="es-MX" b="1" i="1" u="sng" dirty="0"/>
              <a:t>Aprender y enseñar la lengua escrita en el aula </a:t>
            </a:r>
            <a:r>
              <a:rPr lang="es-MX" dirty="0"/>
              <a:t>.México:</a:t>
            </a:r>
          </a:p>
          <a:p>
            <a:r>
              <a:rPr lang="es-MX" dirty="0"/>
              <a:t>      SM Cap. 7 (Parte II)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/>
              <a:t>Romero</a:t>
            </a:r>
            <a:r>
              <a:rPr lang="es-MX" dirty="0"/>
              <a:t>, S. (1999) </a:t>
            </a:r>
            <a:r>
              <a:rPr lang="es-MX" b="1" i="1" u="sng" dirty="0"/>
              <a:t>“La comunicación y el lenguaje: aspectos teóricos básicos para los profesores de educación </a:t>
            </a:r>
            <a:r>
              <a:rPr lang="es-MX" b="1" i="1" u="sng" dirty="0" smtClean="0"/>
              <a:t>básica”</a:t>
            </a:r>
            <a:r>
              <a:rPr lang="es-MX" dirty="0" smtClean="0"/>
              <a:t> México</a:t>
            </a:r>
            <a:r>
              <a:rPr lang="es-MX" dirty="0"/>
              <a:t>: Secretaría de Educación Pública, Subsecretaría de Educación Básica y Normal de Fondo </a:t>
            </a:r>
            <a:r>
              <a:rPr lang="es-MX" dirty="0" smtClean="0"/>
              <a:t>Mixto de Cooperación Técnica </a:t>
            </a:r>
            <a:r>
              <a:rPr lang="es-MX" dirty="0"/>
              <a:t>y Científica México-España.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err="1" smtClean="0"/>
              <a:t>Tolchinsky</a:t>
            </a:r>
            <a:r>
              <a:rPr lang="es-MX" dirty="0"/>
              <a:t>, L. y </a:t>
            </a:r>
            <a:r>
              <a:rPr lang="es-MX" dirty="0" err="1"/>
              <a:t>Simó</a:t>
            </a:r>
            <a:r>
              <a:rPr lang="es-MX" dirty="0"/>
              <a:t>, R. (2001) </a:t>
            </a:r>
            <a:r>
              <a:rPr lang="es-MX" b="1" i="1" u="sng" dirty="0"/>
              <a:t> “Escribir y leer a través del curriculum”</a:t>
            </a:r>
            <a:r>
              <a:rPr lang="es-MX" dirty="0"/>
              <a:t> . Barcelona: Universidad de Barcelona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/>
              <a:t>Serra</a:t>
            </a:r>
            <a:r>
              <a:rPr lang="es-MX" dirty="0"/>
              <a:t>, M. , E. </a:t>
            </a:r>
            <a:r>
              <a:rPr lang="es-MX" dirty="0" err="1"/>
              <a:t>Serrat,R</a:t>
            </a:r>
            <a:r>
              <a:rPr lang="es-MX" dirty="0"/>
              <a:t>., Solé, I., A. Bel y M. </a:t>
            </a:r>
            <a:r>
              <a:rPr lang="es-MX" dirty="0" err="1"/>
              <a:t>Aparici</a:t>
            </a:r>
            <a:r>
              <a:rPr lang="es-MX" dirty="0"/>
              <a:t>. )2000) </a:t>
            </a:r>
            <a:r>
              <a:rPr lang="es-MX" b="1" i="1" u="sng" dirty="0"/>
              <a:t>“ La adquisición del lenguaje.” </a:t>
            </a:r>
            <a:r>
              <a:rPr lang="es-MX" dirty="0"/>
              <a:t>Barcelona: Ariel Psicología</a:t>
            </a:r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1641" y="6089184"/>
            <a:ext cx="619700" cy="51613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ángulo 2"/>
          <p:cNvSpPr/>
          <p:nvPr/>
        </p:nvSpPr>
        <p:spPr>
          <a:xfrm>
            <a:off x="329513" y="6082103"/>
            <a:ext cx="283381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400" dirty="0"/>
              <a:t>ENEP-ST-F-15				</a:t>
            </a:r>
            <a:br>
              <a:rPr lang="es-ES_tradnl" sz="1400" dirty="0"/>
            </a:br>
            <a:r>
              <a:rPr lang="es-ES_tradnl" sz="1400" dirty="0"/>
              <a:t> V00/102017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4454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3545" y="243016"/>
            <a:ext cx="12126097" cy="6614984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/>
            </a:r>
            <a:br>
              <a:rPr lang="es-ES" dirty="0" smtClean="0"/>
            </a:br>
            <a:endParaRPr lang="en-US" dirty="0"/>
          </a:p>
        </p:txBody>
      </p:sp>
      <p:pic>
        <p:nvPicPr>
          <p:cNvPr id="7" name="Imagen 5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6844" y="6099251"/>
            <a:ext cx="708651" cy="52977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o 4"/>
          <p:cNvGrpSpPr/>
          <p:nvPr/>
        </p:nvGrpSpPr>
        <p:grpSpPr>
          <a:xfrm>
            <a:off x="2207739" y="199459"/>
            <a:ext cx="9770671" cy="1782571"/>
            <a:chOff x="1976640" y="231301"/>
            <a:chExt cx="10413819" cy="1782571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6" name="Rectángulo 5"/>
            <p:cNvSpPr/>
            <p:nvPr/>
          </p:nvSpPr>
          <p:spPr>
            <a:xfrm>
              <a:off x="1976640" y="231301"/>
              <a:ext cx="10413819" cy="1782571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ángulo 7"/>
            <p:cNvSpPr/>
            <p:nvPr/>
          </p:nvSpPr>
          <p:spPr>
            <a:xfrm>
              <a:off x="1976640" y="231301"/>
              <a:ext cx="10413819" cy="178257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000" kern="1200" dirty="0">
                  <a:solidFill>
                    <a:schemeClr val="bg1"/>
                  </a:solidFill>
                </a:rPr>
                <a:t>Aportes de las investigaciones psicolingüísticas a la comprensión del desarrollo del lenguaje y de adquisición de la lengua escrita</a:t>
              </a: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153155" y="115330"/>
            <a:ext cx="1291830" cy="5453448"/>
            <a:chOff x="440843" y="1037603"/>
            <a:chExt cx="1291830" cy="4855787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0" name="Rectángulo 9"/>
            <p:cNvSpPr/>
            <p:nvPr/>
          </p:nvSpPr>
          <p:spPr>
            <a:xfrm rot="16200000">
              <a:off x="-1341136" y="2819582"/>
              <a:ext cx="4855787" cy="129183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ángulo 10"/>
            <p:cNvSpPr/>
            <p:nvPr/>
          </p:nvSpPr>
          <p:spPr>
            <a:xfrm rot="16200000">
              <a:off x="-1341136" y="2819582"/>
              <a:ext cx="4855787" cy="12918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800" kern="1200" dirty="0"/>
                <a:t>UNIDAD II</a:t>
              </a:r>
            </a:p>
          </p:txBody>
        </p: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8441" y="2195823"/>
            <a:ext cx="2024047" cy="992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sp>
        <p:nvSpPr>
          <p:cNvPr id="16" name="CuadroTexto 15"/>
          <p:cNvSpPr txBox="1"/>
          <p:nvPr/>
        </p:nvSpPr>
        <p:spPr>
          <a:xfrm>
            <a:off x="5428793" y="3315728"/>
            <a:ext cx="6579217" cy="255454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Selección de información teórica revisada para su uso en situaciones de análisis e interpretación con eficacia y eficiencia.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Nivel de comprensión de los procesos de aprendizaje implícitos en el aprendizaje de la lengua oral y escrita desde una postura constructivista.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Identificación de los procesos implícitos en el desarrollo lingüísticos de los niños en edad escolar.</a:t>
            </a: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8441" y="3852285"/>
            <a:ext cx="2017951" cy="131685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</p:pic>
      <p:sp>
        <p:nvSpPr>
          <p:cNvPr id="18" name="Rectángulo 17"/>
          <p:cNvSpPr/>
          <p:nvPr/>
        </p:nvSpPr>
        <p:spPr>
          <a:xfrm>
            <a:off x="153154" y="5705692"/>
            <a:ext cx="77406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ENEP-ST-F-15																					</a:t>
            </a:r>
            <a:br>
              <a:rPr lang="es-ES_tradnl" dirty="0"/>
            </a:br>
            <a:r>
              <a:rPr lang="es-ES_tradnl" dirty="0"/>
              <a:t> V00/102017</a:t>
            </a:r>
            <a:endParaRPr lang="en-US" dirty="0"/>
          </a:p>
        </p:txBody>
      </p:sp>
      <p:grpSp>
        <p:nvGrpSpPr>
          <p:cNvPr id="19" name="Grupo 18"/>
          <p:cNvGrpSpPr/>
          <p:nvPr/>
        </p:nvGrpSpPr>
        <p:grpSpPr>
          <a:xfrm>
            <a:off x="5428793" y="2025587"/>
            <a:ext cx="6549617" cy="1195280"/>
            <a:chOff x="4642682" y="2207311"/>
            <a:chExt cx="7912174" cy="1406751"/>
          </a:xfrm>
        </p:grpSpPr>
        <p:sp>
          <p:nvSpPr>
            <p:cNvPr id="20" name="Rectángulo 19"/>
            <p:cNvSpPr/>
            <p:nvPr/>
          </p:nvSpPr>
          <p:spPr>
            <a:xfrm>
              <a:off x="4642682" y="2207311"/>
              <a:ext cx="7912174" cy="1406751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</p:sp>
        <p:sp>
          <p:nvSpPr>
            <p:cNvPr id="21" name="Rectángulo 20"/>
            <p:cNvSpPr/>
            <p:nvPr/>
          </p:nvSpPr>
          <p:spPr>
            <a:xfrm>
              <a:off x="4642682" y="2207311"/>
              <a:ext cx="7912174" cy="14067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marR="0" lvl="0" indent="0" algn="l" defTabSz="8890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Reporte </a:t>
              </a:r>
              <a:r>
                <a:rPr kumimoji="0" lang="es-MX" sz="20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 análisis de  caso: estado de desarrollo del lenguaje y </a:t>
              </a:r>
              <a:r>
                <a:rPr kumimoji="0" lang="es-MX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nivel  </a:t>
              </a:r>
              <a:r>
                <a:rPr kumimoji="0" lang="es-MX" sz="20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 </a:t>
              </a:r>
              <a:r>
                <a:rPr kumimoji="0" lang="es-MX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	conceptualización </a:t>
              </a:r>
              <a:r>
                <a:rPr kumimoji="0" lang="es-MX" sz="20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 la escritura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195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70703" y="1400432"/>
            <a:ext cx="1102222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es-MX" sz="3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s-MX" sz="3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s-MX" sz="3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s-MX" sz="3200" dirty="0" smtClean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5750" indent="-285750"/>
            <a:r>
              <a:rPr lang="es-MX" sz="1800" dirty="0" smtClean="0"/>
              <a:t> </a:t>
            </a:r>
            <a:endParaRPr lang="en-US" dirty="0"/>
          </a:p>
        </p:txBody>
      </p:sp>
      <p:sp>
        <p:nvSpPr>
          <p:cNvPr id="16" name="Marcador de contenido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	</a:t>
            </a:r>
            <a:r>
              <a:rPr lang="es-MX" u="sng" dirty="0" smtClean="0"/>
              <a:t>Tareas:</a:t>
            </a:r>
          </a:p>
          <a:p>
            <a:r>
              <a:rPr lang="es-MX" dirty="0" smtClean="0"/>
              <a:t>Investigar biografías  de los siguientes y principales aportaciones al estudio de la adquisición y desarrollo del </a:t>
            </a:r>
            <a:r>
              <a:rPr lang="es-MX" dirty="0" smtClean="0"/>
              <a:t>lenguaje:</a:t>
            </a:r>
          </a:p>
          <a:p>
            <a:r>
              <a:rPr lang="es-MX" dirty="0" err="1" smtClean="0"/>
              <a:t>Skinner</a:t>
            </a:r>
            <a:r>
              <a:rPr lang="es-MX" dirty="0" smtClean="0"/>
              <a:t>, Chomsky, Piaget, Vygotsky</a:t>
            </a:r>
            <a:r>
              <a:rPr lang="es-MX" smtClean="0"/>
              <a:t>, Brunner</a:t>
            </a:r>
            <a:endParaRPr lang="es-MX" dirty="0" smtClean="0"/>
          </a:p>
          <a:p>
            <a:r>
              <a:rPr lang="es-MX" dirty="0" smtClean="0"/>
              <a:t>Cuadro sinóptico que incorpore las teorías sobre adquisición o desarrollo de lenguaje y los elementos lingüísticos que toman en cuenta.</a:t>
            </a:r>
          </a:p>
          <a:p>
            <a:pPr marL="0" indent="0">
              <a:buNone/>
            </a:pPr>
            <a:endParaRPr lang="es-MX" u="sng" dirty="0" smtClean="0"/>
          </a:p>
          <a:p>
            <a:pPr marL="0" indent="0">
              <a:buNone/>
            </a:pPr>
            <a:r>
              <a:rPr lang="es-MX" u="sng" dirty="0" smtClean="0"/>
              <a:t>Textos </a:t>
            </a:r>
            <a:r>
              <a:rPr lang="es-MX" dirty="0" smtClean="0"/>
              <a:t>: “La adquisición del lenguaje, un resumen,2011” S. López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smtClean="0"/>
              <a:t>“El  lenguaje. En “El desarrollo humano” de Juan </a:t>
            </a:r>
            <a:r>
              <a:rPr lang="es-MX" dirty="0" err="1" smtClean="0"/>
              <a:t>Delval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Video - documental: “El desarrollo del lenguaje” de la UBA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28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5902" y="115330"/>
            <a:ext cx="12126097" cy="6614984"/>
          </a:xfrm>
        </p:spPr>
        <p:txBody>
          <a:bodyPr>
            <a:normAutofit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ES_tradnl" dirty="0" smtClean="0"/>
              <a:t> </a:t>
            </a:r>
            <a:r>
              <a:rPr lang="es-ES_tradnl" sz="1800" dirty="0" smtClean="0"/>
              <a:t>ENEP-ST-F-15</a:t>
            </a:r>
            <a:r>
              <a:rPr lang="es-ES_tradnl" sz="1800" dirty="0"/>
              <a:t>							</a:t>
            </a:r>
            <a:r>
              <a:rPr lang="es-ES_tradnl" sz="1800" dirty="0" smtClean="0"/>
              <a:t>				</a:t>
            </a:r>
            <a:br>
              <a:rPr lang="es-ES_tradnl" sz="1800" dirty="0" smtClean="0"/>
            </a:br>
            <a:r>
              <a:rPr lang="es-ES_tradnl" sz="1800" dirty="0"/>
              <a:t> V00/102017 </a:t>
            </a:r>
            <a:r>
              <a:rPr lang="es-ES" dirty="0"/>
              <a:t/>
            </a:r>
            <a:br>
              <a:rPr lang="es-ES" dirty="0"/>
            </a:br>
            <a:endParaRPr lang="en-US" dirty="0"/>
          </a:p>
        </p:txBody>
      </p:sp>
      <p:pic>
        <p:nvPicPr>
          <p:cNvPr id="7" name="Imagen 5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0368" y="5744453"/>
            <a:ext cx="708651" cy="52977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603008"/>
              </p:ext>
            </p:extLst>
          </p:nvPr>
        </p:nvGraphicFramePr>
        <p:xfrm>
          <a:off x="643302" y="1299382"/>
          <a:ext cx="1039706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9413"/>
                <a:gridCol w="2772550"/>
                <a:gridCol w="1386277"/>
                <a:gridCol w="2079413"/>
                <a:gridCol w="2079413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Enfoques</a:t>
                      </a:r>
                      <a:r>
                        <a:rPr lang="es-MX" baseline="0" dirty="0" smtClean="0"/>
                        <a:t> sobre el desarrollo del lenguaje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Enfoque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Década del s.</a:t>
                      </a:r>
                      <a:r>
                        <a:rPr lang="es-MX" baseline="0" dirty="0" smtClean="0"/>
                        <a:t> XX en la que fue postulado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Teórico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Factores</a:t>
                      </a:r>
                      <a:r>
                        <a:rPr lang="es-MX" baseline="0" dirty="0" smtClean="0"/>
                        <a:t> causales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Límites y alcances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52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142</TotalTime>
  <Words>454</Words>
  <Application>Microsoft Office PowerPoint</Application>
  <PresentationFormat>Personalizado</PresentationFormat>
  <Paragraphs>55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Estela de condensación</vt:lpstr>
      <vt:lpstr>    II UNIDAD  Aportes de las investigaciones  psicolingüísticas  a la comprensión del desarrollo del lenguaje y a la adquisición de la lengua escrita</vt:lpstr>
      <vt:lpstr>    Contenidos:    1. El desarrollo de la comunicación del lenguaje.    2. Adquisición del sistema de escritura y evolución de los    conocimientos sobre la lengua escrita.  </vt:lpstr>
      <vt:lpstr>Presentación de PowerPoint</vt:lpstr>
      <vt:lpstr>Presentación de PowerPoint</vt:lpstr>
      <vt:lpstr> </vt:lpstr>
      <vt:lpstr> </vt:lpstr>
      <vt:lpstr>  ENEP-ST-F-15             V00/102017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UNIDAD  Aportes de las investigaciones  psicolingüísticas  a la comprensión del desarrollo del lenguaje y a la adquisición de la lengua escrita  El desarrollo de la comunicación del lenguaje.  Adquisición del sistema de escritura y evolución de los conocimientos sobre la lengua escrita.   ENEP-ST-F-15              V00/102017</dc:title>
  <dc:creator>pablo sanchez</dc:creator>
  <cp:lastModifiedBy>AulaDigital</cp:lastModifiedBy>
  <cp:revision>14</cp:revision>
  <dcterms:created xsi:type="dcterms:W3CDTF">2018-10-29T04:55:28Z</dcterms:created>
  <dcterms:modified xsi:type="dcterms:W3CDTF">2018-10-29T19:46:21Z</dcterms:modified>
</cp:coreProperties>
</file>