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1"/>
  </p:sldMasterIdLst>
  <p:notesMasterIdLst>
    <p:notesMasterId r:id="rId40"/>
  </p:notesMasterIdLst>
  <p:sldIdLst>
    <p:sldId id="256" r:id="rId2"/>
    <p:sldId id="284" r:id="rId3"/>
    <p:sldId id="286" r:id="rId4"/>
    <p:sldId id="287" r:id="rId5"/>
    <p:sldId id="288" r:id="rId6"/>
    <p:sldId id="289" r:id="rId7"/>
    <p:sldId id="290" r:id="rId8"/>
    <p:sldId id="291" r:id="rId9"/>
    <p:sldId id="292" r:id="rId10"/>
    <p:sldId id="293" r:id="rId11"/>
    <p:sldId id="294" r:id="rId12"/>
    <p:sldId id="296" r:id="rId13"/>
    <p:sldId id="318" r:id="rId14"/>
    <p:sldId id="319" r:id="rId15"/>
    <p:sldId id="320" r:id="rId16"/>
    <p:sldId id="297" r:id="rId17"/>
    <p:sldId id="298" r:id="rId18"/>
    <p:sldId id="315" r:id="rId19"/>
    <p:sldId id="316" r:id="rId20"/>
    <p:sldId id="317" r:id="rId21"/>
    <p:sldId id="299" r:id="rId22"/>
    <p:sldId id="300" r:id="rId23"/>
    <p:sldId id="301" r:id="rId24"/>
    <p:sldId id="302" r:id="rId25"/>
    <p:sldId id="303" r:id="rId26"/>
    <p:sldId id="304" r:id="rId27"/>
    <p:sldId id="305" r:id="rId28"/>
    <p:sldId id="306" r:id="rId29"/>
    <p:sldId id="307" r:id="rId30"/>
    <p:sldId id="308" r:id="rId31"/>
    <p:sldId id="309" r:id="rId32"/>
    <p:sldId id="322" r:id="rId33"/>
    <p:sldId id="310" r:id="rId34"/>
    <p:sldId id="321" r:id="rId35"/>
    <p:sldId id="311" r:id="rId36"/>
    <p:sldId id="312" r:id="rId37"/>
    <p:sldId id="323" r:id="rId38"/>
    <p:sldId id="313"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8E7D477-EC2E-440A-8420-4F241B274E46}">
  <a:tblStyle styleId="{58E7D477-EC2E-440A-8420-4F241B274E4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72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0488013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85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840922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20359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2924188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2584840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899884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1967786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274168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869623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515329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187194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4751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123739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995741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487684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610420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1649193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2571196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160367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2311008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4172584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195629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1799700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4139913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2307227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836561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454923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2939658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1536786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404669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17593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144262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282508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2641642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33849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1667505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1809018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a:p>
        </p:txBody>
      </p:sp>
    </p:spTree>
    <p:extLst>
      <p:ext uri="{BB962C8B-B14F-4D97-AF65-F5344CB8AC3E}">
        <p14:creationId xmlns:p14="http://schemas.microsoft.com/office/powerpoint/2010/main" val="4211795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p:nvPr/>
        </p:nvSpPr>
        <p:spPr>
          <a:xfrm>
            <a:off x="100" y="2580675"/>
            <a:ext cx="9144000" cy="2562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03500" y="1786850"/>
            <a:ext cx="5337000" cy="1569900"/>
          </a:xfrm>
          <a:prstGeom prst="rect">
            <a:avLst/>
          </a:prstGeom>
          <a:noFill/>
          <a:ln w="19050"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1944450" y="1831388"/>
            <a:ext cx="5255100" cy="1480800"/>
          </a:xfrm>
          <a:prstGeom prst="rect">
            <a:avLst/>
          </a:prstGeom>
          <a:solidFill>
            <a:srgbClr val="222222"/>
          </a:solidFill>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dk1"/>
        </a:solidFill>
        <a:effectLst/>
      </p:bgPr>
    </p:bg>
    <p:spTree>
      <p:nvGrpSpPr>
        <p:cNvPr id="1" name="Shape 19"/>
        <p:cNvGrpSpPr/>
        <p:nvPr/>
      </p:nvGrpSpPr>
      <p:grpSpPr>
        <a:xfrm>
          <a:off x="0" y="0"/>
          <a:ext cx="0" cy="0"/>
          <a:chOff x="0" y="0"/>
          <a:chExt cx="0" cy="0"/>
        </a:xfrm>
      </p:grpSpPr>
      <p:sp>
        <p:nvSpPr>
          <p:cNvPr id="20" name="Google Shape;20;p4"/>
          <p:cNvSpPr/>
          <p:nvPr/>
        </p:nvSpPr>
        <p:spPr>
          <a:xfrm>
            <a:off x="100" y="0"/>
            <a:ext cx="9144000" cy="164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4087475" y="1147237"/>
            <a:ext cx="969300" cy="969300"/>
          </a:xfrm>
          <a:prstGeom prst="rect">
            <a:avLst/>
          </a:prstGeom>
          <a:noFill/>
          <a:ln w="9525" cap="flat" cmpd="sng">
            <a:solidFill>
              <a:srgbClr val="F5F1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4135950" y="1208048"/>
            <a:ext cx="872100" cy="847500"/>
          </a:xfrm>
          <a:prstGeom prst="rect">
            <a:avLst/>
          </a:prstGeom>
          <a:solidFill>
            <a:srgbClr val="F5F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txBox="1">
            <a:spLocks noGrp="1"/>
          </p:cNvSpPr>
          <p:nvPr>
            <p:ph type="body" idx="1"/>
          </p:nvPr>
        </p:nvSpPr>
        <p:spPr>
          <a:xfrm>
            <a:off x="1568100" y="2314200"/>
            <a:ext cx="6007800" cy="819900"/>
          </a:xfrm>
          <a:prstGeom prst="rect">
            <a:avLst/>
          </a:prstGeom>
        </p:spPr>
        <p:txBody>
          <a:bodyPr spcFirstLastPara="1" wrap="square" lIns="91425" tIns="91425" rIns="91425" bIns="91425" anchor="t" anchorCtr="0">
            <a:noAutofit/>
          </a:bodyPr>
          <a:lstStyle>
            <a:lvl1pPr marL="457200" lvl="0" indent="-342900" algn="ctr" rtl="0">
              <a:spcBef>
                <a:spcPts val="600"/>
              </a:spcBef>
              <a:spcAft>
                <a:spcPts val="0"/>
              </a:spcAft>
              <a:buClr>
                <a:srgbClr val="FFFFFF"/>
              </a:buClr>
              <a:buSzPts val="1800"/>
              <a:buFont typeface="Merriweather"/>
              <a:buChar char="◉"/>
              <a:defRPr i="1">
                <a:solidFill>
                  <a:srgbClr val="FFFFFF"/>
                </a:solidFill>
                <a:latin typeface="Merriweather"/>
                <a:ea typeface="Merriweather"/>
                <a:cs typeface="Merriweather"/>
                <a:sym typeface="Merriweather"/>
              </a:defRPr>
            </a:lvl1pPr>
            <a:lvl2pPr marL="914400" lvl="1" indent="-381000" algn="ctr" rtl="0">
              <a:spcBef>
                <a:spcPts val="0"/>
              </a:spcBef>
              <a:spcAft>
                <a:spcPts val="0"/>
              </a:spcAft>
              <a:buClr>
                <a:srgbClr val="FFFFFF"/>
              </a:buClr>
              <a:buSzPts val="2400"/>
              <a:buFont typeface="Merriweather"/>
              <a:buChar char="○"/>
              <a:defRPr i="1">
                <a:solidFill>
                  <a:srgbClr val="FFFFFF"/>
                </a:solidFill>
                <a:latin typeface="Merriweather"/>
                <a:ea typeface="Merriweather"/>
                <a:cs typeface="Merriweather"/>
                <a:sym typeface="Merriweather"/>
              </a:defRPr>
            </a:lvl2pPr>
            <a:lvl3pPr marL="1371600" lvl="2" indent="-381000" algn="ctr" rtl="0">
              <a:spcBef>
                <a:spcPts val="0"/>
              </a:spcBef>
              <a:spcAft>
                <a:spcPts val="0"/>
              </a:spcAft>
              <a:buClr>
                <a:srgbClr val="FFFFFF"/>
              </a:buClr>
              <a:buSzPts val="2400"/>
              <a:buFont typeface="Merriweather"/>
              <a:buChar char="■"/>
              <a:defRPr i="1">
                <a:solidFill>
                  <a:srgbClr val="FFFFFF"/>
                </a:solidFill>
                <a:latin typeface="Merriweather"/>
                <a:ea typeface="Merriweather"/>
                <a:cs typeface="Merriweather"/>
                <a:sym typeface="Merriweather"/>
              </a:defRPr>
            </a:lvl3pPr>
            <a:lvl4pPr marL="1828800" lvl="3" indent="-381000" algn="ctr" rtl="0">
              <a:spcBef>
                <a:spcPts val="0"/>
              </a:spcBef>
              <a:spcAft>
                <a:spcPts val="0"/>
              </a:spcAft>
              <a:buClr>
                <a:srgbClr val="FFFFFF"/>
              </a:buClr>
              <a:buSzPts val="2400"/>
              <a:buFont typeface="Merriweather"/>
              <a:buChar char="●"/>
              <a:defRPr i="1">
                <a:solidFill>
                  <a:srgbClr val="FFFFFF"/>
                </a:solidFill>
                <a:latin typeface="Merriweather"/>
                <a:ea typeface="Merriweather"/>
                <a:cs typeface="Merriweather"/>
                <a:sym typeface="Merriweather"/>
              </a:defRPr>
            </a:lvl4pPr>
            <a:lvl5pPr marL="2286000" lvl="4" indent="-381000" algn="ctr" rtl="0">
              <a:spcBef>
                <a:spcPts val="0"/>
              </a:spcBef>
              <a:spcAft>
                <a:spcPts val="0"/>
              </a:spcAft>
              <a:buClr>
                <a:srgbClr val="FFFFFF"/>
              </a:buClr>
              <a:buSzPts val="2400"/>
              <a:buFont typeface="Merriweather"/>
              <a:buChar char="○"/>
              <a:defRPr i="1">
                <a:solidFill>
                  <a:srgbClr val="FFFFFF"/>
                </a:solidFill>
                <a:latin typeface="Merriweather"/>
                <a:ea typeface="Merriweather"/>
                <a:cs typeface="Merriweather"/>
                <a:sym typeface="Merriweather"/>
              </a:defRPr>
            </a:lvl5pPr>
            <a:lvl6pPr marL="2743200" lvl="5" indent="-381000" algn="ctr" rtl="0">
              <a:spcBef>
                <a:spcPts val="0"/>
              </a:spcBef>
              <a:spcAft>
                <a:spcPts val="0"/>
              </a:spcAft>
              <a:buClr>
                <a:srgbClr val="FFFFFF"/>
              </a:buClr>
              <a:buSzPts val="2400"/>
              <a:buFont typeface="Merriweather"/>
              <a:buChar char="■"/>
              <a:defRPr i="1">
                <a:solidFill>
                  <a:srgbClr val="FFFFFF"/>
                </a:solidFill>
                <a:latin typeface="Merriweather"/>
                <a:ea typeface="Merriweather"/>
                <a:cs typeface="Merriweather"/>
                <a:sym typeface="Merriweather"/>
              </a:defRPr>
            </a:lvl6pPr>
            <a:lvl7pPr marL="3200400" lvl="6" indent="-381000" algn="ctr" rtl="0">
              <a:spcBef>
                <a:spcPts val="0"/>
              </a:spcBef>
              <a:spcAft>
                <a:spcPts val="0"/>
              </a:spcAft>
              <a:buClr>
                <a:srgbClr val="FFFFFF"/>
              </a:buClr>
              <a:buSzPts val="2400"/>
              <a:buFont typeface="Merriweather"/>
              <a:buChar char="●"/>
              <a:defRPr i="1">
                <a:solidFill>
                  <a:srgbClr val="FFFFFF"/>
                </a:solidFill>
                <a:latin typeface="Merriweather"/>
                <a:ea typeface="Merriweather"/>
                <a:cs typeface="Merriweather"/>
                <a:sym typeface="Merriweather"/>
              </a:defRPr>
            </a:lvl7pPr>
            <a:lvl8pPr marL="3657600" lvl="7" indent="-381000" algn="ctr" rtl="0">
              <a:spcBef>
                <a:spcPts val="0"/>
              </a:spcBef>
              <a:spcAft>
                <a:spcPts val="0"/>
              </a:spcAft>
              <a:buClr>
                <a:srgbClr val="FFFFFF"/>
              </a:buClr>
              <a:buSzPts val="2400"/>
              <a:buFont typeface="Merriweather"/>
              <a:buChar char="○"/>
              <a:defRPr i="1">
                <a:solidFill>
                  <a:srgbClr val="FFFFFF"/>
                </a:solidFill>
                <a:latin typeface="Merriweather"/>
                <a:ea typeface="Merriweather"/>
                <a:cs typeface="Merriweather"/>
                <a:sym typeface="Merriweather"/>
              </a:defRPr>
            </a:lvl8pPr>
            <a:lvl9pPr marL="4114800" lvl="8" indent="-381000" algn="ctr">
              <a:spcBef>
                <a:spcPts val="0"/>
              </a:spcBef>
              <a:spcAft>
                <a:spcPts val="0"/>
              </a:spcAft>
              <a:buClr>
                <a:srgbClr val="FFFFFF"/>
              </a:buClr>
              <a:buSzPts val="2400"/>
              <a:buFont typeface="Merriweather"/>
              <a:buChar char="■"/>
              <a:defRPr i="1">
                <a:solidFill>
                  <a:srgbClr val="FFFFFF"/>
                </a:solidFill>
                <a:latin typeface="Merriweather"/>
                <a:ea typeface="Merriweather"/>
                <a:cs typeface="Merriweather"/>
                <a:sym typeface="Merriweather"/>
              </a:defRPr>
            </a:lvl9pPr>
          </a:lstStyle>
          <a:p>
            <a:endParaRPr/>
          </a:p>
        </p:txBody>
      </p:sp>
      <p:sp>
        <p:nvSpPr>
          <p:cNvPr id="24" name="Google Shape;24;p4"/>
          <p:cNvSpPr txBox="1"/>
          <p:nvPr/>
        </p:nvSpPr>
        <p:spPr>
          <a:xfrm>
            <a:off x="3593400" y="1134156"/>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222222"/>
                </a:solidFill>
                <a:latin typeface="Raleway"/>
                <a:ea typeface="Raleway"/>
                <a:cs typeface="Raleway"/>
                <a:sym typeface="Raleway"/>
              </a:rPr>
              <a:t>“</a:t>
            </a:r>
            <a:endParaRPr sz="9600">
              <a:solidFill>
                <a:srgbClr val="222222"/>
              </a:solidFill>
              <a:latin typeface="Raleway"/>
              <a:ea typeface="Raleway"/>
              <a:cs typeface="Raleway"/>
              <a:sym typeface="Raleway"/>
            </a:endParaRPr>
          </a:p>
        </p:txBody>
      </p:sp>
      <p:sp>
        <p:nvSpPr>
          <p:cNvPr id="25" name="Google Shape;25;p4"/>
          <p:cNvSpPr txBox="1">
            <a:spLocks noGrp="1"/>
          </p:cNvSpPr>
          <p:nvPr>
            <p:ph type="sldNum" idx="12"/>
          </p:nvPr>
        </p:nvSpPr>
        <p:spPr>
          <a:xfrm>
            <a:off x="4297650" y="4764749"/>
            <a:ext cx="548700" cy="302700"/>
          </a:xfrm>
          <a:prstGeom prst="rect">
            <a:avLst/>
          </a:prstGeom>
        </p:spPr>
        <p:txBody>
          <a:bodyPr spcFirstLastPara="1" wrap="square" lIns="91425" tIns="91425" rIns="91425" bIns="91425" anchor="t" anchorCtr="0">
            <a:noAutofit/>
          </a:bodyPr>
          <a:lstStyle>
            <a:lvl1pPr lvl="0">
              <a:buNone/>
              <a:defRPr>
                <a:solidFill>
                  <a:schemeClr val="accent3"/>
                </a:solidFill>
                <a:latin typeface="Merriweather"/>
                <a:ea typeface="Merriweather"/>
                <a:cs typeface="Merriweather"/>
                <a:sym typeface="Merriweather"/>
              </a:defRPr>
            </a:lvl1pPr>
            <a:lvl2pPr lvl="1">
              <a:buNone/>
              <a:defRPr>
                <a:solidFill>
                  <a:schemeClr val="accent3"/>
                </a:solidFill>
                <a:latin typeface="Merriweather"/>
                <a:ea typeface="Merriweather"/>
                <a:cs typeface="Merriweather"/>
                <a:sym typeface="Merriweather"/>
              </a:defRPr>
            </a:lvl2pPr>
            <a:lvl3pPr lvl="2">
              <a:buNone/>
              <a:defRPr>
                <a:solidFill>
                  <a:schemeClr val="accent3"/>
                </a:solidFill>
                <a:latin typeface="Merriweather"/>
                <a:ea typeface="Merriweather"/>
                <a:cs typeface="Merriweather"/>
                <a:sym typeface="Merriweather"/>
              </a:defRPr>
            </a:lvl3pPr>
            <a:lvl4pPr lvl="3">
              <a:buNone/>
              <a:defRPr>
                <a:solidFill>
                  <a:schemeClr val="accent3"/>
                </a:solidFill>
                <a:latin typeface="Merriweather"/>
                <a:ea typeface="Merriweather"/>
                <a:cs typeface="Merriweather"/>
                <a:sym typeface="Merriweather"/>
              </a:defRPr>
            </a:lvl4pPr>
            <a:lvl5pPr lvl="4">
              <a:buNone/>
              <a:defRPr>
                <a:solidFill>
                  <a:schemeClr val="accent3"/>
                </a:solidFill>
                <a:latin typeface="Merriweather"/>
                <a:ea typeface="Merriweather"/>
                <a:cs typeface="Merriweather"/>
                <a:sym typeface="Merriweather"/>
              </a:defRPr>
            </a:lvl5pPr>
            <a:lvl6pPr lvl="5">
              <a:buNone/>
              <a:defRPr>
                <a:solidFill>
                  <a:schemeClr val="accent3"/>
                </a:solidFill>
                <a:latin typeface="Merriweather"/>
                <a:ea typeface="Merriweather"/>
                <a:cs typeface="Merriweather"/>
                <a:sym typeface="Merriweather"/>
              </a:defRPr>
            </a:lvl6pPr>
            <a:lvl7pPr lvl="6">
              <a:buNone/>
              <a:defRPr>
                <a:solidFill>
                  <a:schemeClr val="accent3"/>
                </a:solidFill>
                <a:latin typeface="Merriweather"/>
                <a:ea typeface="Merriweather"/>
                <a:cs typeface="Merriweather"/>
                <a:sym typeface="Merriweather"/>
              </a:defRPr>
            </a:lvl7pPr>
            <a:lvl8pPr lvl="7">
              <a:buNone/>
              <a:defRPr>
                <a:solidFill>
                  <a:schemeClr val="accent3"/>
                </a:solidFill>
                <a:latin typeface="Merriweather"/>
                <a:ea typeface="Merriweather"/>
                <a:cs typeface="Merriweather"/>
                <a:sym typeface="Merriweather"/>
              </a:defRPr>
            </a:lvl8pPr>
            <a:lvl9pPr lvl="8">
              <a:buNone/>
              <a:defRPr>
                <a:solidFill>
                  <a:schemeClr val="accent3"/>
                </a:solidFill>
                <a:latin typeface="Merriweather"/>
                <a:ea typeface="Merriweather"/>
                <a:cs typeface="Merriweather"/>
                <a:sym typeface="Merriweather"/>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
        <p:cNvGrpSpPr/>
        <p:nvPr/>
      </p:nvGrpSpPr>
      <p:grpSpPr>
        <a:xfrm>
          <a:off x="0" y="0"/>
          <a:ext cx="0" cy="0"/>
          <a:chOff x="0" y="0"/>
          <a:chExt cx="0" cy="0"/>
        </a:xfrm>
      </p:grpSpPr>
      <p:sp>
        <p:nvSpPr>
          <p:cNvPr id="27" name="Google Shape;27;p5"/>
          <p:cNvSpPr/>
          <p:nvPr/>
        </p:nvSpPr>
        <p:spPr>
          <a:xfrm>
            <a:off x="100" y="0"/>
            <a:ext cx="9144000" cy="796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1777275" y="522975"/>
            <a:ext cx="5589600" cy="546900"/>
          </a:xfrm>
          <a:prstGeom prst="rect">
            <a:avLst/>
          </a:prstGeom>
          <a:no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title"/>
          </p:nvPr>
        </p:nvSpPr>
        <p:spPr>
          <a:xfrm>
            <a:off x="1810200" y="557513"/>
            <a:ext cx="5523600" cy="4779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0" name="Google Shape;30;p5"/>
          <p:cNvSpPr txBox="1">
            <a:spLocks noGrp="1"/>
          </p:cNvSpPr>
          <p:nvPr>
            <p:ph type="body" idx="1"/>
          </p:nvPr>
        </p:nvSpPr>
        <p:spPr>
          <a:xfrm>
            <a:off x="457200" y="1403306"/>
            <a:ext cx="8229600" cy="3522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31" name="Google Shape;31;p5"/>
          <p:cNvSpPr txBox="1">
            <a:spLocks noGrp="1"/>
          </p:cNvSpPr>
          <p:nvPr>
            <p:ph type="sldNum" idx="12"/>
          </p:nvPr>
        </p:nvSpPr>
        <p:spPr>
          <a:xfrm>
            <a:off x="4297650" y="4764749"/>
            <a:ext cx="548700" cy="3027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
        <p:cNvGrpSpPr/>
        <p:nvPr/>
      </p:nvGrpSpPr>
      <p:grpSpPr>
        <a:xfrm>
          <a:off x="0" y="0"/>
          <a:ext cx="0" cy="0"/>
          <a:chOff x="0" y="0"/>
          <a:chExt cx="0" cy="0"/>
        </a:xfrm>
      </p:grpSpPr>
      <p:sp>
        <p:nvSpPr>
          <p:cNvPr id="33" name="Google Shape;33;p6"/>
          <p:cNvSpPr/>
          <p:nvPr/>
        </p:nvSpPr>
        <p:spPr>
          <a:xfrm>
            <a:off x="100" y="0"/>
            <a:ext cx="9144000" cy="796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p:nvPr/>
        </p:nvSpPr>
        <p:spPr>
          <a:xfrm>
            <a:off x="1777275" y="522975"/>
            <a:ext cx="5589600" cy="546900"/>
          </a:xfrm>
          <a:prstGeom prst="rect">
            <a:avLst/>
          </a:prstGeom>
          <a:no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body" idx="1"/>
          </p:nvPr>
        </p:nvSpPr>
        <p:spPr>
          <a:xfrm>
            <a:off x="457200" y="1397363"/>
            <a:ext cx="3994500" cy="3528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6" name="Google Shape;36;p6"/>
          <p:cNvSpPr txBox="1">
            <a:spLocks noGrp="1"/>
          </p:cNvSpPr>
          <p:nvPr>
            <p:ph type="body" idx="2"/>
          </p:nvPr>
        </p:nvSpPr>
        <p:spPr>
          <a:xfrm>
            <a:off x="4692274" y="1397363"/>
            <a:ext cx="3994500" cy="3528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7" name="Google Shape;37;p6"/>
          <p:cNvSpPr txBox="1">
            <a:spLocks noGrp="1"/>
          </p:cNvSpPr>
          <p:nvPr>
            <p:ph type="title"/>
          </p:nvPr>
        </p:nvSpPr>
        <p:spPr>
          <a:xfrm>
            <a:off x="1810200" y="557513"/>
            <a:ext cx="5523600" cy="4779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 name="Google Shape;38;p6"/>
          <p:cNvSpPr txBox="1">
            <a:spLocks noGrp="1"/>
          </p:cNvSpPr>
          <p:nvPr>
            <p:ph type="sldNum" idx="12"/>
          </p:nvPr>
        </p:nvSpPr>
        <p:spPr>
          <a:xfrm>
            <a:off x="4297650" y="4764749"/>
            <a:ext cx="548700" cy="3027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light" type="blank">
  <p:cSld name="BLANK">
    <p:bg>
      <p:bgPr>
        <a:solidFill>
          <a:schemeClr val="accent3"/>
        </a:solidFill>
        <a:effectLst/>
      </p:bgPr>
    </p:bg>
    <p:spTree>
      <p:nvGrpSpPr>
        <p:cNvPr id="1" name="Shape 56"/>
        <p:cNvGrpSpPr/>
        <p:nvPr/>
      </p:nvGrpSpPr>
      <p:grpSpPr>
        <a:xfrm>
          <a:off x="0" y="0"/>
          <a:ext cx="0" cy="0"/>
          <a:chOff x="0" y="0"/>
          <a:chExt cx="0" cy="0"/>
        </a:xfrm>
      </p:grpSpPr>
      <p:sp>
        <p:nvSpPr>
          <p:cNvPr id="57" name="Google Shape;57;p10"/>
          <p:cNvSpPr/>
          <p:nvPr/>
        </p:nvSpPr>
        <p:spPr>
          <a:xfrm>
            <a:off x="322800" y="328500"/>
            <a:ext cx="8498400" cy="4486500"/>
          </a:xfrm>
          <a:prstGeom prst="rect">
            <a:avLst/>
          </a:prstGeom>
          <a:noFill/>
          <a:ln w="9525"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p:nvPr/>
        </p:nvSpPr>
        <p:spPr>
          <a:xfrm>
            <a:off x="385544" y="389475"/>
            <a:ext cx="8373000" cy="4364700"/>
          </a:xfrm>
          <a:prstGeom prst="rect">
            <a:avLst/>
          </a:prstGeom>
          <a:noFill/>
          <a:ln w="28575"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0"/>
          <p:cNvSpPr txBox="1">
            <a:spLocks noGrp="1"/>
          </p:cNvSpPr>
          <p:nvPr>
            <p:ph type="sldNum" idx="12"/>
          </p:nvPr>
        </p:nvSpPr>
        <p:spPr>
          <a:xfrm>
            <a:off x="4297650" y="4764749"/>
            <a:ext cx="548700" cy="3027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10300" y="556800"/>
            <a:ext cx="5523600" cy="477900"/>
          </a:xfrm>
          <a:prstGeom prst="rect">
            <a:avLst/>
          </a:prstGeom>
          <a:solidFill>
            <a:schemeClr val="dk1"/>
          </a:solidFill>
          <a:ln>
            <a:noFill/>
          </a:ln>
        </p:spPr>
        <p:txBody>
          <a:bodyPr spcFirstLastPara="1" wrap="square" lIns="91425" tIns="91425" rIns="91425" bIns="91425" anchor="ctr" anchorCtr="0">
            <a:noAutofit/>
          </a:bodyPr>
          <a:lstStyle>
            <a:lvl1pPr lvl="0" algn="ctr">
              <a:spcBef>
                <a:spcPts val="0"/>
              </a:spcBef>
              <a:spcAft>
                <a:spcPts val="0"/>
              </a:spcAft>
              <a:buClr>
                <a:srgbClr val="FFFFFF"/>
              </a:buClr>
              <a:buSzPts val="1600"/>
              <a:buFont typeface="Merriweather"/>
              <a:buNone/>
              <a:defRPr sz="1600">
                <a:solidFill>
                  <a:srgbClr val="FFFFFF"/>
                </a:solidFill>
                <a:latin typeface="Merriweather"/>
                <a:ea typeface="Merriweather"/>
                <a:cs typeface="Merriweather"/>
                <a:sym typeface="Merriweather"/>
              </a:defRPr>
            </a:lvl1pPr>
            <a:lvl2pPr lvl="1" algn="ctr">
              <a:spcBef>
                <a:spcPts val="0"/>
              </a:spcBef>
              <a:spcAft>
                <a:spcPts val="0"/>
              </a:spcAft>
              <a:buClr>
                <a:srgbClr val="FFFFFF"/>
              </a:buClr>
              <a:buSzPts val="1600"/>
              <a:buFont typeface="Merriweather"/>
              <a:buNone/>
              <a:defRPr sz="1600">
                <a:solidFill>
                  <a:srgbClr val="FFFFFF"/>
                </a:solidFill>
                <a:latin typeface="Merriweather"/>
                <a:ea typeface="Merriweather"/>
                <a:cs typeface="Merriweather"/>
                <a:sym typeface="Merriweather"/>
              </a:defRPr>
            </a:lvl2pPr>
            <a:lvl3pPr lvl="2" algn="ctr">
              <a:spcBef>
                <a:spcPts val="0"/>
              </a:spcBef>
              <a:spcAft>
                <a:spcPts val="0"/>
              </a:spcAft>
              <a:buClr>
                <a:srgbClr val="FFFFFF"/>
              </a:buClr>
              <a:buSzPts val="1600"/>
              <a:buFont typeface="Merriweather"/>
              <a:buNone/>
              <a:defRPr sz="1600">
                <a:solidFill>
                  <a:srgbClr val="FFFFFF"/>
                </a:solidFill>
                <a:latin typeface="Merriweather"/>
                <a:ea typeface="Merriweather"/>
                <a:cs typeface="Merriweather"/>
                <a:sym typeface="Merriweather"/>
              </a:defRPr>
            </a:lvl3pPr>
            <a:lvl4pPr lvl="3" algn="ctr">
              <a:spcBef>
                <a:spcPts val="0"/>
              </a:spcBef>
              <a:spcAft>
                <a:spcPts val="0"/>
              </a:spcAft>
              <a:buClr>
                <a:srgbClr val="FFFFFF"/>
              </a:buClr>
              <a:buSzPts val="1600"/>
              <a:buFont typeface="Merriweather"/>
              <a:buNone/>
              <a:defRPr sz="1600">
                <a:solidFill>
                  <a:srgbClr val="FFFFFF"/>
                </a:solidFill>
                <a:latin typeface="Merriweather"/>
                <a:ea typeface="Merriweather"/>
                <a:cs typeface="Merriweather"/>
                <a:sym typeface="Merriweather"/>
              </a:defRPr>
            </a:lvl4pPr>
            <a:lvl5pPr lvl="4" algn="ctr">
              <a:spcBef>
                <a:spcPts val="0"/>
              </a:spcBef>
              <a:spcAft>
                <a:spcPts val="0"/>
              </a:spcAft>
              <a:buClr>
                <a:srgbClr val="FFFFFF"/>
              </a:buClr>
              <a:buSzPts val="1600"/>
              <a:buFont typeface="Merriweather"/>
              <a:buNone/>
              <a:defRPr sz="1600">
                <a:solidFill>
                  <a:srgbClr val="FFFFFF"/>
                </a:solidFill>
                <a:latin typeface="Merriweather"/>
                <a:ea typeface="Merriweather"/>
                <a:cs typeface="Merriweather"/>
                <a:sym typeface="Merriweather"/>
              </a:defRPr>
            </a:lvl5pPr>
            <a:lvl6pPr lvl="5" algn="ctr">
              <a:spcBef>
                <a:spcPts val="0"/>
              </a:spcBef>
              <a:spcAft>
                <a:spcPts val="0"/>
              </a:spcAft>
              <a:buClr>
                <a:srgbClr val="FFFFFF"/>
              </a:buClr>
              <a:buSzPts val="1600"/>
              <a:buFont typeface="Merriweather"/>
              <a:buNone/>
              <a:defRPr sz="1600">
                <a:solidFill>
                  <a:srgbClr val="FFFFFF"/>
                </a:solidFill>
                <a:latin typeface="Merriweather"/>
                <a:ea typeface="Merriweather"/>
                <a:cs typeface="Merriweather"/>
                <a:sym typeface="Merriweather"/>
              </a:defRPr>
            </a:lvl6pPr>
            <a:lvl7pPr lvl="6" algn="ctr">
              <a:spcBef>
                <a:spcPts val="0"/>
              </a:spcBef>
              <a:spcAft>
                <a:spcPts val="0"/>
              </a:spcAft>
              <a:buClr>
                <a:srgbClr val="FFFFFF"/>
              </a:buClr>
              <a:buSzPts val="1600"/>
              <a:buFont typeface="Merriweather"/>
              <a:buNone/>
              <a:defRPr sz="1600">
                <a:solidFill>
                  <a:srgbClr val="FFFFFF"/>
                </a:solidFill>
                <a:latin typeface="Merriweather"/>
                <a:ea typeface="Merriweather"/>
                <a:cs typeface="Merriweather"/>
                <a:sym typeface="Merriweather"/>
              </a:defRPr>
            </a:lvl7pPr>
            <a:lvl8pPr lvl="7" algn="ctr">
              <a:spcBef>
                <a:spcPts val="0"/>
              </a:spcBef>
              <a:spcAft>
                <a:spcPts val="0"/>
              </a:spcAft>
              <a:buClr>
                <a:srgbClr val="FFFFFF"/>
              </a:buClr>
              <a:buSzPts val="1600"/>
              <a:buFont typeface="Merriweather"/>
              <a:buNone/>
              <a:defRPr sz="1600">
                <a:solidFill>
                  <a:srgbClr val="FFFFFF"/>
                </a:solidFill>
                <a:latin typeface="Merriweather"/>
                <a:ea typeface="Merriweather"/>
                <a:cs typeface="Merriweather"/>
                <a:sym typeface="Merriweather"/>
              </a:defRPr>
            </a:lvl8pPr>
            <a:lvl9pPr lvl="8" algn="ctr">
              <a:spcBef>
                <a:spcPts val="0"/>
              </a:spcBef>
              <a:spcAft>
                <a:spcPts val="0"/>
              </a:spcAft>
              <a:buClr>
                <a:srgbClr val="FFFFFF"/>
              </a:buClr>
              <a:buSzPts val="1600"/>
              <a:buFont typeface="Merriweather"/>
              <a:buNone/>
              <a:defRPr sz="1600">
                <a:solidFill>
                  <a:srgbClr val="FFFFFF"/>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57200" y="1345100"/>
            <a:ext cx="8229600" cy="35808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chemeClr val="dk1"/>
              </a:buClr>
              <a:buSzPts val="1800"/>
              <a:buFont typeface="Raleway"/>
              <a:buChar char="◉"/>
              <a:defRPr sz="2400">
                <a:solidFill>
                  <a:schemeClr val="dk1"/>
                </a:solidFill>
                <a:latin typeface="Raleway"/>
                <a:ea typeface="Raleway"/>
                <a:cs typeface="Raleway"/>
                <a:sym typeface="Raleway"/>
              </a:defRPr>
            </a:lvl1pPr>
            <a:lvl2pPr marL="914400" lvl="1" indent="-381000">
              <a:spcBef>
                <a:spcPts val="0"/>
              </a:spcBef>
              <a:spcAft>
                <a:spcPts val="0"/>
              </a:spcAft>
              <a:buClr>
                <a:schemeClr val="dk1"/>
              </a:buClr>
              <a:buSzPts val="2400"/>
              <a:buFont typeface="Raleway"/>
              <a:buChar char="○"/>
              <a:defRPr sz="2400">
                <a:solidFill>
                  <a:schemeClr val="dk1"/>
                </a:solidFill>
                <a:latin typeface="Raleway"/>
                <a:ea typeface="Raleway"/>
                <a:cs typeface="Raleway"/>
                <a:sym typeface="Raleway"/>
              </a:defRPr>
            </a:lvl2pPr>
            <a:lvl3pPr marL="1371600" lvl="2" indent="-381000">
              <a:spcBef>
                <a:spcPts val="0"/>
              </a:spcBef>
              <a:spcAft>
                <a:spcPts val="0"/>
              </a:spcAft>
              <a:buClr>
                <a:schemeClr val="dk1"/>
              </a:buClr>
              <a:buSzPts val="2400"/>
              <a:buFont typeface="Raleway"/>
              <a:buChar char="■"/>
              <a:defRPr sz="2400">
                <a:solidFill>
                  <a:schemeClr val="dk1"/>
                </a:solidFill>
                <a:latin typeface="Raleway"/>
                <a:ea typeface="Raleway"/>
                <a:cs typeface="Raleway"/>
                <a:sym typeface="Raleway"/>
              </a:defRPr>
            </a:lvl3pPr>
            <a:lvl4pPr marL="1828800" lvl="3" indent="-381000">
              <a:spcBef>
                <a:spcPts val="0"/>
              </a:spcBef>
              <a:spcAft>
                <a:spcPts val="0"/>
              </a:spcAft>
              <a:buClr>
                <a:schemeClr val="dk1"/>
              </a:buClr>
              <a:buSzPts val="2400"/>
              <a:buFont typeface="Raleway"/>
              <a:buChar char="●"/>
              <a:defRPr sz="2400">
                <a:solidFill>
                  <a:schemeClr val="dk1"/>
                </a:solidFill>
                <a:latin typeface="Raleway"/>
                <a:ea typeface="Raleway"/>
                <a:cs typeface="Raleway"/>
                <a:sym typeface="Raleway"/>
              </a:defRPr>
            </a:lvl4pPr>
            <a:lvl5pPr marL="2286000" lvl="4" indent="-381000">
              <a:spcBef>
                <a:spcPts val="0"/>
              </a:spcBef>
              <a:spcAft>
                <a:spcPts val="0"/>
              </a:spcAft>
              <a:buClr>
                <a:schemeClr val="dk1"/>
              </a:buClr>
              <a:buSzPts val="2400"/>
              <a:buFont typeface="Raleway"/>
              <a:buChar char="○"/>
              <a:defRPr sz="2400">
                <a:solidFill>
                  <a:schemeClr val="dk1"/>
                </a:solidFill>
                <a:latin typeface="Raleway"/>
                <a:ea typeface="Raleway"/>
                <a:cs typeface="Raleway"/>
                <a:sym typeface="Raleway"/>
              </a:defRPr>
            </a:lvl5pPr>
            <a:lvl6pPr marL="2743200" lvl="5" indent="-381000">
              <a:spcBef>
                <a:spcPts val="0"/>
              </a:spcBef>
              <a:spcAft>
                <a:spcPts val="0"/>
              </a:spcAft>
              <a:buClr>
                <a:schemeClr val="dk1"/>
              </a:buClr>
              <a:buSzPts val="2400"/>
              <a:buFont typeface="Raleway"/>
              <a:buChar char="■"/>
              <a:defRPr sz="2400">
                <a:solidFill>
                  <a:schemeClr val="dk1"/>
                </a:solidFill>
                <a:latin typeface="Raleway"/>
                <a:ea typeface="Raleway"/>
                <a:cs typeface="Raleway"/>
                <a:sym typeface="Raleway"/>
              </a:defRPr>
            </a:lvl6pPr>
            <a:lvl7pPr marL="3200400" lvl="6" indent="-381000">
              <a:spcBef>
                <a:spcPts val="0"/>
              </a:spcBef>
              <a:spcAft>
                <a:spcPts val="0"/>
              </a:spcAft>
              <a:buClr>
                <a:schemeClr val="dk1"/>
              </a:buClr>
              <a:buSzPts val="2400"/>
              <a:buFont typeface="Raleway"/>
              <a:buChar char="●"/>
              <a:defRPr sz="2400">
                <a:solidFill>
                  <a:schemeClr val="dk1"/>
                </a:solidFill>
                <a:latin typeface="Raleway"/>
                <a:ea typeface="Raleway"/>
                <a:cs typeface="Raleway"/>
                <a:sym typeface="Raleway"/>
              </a:defRPr>
            </a:lvl7pPr>
            <a:lvl8pPr marL="3657600" lvl="7" indent="-381000">
              <a:spcBef>
                <a:spcPts val="0"/>
              </a:spcBef>
              <a:spcAft>
                <a:spcPts val="0"/>
              </a:spcAft>
              <a:buClr>
                <a:schemeClr val="dk1"/>
              </a:buClr>
              <a:buSzPts val="2400"/>
              <a:buFont typeface="Raleway"/>
              <a:buChar char="○"/>
              <a:defRPr sz="2400">
                <a:solidFill>
                  <a:schemeClr val="dk1"/>
                </a:solidFill>
                <a:latin typeface="Raleway"/>
                <a:ea typeface="Raleway"/>
                <a:cs typeface="Raleway"/>
                <a:sym typeface="Raleway"/>
              </a:defRPr>
            </a:lvl8pPr>
            <a:lvl9pPr marL="4114800" lvl="8" indent="-381000">
              <a:spcBef>
                <a:spcPts val="0"/>
              </a:spcBef>
              <a:spcAft>
                <a:spcPts val="0"/>
              </a:spcAft>
              <a:buClr>
                <a:schemeClr val="dk1"/>
              </a:buClr>
              <a:buSzPts val="2400"/>
              <a:buFont typeface="Raleway"/>
              <a:buChar char="■"/>
              <a:defRPr sz="2400">
                <a:solidFill>
                  <a:schemeClr val="dk1"/>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4297650" y="4764749"/>
            <a:ext cx="548700" cy="302700"/>
          </a:xfrm>
          <a:prstGeom prst="rect">
            <a:avLst/>
          </a:prstGeom>
          <a:noFill/>
          <a:ln>
            <a:noFill/>
          </a:ln>
        </p:spPr>
        <p:txBody>
          <a:bodyPr spcFirstLastPara="1" wrap="square" lIns="91425" tIns="91425" rIns="91425" bIns="91425" anchor="t" anchorCtr="0">
            <a:noAutofit/>
          </a:bodyPr>
          <a:lstStyle>
            <a:lvl1pPr lvl="0" algn="ctr">
              <a:buNone/>
              <a:defRPr sz="1100">
                <a:solidFill>
                  <a:schemeClr val="dk1"/>
                </a:solidFill>
                <a:latin typeface="Merriweather"/>
                <a:ea typeface="Merriweather"/>
                <a:cs typeface="Merriweather"/>
                <a:sym typeface="Merriweather"/>
              </a:defRPr>
            </a:lvl1pPr>
            <a:lvl2pPr lvl="1" algn="ctr">
              <a:buNone/>
              <a:defRPr sz="1100">
                <a:solidFill>
                  <a:schemeClr val="dk1"/>
                </a:solidFill>
                <a:latin typeface="Merriweather"/>
                <a:ea typeface="Merriweather"/>
                <a:cs typeface="Merriweather"/>
                <a:sym typeface="Merriweather"/>
              </a:defRPr>
            </a:lvl2pPr>
            <a:lvl3pPr lvl="2" algn="ctr">
              <a:buNone/>
              <a:defRPr sz="1100">
                <a:solidFill>
                  <a:schemeClr val="dk1"/>
                </a:solidFill>
                <a:latin typeface="Merriweather"/>
                <a:ea typeface="Merriweather"/>
                <a:cs typeface="Merriweather"/>
                <a:sym typeface="Merriweather"/>
              </a:defRPr>
            </a:lvl3pPr>
            <a:lvl4pPr lvl="3" algn="ctr">
              <a:buNone/>
              <a:defRPr sz="1100">
                <a:solidFill>
                  <a:schemeClr val="dk1"/>
                </a:solidFill>
                <a:latin typeface="Merriweather"/>
                <a:ea typeface="Merriweather"/>
                <a:cs typeface="Merriweather"/>
                <a:sym typeface="Merriweather"/>
              </a:defRPr>
            </a:lvl4pPr>
            <a:lvl5pPr lvl="4" algn="ctr">
              <a:buNone/>
              <a:defRPr sz="1100">
                <a:solidFill>
                  <a:schemeClr val="dk1"/>
                </a:solidFill>
                <a:latin typeface="Merriweather"/>
                <a:ea typeface="Merriweather"/>
                <a:cs typeface="Merriweather"/>
                <a:sym typeface="Merriweather"/>
              </a:defRPr>
            </a:lvl5pPr>
            <a:lvl6pPr lvl="5" algn="ctr">
              <a:buNone/>
              <a:defRPr sz="1100">
                <a:solidFill>
                  <a:schemeClr val="dk1"/>
                </a:solidFill>
                <a:latin typeface="Merriweather"/>
                <a:ea typeface="Merriweather"/>
                <a:cs typeface="Merriweather"/>
                <a:sym typeface="Merriweather"/>
              </a:defRPr>
            </a:lvl6pPr>
            <a:lvl7pPr lvl="6" algn="ctr">
              <a:buNone/>
              <a:defRPr sz="1100">
                <a:solidFill>
                  <a:schemeClr val="dk1"/>
                </a:solidFill>
                <a:latin typeface="Merriweather"/>
                <a:ea typeface="Merriweather"/>
                <a:cs typeface="Merriweather"/>
                <a:sym typeface="Merriweather"/>
              </a:defRPr>
            </a:lvl7pPr>
            <a:lvl8pPr lvl="7" algn="ctr">
              <a:buNone/>
              <a:defRPr sz="1100">
                <a:solidFill>
                  <a:schemeClr val="dk1"/>
                </a:solidFill>
                <a:latin typeface="Merriweather"/>
                <a:ea typeface="Merriweather"/>
                <a:cs typeface="Merriweather"/>
                <a:sym typeface="Merriweather"/>
              </a:defRPr>
            </a:lvl8pPr>
            <a:lvl9pPr lvl="8" algn="ctr">
              <a:buNone/>
              <a:defRPr sz="1100">
                <a:solidFill>
                  <a:schemeClr val="dk1"/>
                </a:solidFill>
                <a:latin typeface="Merriweather"/>
                <a:ea typeface="Merriweather"/>
                <a:cs typeface="Merriweather"/>
                <a:sym typeface="Merriweather"/>
              </a:defRPr>
            </a:lvl9pPr>
          </a:lstStyle>
          <a:p>
            <a:pPr marL="0" lvl="0" indent="0" algn="ct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6"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2"/>
          <p:cNvSpPr txBox="1">
            <a:spLocks noGrp="1"/>
          </p:cNvSpPr>
          <p:nvPr>
            <p:ph type="ctrTitle"/>
          </p:nvPr>
        </p:nvSpPr>
        <p:spPr>
          <a:xfrm>
            <a:off x="1944450" y="1831388"/>
            <a:ext cx="5255100" cy="148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_tradnl" dirty="0"/>
              <a:t>Tipología de los textos</a:t>
            </a:r>
            <a:endParaRPr dirty="0"/>
          </a:p>
        </p:txBody>
      </p:sp>
      <p:sp>
        <p:nvSpPr>
          <p:cNvPr id="2" name="1 CuadroTexto"/>
          <p:cNvSpPr txBox="1"/>
          <p:nvPr/>
        </p:nvSpPr>
        <p:spPr>
          <a:xfrm>
            <a:off x="2051720" y="3646140"/>
            <a:ext cx="5112568" cy="369332"/>
          </a:xfrm>
          <a:prstGeom prst="rect">
            <a:avLst/>
          </a:prstGeom>
          <a:noFill/>
        </p:spPr>
        <p:txBody>
          <a:bodyPr wrap="square" rtlCol="0">
            <a:spAutoFit/>
          </a:bodyPr>
          <a:lstStyle/>
          <a:p>
            <a:r>
              <a:rPr lang="es-ES_tradnl" sz="1800" b="1" smtClean="0"/>
              <a:t>Grupo 1 A</a:t>
            </a:r>
            <a:endParaRPr lang="es-MX" sz="18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r>
              <a:rPr lang="es-ES_tradnl" b="1" dirty="0"/>
              <a:t>Trama Descriptiva</a:t>
            </a:r>
          </a:p>
          <a:p>
            <a:r>
              <a:rPr lang="es-ES_tradnl" dirty="0"/>
              <a:t>Presenta especificaciones y características de personas, objetos o eventos a través de una selección de sus rasgos. </a:t>
            </a:r>
          </a:p>
          <a:p>
            <a:r>
              <a:rPr lang="es-ES_tradnl" dirty="0"/>
              <a:t>Sustantivos y adjetivos relevancia en estos textos. </a:t>
            </a:r>
          </a:p>
          <a:p>
            <a:endParaRPr lang="es-MX" dirty="0"/>
          </a:p>
        </p:txBody>
      </p:sp>
      <p:sp>
        <p:nvSpPr>
          <p:cNvPr id="3" name="2 Marcador de texto"/>
          <p:cNvSpPr>
            <a:spLocks noGrp="1"/>
          </p:cNvSpPr>
          <p:nvPr>
            <p:ph type="body" idx="2"/>
          </p:nvPr>
        </p:nvSpPr>
        <p:spPr/>
        <p:txBody>
          <a:bodyPr/>
          <a:lstStyle/>
          <a:p>
            <a:r>
              <a:rPr lang="es-ES_tradnl" b="1" dirty="0"/>
              <a:t>Trama Conversacional </a:t>
            </a:r>
          </a:p>
          <a:p>
            <a:r>
              <a:rPr lang="es-ES_tradnl" dirty="0"/>
              <a:t>Estilo directo.</a:t>
            </a:r>
          </a:p>
          <a:p>
            <a:r>
              <a:rPr lang="es-ES_tradnl" dirty="0"/>
              <a:t>Interacción lingüística que se establece en los participantes. </a:t>
            </a:r>
          </a:p>
          <a:p>
            <a:pPr marL="101600" indent="0">
              <a:buNone/>
            </a:pPr>
            <a:endParaRPr lang="es-ES_tradnl" dirty="0"/>
          </a:p>
          <a:p>
            <a:endParaRPr lang="es-ES_tradnl" dirty="0"/>
          </a:p>
          <a:p>
            <a:endParaRPr lang="es-MX" dirty="0"/>
          </a:p>
        </p:txBody>
      </p:sp>
      <p:sp>
        <p:nvSpPr>
          <p:cNvPr id="4" name="3 Título"/>
          <p:cNvSpPr>
            <a:spLocks noGrp="1"/>
          </p:cNvSpPr>
          <p:nvPr>
            <p:ph type="title"/>
          </p:nvPr>
        </p:nvSpPr>
        <p:spPr/>
        <p:txBody>
          <a:bodyPr/>
          <a:lstStyle/>
          <a:p>
            <a:r>
              <a:rPr lang="es-ES_tradnl" dirty="0"/>
              <a:t>Trama de los textos </a:t>
            </a:r>
            <a:endParaRPr lang="es-MX" dirty="0"/>
          </a:p>
        </p:txBody>
      </p:sp>
      <p:sp>
        <p:nvSpPr>
          <p:cNvPr id="5" name="4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10</a:t>
            </a:fld>
            <a:endParaRPr lang="es-MX"/>
          </a:p>
        </p:txBody>
      </p:sp>
    </p:spTree>
    <p:extLst>
      <p:ext uri="{BB962C8B-B14F-4D97-AF65-F5344CB8AC3E}">
        <p14:creationId xmlns:p14="http://schemas.microsoft.com/office/powerpoint/2010/main" val="3171974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11</a:t>
            </a:fld>
            <a:endParaRPr lang="es-MX"/>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23478"/>
            <a:ext cx="6336704" cy="4893288"/>
          </a:xfrm>
          <a:prstGeom prst="rect">
            <a:avLst/>
          </a:prstGeom>
        </p:spPr>
      </p:pic>
    </p:spTree>
    <p:extLst>
      <p:ext uri="{BB962C8B-B14F-4D97-AF65-F5344CB8AC3E}">
        <p14:creationId xmlns:p14="http://schemas.microsoft.com/office/powerpoint/2010/main" val="112394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251520" y="1059582"/>
            <a:ext cx="7344816" cy="3528300"/>
          </a:xfrm>
        </p:spPr>
        <p:txBody>
          <a:bodyPr/>
          <a:lstStyle/>
          <a:p>
            <a:pPr algn="just"/>
            <a:r>
              <a:rPr lang="es-MX" sz="1800" dirty="0"/>
              <a:t>Es un relato en prosa de hechos ficticios. Consta de tres momentos: estado inicial del equilibrio, aparición de un conflicto, resolución de este conflicto y estado </a:t>
            </a:r>
            <a:r>
              <a:rPr lang="es-MX" sz="1800" dirty="0" smtClean="0"/>
              <a:t>final</a:t>
            </a:r>
            <a:endParaRPr lang="es-MX" sz="1800" dirty="0"/>
          </a:p>
          <a:p>
            <a:pPr algn="just"/>
            <a:r>
              <a:rPr lang="es-MX" sz="1800" dirty="0"/>
              <a:t>Para la presentación de las características de estos personajes, así como para las indicaciones del lugar, de tiempo se apela a recursos descriptivos.</a:t>
            </a:r>
          </a:p>
          <a:p>
            <a:pPr algn="just"/>
            <a:r>
              <a:rPr lang="es-MX" sz="1800" dirty="0"/>
              <a:t>Un recurso de uso frecuente en los cuentos es la introducción del </a:t>
            </a:r>
            <a:r>
              <a:rPr lang="es-MX" sz="1800" dirty="0" smtClean="0"/>
              <a:t>diálogo </a:t>
            </a:r>
            <a:r>
              <a:rPr lang="es-MX" sz="1800" dirty="0"/>
              <a:t>de los personajes, presentados con las marcas graficas correspondientes y rayas para indicar el cambio de interlocutor</a:t>
            </a:r>
            <a:r>
              <a:rPr lang="es-MX" sz="1800" dirty="0" smtClean="0"/>
              <a:t>..</a:t>
            </a:r>
            <a:endParaRPr lang="es-MX" sz="1800" dirty="0"/>
          </a:p>
          <a:p>
            <a:endParaRPr lang="es-MX" sz="1800" dirty="0"/>
          </a:p>
        </p:txBody>
      </p:sp>
      <p:sp>
        <p:nvSpPr>
          <p:cNvPr id="4" name="3 Título"/>
          <p:cNvSpPr>
            <a:spLocks noGrp="1"/>
          </p:cNvSpPr>
          <p:nvPr>
            <p:ph type="title"/>
          </p:nvPr>
        </p:nvSpPr>
        <p:spPr/>
        <p:txBody>
          <a:bodyPr/>
          <a:lstStyle/>
          <a:p>
            <a:r>
              <a:rPr lang="es-ES_tradnl" dirty="0"/>
              <a:t>TEXTOS LITERARIOS </a:t>
            </a:r>
            <a:endParaRPr lang="es-MX"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40" t="4397" r="11018" b="3860"/>
          <a:stretch/>
        </p:blipFill>
        <p:spPr bwMode="auto">
          <a:xfrm>
            <a:off x="7563722" y="-6826"/>
            <a:ext cx="1580278" cy="1350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024" y="1491630"/>
            <a:ext cx="1562976" cy="161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9335" y="3435846"/>
            <a:ext cx="1449440" cy="157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398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457200" y="1397363"/>
            <a:ext cx="8003232" cy="3528300"/>
          </a:xfrm>
        </p:spPr>
        <p:txBody>
          <a:bodyPr/>
          <a:lstStyle/>
          <a:p>
            <a:r>
              <a:rPr lang="es-ES_tradnl" b="1" dirty="0"/>
              <a:t>Novela</a:t>
            </a:r>
            <a:r>
              <a:rPr lang="es-ES_tradnl" dirty="0"/>
              <a:t> </a:t>
            </a:r>
          </a:p>
          <a:p>
            <a:r>
              <a:rPr lang="es-MX" dirty="0"/>
              <a:t>Es similar al cuento pero tiene mas personajes mayor numero de complicaciones, pasaje mas extensos de descripciones y diálogos.</a:t>
            </a:r>
          </a:p>
          <a:p>
            <a:endParaRPr lang="es-MX" dirty="0"/>
          </a:p>
        </p:txBody>
      </p:sp>
      <p:sp>
        <p:nvSpPr>
          <p:cNvPr id="4" name="3 Título"/>
          <p:cNvSpPr>
            <a:spLocks noGrp="1"/>
          </p:cNvSpPr>
          <p:nvPr>
            <p:ph type="title"/>
          </p:nvPr>
        </p:nvSpPr>
        <p:spPr/>
        <p:txBody>
          <a:bodyPr/>
          <a:lstStyle/>
          <a:p>
            <a:r>
              <a:rPr lang="es-ES_tradnl" dirty="0"/>
              <a:t>TEXTOS LITERARIOS</a:t>
            </a:r>
            <a:endParaRPr lang="es-MX" dirty="0"/>
          </a:p>
        </p:txBody>
      </p:sp>
      <p:sp>
        <p:nvSpPr>
          <p:cNvPr id="5" name="4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13</a:t>
            </a:fld>
            <a:endParaRPr lang="es-MX"/>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859782"/>
            <a:ext cx="3119873" cy="155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016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LITERARIOS</a:t>
            </a:r>
            <a:endParaRPr lang="es-MX" dirty="0"/>
          </a:p>
        </p:txBody>
      </p:sp>
      <p:sp>
        <p:nvSpPr>
          <p:cNvPr id="3" name="2 Marcador de texto"/>
          <p:cNvSpPr>
            <a:spLocks noGrp="1"/>
          </p:cNvSpPr>
          <p:nvPr>
            <p:ph type="body" idx="1"/>
          </p:nvPr>
        </p:nvSpPr>
        <p:spPr>
          <a:xfrm>
            <a:off x="457200" y="1403306"/>
            <a:ext cx="6131024" cy="3522600"/>
          </a:xfrm>
        </p:spPr>
        <p:txBody>
          <a:bodyPr/>
          <a:lstStyle/>
          <a:p>
            <a:r>
              <a:rPr lang="es-MX" sz="1800" b="1" dirty="0"/>
              <a:t>Obra de teatro </a:t>
            </a:r>
          </a:p>
          <a:p>
            <a:r>
              <a:rPr lang="es-MX" sz="1800" dirty="0"/>
              <a:t>Van tejiendo distintas historias, van desarrollando diversos conflictos, mediante la interacción lingüística de los personajes, a través de las conversaciones que tienen lugar entre los participantes en las situaciones </a:t>
            </a:r>
            <a:r>
              <a:rPr lang="es-MX" sz="1800" dirty="0" smtClean="0"/>
              <a:t>comunicativas.</a:t>
            </a:r>
            <a:endParaRPr lang="es-MX" sz="1800" dirty="0"/>
          </a:p>
          <a:p>
            <a:r>
              <a:rPr lang="es-MX" sz="1800" dirty="0"/>
              <a:t>No existe un narrador que cuenta los hechos, si no que el lector los va conociendo a través de los hechos diálogos de los personajes.</a:t>
            </a:r>
          </a:p>
          <a:p>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14</a:t>
            </a:fld>
            <a:endParaRPr lang="es-MX"/>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65" y="1347614"/>
            <a:ext cx="2212514"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358" y="3188615"/>
            <a:ext cx="1988328" cy="179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8735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LITERARIOS</a:t>
            </a:r>
            <a:endParaRPr lang="es-MX" dirty="0"/>
          </a:p>
        </p:txBody>
      </p:sp>
      <p:sp>
        <p:nvSpPr>
          <p:cNvPr id="3" name="2 Marcador de texto"/>
          <p:cNvSpPr>
            <a:spLocks noGrp="1"/>
          </p:cNvSpPr>
          <p:nvPr>
            <p:ph type="body" idx="1"/>
          </p:nvPr>
        </p:nvSpPr>
        <p:spPr>
          <a:xfrm>
            <a:off x="395536" y="1131590"/>
            <a:ext cx="8229600" cy="3522600"/>
          </a:xfrm>
        </p:spPr>
        <p:txBody>
          <a:bodyPr/>
          <a:lstStyle/>
          <a:p>
            <a:r>
              <a:rPr lang="es-ES_tradnl" sz="1800" b="1" dirty="0"/>
              <a:t>Poema </a:t>
            </a:r>
            <a:endParaRPr lang="es-MX" sz="1800" b="1" dirty="0"/>
          </a:p>
          <a:p>
            <a:r>
              <a:rPr lang="es-MX" sz="1800" dirty="0"/>
              <a:t>Texto literario generalmente escrito en verso, con una especialización muy particular: las líneas cortas y las agrupaciones en estrofas dan relevancia a los espacios en blanco, entonces el texto emerge en la pagina </a:t>
            </a:r>
            <a:r>
              <a:rPr lang="es-MX" sz="1800" dirty="0" smtClean="0"/>
              <a:t>que </a:t>
            </a:r>
            <a:r>
              <a:rPr lang="es-MX" sz="1800" dirty="0"/>
              <a:t>nos prepara para introducirnos en los misteriosos laberintos de lenguaje figurado. </a:t>
            </a:r>
          </a:p>
          <a:p>
            <a:r>
              <a:rPr lang="es-MX" sz="1800" dirty="0"/>
              <a:t>Habilita una lectura en voz alta para captar el ritmo de los versos</a:t>
            </a:r>
            <a:r>
              <a:rPr lang="es-MX" sz="1800" dirty="0" smtClean="0"/>
              <a:t>.</a:t>
            </a:r>
            <a:endParaRPr lang="es-MX" sz="1800" dirty="0"/>
          </a:p>
          <a:p>
            <a:endParaRPr lang="es-MX" sz="1800" dirty="0"/>
          </a:p>
          <a:p>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15</a:t>
            </a:fld>
            <a:endParaRPr lang="es-MX"/>
          </a:p>
        </p:txBody>
      </p:sp>
    </p:spTree>
    <p:extLst>
      <p:ext uri="{BB962C8B-B14F-4D97-AF65-F5344CB8AC3E}">
        <p14:creationId xmlns:p14="http://schemas.microsoft.com/office/powerpoint/2010/main" val="2817813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179512" y="915566"/>
            <a:ext cx="8208912" cy="3528300"/>
          </a:xfrm>
        </p:spPr>
        <p:txBody>
          <a:bodyPr/>
          <a:lstStyle/>
          <a:p>
            <a:r>
              <a:rPr lang="es-MX" dirty="0"/>
              <a:t>Dan a conocer los sucesos mas relevantes en momento en el que se producen.  Se proponen difundir las novedades que se producen en distintas partes del mundo acerca de los tópicos mas diversos. </a:t>
            </a:r>
          </a:p>
          <a:p>
            <a:r>
              <a:rPr lang="es-MX" dirty="0"/>
              <a:t>Presentan distintas variedades, las mas comunes son: </a:t>
            </a:r>
          </a:p>
          <a:p>
            <a:r>
              <a:rPr lang="es-MX" dirty="0"/>
              <a:t>Las noticias                                              </a:t>
            </a:r>
          </a:p>
          <a:p>
            <a:r>
              <a:rPr lang="es-MX" dirty="0"/>
              <a:t>Los artículos de opinión</a:t>
            </a:r>
          </a:p>
          <a:p>
            <a:r>
              <a:rPr lang="es-MX" dirty="0"/>
              <a:t>Las entrevistas</a:t>
            </a:r>
          </a:p>
          <a:p>
            <a:r>
              <a:rPr lang="es-MX" dirty="0"/>
              <a:t>Los reportajes </a:t>
            </a:r>
          </a:p>
          <a:p>
            <a:r>
              <a:rPr lang="es-MX" dirty="0"/>
              <a:t>Las crónicas </a:t>
            </a:r>
          </a:p>
          <a:p>
            <a:r>
              <a:rPr lang="es-MX" dirty="0"/>
              <a:t>Las reseñas de espectáculos </a:t>
            </a:r>
          </a:p>
        </p:txBody>
      </p:sp>
      <p:sp>
        <p:nvSpPr>
          <p:cNvPr id="4" name="3 Título"/>
          <p:cNvSpPr>
            <a:spLocks noGrp="1"/>
          </p:cNvSpPr>
          <p:nvPr>
            <p:ph type="title"/>
          </p:nvPr>
        </p:nvSpPr>
        <p:spPr>
          <a:xfrm>
            <a:off x="1763688" y="411510"/>
            <a:ext cx="5523600" cy="477900"/>
          </a:xfrm>
        </p:spPr>
        <p:txBody>
          <a:bodyPr/>
          <a:lstStyle/>
          <a:p>
            <a:r>
              <a:rPr lang="es-ES_tradnl" dirty="0"/>
              <a:t>TEXTOS PERIODISTICOS</a:t>
            </a:r>
            <a:endParaRPr lang="es-MX" dirty="0"/>
          </a:p>
        </p:txBody>
      </p:sp>
      <p:sp>
        <p:nvSpPr>
          <p:cNvPr id="5" name="4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16</a:t>
            </a:fld>
            <a:endParaRPr lang="es-MX"/>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023" y="2787774"/>
            <a:ext cx="2088232" cy="2093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353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251520" y="915566"/>
            <a:ext cx="8579296" cy="3528300"/>
          </a:xfrm>
        </p:spPr>
        <p:txBody>
          <a:bodyPr/>
          <a:lstStyle/>
          <a:p>
            <a:r>
              <a:rPr lang="es-MX" dirty="0"/>
              <a:t>Transmite nueva información sobre sucesos. Objetos o personas. </a:t>
            </a:r>
          </a:p>
          <a:p>
            <a:r>
              <a:rPr lang="es-MX" dirty="0" smtClean="0"/>
              <a:t>consta </a:t>
            </a:r>
            <a:r>
              <a:rPr lang="es-MX" dirty="0"/>
              <a:t>de tres partes perfectamente diferenciadas: El titulo, el copete y el desarrollo. </a:t>
            </a:r>
          </a:p>
          <a:p>
            <a:r>
              <a:rPr lang="es-MX" dirty="0"/>
              <a:t>La noticia se redacta en tercera persona. </a:t>
            </a:r>
          </a:p>
          <a:p>
            <a:r>
              <a:rPr lang="es-MX" dirty="0"/>
              <a:t>El texto se caracteriza por su exigencia de objetividad y veracidad.</a:t>
            </a:r>
          </a:p>
          <a:p>
            <a:r>
              <a:rPr lang="es-MX" dirty="0"/>
              <a:t>El estilo de texto es formal</a:t>
            </a:r>
          </a:p>
          <a:p>
            <a:r>
              <a:rPr lang="es-MX" dirty="0"/>
              <a:t>Gira en torno a las preguntas ¿Qué? ¿Quién?  ¿Por qué? ¿Cómo? ¿Dónde? ¿Cuándo?  Y ¿para que? </a:t>
            </a:r>
          </a:p>
          <a:p>
            <a:endParaRPr lang="es-MX" dirty="0"/>
          </a:p>
        </p:txBody>
      </p:sp>
      <p:sp>
        <p:nvSpPr>
          <p:cNvPr id="4" name="3 Título"/>
          <p:cNvSpPr>
            <a:spLocks noGrp="1"/>
          </p:cNvSpPr>
          <p:nvPr>
            <p:ph type="title"/>
          </p:nvPr>
        </p:nvSpPr>
        <p:spPr>
          <a:xfrm>
            <a:off x="1763688" y="267494"/>
            <a:ext cx="5523600" cy="477900"/>
          </a:xfrm>
        </p:spPr>
        <p:txBody>
          <a:bodyPr/>
          <a:lstStyle/>
          <a:p>
            <a:r>
              <a:rPr lang="es-ES_tradnl" b="1" dirty="0"/>
              <a:t>NOTICIA</a:t>
            </a:r>
            <a:endParaRPr lang="es-MX" b="1" dirty="0"/>
          </a:p>
        </p:txBody>
      </p:sp>
      <p:sp>
        <p:nvSpPr>
          <p:cNvPr id="5" name="4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17</a:t>
            </a:fld>
            <a:endParaRPr lang="es-MX"/>
          </a:p>
        </p:txBody>
      </p:sp>
    </p:spTree>
    <p:extLst>
      <p:ext uri="{BB962C8B-B14F-4D97-AF65-F5344CB8AC3E}">
        <p14:creationId xmlns:p14="http://schemas.microsoft.com/office/powerpoint/2010/main" val="1651858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2000" b="1" dirty="0"/>
              <a:t>Articulo de opinión </a:t>
            </a:r>
          </a:p>
        </p:txBody>
      </p:sp>
      <p:sp>
        <p:nvSpPr>
          <p:cNvPr id="3" name="2 Marcador de texto"/>
          <p:cNvSpPr>
            <a:spLocks noGrp="1"/>
          </p:cNvSpPr>
          <p:nvPr>
            <p:ph type="body" idx="1"/>
          </p:nvPr>
        </p:nvSpPr>
        <p:spPr>
          <a:xfrm>
            <a:off x="107503" y="1131590"/>
            <a:ext cx="8784977" cy="3522600"/>
          </a:xfrm>
        </p:spPr>
        <p:txBody>
          <a:bodyPr/>
          <a:lstStyle/>
          <a:p>
            <a:r>
              <a:rPr lang="es-MX" sz="1600" dirty="0"/>
              <a:t>Encierra comentarios, evaluaciones, expectativas acerca de un tema de actualidad</a:t>
            </a:r>
          </a:p>
          <a:p>
            <a:r>
              <a:rPr lang="es-MX" sz="1600" dirty="0"/>
              <a:t>Tienen distintas superestructuras, siguiendo una línea argumentativa que se inicia con la identificación de un tema en cuestión.</a:t>
            </a:r>
          </a:p>
          <a:p>
            <a:r>
              <a:rPr lang="es-MX" sz="1600" dirty="0" smtClean="0"/>
              <a:t>En </a:t>
            </a:r>
            <a:r>
              <a:rPr lang="es-MX" sz="1600" dirty="0"/>
              <a:t>virtud su intencionalidad informativa, muestran una preeminencia de oraciones enunciativas y exhortativas en relación de su trama argumentativa. </a:t>
            </a:r>
          </a:p>
          <a:p>
            <a:r>
              <a:rPr lang="es-MX" sz="1600" dirty="0"/>
              <a:t>El autor busca que el lector acepte o evalué ciertas ideas o creencias como verdaderas o falsas, positivas o negativas.</a:t>
            </a:r>
          </a:p>
          <a:p>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18</a:t>
            </a:fld>
            <a:endParaRPr lang="es-MX"/>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913792"/>
            <a:ext cx="3331715" cy="121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56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b="1" dirty="0"/>
              <a:t>REPORTAJE</a:t>
            </a:r>
            <a:endParaRPr lang="es-MX" b="1" dirty="0"/>
          </a:p>
        </p:txBody>
      </p:sp>
      <p:sp>
        <p:nvSpPr>
          <p:cNvPr id="3" name="2 Marcador de texto"/>
          <p:cNvSpPr>
            <a:spLocks noGrp="1"/>
          </p:cNvSpPr>
          <p:nvPr>
            <p:ph type="body" idx="1"/>
          </p:nvPr>
        </p:nvSpPr>
        <p:spPr>
          <a:xfrm>
            <a:off x="457200" y="1403306"/>
            <a:ext cx="5410944" cy="3522600"/>
          </a:xfrm>
        </p:spPr>
        <p:txBody>
          <a:bodyPr/>
          <a:lstStyle/>
          <a:p>
            <a:r>
              <a:rPr lang="es-MX" sz="1800" dirty="0"/>
              <a:t>Informar acerca de un tema determinado</a:t>
            </a:r>
          </a:p>
          <a:p>
            <a:r>
              <a:rPr lang="es-MX" sz="1800" dirty="0"/>
              <a:t>Recurre al testimonio de una figura clave para el conocimiento de este tópico.</a:t>
            </a:r>
          </a:p>
          <a:p>
            <a:r>
              <a:rPr lang="es-MX" sz="1800" dirty="0"/>
              <a:t>La conversación se desarrolla entre un periodista </a:t>
            </a:r>
            <a:r>
              <a:rPr lang="es-MX" sz="1800" dirty="0" smtClean="0"/>
              <a:t>y </a:t>
            </a:r>
            <a:r>
              <a:rPr lang="es-MX" sz="1800" dirty="0"/>
              <a:t>una </a:t>
            </a:r>
            <a:r>
              <a:rPr lang="es-MX" sz="1800" dirty="0" smtClean="0"/>
              <a:t>personalidad.</a:t>
            </a:r>
          </a:p>
          <a:p>
            <a:r>
              <a:rPr lang="es-MX" sz="1800" dirty="0" smtClean="0"/>
              <a:t>Las </a:t>
            </a:r>
            <a:r>
              <a:rPr lang="es-MX" sz="1800" dirty="0"/>
              <a:t>preguntas son breves y concisas </a:t>
            </a:r>
          </a:p>
          <a:p>
            <a:r>
              <a:rPr lang="es-MX" sz="1800" dirty="0"/>
              <a:t>Da a conocer las opiniones del entrevistado y no las del entrevistador. </a:t>
            </a:r>
          </a:p>
          <a:p>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19</a:t>
            </a:fld>
            <a:endParaRPr lang="es-MX"/>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8165" y="1779662"/>
            <a:ext cx="288032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545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5696" y="339502"/>
            <a:ext cx="5523600" cy="477900"/>
          </a:xfrm>
        </p:spPr>
        <p:txBody>
          <a:bodyPr/>
          <a:lstStyle/>
          <a:p>
            <a:r>
              <a:rPr lang="es-ES_tradnl" dirty="0"/>
              <a:t>Textos en la realidad social y escolar </a:t>
            </a:r>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a:t>
            </a:fld>
            <a:endParaRPr lang="es-MX"/>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1095106"/>
            <a:ext cx="4392488" cy="4048394"/>
          </a:xfrm>
          <a:prstGeom prst="rect">
            <a:avLst/>
          </a:prstGeom>
        </p:spPr>
      </p:pic>
    </p:spTree>
    <p:extLst>
      <p:ext uri="{BB962C8B-B14F-4D97-AF65-F5344CB8AC3E}">
        <p14:creationId xmlns:p14="http://schemas.microsoft.com/office/powerpoint/2010/main" val="1380939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b="1" dirty="0"/>
              <a:t>ENTREVISTA</a:t>
            </a:r>
            <a:endParaRPr lang="es-MX" b="1" dirty="0"/>
          </a:p>
        </p:txBody>
      </p:sp>
      <p:sp>
        <p:nvSpPr>
          <p:cNvPr id="3" name="2 Marcador de texto"/>
          <p:cNvSpPr>
            <a:spLocks noGrp="1"/>
          </p:cNvSpPr>
          <p:nvPr>
            <p:ph type="body" idx="1"/>
          </p:nvPr>
        </p:nvSpPr>
        <p:spPr>
          <a:xfrm>
            <a:off x="179512" y="1347614"/>
            <a:ext cx="5698976" cy="3522600"/>
          </a:xfrm>
        </p:spPr>
        <p:txBody>
          <a:bodyPr/>
          <a:lstStyle/>
          <a:p>
            <a:r>
              <a:rPr lang="es-MX" sz="1800" dirty="0"/>
              <a:t>Se configura mediante un trama conversacional y combina con frecuencia ese tejido con hilos descriptivos y argumentativos. </a:t>
            </a:r>
          </a:p>
          <a:p>
            <a:r>
              <a:rPr lang="es-MX" sz="1800" dirty="0"/>
              <a:t>Admite una mayor libertad ya que no se formula a la pregunta y respuesta</a:t>
            </a:r>
          </a:p>
          <a:p>
            <a:r>
              <a:rPr lang="es-MX" sz="1800" dirty="0"/>
              <a:t>Les esta permitido presentar una introducción extenso con los aspectos mas significativos</a:t>
            </a:r>
          </a:p>
          <a:p>
            <a:r>
              <a:rPr lang="es-MX" sz="1800" dirty="0"/>
              <a:t>Debe necesariamente incluir una temática o con incidencia en la actualidad. </a:t>
            </a:r>
          </a:p>
          <a:p>
            <a:r>
              <a:rPr lang="es-MX" sz="1800" dirty="0"/>
              <a:t>No existe una garantía de </a:t>
            </a:r>
            <a:r>
              <a:rPr lang="es-MX" sz="1800" dirty="0" smtClean="0"/>
              <a:t>diálogo </a:t>
            </a:r>
            <a:r>
              <a:rPr lang="es-MX" sz="1800" dirty="0"/>
              <a:t>verdadero</a:t>
            </a:r>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20</a:t>
            </a:fld>
            <a:endParaRPr lang="es-MX"/>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383" y="1563638"/>
            <a:ext cx="2827148" cy="295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589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DE INFORMACIÓN CIENTIFICA</a:t>
            </a:r>
            <a:endParaRPr lang="es-MX" dirty="0"/>
          </a:p>
        </p:txBody>
      </p:sp>
      <p:sp>
        <p:nvSpPr>
          <p:cNvPr id="3" name="2 Marcador de texto"/>
          <p:cNvSpPr>
            <a:spLocks noGrp="1"/>
          </p:cNvSpPr>
          <p:nvPr>
            <p:ph type="body" idx="1"/>
          </p:nvPr>
        </p:nvSpPr>
        <p:spPr>
          <a:xfrm>
            <a:off x="467544" y="1347614"/>
            <a:ext cx="8229600" cy="3522600"/>
          </a:xfrm>
        </p:spPr>
        <p:txBody>
          <a:bodyPr/>
          <a:lstStyle/>
          <a:p>
            <a:r>
              <a:rPr lang="es-ES_tradnl" sz="2000" dirty="0"/>
              <a:t>Contenido de los textos viene del campo de las ciencias. </a:t>
            </a:r>
            <a:r>
              <a:rPr lang="es-ES_tradnl" sz="2000" dirty="0" smtClean="0"/>
              <a:t> </a:t>
            </a:r>
            <a:endParaRPr lang="es-ES_tradnl" sz="2000" dirty="0"/>
          </a:p>
          <a:p>
            <a:r>
              <a:rPr lang="es-ES_tradnl" sz="2000" dirty="0"/>
              <a:t>Predominan                textos informativos, oraciones enunciativas y orden </a:t>
            </a:r>
            <a:r>
              <a:rPr lang="es-ES_tradnl" sz="2000" dirty="0" err="1"/>
              <a:t>sintático</a:t>
            </a:r>
            <a:r>
              <a:rPr lang="es-ES_tradnl" sz="2000" dirty="0"/>
              <a:t> canónico (sujeto-verbo-predicado). </a:t>
            </a:r>
          </a:p>
          <a:p>
            <a:r>
              <a:rPr lang="es-ES_tradnl" sz="2000" dirty="0"/>
              <a:t>Frases claras y toman en cuenta más conocido y más extendido de las palabras. </a:t>
            </a:r>
          </a:p>
          <a:p>
            <a:r>
              <a:rPr lang="es-ES_tradnl" sz="2000" dirty="0"/>
              <a:t>Vocabulario preciso. </a:t>
            </a:r>
            <a:endParaRPr lang="es-MX" sz="2000"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21</a:t>
            </a:fld>
            <a:endParaRPr lang="es-MX"/>
          </a:p>
        </p:txBody>
      </p:sp>
      <p:cxnSp>
        <p:nvCxnSpPr>
          <p:cNvPr id="6" name="5 Conector recto de flecha"/>
          <p:cNvCxnSpPr/>
          <p:nvPr/>
        </p:nvCxnSpPr>
        <p:spPr>
          <a:xfrm>
            <a:off x="2555776" y="2499742"/>
            <a:ext cx="72008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435846"/>
            <a:ext cx="3384376" cy="153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1510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r>
              <a:rPr lang="es-ES_tradnl" b="1" dirty="0"/>
              <a:t>La Definición </a:t>
            </a:r>
          </a:p>
          <a:p>
            <a:r>
              <a:rPr lang="es-ES_tradnl" dirty="0"/>
              <a:t>Expande el significado de un término mediante una descripción. </a:t>
            </a:r>
          </a:p>
          <a:p>
            <a:pPr marL="101600" indent="0">
              <a:buNone/>
            </a:pPr>
            <a:endParaRPr lang="es-MX" dirty="0"/>
          </a:p>
        </p:txBody>
      </p:sp>
      <p:sp>
        <p:nvSpPr>
          <p:cNvPr id="4" name="3 Título"/>
          <p:cNvSpPr>
            <a:spLocks noGrp="1"/>
          </p:cNvSpPr>
          <p:nvPr>
            <p:ph type="title"/>
          </p:nvPr>
        </p:nvSpPr>
        <p:spPr/>
        <p:txBody>
          <a:bodyPr/>
          <a:lstStyle/>
          <a:p>
            <a:r>
              <a:rPr lang="es-ES_tradnl" dirty="0"/>
              <a:t>TEXTOS INFORMACIÓN CIENTIFICA</a:t>
            </a:r>
            <a:endParaRPr lang="es-MX" dirty="0"/>
          </a:p>
        </p:txBody>
      </p:sp>
      <p:sp>
        <p:nvSpPr>
          <p:cNvPr id="5" name="4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22</a:t>
            </a:fld>
            <a:endParaRPr lang="es-MX"/>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923678"/>
            <a:ext cx="381642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3571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457200" y="1397363"/>
            <a:ext cx="8147248" cy="3528300"/>
          </a:xfrm>
        </p:spPr>
        <p:txBody>
          <a:bodyPr/>
          <a:lstStyle/>
          <a:p>
            <a:r>
              <a:rPr lang="es-MX" b="1" dirty="0"/>
              <a:t>La Nota de Enciclopedia</a:t>
            </a:r>
          </a:p>
          <a:p>
            <a:r>
              <a:rPr lang="es-MX" dirty="0"/>
              <a:t>Presenta la definición, un tema base y una expansión de trama descriptivo. </a:t>
            </a:r>
          </a:p>
          <a:p>
            <a:r>
              <a:rPr lang="es-MX" dirty="0"/>
              <a:t>Cometarios referidos al tema base. </a:t>
            </a:r>
          </a:p>
          <a:p>
            <a:r>
              <a:rPr lang="es-MX" dirty="0"/>
              <a:t>Esquemas taxonómicos          elementos se agrupan en clases incluyentes e incluidas.      </a:t>
            </a:r>
          </a:p>
          <a:p>
            <a:r>
              <a:rPr lang="es-MX" dirty="0"/>
              <a:t>Características de los objetos presentados aparecen en adjetivos descriptivos.</a:t>
            </a:r>
          </a:p>
          <a:p>
            <a:endParaRPr lang="es-MX" dirty="0"/>
          </a:p>
        </p:txBody>
      </p:sp>
      <p:sp>
        <p:nvSpPr>
          <p:cNvPr id="4" name="3 Título"/>
          <p:cNvSpPr>
            <a:spLocks noGrp="1"/>
          </p:cNvSpPr>
          <p:nvPr>
            <p:ph type="title"/>
          </p:nvPr>
        </p:nvSpPr>
        <p:spPr/>
        <p:txBody>
          <a:bodyPr/>
          <a:lstStyle/>
          <a:p>
            <a:r>
              <a:rPr lang="es-ES_tradnl" dirty="0"/>
              <a:t>TEXTOS DE INFORMACION CIENTIFICA</a:t>
            </a:r>
            <a:endParaRPr lang="es-MX" dirty="0"/>
          </a:p>
        </p:txBody>
      </p:sp>
      <p:sp>
        <p:nvSpPr>
          <p:cNvPr id="5" name="4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23</a:t>
            </a:fld>
            <a:endParaRPr lang="es-MX"/>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075806"/>
            <a:ext cx="70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441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DE INFORMACION CIENTIFICA</a:t>
            </a:r>
            <a:endParaRPr lang="es-MX" dirty="0"/>
          </a:p>
        </p:txBody>
      </p:sp>
      <p:sp>
        <p:nvSpPr>
          <p:cNvPr id="3" name="2 Marcador de texto"/>
          <p:cNvSpPr>
            <a:spLocks noGrp="1"/>
          </p:cNvSpPr>
          <p:nvPr>
            <p:ph type="body" idx="1"/>
          </p:nvPr>
        </p:nvSpPr>
        <p:spPr/>
        <p:txBody>
          <a:bodyPr/>
          <a:lstStyle/>
          <a:p>
            <a:r>
              <a:rPr lang="es-ES_tradnl" sz="1800" b="1" dirty="0"/>
              <a:t>Informe de Experimentos </a:t>
            </a:r>
          </a:p>
          <a:p>
            <a:r>
              <a:rPr lang="es-ES_tradnl" sz="1800" dirty="0"/>
              <a:t>Descripción detallada de un proyecto para obtener nueva información. </a:t>
            </a:r>
          </a:p>
          <a:p>
            <a:r>
              <a:rPr lang="es-ES_tradnl" sz="1800" dirty="0"/>
              <a:t>Textos que describen experimentos. </a:t>
            </a:r>
          </a:p>
          <a:p>
            <a:r>
              <a:rPr lang="es-ES_tradnl" sz="1800" dirty="0" smtClean="0"/>
              <a:t>Oraciones </a:t>
            </a:r>
            <a:r>
              <a:rPr lang="es-ES_tradnl" sz="1800" dirty="0"/>
              <a:t>que comienzan con si y con cuando. </a:t>
            </a:r>
          </a:p>
          <a:p>
            <a:r>
              <a:rPr lang="es-ES_tradnl" sz="1800" dirty="0"/>
              <a:t>Trama descriptiva. Numerales ordinales.</a:t>
            </a:r>
          </a:p>
          <a:p>
            <a:r>
              <a:rPr lang="es-ES_tradnl" sz="1800" dirty="0"/>
              <a:t>Redactado en forma impersonal o primera persona. </a:t>
            </a:r>
          </a:p>
          <a:p>
            <a:pPr marL="114300" indent="0">
              <a:buNone/>
            </a:pPr>
            <a:endParaRPr lang="es-ES_tradnl" dirty="0"/>
          </a:p>
          <a:p>
            <a:endParaRPr lang="es-ES_tradnl"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24</a:t>
            </a:fld>
            <a:endParaRPr lang="es-MX"/>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886"/>
          <a:stretch/>
        </p:blipFill>
        <p:spPr bwMode="auto">
          <a:xfrm>
            <a:off x="6444208" y="2427734"/>
            <a:ext cx="2529336" cy="1365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247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DE INFORMACION CIENTIFICA</a:t>
            </a:r>
            <a:endParaRPr lang="es-MX" dirty="0"/>
          </a:p>
        </p:txBody>
      </p:sp>
      <p:sp>
        <p:nvSpPr>
          <p:cNvPr id="3" name="2 Marcador de texto"/>
          <p:cNvSpPr>
            <a:spLocks noGrp="1"/>
          </p:cNvSpPr>
          <p:nvPr>
            <p:ph type="body" idx="1"/>
          </p:nvPr>
        </p:nvSpPr>
        <p:spPr>
          <a:xfrm>
            <a:off x="467544" y="1131590"/>
            <a:ext cx="8229600" cy="3522600"/>
          </a:xfrm>
        </p:spPr>
        <p:txBody>
          <a:bodyPr/>
          <a:lstStyle/>
          <a:p>
            <a:r>
              <a:rPr lang="es-ES_tradnl" sz="1800" b="1" dirty="0"/>
              <a:t>La Monografía</a:t>
            </a:r>
          </a:p>
          <a:p>
            <a:r>
              <a:rPr lang="es-ES_tradnl" sz="1800" dirty="0"/>
              <a:t>Estructura            analítica y critica de la información recogida de distintas fuentes acerca de un tema determinado.  </a:t>
            </a:r>
          </a:p>
          <a:p>
            <a:r>
              <a:rPr lang="es-ES_tradnl" sz="1800" dirty="0"/>
              <a:t>Pueden realizarse con el testimonio, testigos, especialistas, consultas bibliográficas, etc. </a:t>
            </a:r>
            <a:r>
              <a:rPr lang="es-ES_tradnl" sz="1800" dirty="0" smtClean="0"/>
              <a:t> </a:t>
            </a:r>
            <a:endParaRPr lang="es-ES_tradnl" sz="1800" dirty="0"/>
          </a:p>
          <a:p>
            <a:r>
              <a:rPr lang="es-ES_tradnl" sz="1800" dirty="0"/>
              <a:t>Discurso directo = enunciado del autor sin modificación o indirecto = transcribirlo textualmente. </a:t>
            </a:r>
          </a:p>
          <a:p>
            <a:pPr marL="114300" indent="0">
              <a:buNone/>
            </a:pPr>
            <a:endParaRPr lang="es-ES_tradnl" sz="1800" dirty="0"/>
          </a:p>
          <a:p>
            <a:endParaRPr lang="es-ES_tradnl" dirty="0"/>
          </a:p>
          <a:p>
            <a:endParaRPr lang="es-ES_tradnl" dirty="0"/>
          </a:p>
          <a:p>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25</a:t>
            </a:fld>
            <a:endParaRPr lang="es-MX"/>
          </a:p>
        </p:txBody>
      </p:sp>
      <p:cxnSp>
        <p:nvCxnSpPr>
          <p:cNvPr id="6" name="5 Conector recto de flecha"/>
          <p:cNvCxnSpPr/>
          <p:nvPr/>
        </p:nvCxnSpPr>
        <p:spPr>
          <a:xfrm>
            <a:off x="2267744" y="1779662"/>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931790"/>
            <a:ext cx="6286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494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DE INFORMACION CIENTIFICA</a:t>
            </a:r>
            <a:endParaRPr lang="es-MX" dirty="0"/>
          </a:p>
        </p:txBody>
      </p:sp>
      <p:sp>
        <p:nvSpPr>
          <p:cNvPr id="3" name="2 Marcador de texto"/>
          <p:cNvSpPr>
            <a:spLocks noGrp="1"/>
          </p:cNvSpPr>
          <p:nvPr>
            <p:ph type="body" idx="1"/>
          </p:nvPr>
        </p:nvSpPr>
        <p:spPr>
          <a:xfrm>
            <a:off x="457200" y="1403306"/>
            <a:ext cx="5554960" cy="3522600"/>
          </a:xfrm>
        </p:spPr>
        <p:txBody>
          <a:bodyPr/>
          <a:lstStyle/>
          <a:p>
            <a:r>
              <a:rPr lang="es-ES_tradnl" sz="1800" b="1" dirty="0"/>
              <a:t>La biografía</a:t>
            </a:r>
          </a:p>
          <a:p>
            <a:r>
              <a:rPr lang="es-ES_tradnl" sz="1800" dirty="0"/>
              <a:t>Narración hecha por alguien acerca de la vida de otras personas. </a:t>
            </a:r>
          </a:p>
          <a:p>
            <a:r>
              <a:rPr lang="es-ES_tradnl" sz="1800" dirty="0"/>
              <a:t>Datos se ordenan cronológicamente. </a:t>
            </a:r>
          </a:p>
          <a:p>
            <a:r>
              <a:rPr lang="es-ES_tradnl" sz="1800" dirty="0"/>
              <a:t>Recursos lingüísticos para la conectividad temporal           adverbios, proposiciones temporales, etc. </a:t>
            </a:r>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26</a:t>
            </a:fld>
            <a:endParaRPr lang="es-MX"/>
          </a:p>
        </p:txBody>
      </p:sp>
      <p:cxnSp>
        <p:nvCxnSpPr>
          <p:cNvPr id="6" name="5 Conector recto de flecha"/>
          <p:cNvCxnSpPr/>
          <p:nvPr/>
        </p:nvCxnSpPr>
        <p:spPr>
          <a:xfrm>
            <a:off x="3779912" y="3939902"/>
            <a:ext cx="51740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3" y="3219822"/>
            <a:ext cx="72008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5" y="1707654"/>
            <a:ext cx="265969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2848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DE INFORMACION CIENTIFICA</a:t>
            </a:r>
            <a:endParaRPr lang="es-MX" dirty="0"/>
          </a:p>
        </p:txBody>
      </p:sp>
      <p:sp>
        <p:nvSpPr>
          <p:cNvPr id="3" name="2 Marcador de texto"/>
          <p:cNvSpPr>
            <a:spLocks noGrp="1"/>
          </p:cNvSpPr>
          <p:nvPr>
            <p:ph type="body" idx="1"/>
          </p:nvPr>
        </p:nvSpPr>
        <p:spPr>
          <a:xfrm>
            <a:off x="539552" y="1275606"/>
            <a:ext cx="4536504" cy="3522600"/>
          </a:xfrm>
        </p:spPr>
        <p:txBody>
          <a:bodyPr/>
          <a:lstStyle/>
          <a:p>
            <a:r>
              <a:rPr lang="es-ES_tradnl" sz="1800" b="1" dirty="0"/>
              <a:t>Relato Histórico</a:t>
            </a:r>
          </a:p>
          <a:p>
            <a:r>
              <a:rPr lang="es-ES_tradnl" sz="1800" dirty="0"/>
              <a:t>Narración que informa acontecimientos de eventos pasados. </a:t>
            </a:r>
          </a:p>
          <a:p>
            <a:r>
              <a:rPr lang="es-ES_tradnl" sz="1800" dirty="0"/>
              <a:t>Redacta el carácter temporal de la experiencia humana que es objeto de la historia. </a:t>
            </a:r>
          </a:p>
          <a:p>
            <a:r>
              <a:rPr lang="es-ES_tradnl" sz="1800" dirty="0"/>
              <a:t>Propia estructura narrativa: el modo en que aparecen conectados los hechos. </a:t>
            </a:r>
          </a:p>
          <a:p>
            <a:pPr marL="114300" indent="0">
              <a:buNone/>
            </a:pPr>
            <a:r>
              <a:rPr lang="es-ES_tradnl" sz="1800" dirty="0" smtClean="0"/>
              <a:t>.</a:t>
            </a:r>
            <a:endParaRPr lang="es-ES_tradnl" sz="1800" dirty="0"/>
          </a:p>
          <a:p>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27</a:t>
            </a:fld>
            <a:endParaRPr lang="es-MX"/>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167" t="6969"/>
          <a:stretch/>
        </p:blipFill>
        <p:spPr bwMode="auto">
          <a:xfrm>
            <a:off x="5894984" y="1504590"/>
            <a:ext cx="2437408" cy="328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6346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INSTRUCCIONALES</a:t>
            </a:r>
            <a:endParaRPr lang="es-MX" dirty="0"/>
          </a:p>
        </p:txBody>
      </p:sp>
      <p:sp>
        <p:nvSpPr>
          <p:cNvPr id="3" name="2 Marcador de texto"/>
          <p:cNvSpPr>
            <a:spLocks noGrp="1"/>
          </p:cNvSpPr>
          <p:nvPr>
            <p:ph type="body" idx="1"/>
          </p:nvPr>
        </p:nvSpPr>
        <p:spPr>
          <a:xfrm>
            <a:off x="457200" y="1403306"/>
            <a:ext cx="5482952" cy="3522600"/>
          </a:xfrm>
        </p:spPr>
        <p:txBody>
          <a:bodyPr/>
          <a:lstStyle/>
          <a:p>
            <a:r>
              <a:rPr lang="es-MX" sz="2000" dirty="0"/>
              <a:t>Dan orientaciones precisas para realizar las actividades mas diversas. </a:t>
            </a:r>
          </a:p>
          <a:p>
            <a:r>
              <a:rPr lang="es-MX" sz="2000" dirty="0"/>
              <a:t>Dentro de esta categoría encontramos desde las mas simples recetas, hasta los complejísimos manuales de instrucciones para asamblea un avión. </a:t>
            </a:r>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28</a:t>
            </a:fld>
            <a:endParaRPr lang="es-MX"/>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095" y="993504"/>
            <a:ext cx="2391397" cy="1794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308" r="11523" b="5256"/>
          <a:stretch/>
        </p:blipFill>
        <p:spPr bwMode="auto">
          <a:xfrm>
            <a:off x="6062585" y="2955482"/>
            <a:ext cx="2939853" cy="2030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5033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339502"/>
            <a:ext cx="5523600" cy="477900"/>
          </a:xfrm>
        </p:spPr>
        <p:txBody>
          <a:bodyPr/>
          <a:lstStyle/>
          <a:p>
            <a:r>
              <a:rPr lang="es-ES_tradnl" dirty="0"/>
              <a:t>TEXTOS INSTRUCCIONALES </a:t>
            </a:r>
            <a:endParaRPr lang="es-MX" dirty="0"/>
          </a:p>
        </p:txBody>
      </p:sp>
      <p:sp>
        <p:nvSpPr>
          <p:cNvPr id="3" name="2 Marcador de texto"/>
          <p:cNvSpPr>
            <a:spLocks noGrp="1"/>
          </p:cNvSpPr>
          <p:nvPr>
            <p:ph type="body" idx="1"/>
          </p:nvPr>
        </p:nvSpPr>
        <p:spPr>
          <a:xfrm>
            <a:off x="107504" y="915566"/>
            <a:ext cx="5842992" cy="3384376"/>
          </a:xfrm>
        </p:spPr>
        <p:txBody>
          <a:bodyPr/>
          <a:lstStyle/>
          <a:p>
            <a:r>
              <a:rPr lang="es-MX" sz="1800" dirty="0"/>
              <a:t>Las recetas de cocina y los textos que encierran instrucciones para organizar un juego, un experimento, construir un artefacto, fabricar un mueble, arreglar un objeto, etc.</a:t>
            </a:r>
          </a:p>
          <a:p>
            <a:r>
              <a:rPr lang="es-MX" sz="1800" dirty="0"/>
              <a:t>Tienen dos partes que se distinguen:  una contiene lista de elementos a usar y la otra desarrolla instrucciones</a:t>
            </a:r>
          </a:p>
          <a:p>
            <a:r>
              <a:rPr lang="es-MX" sz="1800" dirty="0"/>
              <a:t>Se configuran con oraciones bimembres con verbos en modo imperativo (mezcle la harina…) u oraciones </a:t>
            </a:r>
            <a:r>
              <a:rPr lang="es-MX" sz="1800" dirty="0" err="1"/>
              <a:t>unimembres</a:t>
            </a:r>
            <a:r>
              <a:rPr lang="es-MX" sz="1800" dirty="0"/>
              <a:t> conformadas por construcciones </a:t>
            </a:r>
            <a:r>
              <a:rPr lang="es-MX" sz="1800" dirty="0" err="1"/>
              <a:t>verboidales</a:t>
            </a:r>
            <a:r>
              <a:rPr lang="es-MX" sz="1800" dirty="0"/>
              <a:t> de infinitivo (revolver el harina..).</a:t>
            </a:r>
          </a:p>
          <a:p>
            <a:r>
              <a:rPr lang="es-MX" sz="1800" dirty="0"/>
              <a:t>Se incluye con frecuencia el tiempo del receptor a través del uso de la deixis de lugar y tiempo. </a:t>
            </a:r>
          </a:p>
          <a:p>
            <a:endParaRPr lang="es-MX"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92" y="771550"/>
            <a:ext cx="2919461"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3733">
            <a:off x="6218292" y="3147814"/>
            <a:ext cx="2611858" cy="187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467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r>
              <a:rPr lang="es-ES_tradnl" sz="3200" b="1" dirty="0"/>
              <a:t>Textos y funciones del lenguaje </a:t>
            </a:r>
            <a:endParaRPr lang="es-MX" sz="3200" b="1" dirty="0"/>
          </a:p>
        </p:txBody>
      </p:sp>
    </p:spTree>
    <p:extLst>
      <p:ext uri="{BB962C8B-B14F-4D97-AF65-F5344CB8AC3E}">
        <p14:creationId xmlns:p14="http://schemas.microsoft.com/office/powerpoint/2010/main" val="418184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EPISTORALES</a:t>
            </a:r>
            <a:endParaRPr lang="es-MX" dirty="0"/>
          </a:p>
        </p:txBody>
      </p:sp>
      <p:sp>
        <p:nvSpPr>
          <p:cNvPr id="3" name="2 Marcador de texto"/>
          <p:cNvSpPr>
            <a:spLocks noGrp="1"/>
          </p:cNvSpPr>
          <p:nvPr>
            <p:ph type="body" idx="1"/>
          </p:nvPr>
        </p:nvSpPr>
        <p:spPr/>
        <p:txBody>
          <a:bodyPr/>
          <a:lstStyle/>
          <a:p>
            <a:r>
              <a:rPr lang="es-MX" sz="2000" dirty="0"/>
              <a:t>Se catalogan como textos epistolares a los textos que tienen como finalidad enviar un mensaje escrito a uno o más receptores que no se encuentran en el lugar o se encuentran en lugares lejanos</a:t>
            </a:r>
            <a:r>
              <a:rPr lang="es-MX" sz="2000" dirty="0" smtClean="0"/>
              <a:t>.(carta y solicitud</a:t>
            </a:r>
            <a:endParaRPr lang="es-MX" sz="2000"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30</a:t>
            </a:fld>
            <a:endParaRPr lang="es-MX"/>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005" y="2523803"/>
            <a:ext cx="2520280" cy="209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69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EPISTORALES</a:t>
            </a:r>
            <a:endParaRPr lang="es-MX" dirty="0"/>
          </a:p>
        </p:txBody>
      </p:sp>
      <p:sp>
        <p:nvSpPr>
          <p:cNvPr id="3" name="2 Marcador de texto"/>
          <p:cNvSpPr>
            <a:spLocks noGrp="1"/>
          </p:cNvSpPr>
          <p:nvPr>
            <p:ph type="body" idx="1"/>
          </p:nvPr>
        </p:nvSpPr>
        <p:spPr>
          <a:xfrm>
            <a:off x="457200" y="1403306"/>
            <a:ext cx="6131024" cy="3522600"/>
          </a:xfrm>
        </p:spPr>
        <p:txBody>
          <a:bodyPr/>
          <a:lstStyle/>
          <a:p>
            <a:pPr algn="just"/>
            <a:r>
              <a:rPr lang="es-ES_tradnl" sz="1800" b="1" dirty="0"/>
              <a:t>Carta</a:t>
            </a:r>
            <a:endParaRPr lang="es-MX" sz="1800" b="1" dirty="0"/>
          </a:p>
          <a:p>
            <a:pPr algn="just"/>
            <a:r>
              <a:rPr lang="es-MX" sz="1800" dirty="0"/>
              <a:t>Es un medio de comunicación escrito por un emisor (remitente) y enviado a un receptor (destinatario).</a:t>
            </a:r>
          </a:p>
          <a:p>
            <a:pPr algn="just"/>
            <a:r>
              <a:rPr lang="es-MX" sz="1800" dirty="0"/>
              <a:t>Las cartas pueden construirse con diferentes tramas que son narrativa y argumentativa, en torno a las distintas funciones del lenguaje, que son la informativa, expresiva y apelativa, nos referimos en particular a las cartas familiares y amistosas es decir que estos escritos por los cuales el autor da a conocer a un familiar o amigo eventos particulares de su vida.</a:t>
            </a:r>
          </a:p>
          <a:p>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31</a:t>
            </a:fld>
            <a:endParaRPr lang="es-MX"/>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2281019"/>
            <a:ext cx="2267744" cy="177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2100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EPISTORALES</a:t>
            </a:r>
            <a:endParaRPr lang="es-MX" dirty="0"/>
          </a:p>
        </p:txBody>
      </p:sp>
      <p:sp>
        <p:nvSpPr>
          <p:cNvPr id="3" name="2 Marcador de texto"/>
          <p:cNvSpPr>
            <a:spLocks noGrp="1"/>
          </p:cNvSpPr>
          <p:nvPr>
            <p:ph type="body" idx="1"/>
          </p:nvPr>
        </p:nvSpPr>
        <p:spPr>
          <a:xfrm>
            <a:off x="457200" y="1403306"/>
            <a:ext cx="6131024" cy="3522600"/>
          </a:xfrm>
        </p:spPr>
        <p:txBody>
          <a:bodyPr/>
          <a:lstStyle/>
          <a:p>
            <a:r>
              <a:rPr lang="es-ES_tradnl" sz="1800" b="1" dirty="0"/>
              <a:t>Solicitud</a:t>
            </a:r>
            <a:endParaRPr lang="es-MX" sz="1800" b="1" dirty="0"/>
          </a:p>
          <a:p>
            <a:r>
              <a:rPr lang="es-MX" sz="1800" dirty="0"/>
              <a:t>Es un documento escrito que va dirigido a un organismo público o a una autoridad a los que se pide algo o ante los que se plantea una reclamación con la exposición de los motivos en los que se basan.</a:t>
            </a:r>
          </a:p>
          <a:p>
            <a:r>
              <a:rPr lang="es-MX" sz="1800" dirty="0"/>
              <a:t>Esta dirigida a un receptor, que en esta situación comunicativa establecida por la carta esta revestida de autoridad en la medida que posee algo o tiene la posibilidad de otorgar algo que es considerado valioso por el por el emisor. </a:t>
            </a:r>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32</a:t>
            </a:fld>
            <a:endParaRPr lang="es-MX"/>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995686"/>
            <a:ext cx="2017713"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157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HUMORÍSTICOS</a:t>
            </a:r>
            <a:endParaRPr lang="es-MX" dirty="0"/>
          </a:p>
        </p:txBody>
      </p:sp>
      <p:sp>
        <p:nvSpPr>
          <p:cNvPr id="3" name="2 Marcador de texto"/>
          <p:cNvSpPr>
            <a:spLocks noGrp="1"/>
          </p:cNvSpPr>
          <p:nvPr>
            <p:ph type="body" idx="1"/>
          </p:nvPr>
        </p:nvSpPr>
        <p:spPr>
          <a:xfrm>
            <a:off x="457200" y="1403306"/>
            <a:ext cx="5554960" cy="3522600"/>
          </a:xfrm>
        </p:spPr>
        <p:txBody>
          <a:bodyPr/>
          <a:lstStyle/>
          <a:p>
            <a:pPr marL="342900"/>
            <a:r>
              <a:rPr lang="es-MX" sz="1800" dirty="0"/>
              <a:t>Orientados a provocar risa mediante recursos lingüísticos y o iconográficos que alteran o quiebran el orden natural de los hechos o sucesos, o deforman los rasgos de los personajes.</a:t>
            </a:r>
          </a:p>
          <a:p>
            <a:pPr marL="342900"/>
            <a:r>
              <a:rPr lang="es-MX" sz="1800" dirty="0"/>
              <a:t>Los recursos mas frecuentes son la burla, la ironía, caricatura y sarcasmo. </a:t>
            </a:r>
          </a:p>
          <a:p>
            <a:pPr marL="342900"/>
            <a:r>
              <a:rPr lang="es-MX" sz="1800" dirty="0"/>
              <a:t>Se destacan las tiras cómicas e historias de humor.</a:t>
            </a:r>
          </a:p>
          <a:p>
            <a:endParaRPr lang="es-MX" sz="1800"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33</a:t>
            </a:fld>
            <a:endParaRPr lang="es-MX"/>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647"/>
          <a:stretch/>
        </p:blipFill>
        <p:spPr bwMode="auto">
          <a:xfrm>
            <a:off x="6012160" y="1610825"/>
            <a:ext cx="270030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1287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HUMORISTICOS</a:t>
            </a:r>
            <a:endParaRPr lang="es-MX" dirty="0"/>
          </a:p>
        </p:txBody>
      </p:sp>
      <p:sp>
        <p:nvSpPr>
          <p:cNvPr id="3" name="2 Marcador de texto"/>
          <p:cNvSpPr>
            <a:spLocks noGrp="1"/>
          </p:cNvSpPr>
          <p:nvPr>
            <p:ph type="body" idx="1"/>
          </p:nvPr>
        </p:nvSpPr>
        <p:spPr>
          <a:xfrm>
            <a:off x="275771" y="1242149"/>
            <a:ext cx="6514841" cy="3522600"/>
          </a:xfrm>
        </p:spPr>
        <p:txBody>
          <a:bodyPr/>
          <a:lstStyle/>
          <a:p>
            <a:r>
              <a:rPr lang="es-ES" sz="1800" dirty="0"/>
              <a:t>Constituye</a:t>
            </a:r>
            <a:r>
              <a:rPr lang="es-MX" sz="1800" dirty="0"/>
              <a:t> una de las variedades más difundidas de la trama narrativa:combina la imagen con el texto escrito y los elementos verbales.</a:t>
            </a:r>
            <a:endParaRPr lang="es-ES" sz="1800" dirty="0"/>
          </a:p>
          <a:p>
            <a:pPr marL="114300" indent="0">
              <a:buNone/>
            </a:pPr>
            <a:endParaRPr lang="es-ES" sz="1800" dirty="0"/>
          </a:p>
          <a:p>
            <a:r>
              <a:rPr lang="es-ES" sz="1800" dirty="0" smtClean="0"/>
              <a:t>Las </a:t>
            </a:r>
            <a:r>
              <a:rPr lang="es-ES" sz="1800" dirty="0"/>
              <a:t>viñetas </a:t>
            </a:r>
            <a:r>
              <a:rPr lang="es-MX" sz="1800" dirty="0"/>
              <a:t>se relacionan con la progresión de la temática:los globos, los signos, cuadros en blanco, etcétera.</a:t>
            </a:r>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34</a:t>
            </a:fld>
            <a:endParaRPr lang="es-MX"/>
          </a:p>
        </p:txBody>
      </p:sp>
      <p:pic>
        <p:nvPicPr>
          <p:cNvPr id="5" name="Picture 5">
            <a:extLst>
              <a:ext uri="{FF2B5EF4-FFF2-40B4-BE49-F238E27FC236}">
                <a16:creationId xmlns="" xmlns:a16="http://schemas.microsoft.com/office/drawing/2014/main" id="{A77EB19E-BD5B-D445-8B38-184DBEAA1B58}"/>
              </a:ext>
            </a:extLst>
          </p:cNvPr>
          <p:cNvPicPr>
            <a:picLocks noChangeAspect="1"/>
          </p:cNvPicPr>
          <p:nvPr/>
        </p:nvPicPr>
        <p:blipFill>
          <a:blip r:embed="rId3"/>
          <a:stretch>
            <a:fillRect/>
          </a:stretch>
        </p:blipFill>
        <p:spPr>
          <a:xfrm>
            <a:off x="6381300" y="2058599"/>
            <a:ext cx="2527388" cy="2527388"/>
          </a:xfrm>
          <a:prstGeom prst="rect">
            <a:avLst/>
          </a:prstGeom>
        </p:spPr>
      </p:pic>
    </p:spTree>
    <p:extLst>
      <p:ext uri="{BB962C8B-B14F-4D97-AF65-F5344CB8AC3E}">
        <p14:creationId xmlns:p14="http://schemas.microsoft.com/office/powerpoint/2010/main" val="2412592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457200" y="1397363"/>
            <a:ext cx="4330824" cy="3528300"/>
          </a:xfrm>
        </p:spPr>
        <p:txBody>
          <a:bodyPr/>
          <a:lstStyle/>
          <a:p>
            <a:r>
              <a:rPr lang="es-MX" dirty="0"/>
              <a:t>Los textos publicitarios son una herramienta de comunicación a través de la cual se desea persuadir al público receptor o potenciales clientes para que adquieran un producto o servicio.</a:t>
            </a:r>
          </a:p>
        </p:txBody>
      </p:sp>
      <p:sp>
        <p:nvSpPr>
          <p:cNvPr id="4" name="3 Título"/>
          <p:cNvSpPr>
            <a:spLocks noGrp="1"/>
          </p:cNvSpPr>
          <p:nvPr>
            <p:ph type="title"/>
          </p:nvPr>
        </p:nvSpPr>
        <p:spPr/>
        <p:txBody>
          <a:bodyPr/>
          <a:lstStyle/>
          <a:p>
            <a:r>
              <a:rPr lang="es-ES_tradnl" dirty="0"/>
              <a:t>TEXTOS PUBLICITARIOS </a:t>
            </a:r>
            <a:endParaRPr lang="es-MX" dirty="0"/>
          </a:p>
        </p:txBody>
      </p:sp>
      <p:sp>
        <p:nvSpPr>
          <p:cNvPr id="5" name="4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35</a:t>
            </a:fld>
            <a:endParaRPr lang="es-MX"/>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707654"/>
            <a:ext cx="3312368" cy="237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241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PUBLICITARIOS</a:t>
            </a:r>
            <a:endParaRPr lang="es-MX" dirty="0"/>
          </a:p>
        </p:txBody>
      </p:sp>
      <p:sp>
        <p:nvSpPr>
          <p:cNvPr id="3" name="2 Marcador de texto"/>
          <p:cNvSpPr>
            <a:spLocks noGrp="1"/>
          </p:cNvSpPr>
          <p:nvPr>
            <p:ph type="body" idx="1"/>
          </p:nvPr>
        </p:nvSpPr>
        <p:spPr>
          <a:xfrm>
            <a:off x="467544" y="1203598"/>
            <a:ext cx="8208912" cy="3522600"/>
          </a:xfrm>
        </p:spPr>
        <p:txBody>
          <a:bodyPr/>
          <a:lstStyle/>
          <a:p>
            <a:r>
              <a:rPr lang="es-ES_tradnl" sz="1800" b="1" dirty="0"/>
              <a:t>Aviso</a:t>
            </a:r>
          </a:p>
          <a:p>
            <a:r>
              <a:rPr lang="es-US" sz="1800" dirty="0"/>
              <a:t>Es una advertencia que se comunica a alguien. Puede tratarse de una señal, un consejo o un llamado de atención.</a:t>
            </a:r>
          </a:p>
          <a:p>
            <a:r>
              <a:rPr lang="es-US" sz="1800" dirty="0"/>
              <a:t>Puede adoptar distintas tramas como la narrativa, argumentativa, descriptiva, o conversacional y frecuentemente conjuga lo verbal con lo icónico en una relación de complementariedad que acrecienta el significado </a:t>
            </a:r>
          </a:p>
          <a:p>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36</a:t>
            </a:fld>
            <a:endParaRPr lang="es-MX"/>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437330"/>
            <a:ext cx="2709788" cy="163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5695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PUBLICITARIOS</a:t>
            </a:r>
            <a:endParaRPr lang="es-MX" dirty="0"/>
          </a:p>
        </p:txBody>
      </p:sp>
      <p:sp>
        <p:nvSpPr>
          <p:cNvPr id="3" name="2 Marcador de texto"/>
          <p:cNvSpPr>
            <a:spLocks noGrp="1"/>
          </p:cNvSpPr>
          <p:nvPr>
            <p:ph type="body" idx="1"/>
          </p:nvPr>
        </p:nvSpPr>
        <p:spPr>
          <a:xfrm>
            <a:off x="457200" y="1403306"/>
            <a:ext cx="5987008" cy="3522600"/>
          </a:xfrm>
        </p:spPr>
        <p:txBody>
          <a:bodyPr/>
          <a:lstStyle/>
          <a:p>
            <a:r>
              <a:rPr lang="es-ES_tradnl" sz="1800" b="1" dirty="0"/>
              <a:t>Afiche </a:t>
            </a:r>
          </a:p>
          <a:p>
            <a:r>
              <a:rPr lang="es-MX" sz="1800" dirty="0"/>
              <a:t>Es un texto relevante e interesante, de fácil acceso a la lectura. De lenguaje sencillo y </a:t>
            </a:r>
            <a:r>
              <a:rPr lang="es-MX" sz="1800" dirty="0" smtClean="0"/>
              <a:t>preciso.</a:t>
            </a:r>
          </a:p>
          <a:p>
            <a:r>
              <a:rPr lang="es-MX" sz="1800" dirty="0" smtClean="0"/>
              <a:t>Se </a:t>
            </a:r>
            <a:r>
              <a:rPr lang="es-MX" sz="1800" dirty="0"/>
              <a:t>construye con un mínimo de recursos expresivos para llamar la </a:t>
            </a:r>
            <a:r>
              <a:rPr lang="es-MX" sz="1800" dirty="0" smtClean="0"/>
              <a:t>atención</a:t>
            </a:r>
            <a:r>
              <a:rPr lang="es-MX" dirty="0" smtClean="0"/>
              <a:t>.</a:t>
            </a:r>
            <a:endParaRPr lang="es-MX" dirty="0"/>
          </a:p>
          <a:p>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37</a:t>
            </a:fld>
            <a:endParaRPr lang="es-MX"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779662"/>
            <a:ext cx="1908175"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435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TEXTOS PUBLICITARIOS</a:t>
            </a:r>
            <a:endParaRPr lang="es-MX" dirty="0"/>
          </a:p>
        </p:txBody>
      </p:sp>
      <p:sp>
        <p:nvSpPr>
          <p:cNvPr id="3" name="2 Marcador de texto"/>
          <p:cNvSpPr>
            <a:spLocks noGrp="1"/>
          </p:cNvSpPr>
          <p:nvPr>
            <p:ph type="body" idx="1"/>
          </p:nvPr>
        </p:nvSpPr>
        <p:spPr>
          <a:xfrm>
            <a:off x="457200" y="1403306"/>
            <a:ext cx="5770984" cy="3522600"/>
          </a:xfrm>
        </p:spPr>
        <p:txBody>
          <a:bodyPr/>
          <a:lstStyle/>
          <a:p>
            <a:r>
              <a:rPr lang="es-ES_tradnl" sz="1800" b="1" dirty="0"/>
              <a:t>Folleto </a:t>
            </a:r>
            <a:endParaRPr lang="es-MX" sz="1800" b="1" dirty="0"/>
          </a:p>
          <a:p>
            <a:r>
              <a:rPr lang="es-MX" sz="1800" dirty="0"/>
              <a:t>Es un impreso de papel con escasas hojas (regularmente solo una), que sirve como instrumento divulgativo o publicitario.</a:t>
            </a:r>
          </a:p>
          <a:p>
            <a:r>
              <a:rPr lang="es-MX" sz="1800" dirty="0"/>
              <a:t> Intenta crear en el receptor la necesidad de adquirir un producto, recorrer un lugar, participar en un evento, etc.</a:t>
            </a:r>
          </a:p>
          <a:p>
            <a:r>
              <a:rPr lang="es-MX" sz="1800" dirty="0"/>
              <a:t> Tienen una intencionalidad </a:t>
            </a:r>
            <a:r>
              <a:rPr lang="es-MX" sz="1800" dirty="0" smtClean="0"/>
              <a:t>apelativa.</a:t>
            </a:r>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38</a:t>
            </a:fld>
            <a:endParaRPr lang="es-MX"/>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884537"/>
            <a:ext cx="2701043" cy="212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019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251520" y="1419622"/>
            <a:ext cx="5185450" cy="3528300"/>
          </a:xfrm>
        </p:spPr>
        <p:txBody>
          <a:bodyPr/>
          <a:lstStyle/>
          <a:p>
            <a:r>
              <a:rPr lang="es-ES_tradnl" dirty="0"/>
              <a:t>Hacer conocer el mundo real, posible o imaginando al cual se refiere el texto.</a:t>
            </a:r>
          </a:p>
          <a:p>
            <a:r>
              <a:rPr lang="es-ES_tradnl" dirty="0"/>
              <a:t>Con un lenguaje conciso y transparente. </a:t>
            </a:r>
          </a:p>
          <a:p>
            <a:r>
              <a:rPr lang="es-ES_tradnl" dirty="0"/>
              <a:t>Conduce al lector en la forma más directa a identificar y caracterizar las personas, sucesos o hechos que constituyen el texto. </a:t>
            </a:r>
            <a:endParaRPr lang="es-MX" dirty="0"/>
          </a:p>
        </p:txBody>
      </p:sp>
      <p:sp>
        <p:nvSpPr>
          <p:cNvPr id="4" name="3 Título"/>
          <p:cNvSpPr>
            <a:spLocks noGrp="1"/>
          </p:cNvSpPr>
          <p:nvPr>
            <p:ph type="title"/>
          </p:nvPr>
        </p:nvSpPr>
        <p:spPr/>
        <p:txBody>
          <a:bodyPr/>
          <a:lstStyle/>
          <a:p>
            <a:r>
              <a:rPr lang="es-ES_tradnl" dirty="0"/>
              <a:t>Función Informativa </a:t>
            </a:r>
            <a:endParaRPr lang="es-MX" dirty="0"/>
          </a:p>
        </p:txBody>
      </p:sp>
      <p:sp>
        <p:nvSpPr>
          <p:cNvPr id="5" name="4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4</a:t>
            </a:fld>
            <a:endParaRPr lang="es-MX"/>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538" t="1839" r="15537" b="5956"/>
          <a:stretch/>
        </p:blipFill>
        <p:spPr bwMode="auto">
          <a:xfrm>
            <a:off x="6012160" y="1254372"/>
            <a:ext cx="2787481" cy="354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211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z="1800" dirty="0"/>
              <a:t>Función Literaria</a:t>
            </a:r>
            <a:endParaRPr lang="es-MX" sz="1800" dirty="0"/>
          </a:p>
        </p:txBody>
      </p:sp>
      <p:sp>
        <p:nvSpPr>
          <p:cNvPr id="3" name="2 Marcador de texto"/>
          <p:cNvSpPr>
            <a:spLocks noGrp="1"/>
          </p:cNvSpPr>
          <p:nvPr>
            <p:ph type="body" idx="1"/>
          </p:nvPr>
        </p:nvSpPr>
        <p:spPr>
          <a:xfrm>
            <a:off x="467544" y="1059582"/>
            <a:ext cx="5184576" cy="3522600"/>
          </a:xfrm>
        </p:spPr>
        <p:txBody>
          <a:bodyPr/>
          <a:lstStyle/>
          <a:p>
            <a:r>
              <a:rPr lang="es-ES_tradnl" sz="2000" dirty="0"/>
              <a:t>Intencionalidad estética. </a:t>
            </a:r>
          </a:p>
          <a:p>
            <a:r>
              <a:rPr lang="es-ES_tradnl" sz="2000" dirty="0" smtClean="0"/>
              <a:t>Recursos </a:t>
            </a:r>
            <a:r>
              <a:rPr lang="es-ES_tradnl" sz="2000" dirty="0"/>
              <a:t>usados           símbolos, metáforas, imágenes, etc. </a:t>
            </a:r>
          </a:p>
          <a:p>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5</a:t>
            </a:fld>
            <a:endParaRPr lang="es-MX"/>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491630"/>
            <a:ext cx="2520280"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738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Función Apelativa</a:t>
            </a:r>
            <a:endParaRPr lang="es-MX" dirty="0"/>
          </a:p>
        </p:txBody>
      </p:sp>
      <p:sp>
        <p:nvSpPr>
          <p:cNvPr id="3" name="2 Marcador de texto"/>
          <p:cNvSpPr>
            <a:spLocks noGrp="1"/>
          </p:cNvSpPr>
          <p:nvPr>
            <p:ph type="body" idx="1"/>
          </p:nvPr>
        </p:nvSpPr>
        <p:spPr>
          <a:xfrm>
            <a:off x="457200" y="1403306"/>
            <a:ext cx="4186808" cy="3522600"/>
          </a:xfrm>
        </p:spPr>
        <p:txBody>
          <a:bodyPr/>
          <a:lstStyle/>
          <a:p>
            <a:r>
              <a:rPr lang="es-ES_tradnl" sz="2000" dirty="0"/>
              <a:t>Intenta modificar comportamientos. </a:t>
            </a:r>
          </a:p>
          <a:p>
            <a:r>
              <a:rPr lang="es-ES_tradnl" sz="2000" dirty="0"/>
              <a:t>Utiliza herramientas para llevar al lector a aceptar lo que el autor propone, a actuar de cierta manera, a admitir verdades, etc. </a:t>
            </a:r>
          </a:p>
          <a:p>
            <a:endParaRPr lang="es-MX"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6</a:t>
            </a:fld>
            <a:endParaRPr lang="es-MX"/>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491630"/>
            <a:ext cx="351472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934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Función Expresiva </a:t>
            </a:r>
            <a:endParaRPr lang="es-MX" dirty="0"/>
          </a:p>
        </p:txBody>
      </p:sp>
      <p:sp>
        <p:nvSpPr>
          <p:cNvPr id="3" name="2 Marcador de texto"/>
          <p:cNvSpPr>
            <a:spLocks noGrp="1"/>
          </p:cNvSpPr>
          <p:nvPr>
            <p:ph type="body" idx="1"/>
          </p:nvPr>
        </p:nvSpPr>
        <p:spPr>
          <a:xfrm>
            <a:off x="683568" y="1314506"/>
            <a:ext cx="3960440" cy="3522600"/>
          </a:xfrm>
        </p:spPr>
        <p:txBody>
          <a:bodyPr/>
          <a:lstStyle/>
          <a:p>
            <a:r>
              <a:rPr lang="es-ES_tradnl" sz="2000" dirty="0"/>
              <a:t>Manifiestan la subjetividad del emisor, estados de animo, afectos, emociones, etc. </a:t>
            </a:r>
          </a:p>
          <a:p>
            <a:r>
              <a:rPr lang="es-ES_tradnl" sz="2000" dirty="0"/>
              <a:t>Patrones de estética para crear belleza razón por la cual los definimos como literarios y no como expresivos. </a:t>
            </a:r>
            <a:endParaRPr lang="es-MX" sz="2000"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7</a:t>
            </a:fld>
            <a:endParaRPr lang="es-MX"/>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6645" y="1491630"/>
            <a:ext cx="3416013"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9087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Trama de los textos </a:t>
            </a:r>
            <a:endParaRPr lang="es-MX" dirty="0"/>
          </a:p>
        </p:txBody>
      </p:sp>
      <p:sp>
        <p:nvSpPr>
          <p:cNvPr id="3" name="2 Marcador de texto"/>
          <p:cNvSpPr>
            <a:spLocks noGrp="1"/>
          </p:cNvSpPr>
          <p:nvPr>
            <p:ph type="body" idx="1"/>
          </p:nvPr>
        </p:nvSpPr>
        <p:spPr>
          <a:xfrm>
            <a:off x="467544" y="1275606"/>
            <a:ext cx="8229600" cy="3522600"/>
          </a:xfrm>
        </p:spPr>
        <p:txBody>
          <a:bodyPr/>
          <a:lstStyle/>
          <a:p>
            <a:r>
              <a:rPr lang="es-ES_tradnl" sz="2000" dirty="0"/>
              <a:t>Informativos              noticias, relatos históricos, monografías, notas de enciclopedia, etc. </a:t>
            </a:r>
          </a:p>
          <a:p>
            <a:r>
              <a:rPr lang="es-ES_tradnl" sz="2000" dirty="0"/>
              <a:t>Transmitir información. </a:t>
            </a:r>
          </a:p>
          <a:p>
            <a:r>
              <a:rPr lang="es-ES_tradnl" sz="2000" dirty="0"/>
              <a:t>Literarios             cuentos, leyendas, mitos, novelas, poemas, etc. </a:t>
            </a:r>
          </a:p>
          <a:p>
            <a:r>
              <a:rPr lang="es-ES_tradnl" sz="2000" dirty="0"/>
              <a:t>Apelativos           manuales de instrucciones, recetas de cocina, etc. </a:t>
            </a:r>
          </a:p>
          <a:p>
            <a:r>
              <a:rPr lang="es-ES_tradnl" sz="2000" dirty="0"/>
              <a:t>Expresivos             cartas amistosas, declaraciones de amor, diarios, etc. </a:t>
            </a:r>
            <a:endParaRPr lang="es-MX" sz="2000" dirty="0"/>
          </a:p>
        </p:txBody>
      </p:sp>
      <p:sp>
        <p:nvSpPr>
          <p:cNvPr id="4" name="3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8</a:t>
            </a:fld>
            <a:endParaRPr lang="es-MX"/>
          </a:p>
        </p:txBody>
      </p:sp>
      <p:cxnSp>
        <p:nvCxnSpPr>
          <p:cNvPr id="6" name="5 Conector recto de flecha"/>
          <p:cNvCxnSpPr/>
          <p:nvPr/>
        </p:nvCxnSpPr>
        <p:spPr>
          <a:xfrm>
            <a:off x="2555776" y="1623114"/>
            <a:ext cx="7920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573338"/>
            <a:ext cx="987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402" y="2994479"/>
            <a:ext cx="684076" cy="2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917" y="3651870"/>
            <a:ext cx="87200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7982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r>
              <a:rPr lang="es-ES_tradnl" b="1" dirty="0"/>
              <a:t>Trama Narrativa</a:t>
            </a:r>
          </a:p>
          <a:p>
            <a:r>
              <a:rPr lang="es-ES_tradnl" dirty="0"/>
              <a:t>Presenta hechos o acciones en una secuencia temporal y casual. </a:t>
            </a:r>
          </a:p>
          <a:p>
            <a:r>
              <a:rPr lang="es-ES_tradnl" dirty="0"/>
              <a:t>Importancia en los personajes. </a:t>
            </a:r>
          </a:p>
          <a:p>
            <a:r>
              <a:rPr lang="es-ES_tradnl" dirty="0"/>
              <a:t>Distinción entre el autor y el narrador. (primera persona o tercera persona)</a:t>
            </a:r>
            <a:endParaRPr lang="es-MX" dirty="0"/>
          </a:p>
        </p:txBody>
      </p:sp>
      <p:sp>
        <p:nvSpPr>
          <p:cNvPr id="3" name="2 Marcador de texto"/>
          <p:cNvSpPr>
            <a:spLocks noGrp="1"/>
          </p:cNvSpPr>
          <p:nvPr>
            <p:ph type="body" idx="2"/>
          </p:nvPr>
        </p:nvSpPr>
        <p:spPr/>
        <p:txBody>
          <a:bodyPr/>
          <a:lstStyle/>
          <a:p>
            <a:r>
              <a:rPr lang="es-ES_tradnl" b="1" dirty="0"/>
              <a:t>Trama Argumentativa </a:t>
            </a:r>
          </a:p>
          <a:p>
            <a:r>
              <a:rPr lang="es-ES_tradnl" dirty="0"/>
              <a:t>Comenta, explica, demuestra o confronta ideas, conocimientos, opiniones, creencias, etc. </a:t>
            </a:r>
          </a:p>
          <a:p>
            <a:r>
              <a:rPr lang="es-ES_tradnl" dirty="0"/>
              <a:t>Se organiza en introducción, desarrollo y conclusión. </a:t>
            </a:r>
          </a:p>
          <a:p>
            <a:endParaRPr lang="es-MX" dirty="0"/>
          </a:p>
        </p:txBody>
      </p:sp>
      <p:sp>
        <p:nvSpPr>
          <p:cNvPr id="4" name="3 Título"/>
          <p:cNvSpPr>
            <a:spLocks noGrp="1"/>
          </p:cNvSpPr>
          <p:nvPr>
            <p:ph type="title"/>
          </p:nvPr>
        </p:nvSpPr>
        <p:spPr/>
        <p:txBody>
          <a:bodyPr/>
          <a:lstStyle/>
          <a:p>
            <a:r>
              <a:rPr lang="es-ES_tradnl" dirty="0"/>
              <a:t>Trama de los textos </a:t>
            </a:r>
            <a:endParaRPr lang="es-MX" dirty="0"/>
          </a:p>
        </p:txBody>
      </p:sp>
      <p:sp>
        <p:nvSpPr>
          <p:cNvPr id="5" name="4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9</a:t>
            </a:fld>
            <a:endParaRPr lang="es-MX"/>
          </a:p>
        </p:txBody>
      </p:sp>
    </p:spTree>
    <p:extLst>
      <p:ext uri="{BB962C8B-B14F-4D97-AF65-F5344CB8AC3E}">
        <p14:creationId xmlns:p14="http://schemas.microsoft.com/office/powerpoint/2010/main" val="3487163003"/>
      </p:ext>
    </p:extLst>
  </p:cSld>
  <p:clrMapOvr>
    <a:masterClrMapping/>
  </p:clrMapOvr>
</p:sld>
</file>

<file path=ppt/theme/theme1.xml><?xml version="1.0" encoding="utf-8"?>
<a:theme xmlns:a="http://schemas.openxmlformats.org/drawingml/2006/main" name="Othello template">
  <a:themeElements>
    <a:clrScheme name="Custom 347">
      <a:dk1>
        <a:srgbClr val="222222"/>
      </a:dk1>
      <a:lt1>
        <a:srgbClr val="FFFFFF"/>
      </a:lt1>
      <a:dk2>
        <a:srgbClr val="222222"/>
      </a:dk2>
      <a:lt2>
        <a:srgbClr val="F3F3F3"/>
      </a:lt2>
      <a:accent1>
        <a:srgbClr val="A8122A"/>
      </a:accent1>
      <a:accent2>
        <a:srgbClr val="B88A92"/>
      </a:accent2>
      <a:accent3>
        <a:srgbClr val="F5F1E0"/>
      </a:accent3>
      <a:accent4>
        <a:srgbClr val="D6CEAD"/>
      </a:accent4>
      <a:accent5>
        <a:srgbClr val="434343"/>
      </a:accent5>
      <a:accent6>
        <a:srgbClr val="B7B7B7"/>
      </a:accent6>
      <a:hlink>
        <a:srgbClr val="A812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1684</Words>
  <Application>Microsoft Office PowerPoint</Application>
  <PresentationFormat>Presentación en pantalla (16:9)</PresentationFormat>
  <Paragraphs>201</Paragraphs>
  <Slides>38</Slides>
  <Notes>38</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38</vt:i4>
      </vt:variant>
    </vt:vector>
  </HeadingPairs>
  <TitlesOfParts>
    <vt:vector size="42" baseType="lpstr">
      <vt:lpstr>Arial</vt:lpstr>
      <vt:lpstr>Merriweather</vt:lpstr>
      <vt:lpstr>Raleway</vt:lpstr>
      <vt:lpstr>Othello template</vt:lpstr>
      <vt:lpstr>Tipología de los textos</vt:lpstr>
      <vt:lpstr>Textos en la realidad social y escolar </vt:lpstr>
      <vt:lpstr>Presentación de PowerPoint</vt:lpstr>
      <vt:lpstr>Función Informativa </vt:lpstr>
      <vt:lpstr>Función Literaria</vt:lpstr>
      <vt:lpstr>Función Apelativa</vt:lpstr>
      <vt:lpstr>Función Expresiva </vt:lpstr>
      <vt:lpstr>Trama de los textos </vt:lpstr>
      <vt:lpstr>Trama de los textos </vt:lpstr>
      <vt:lpstr>Trama de los textos </vt:lpstr>
      <vt:lpstr>Presentación de PowerPoint</vt:lpstr>
      <vt:lpstr>TEXTOS LITERARIOS </vt:lpstr>
      <vt:lpstr>TEXTOS LITERARIOS</vt:lpstr>
      <vt:lpstr>TEXTOS LITERARIOS</vt:lpstr>
      <vt:lpstr>TEXTOS LITERARIOS</vt:lpstr>
      <vt:lpstr>TEXTOS PERIODISTICOS</vt:lpstr>
      <vt:lpstr>NOTICIA</vt:lpstr>
      <vt:lpstr>Articulo de opinión </vt:lpstr>
      <vt:lpstr>REPORTAJE</vt:lpstr>
      <vt:lpstr>ENTREVISTA</vt:lpstr>
      <vt:lpstr>TEXTOS DE INFORMACIÓN CIENTIFICA</vt:lpstr>
      <vt:lpstr>TEXTOS INFORMACIÓN CIENTIFICA</vt:lpstr>
      <vt:lpstr>TEXTOS DE INFORMACION CIENTIFICA</vt:lpstr>
      <vt:lpstr>TEXTOS DE INFORMACION CIENTIFICA</vt:lpstr>
      <vt:lpstr>TEXTOS DE INFORMACION CIENTIFICA</vt:lpstr>
      <vt:lpstr>TEXTOS DE INFORMACION CIENTIFICA</vt:lpstr>
      <vt:lpstr>TEXTOS DE INFORMACION CIENTIFICA</vt:lpstr>
      <vt:lpstr>TEXTOS INSTRUCCIONALES</vt:lpstr>
      <vt:lpstr>TEXTOS INSTRUCCIONALES </vt:lpstr>
      <vt:lpstr>TEXTOS EPISTORALES</vt:lpstr>
      <vt:lpstr>TEXTOS EPISTORALES</vt:lpstr>
      <vt:lpstr>TEXTOS EPISTORALES</vt:lpstr>
      <vt:lpstr>TEXTOS HUMORÍSTICOS</vt:lpstr>
      <vt:lpstr>TEXTOS HUMORISTICOS</vt:lpstr>
      <vt:lpstr>TEXTOS PUBLICITARIOS </vt:lpstr>
      <vt:lpstr>TEXTOS PUBLICITARIOS</vt:lpstr>
      <vt:lpstr>TEXTOS PUBLICITARIOS</vt:lpstr>
      <vt:lpstr>TEXTOS PUBLICITARIOS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Tipología de los textos</dc:title>
  <dc:creator>Hernandez 1</dc:creator>
  <cp:lastModifiedBy>Hernandez 1</cp:lastModifiedBy>
  <cp:revision>25</cp:revision>
  <dcterms:modified xsi:type="dcterms:W3CDTF">2019-10-07T22:13:02Z</dcterms:modified>
</cp:coreProperties>
</file>