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4ABEF-0AFD-424A-837A-EE24F033C8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DESARROLLO MORFOLÒGICO Y SINTÀCTICO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855E9F-35FE-4A1C-BBA2-D396F28D36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MIGUEL PÈREZ </a:t>
            </a:r>
            <a:r>
              <a:rPr lang="es-ES" dirty="0" err="1"/>
              <a:t>pEREIRA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070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F5E2E-08E5-462E-ABD9-46AC214D9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018C15-A97C-4B5B-BD83-BE4A11426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275" marR="5080" indent="-283210">
              <a:lnSpc>
                <a:spcPct val="10000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Segoe UI Symbol"/>
              <a:buChar char="⚫"/>
              <a:tabLst>
                <a:tab pos="295910" algn="l"/>
              </a:tabLst>
            </a:pPr>
            <a:r>
              <a:rPr lang="es-ES" sz="2400" spc="245" dirty="0">
                <a:latin typeface="Trebuchet MS"/>
                <a:cs typeface="Trebuchet MS"/>
              </a:rPr>
              <a:t>A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95" dirty="0">
                <a:latin typeface="Trebuchet MS"/>
                <a:cs typeface="Trebuchet MS"/>
              </a:rPr>
              <a:t>lo</a:t>
            </a:r>
            <a:r>
              <a:rPr lang="es-ES" sz="2400" spc="-90" dirty="0">
                <a:latin typeface="Trebuchet MS"/>
                <a:cs typeface="Trebuchet MS"/>
              </a:rPr>
              <a:t>s</a:t>
            </a:r>
            <a:r>
              <a:rPr lang="es-ES" sz="2400" spc="-80" dirty="0">
                <a:latin typeface="Trebuchet MS"/>
                <a:cs typeface="Trebuchet MS"/>
              </a:rPr>
              <a:t> 18 </a:t>
            </a:r>
            <a:r>
              <a:rPr lang="es-ES" sz="2400" spc="-204" dirty="0">
                <a:latin typeface="Trebuchet MS"/>
                <a:cs typeface="Trebuchet MS"/>
              </a:rPr>
              <a:t>meses,</a:t>
            </a:r>
            <a:r>
              <a:rPr lang="es-ES" sz="2400" spc="-370" dirty="0">
                <a:latin typeface="Trebuchet MS"/>
                <a:cs typeface="Trebuchet MS"/>
              </a:rPr>
              <a:t> </a:t>
            </a:r>
            <a:r>
              <a:rPr lang="es-ES" sz="2400" spc="-95" dirty="0">
                <a:latin typeface="Trebuchet MS"/>
                <a:cs typeface="Trebuchet MS"/>
              </a:rPr>
              <a:t>lo</a:t>
            </a:r>
            <a:r>
              <a:rPr lang="es-ES" sz="2400" spc="-90" dirty="0">
                <a:latin typeface="Trebuchet MS"/>
                <a:cs typeface="Trebuchet MS"/>
              </a:rPr>
              <a:t>s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110" dirty="0">
                <a:latin typeface="Trebuchet MS"/>
                <a:cs typeface="Trebuchet MS"/>
              </a:rPr>
              <a:t>niños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55" dirty="0">
                <a:latin typeface="Trebuchet MS"/>
                <a:cs typeface="Trebuchet MS"/>
              </a:rPr>
              <a:t>no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260" dirty="0">
                <a:latin typeface="Trebuchet MS"/>
                <a:cs typeface="Trebuchet MS"/>
              </a:rPr>
              <a:t>di</a:t>
            </a:r>
            <a:r>
              <a:rPr lang="es-ES" sz="2400" spc="-265" dirty="0">
                <a:latin typeface="Trebuchet MS"/>
                <a:cs typeface="Trebuchet MS"/>
              </a:rPr>
              <a:t>f</a:t>
            </a:r>
            <a:r>
              <a:rPr lang="es-ES" sz="2400" spc="-220" dirty="0">
                <a:latin typeface="Trebuchet MS"/>
                <a:cs typeface="Trebuchet MS"/>
              </a:rPr>
              <a:t>e</a:t>
            </a:r>
            <a:r>
              <a:rPr lang="es-ES" sz="2400" spc="-50" dirty="0">
                <a:latin typeface="Trebuchet MS"/>
                <a:cs typeface="Trebuchet MS"/>
              </a:rPr>
              <a:t>r</a:t>
            </a:r>
            <a:r>
              <a:rPr lang="es-ES" sz="2400" spc="-220" dirty="0">
                <a:latin typeface="Trebuchet MS"/>
                <a:cs typeface="Trebuchet MS"/>
              </a:rPr>
              <a:t>e</a:t>
            </a:r>
            <a:r>
              <a:rPr lang="es-ES" sz="2400" spc="-185" dirty="0">
                <a:latin typeface="Trebuchet MS"/>
                <a:cs typeface="Trebuchet MS"/>
              </a:rPr>
              <a:t>ncian  </a:t>
            </a:r>
            <a:r>
              <a:rPr lang="es-ES" sz="2400" spc="-145" dirty="0">
                <a:latin typeface="Trebuchet MS"/>
                <a:cs typeface="Trebuchet MS"/>
              </a:rPr>
              <a:t>artículos</a:t>
            </a:r>
            <a:r>
              <a:rPr lang="es-ES" sz="2400" spc="-75" dirty="0">
                <a:latin typeface="Trebuchet MS"/>
                <a:cs typeface="Trebuchet MS"/>
              </a:rPr>
              <a:t> </a:t>
            </a:r>
            <a:r>
              <a:rPr lang="es-ES" sz="2400" spc="-150" dirty="0">
                <a:latin typeface="Trebuchet MS"/>
                <a:cs typeface="Trebuchet MS"/>
              </a:rPr>
              <a:t>determinados</a:t>
            </a:r>
            <a:r>
              <a:rPr lang="es-ES" sz="2400" spc="-60" dirty="0">
                <a:latin typeface="Trebuchet MS"/>
                <a:cs typeface="Trebuchet MS"/>
              </a:rPr>
              <a:t> </a:t>
            </a:r>
            <a:r>
              <a:rPr lang="es-ES" sz="2400" spc="-215" dirty="0">
                <a:latin typeface="Trebuchet MS"/>
                <a:cs typeface="Trebuchet MS"/>
              </a:rPr>
              <a:t>e</a:t>
            </a:r>
            <a:r>
              <a:rPr lang="es-ES" sz="2400" spc="-70" dirty="0">
                <a:latin typeface="Trebuchet MS"/>
                <a:cs typeface="Trebuchet MS"/>
              </a:rPr>
              <a:t> </a:t>
            </a:r>
            <a:r>
              <a:rPr lang="es-ES" sz="2400" spc="-185" dirty="0">
                <a:latin typeface="Trebuchet MS"/>
                <a:cs typeface="Trebuchet MS"/>
              </a:rPr>
              <a:t>indeterminados, </a:t>
            </a:r>
            <a:r>
              <a:rPr lang="es-ES" sz="2400" spc="-950" dirty="0">
                <a:latin typeface="Trebuchet MS"/>
                <a:cs typeface="Trebuchet MS"/>
              </a:rPr>
              <a:t> </a:t>
            </a:r>
            <a:r>
              <a:rPr lang="es-ES" sz="2400" spc="-245" dirty="0">
                <a:latin typeface="Trebuchet MS"/>
                <a:cs typeface="Trebuchet MS"/>
              </a:rPr>
              <a:t>n</a:t>
            </a:r>
            <a:r>
              <a:rPr lang="es-ES" sz="2400" spc="-125" dirty="0">
                <a:latin typeface="Trebuchet MS"/>
                <a:cs typeface="Trebuchet MS"/>
              </a:rPr>
              <a:t>i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170" dirty="0">
                <a:latin typeface="Trebuchet MS"/>
                <a:cs typeface="Trebuchet MS"/>
              </a:rPr>
              <a:t>masculin</a:t>
            </a:r>
            <a:r>
              <a:rPr lang="es-ES" sz="2400" spc="-180" dirty="0">
                <a:latin typeface="Trebuchet MS"/>
                <a:cs typeface="Trebuchet MS"/>
              </a:rPr>
              <a:t>o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180" dirty="0">
                <a:latin typeface="Trebuchet MS"/>
                <a:cs typeface="Trebuchet MS"/>
              </a:rPr>
              <a:t>y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420" dirty="0">
                <a:latin typeface="Trebuchet MS"/>
                <a:cs typeface="Trebuchet MS"/>
              </a:rPr>
              <a:t>f</a:t>
            </a:r>
            <a:r>
              <a:rPr lang="es-ES" sz="2400" spc="-220" dirty="0">
                <a:latin typeface="Trebuchet MS"/>
                <a:cs typeface="Trebuchet MS"/>
              </a:rPr>
              <a:t>e</a:t>
            </a:r>
            <a:r>
              <a:rPr lang="es-ES" sz="2400" spc="-155" dirty="0">
                <a:latin typeface="Trebuchet MS"/>
                <a:cs typeface="Trebuchet MS"/>
              </a:rPr>
              <a:t>menin</a:t>
            </a:r>
            <a:r>
              <a:rPr lang="es-ES" sz="2400" spc="-245" dirty="0">
                <a:latin typeface="Trebuchet MS"/>
                <a:cs typeface="Trebuchet MS"/>
              </a:rPr>
              <a:t>o</a:t>
            </a:r>
            <a:r>
              <a:rPr lang="es-ES" sz="2400" spc="-475" dirty="0">
                <a:latin typeface="Trebuchet MS"/>
                <a:cs typeface="Trebuchet MS"/>
              </a:rPr>
              <a:t>,</a:t>
            </a:r>
            <a:r>
              <a:rPr lang="es-ES" sz="2400" spc="-400" dirty="0">
                <a:latin typeface="Trebuchet MS"/>
                <a:cs typeface="Trebuchet MS"/>
              </a:rPr>
              <a:t> </a:t>
            </a:r>
            <a:r>
              <a:rPr lang="es-ES" sz="2400" spc="-245" dirty="0">
                <a:latin typeface="Trebuchet MS"/>
                <a:cs typeface="Trebuchet MS"/>
              </a:rPr>
              <a:t>n</a:t>
            </a:r>
            <a:r>
              <a:rPr lang="es-ES" sz="2400" spc="-125" dirty="0">
                <a:latin typeface="Trebuchet MS"/>
                <a:cs typeface="Trebuchet MS"/>
              </a:rPr>
              <a:t>i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170" dirty="0">
                <a:latin typeface="Trebuchet MS"/>
                <a:cs typeface="Trebuchet MS"/>
              </a:rPr>
              <a:t>singular</a:t>
            </a:r>
            <a:r>
              <a:rPr lang="es-ES" sz="2400" spc="-80" dirty="0">
                <a:latin typeface="Trebuchet MS"/>
                <a:cs typeface="Trebuchet MS"/>
              </a:rPr>
              <a:t> </a:t>
            </a:r>
            <a:r>
              <a:rPr lang="es-ES" sz="2400" spc="-135" dirty="0">
                <a:latin typeface="Trebuchet MS"/>
                <a:cs typeface="Trebuchet MS"/>
              </a:rPr>
              <a:t>y  </a:t>
            </a:r>
            <a:r>
              <a:rPr lang="es-ES" sz="2400" spc="-229" dirty="0">
                <a:latin typeface="Trebuchet MS"/>
                <a:cs typeface="Trebuchet MS"/>
              </a:rPr>
              <a:t>plural.(</a:t>
            </a:r>
            <a:r>
              <a:rPr lang="es-ES" sz="2400" spc="-229" dirty="0" err="1">
                <a:latin typeface="Trebuchet MS"/>
                <a:cs typeface="Trebuchet MS"/>
              </a:rPr>
              <a:t>el.l</a:t>
            </a:r>
            <a:r>
              <a:rPr lang="es-ES" sz="2400" spc="-229" dirty="0">
                <a:latin typeface="Trebuchet MS"/>
                <a:cs typeface="Trebuchet MS"/>
              </a:rPr>
              <a:t> </a:t>
            </a:r>
            <a:r>
              <a:rPr lang="es-ES" sz="2400" spc="-229" dirty="0" err="1">
                <a:latin typeface="Trebuchet MS"/>
                <a:cs typeface="Trebuchet MS"/>
              </a:rPr>
              <a:t>a.las</a:t>
            </a:r>
            <a:r>
              <a:rPr lang="es-ES" sz="2400" spc="-229" dirty="0">
                <a:latin typeface="Trebuchet MS"/>
                <a:cs typeface="Trebuchet MS"/>
              </a:rPr>
              <a:t>, los, un unas ,unos</a:t>
            </a:r>
            <a:r>
              <a:rPr lang="es-ES" sz="2000" spc="-229" dirty="0">
                <a:latin typeface="Trebuchet MS"/>
                <a:cs typeface="Trebuchet MS"/>
              </a:rPr>
              <a:t>)</a:t>
            </a:r>
          </a:p>
          <a:p>
            <a:pPr marL="295275" marR="5080" indent="-283210">
              <a:lnSpc>
                <a:spcPct val="10000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Segoe UI Symbol"/>
              <a:buChar char="⚫"/>
              <a:tabLst>
                <a:tab pos="295910" algn="l"/>
              </a:tabLst>
            </a:pPr>
            <a:endParaRPr lang="es-ES" spc="-229" dirty="0">
              <a:latin typeface="Trebuchet MS"/>
              <a:cs typeface="Trebuchet MS"/>
            </a:endParaRPr>
          </a:p>
          <a:p>
            <a:pPr marL="295275" marR="5080" indent="-283210">
              <a:lnSpc>
                <a:spcPct val="100000"/>
              </a:lnSpc>
              <a:spcBef>
                <a:spcPts val="645"/>
              </a:spcBef>
              <a:buClr>
                <a:srgbClr val="3891A7"/>
              </a:buClr>
              <a:buSzPct val="79687"/>
              <a:buFont typeface="Segoe UI Symbol"/>
              <a:buChar char="⚫"/>
              <a:tabLst>
                <a:tab pos="295910" algn="l"/>
              </a:tabLst>
            </a:pPr>
            <a:endParaRPr lang="es-ES" sz="2000" dirty="0">
              <a:latin typeface="Trebuchet MS"/>
              <a:cs typeface="Trebuchet MS"/>
            </a:endParaRPr>
          </a:p>
          <a:p>
            <a:pPr marL="295275" marR="2324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Segoe UI Symbol"/>
              <a:buChar char="⚫"/>
              <a:tabLst>
                <a:tab pos="295910" algn="l"/>
              </a:tabLst>
            </a:pPr>
            <a:r>
              <a:rPr lang="es-ES" sz="2400" spc="-190" dirty="0">
                <a:latin typeface="Trebuchet MS"/>
                <a:cs typeface="Trebuchet MS"/>
              </a:rPr>
              <a:t>La</a:t>
            </a:r>
            <a:r>
              <a:rPr lang="es-ES" sz="2400" spc="-70" dirty="0">
                <a:latin typeface="Trebuchet MS"/>
                <a:cs typeface="Trebuchet MS"/>
              </a:rPr>
              <a:t> </a:t>
            </a:r>
            <a:r>
              <a:rPr lang="es-ES" sz="2400" spc="-355" dirty="0">
                <a:latin typeface="Trebuchet MS"/>
                <a:cs typeface="Trebuchet MS"/>
              </a:rPr>
              <a:t>a</a:t>
            </a:r>
            <a:r>
              <a:rPr lang="es-ES" sz="2400" spc="-185" dirty="0">
                <a:latin typeface="Trebuchet MS"/>
                <a:cs typeface="Trebuchet MS"/>
              </a:rPr>
              <a:t>p</a:t>
            </a:r>
            <a:r>
              <a:rPr lang="es-ES" sz="2400" spc="-145" dirty="0">
                <a:latin typeface="Trebuchet MS"/>
                <a:cs typeface="Trebuchet MS"/>
              </a:rPr>
              <a:t>arición</a:t>
            </a:r>
            <a:r>
              <a:rPr lang="es-ES" sz="2400" spc="-85" dirty="0">
                <a:latin typeface="Trebuchet MS"/>
                <a:cs typeface="Trebuchet MS"/>
              </a:rPr>
              <a:t> </a:t>
            </a:r>
            <a:r>
              <a:rPr lang="es-ES" sz="2400" spc="-185" dirty="0">
                <a:latin typeface="Trebuchet MS"/>
                <a:cs typeface="Trebuchet MS"/>
              </a:rPr>
              <a:t>de</a:t>
            </a:r>
            <a:r>
              <a:rPr lang="es-ES" sz="2400" spc="-65" dirty="0">
                <a:latin typeface="Trebuchet MS"/>
                <a:cs typeface="Trebuchet MS"/>
              </a:rPr>
              <a:t> </a:t>
            </a:r>
            <a:r>
              <a:rPr lang="es-ES" sz="2400" spc="-85" dirty="0">
                <a:latin typeface="Trebuchet MS"/>
                <a:cs typeface="Trebuchet MS"/>
              </a:rPr>
              <a:t>uno </a:t>
            </a:r>
            <a:r>
              <a:rPr lang="es-ES" sz="2400" spc="-185" dirty="0">
                <a:latin typeface="Trebuchet MS"/>
                <a:cs typeface="Trebuchet MS"/>
              </a:rPr>
              <a:t>de</a:t>
            </a:r>
            <a:r>
              <a:rPr lang="es-ES" sz="2400" spc="-65" dirty="0">
                <a:latin typeface="Trebuchet MS"/>
                <a:cs typeface="Trebuchet MS"/>
              </a:rPr>
              <a:t> </a:t>
            </a:r>
            <a:r>
              <a:rPr lang="es-ES" sz="2400" spc="-95" dirty="0">
                <a:latin typeface="Trebuchet MS"/>
                <a:cs typeface="Trebuchet MS"/>
              </a:rPr>
              <a:t>lo</a:t>
            </a:r>
            <a:r>
              <a:rPr lang="es-ES" sz="2400" spc="-90" dirty="0">
                <a:latin typeface="Trebuchet MS"/>
                <a:cs typeface="Trebuchet MS"/>
              </a:rPr>
              <a:t>s</a:t>
            </a:r>
            <a:r>
              <a:rPr lang="es-ES" sz="2400" spc="-70" dirty="0">
                <a:latin typeface="Trebuchet MS"/>
                <a:cs typeface="Trebuchet MS"/>
              </a:rPr>
              <a:t> </a:t>
            </a:r>
            <a:r>
              <a:rPr lang="es-ES" sz="2400" spc="-140" dirty="0">
                <a:latin typeface="Trebuchet MS"/>
                <a:cs typeface="Trebuchet MS"/>
              </a:rPr>
              <a:t>mor</a:t>
            </a:r>
            <a:r>
              <a:rPr lang="es-ES" sz="2400" spc="-125" dirty="0">
                <a:latin typeface="Trebuchet MS"/>
                <a:cs typeface="Trebuchet MS"/>
              </a:rPr>
              <a:t>f</a:t>
            </a:r>
            <a:r>
              <a:rPr lang="es-ES" sz="2400" spc="-200" dirty="0">
                <a:latin typeface="Trebuchet MS"/>
                <a:cs typeface="Trebuchet MS"/>
              </a:rPr>
              <a:t>emas</a:t>
            </a:r>
            <a:r>
              <a:rPr lang="es-ES" sz="2400" spc="-70" dirty="0">
                <a:latin typeface="Trebuchet MS"/>
                <a:cs typeface="Trebuchet MS"/>
              </a:rPr>
              <a:t> </a:t>
            </a:r>
            <a:r>
              <a:rPr lang="es-ES" sz="2400" spc="-40" dirty="0">
                <a:latin typeface="Trebuchet MS"/>
                <a:cs typeface="Trebuchet MS"/>
              </a:rPr>
              <a:t>no  </a:t>
            </a:r>
            <a:r>
              <a:rPr lang="es-ES" sz="2400" spc="-120" dirty="0">
                <a:latin typeface="Trebuchet MS"/>
                <a:cs typeface="Trebuchet MS"/>
              </a:rPr>
              <a:t>supone</a:t>
            </a:r>
            <a:r>
              <a:rPr lang="es-ES" sz="2400" spc="-75" dirty="0">
                <a:latin typeface="Trebuchet MS"/>
                <a:cs typeface="Trebuchet MS"/>
              </a:rPr>
              <a:t> </a:t>
            </a:r>
            <a:r>
              <a:rPr lang="es-ES" sz="2400" spc="-185" dirty="0">
                <a:latin typeface="Trebuchet MS"/>
                <a:cs typeface="Trebuchet MS"/>
              </a:rPr>
              <a:t>que</a:t>
            </a:r>
            <a:r>
              <a:rPr lang="es-ES" sz="2400" spc="-75" dirty="0">
                <a:latin typeface="Trebuchet MS"/>
                <a:cs typeface="Trebuchet MS"/>
              </a:rPr>
              <a:t> </a:t>
            </a:r>
            <a:r>
              <a:rPr lang="es-ES" sz="2400" spc="-204" dirty="0">
                <a:latin typeface="Trebuchet MS"/>
                <a:cs typeface="Trebuchet MS"/>
              </a:rPr>
              <a:t>dicha</a:t>
            </a:r>
            <a:r>
              <a:rPr lang="es-ES" sz="2400" spc="-75" dirty="0">
                <a:latin typeface="Trebuchet MS"/>
                <a:cs typeface="Trebuchet MS"/>
              </a:rPr>
              <a:t> </a:t>
            </a:r>
            <a:r>
              <a:rPr lang="es-ES" sz="2400" spc="-420" dirty="0">
                <a:latin typeface="Trebuchet MS"/>
                <a:cs typeface="Trebuchet MS"/>
              </a:rPr>
              <a:t>f</a:t>
            </a:r>
            <a:r>
              <a:rPr lang="es-ES" sz="2400" spc="45" dirty="0">
                <a:latin typeface="Trebuchet MS"/>
                <a:cs typeface="Trebuchet MS"/>
              </a:rPr>
              <a:t>o</a:t>
            </a:r>
            <a:r>
              <a:rPr lang="es-ES" sz="2400" spc="-165" dirty="0">
                <a:latin typeface="Trebuchet MS"/>
                <a:cs typeface="Trebuchet MS"/>
              </a:rPr>
              <a:t>rma</a:t>
            </a:r>
            <a:r>
              <a:rPr lang="es-ES" sz="2400" spc="-75" dirty="0">
                <a:latin typeface="Trebuchet MS"/>
                <a:cs typeface="Trebuchet MS"/>
              </a:rPr>
              <a:t> </a:t>
            </a:r>
            <a:r>
              <a:rPr lang="es-ES" sz="2400" spc="-175" dirty="0">
                <a:latin typeface="Trebuchet MS"/>
                <a:cs typeface="Trebuchet MS"/>
              </a:rPr>
              <a:t>esté</a:t>
            </a:r>
            <a:r>
              <a:rPr lang="es-ES" sz="2400" spc="-55" dirty="0">
                <a:latin typeface="Trebuchet MS"/>
                <a:cs typeface="Trebuchet MS"/>
              </a:rPr>
              <a:t> </a:t>
            </a:r>
            <a:r>
              <a:rPr lang="es-ES" sz="2400" spc="-215" dirty="0">
                <a:latin typeface="Trebuchet MS"/>
                <a:cs typeface="Trebuchet MS"/>
              </a:rPr>
              <a:t>dominada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9346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0">
            <a:extLst>
              <a:ext uri="{FF2B5EF4-FFF2-40B4-BE49-F238E27FC236}">
                <a16:creationId xmlns:a16="http://schemas.microsoft.com/office/drawing/2014/main" id="{92F29050-A89E-4AD9-AB6F-98E22B05491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59224" y="278980"/>
            <a:ext cx="6802017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3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5FEF12-BF87-43F2-B493-B98AE8A69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0"/>
            <a:ext cx="9603275" cy="546634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La producción de formas irregulares tiene una especial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relevancia: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1" dirty="0" err="1">
                <a:solidFill>
                  <a:srgbClr val="000000"/>
                </a:solidFill>
                <a:effectLst/>
                <a:latin typeface="GillSansMT-Italic"/>
              </a:rPr>
              <a:t>Sobrerregularización</a:t>
            </a:r>
            <a:r>
              <a:rPr lang="es-ES" sz="1400" b="0" i="1" dirty="0">
                <a:solidFill>
                  <a:srgbClr val="000000"/>
                </a:solidFill>
                <a:effectLst/>
                <a:latin typeface="GillSansMT-Italic"/>
              </a:rPr>
              <a:t> 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(aplicación de morfemas regulares a morfemas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irregulares) es producto del trabajo interno de los niños.</a:t>
            </a:r>
            <a:endParaRPr lang="es-ES" sz="1400" dirty="0">
              <a:solidFill>
                <a:srgbClr val="000000"/>
              </a:solidFill>
              <a:latin typeface="GillSansM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La </a:t>
            </a:r>
            <a:r>
              <a:rPr lang="es-ES" sz="1200" b="0" i="0" dirty="0" err="1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sobreregularización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 ocurre cuando el niño aplica un cambio gramatical regular a una palabra irregular.  Por ejemplo, se ha dado cuenta que para conjugar un verbo en la primera persona del presente indicativo se quita la última sílaba del infinitivo </a:t>
            </a:r>
            <a:r>
              <a:rPr lang="es-ES" sz="1200" b="0" i="1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-ar, -</a:t>
            </a:r>
            <a:r>
              <a:rPr lang="es-ES" sz="1200" b="0" i="1" dirty="0" err="1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er</a:t>
            </a:r>
            <a:r>
              <a:rPr lang="es-ES" sz="1200" b="0" i="1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, -ir y 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se añade “ -o” , de tal forma que entonces dirá </a:t>
            </a:r>
            <a:r>
              <a:rPr lang="es-ES" sz="1200" b="0" i="1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yo cabo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 en vez de </a:t>
            </a:r>
            <a:r>
              <a:rPr lang="es-ES" sz="1200" b="0" i="1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yo quepo.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 Otro ejemplo de </a:t>
            </a:r>
            <a:r>
              <a:rPr lang="es-ES" sz="1200" b="0" i="0" dirty="0" err="1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sobrerregularización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 también se da con los plurales. Cuando aprende a agregar “-s” al final de las palabras, puede aplicarlo a palabras que terminan con consonantes y no agrega la “e” necesaria, resultando con palabras como “</a:t>
            </a:r>
            <a:r>
              <a:rPr lang="es-ES" sz="1200" b="0" i="1" dirty="0" err="1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árbols</a:t>
            </a:r>
            <a:r>
              <a:rPr lang="es-ES" sz="1200" b="0" i="0" dirty="0">
                <a:solidFill>
                  <a:srgbClr val="565656"/>
                </a:solidFill>
                <a:effectLst/>
                <a:latin typeface="Montserrat" panose="020B0604020202020204" pitchFamily="2" charset="0"/>
              </a:rPr>
              <a:t>”.</a:t>
            </a:r>
            <a:endParaRPr lang="es-ES" sz="1400" dirty="0">
              <a:solidFill>
                <a:srgbClr val="000000"/>
              </a:solidFill>
              <a:latin typeface="GillSansM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Los errores pueden aparecer desde los 2 años y pueden durar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hasta los 7.</a:t>
            </a:r>
            <a:endParaRPr lang="es-ES" sz="1400" dirty="0">
              <a:solidFill>
                <a:srgbClr val="000000"/>
              </a:solidFill>
              <a:latin typeface="GillSansM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Las formas correctas aparecen cuando son conscientes de las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excepciones de la teoría; no se pueden provocar desde el exterior.</a:t>
            </a:r>
            <a:endParaRPr lang="es-ES" sz="1400" dirty="0">
              <a:solidFill>
                <a:srgbClr val="000000"/>
              </a:solidFill>
              <a:latin typeface="GillSansM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La desaparición de todos los errores no ocurre simultáneamente.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3891A7"/>
                </a:solidFill>
                <a:effectLst/>
                <a:latin typeface="Wingdings2"/>
              </a:rPr>
              <a:t> 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Evolución de formas irregulares: correctas de forma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asilada, incorrectas (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GillSansMT"/>
              </a:rPr>
              <a:t>sobrerregularización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) y correctas.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3891A7"/>
                </a:solidFill>
                <a:effectLst/>
                <a:latin typeface="Wingdings2"/>
              </a:rPr>
              <a:t> 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Cuanto más sencillo y regular es el sistema lingüístico, más</a:t>
            </a:r>
            <a:b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1400" b="0" i="0" dirty="0">
                <a:solidFill>
                  <a:srgbClr val="000000"/>
                </a:solidFill>
                <a:effectLst/>
                <a:latin typeface="GillSansMT"/>
              </a:rPr>
              <a:t>fácil es su adquisición.</a:t>
            </a:r>
            <a:br>
              <a:rPr lang="es-ES" sz="1400" dirty="0"/>
            </a:br>
            <a:br>
              <a:rPr lang="es-ES" sz="1400" dirty="0"/>
            </a:b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14861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34287-CCF9-459C-A496-4EA33D71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0" i="0" dirty="0">
                <a:solidFill>
                  <a:srgbClr val="572314"/>
                </a:solidFill>
                <a:effectLst/>
                <a:latin typeface="GillSansMT"/>
              </a:rPr>
              <a:t>3.2. Desarrollo sintáctico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C51179-E889-47DE-A17D-8502879C2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68073"/>
            <a:ext cx="9603275" cy="4286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i="0" dirty="0">
                <a:solidFill>
                  <a:srgbClr val="000000"/>
                </a:solidFill>
                <a:effectLst/>
                <a:latin typeface="GillSansMT-Bold"/>
              </a:rPr>
              <a:t>Etapas:</a:t>
            </a:r>
            <a:br>
              <a:rPr lang="es-ES" sz="2000" b="1" i="0" dirty="0">
                <a:solidFill>
                  <a:srgbClr val="000000"/>
                </a:solidFill>
                <a:effectLst/>
                <a:latin typeface="GillSansMT-Bold"/>
              </a:rPr>
            </a:br>
            <a:r>
              <a:rPr lang="es-ES" sz="2000" b="0" i="0" dirty="0">
                <a:solidFill>
                  <a:srgbClr val="845E01"/>
                </a:solidFill>
                <a:effectLst/>
                <a:latin typeface="GillSansMT"/>
              </a:rPr>
              <a:t>1) 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12 meses.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845E01"/>
                </a:solidFill>
                <a:effectLst/>
                <a:latin typeface="Verdana" panose="020B0604030504040204" pitchFamily="34" charset="0"/>
              </a:rPr>
              <a:t>◦ 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Las primeras producciones no revelan conocimiento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gramatical (1 palabra o frases hechas).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845E01"/>
                </a:solidFill>
                <a:effectLst/>
                <a:latin typeface="GillSansMT"/>
              </a:rPr>
              <a:t>2) 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18 meses.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845E01"/>
                </a:solidFill>
                <a:effectLst/>
                <a:latin typeface="Verdana" panose="020B0604030504040204" pitchFamily="34" charset="0"/>
              </a:rPr>
              <a:t>◦ 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Comienzan las primeras combinaciones de 2 y más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palabras. Las combinaciones de 3 palabras combinan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relaciones semánticas (agente-acción-objeto).EJ. Nené empuja </a:t>
            </a:r>
            <a:r>
              <a:rPr lang="es-ES" sz="2000" b="0" i="0" dirty="0" err="1">
                <a:solidFill>
                  <a:srgbClr val="000000"/>
                </a:solidFill>
                <a:effectLst/>
                <a:latin typeface="GillSansMT"/>
              </a:rPr>
              <a:t>tren,papá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 sentar </a:t>
            </a:r>
            <a:r>
              <a:rPr lang="es-ES" sz="2000" b="0" i="0" dirty="0" err="1">
                <a:solidFill>
                  <a:srgbClr val="000000"/>
                </a:solidFill>
                <a:effectLst/>
                <a:latin typeface="GillSansMT"/>
              </a:rPr>
              <a:t>silla,etc</a:t>
            </a:r>
            <a:b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</a:br>
            <a:r>
              <a:rPr lang="es-ES" sz="2000" b="0" i="0" dirty="0">
                <a:solidFill>
                  <a:srgbClr val="845E01"/>
                </a:solidFill>
                <a:effectLst/>
                <a:latin typeface="Verdana" panose="020B0604030504040204" pitchFamily="34" charset="0"/>
              </a:rPr>
              <a:t>◦ </a:t>
            </a:r>
            <a:r>
              <a:rPr lang="es-ES" sz="2000" b="0" i="0" dirty="0">
                <a:solidFill>
                  <a:srgbClr val="000000"/>
                </a:solidFill>
                <a:effectLst/>
                <a:latin typeface="GillSansMT"/>
              </a:rPr>
              <a:t>Comienzan a formar la categoría nominal: VOCAL </a:t>
            </a:r>
            <a:r>
              <a:rPr lang="es-ES" sz="2000" spc="-125" dirty="0">
                <a:latin typeface="Trebuchet MS"/>
                <a:cs typeface="Trebuchet MS"/>
              </a:rPr>
              <a:t>(que </a:t>
            </a:r>
            <a:r>
              <a:rPr lang="es-ES" sz="2000" spc="-650" dirty="0">
                <a:latin typeface="Trebuchet MS"/>
                <a:cs typeface="Trebuchet MS"/>
              </a:rPr>
              <a:t> </a:t>
            </a:r>
            <a:r>
              <a:rPr lang="es-ES" sz="2000" spc="-150" dirty="0">
                <a:latin typeface="Trebuchet MS"/>
                <a:cs typeface="Trebuchet MS"/>
              </a:rPr>
              <a:t>hace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45" dirty="0">
                <a:latin typeface="Trebuchet MS"/>
                <a:cs typeface="Trebuchet MS"/>
              </a:rPr>
              <a:t>l</a:t>
            </a:r>
            <a:r>
              <a:rPr lang="es-ES" sz="2000" spc="-245" dirty="0">
                <a:latin typeface="Trebuchet MS"/>
                <a:cs typeface="Trebuchet MS"/>
              </a:rPr>
              <a:t>a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función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25" dirty="0">
                <a:latin typeface="Trebuchet MS"/>
                <a:cs typeface="Trebuchet MS"/>
              </a:rPr>
              <a:t>de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a</a:t>
            </a:r>
            <a:r>
              <a:rPr lang="es-ES" sz="2000" spc="-45" dirty="0">
                <a:latin typeface="Trebuchet MS"/>
                <a:cs typeface="Trebuchet MS"/>
              </a:rPr>
              <a:t>r</a:t>
            </a:r>
            <a:r>
              <a:rPr lang="es-ES" sz="2000" spc="-110" dirty="0">
                <a:latin typeface="Trebuchet MS"/>
                <a:cs typeface="Trebuchet MS"/>
              </a:rPr>
              <a:t>tículo)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130" dirty="0">
                <a:latin typeface="Trebuchet MS"/>
                <a:cs typeface="Trebuchet MS"/>
              </a:rPr>
              <a:t>+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60" dirty="0">
                <a:latin typeface="Trebuchet MS"/>
                <a:cs typeface="Trebuchet MS"/>
              </a:rPr>
              <a:t>NOMBRE.</a:t>
            </a:r>
          </a:p>
          <a:p>
            <a:pPr marL="0" indent="0">
              <a:buNone/>
            </a:pPr>
            <a:r>
              <a:rPr lang="es-MX" sz="2000" spc="-5" dirty="0">
                <a:latin typeface="Trebuchet MS"/>
                <a:cs typeface="Trebuchet MS"/>
              </a:rPr>
              <a:t>A</a:t>
            </a:r>
            <a:r>
              <a:rPr lang="es-MX" sz="2000" dirty="0">
                <a:latin typeface="Trebuchet MS"/>
                <a:cs typeface="Trebuchet MS"/>
              </a:rPr>
              <a:t>l</a:t>
            </a:r>
            <a:r>
              <a:rPr lang="es-MX" sz="2000" spc="-55" dirty="0">
                <a:latin typeface="Trebuchet MS"/>
                <a:cs typeface="Trebuchet MS"/>
              </a:rPr>
              <a:t> </a:t>
            </a:r>
            <a:r>
              <a:rPr lang="es-MX" sz="2000" spc="-215" dirty="0">
                <a:latin typeface="Trebuchet MS"/>
                <a:cs typeface="Trebuchet MS"/>
              </a:rPr>
              <a:t>final</a:t>
            </a:r>
            <a:r>
              <a:rPr lang="es-MX" sz="2000" spc="-190" dirty="0">
                <a:latin typeface="Trebuchet MS"/>
                <a:cs typeface="Trebuchet MS"/>
              </a:rPr>
              <a:t>,</a:t>
            </a:r>
            <a:r>
              <a:rPr lang="es-MX" sz="2000" spc="-260" dirty="0">
                <a:latin typeface="Trebuchet MS"/>
                <a:cs typeface="Trebuchet MS"/>
              </a:rPr>
              <a:t> </a:t>
            </a:r>
            <a:r>
              <a:rPr lang="es-MX" sz="2000" spc="-45" dirty="0">
                <a:latin typeface="Trebuchet MS"/>
                <a:cs typeface="Trebuchet MS"/>
              </a:rPr>
              <a:t>us</a:t>
            </a:r>
            <a:r>
              <a:rPr lang="es-MX" sz="2000" spc="-40" dirty="0">
                <a:latin typeface="Trebuchet MS"/>
                <a:cs typeface="Trebuchet MS"/>
              </a:rPr>
              <a:t>o</a:t>
            </a:r>
            <a:r>
              <a:rPr lang="es-MX" sz="2000" spc="-55" dirty="0">
                <a:latin typeface="Trebuchet MS"/>
                <a:cs typeface="Trebuchet MS"/>
              </a:rPr>
              <a:t> </a:t>
            </a:r>
            <a:r>
              <a:rPr lang="es-MX" sz="2000" spc="-35" dirty="0">
                <a:latin typeface="Trebuchet MS"/>
                <a:cs typeface="Trebuchet MS"/>
              </a:rPr>
              <a:t>co</a:t>
            </a:r>
            <a:r>
              <a:rPr lang="es-MX" sz="2000" spc="-55" dirty="0">
                <a:latin typeface="Trebuchet MS"/>
                <a:cs typeface="Trebuchet MS"/>
              </a:rPr>
              <a:t>r</a:t>
            </a:r>
            <a:r>
              <a:rPr lang="es-MX" sz="2000" spc="-30" dirty="0">
                <a:latin typeface="Trebuchet MS"/>
                <a:cs typeface="Trebuchet MS"/>
              </a:rPr>
              <a:t>r</a:t>
            </a:r>
            <a:r>
              <a:rPr lang="es-MX" sz="2000" spc="-100" dirty="0">
                <a:latin typeface="Trebuchet MS"/>
                <a:cs typeface="Trebuchet MS"/>
              </a:rPr>
              <a:t>ect</a:t>
            </a:r>
            <a:r>
              <a:rPr lang="es-MX" sz="2000" spc="-105" dirty="0">
                <a:latin typeface="Trebuchet MS"/>
                <a:cs typeface="Trebuchet MS"/>
              </a:rPr>
              <a:t>o</a:t>
            </a:r>
            <a:r>
              <a:rPr lang="es-MX" sz="2000" spc="-55" dirty="0">
                <a:latin typeface="Trebuchet MS"/>
                <a:cs typeface="Trebuchet MS"/>
              </a:rPr>
              <a:t> </a:t>
            </a:r>
            <a:r>
              <a:rPr lang="es-MX" sz="2000" spc="-125" dirty="0">
                <a:latin typeface="Trebuchet MS"/>
                <a:cs typeface="Trebuchet MS"/>
              </a:rPr>
              <a:t>de</a:t>
            </a:r>
            <a:r>
              <a:rPr lang="es-MX" sz="2000" spc="-50" dirty="0">
                <a:latin typeface="Trebuchet MS"/>
                <a:cs typeface="Trebuchet MS"/>
              </a:rPr>
              <a:t> </a:t>
            </a:r>
            <a:r>
              <a:rPr lang="es-MX" sz="2000" spc="-114" dirty="0">
                <a:latin typeface="Trebuchet MS"/>
                <a:cs typeface="Trebuchet MS"/>
              </a:rPr>
              <a:t>a</a:t>
            </a:r>
            <a:r>
              <a:rPr lang="es-MX" sz="2000" spc="-45" dirty="0">
                <a:latin typeface="Trebuchet MS"/>
                <a:cs typeface="Trebuchet MS"/>
              </a:rPr>
              <a:t>r</a:t>
            </a:r>
            <a:r>
              <a:rPr lang="es-MX" sz="2000" spc="-105" dirty="0">
                <a:latin typeface="Trebuchet MS"/>
                <a:cs typeface="Trebuchet MS"/>
              </a:rPr>
              <a:t>tículo</a:t>
            </a:r>
            <a:r>
              <a:rPr lang="es-MX" sz="2000" spc="-95" dirty="0">
                <a:latin typeface="Trebuchet MS"/>
                <a:cs typeface="Trebuchet MS"/>
              </a:rPr>
              <a:t>s</a:t>
            </a:r>
            <a:r>
              <a:rPr lang="es-MX" sz="2000" spc="-35" dirty="0">
                <a:latin typeface="Trebuchet MS"/>
                <a:cs typeface="Trebuchet MS"/>
              </a:rPr>
              <a:t> </a:t>
            </a:r>
            <a:r>
              <a:rPr lang="es-MX" sz="2000" spc="-120" dirty="0">
                <a:latin typeface="Trebuchet MS"/>
                <a:cs typeface="Trebuchet MS"/>
              </a:rPr>
              <a:t>esporádicament</a:t>
            </a:r>
            <a:r>
              <a:rPr lang="es-MX" sz="2000" spc="-125" dirty="0">
                <a:latin typeface="Trebuchet MS"/>
                <a:cs typeface="Trebuchet MS"/>
              </a:rPr>
              <a:t>e</a:t>
            </a:r>
            <a:endParaRPr lang="es-ES" sz="2000" spc="60" dirty="0">
              <a:latin typeface="Trebuchet MS"/>
              <a:cs typeface="Trebuchet MS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71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5780C-BB3B-43CA-8768-2F1AC35B4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DETERMINANTES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942EE1-00F3-42FA-A127-B2B660E5D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1. </a:t>
            </a:r>
            <a:r>
              <a:rPr lang="es-ES" sz="4200" b="1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ARTÍCULOS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: los artículos son aquellos determinantes que indican si el sustantivo hace referencia a un ser conocido o desconocido. Los artículos pueden ser: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A) determinados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el, la, los, las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o B) indeterminados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un, una, unos, unas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).</a:t>
            </a:r>
          </a:p>
          <a:p>
            <a:pPr algn="l"/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2. </a:t>
            </a:r>
            <a:r>
              <a:rPr lang="es-ES" sz="4200" b="1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DEMOSTRATIVOS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: los determinante demostrativos señalan la cercanía o lejanía de lo enunciado por el sustantivo con respecto a la posición espacio-temporal del hablante y de los interlocutores y demás participantes del discurso. Los demostrativos son los siguientes: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A) Aquellos que indican más cercanía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este, esta, estos, estas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B) Aquellos que señalan media distancia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ese, esa, esos, esas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C) Aquellos que muestran lejanía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aquel, aquella, aquellos, aquellas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</a:t>
            </a:r>
          </a:p>
          <a:p>
            <a:pPr algn="l"/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3. </a:t>
            </a:r>
            <a:r>
              <a:rPr lang="es-ES" sz="4200" b="1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POSESIVOS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: los determinantes posesivos son aquellos que acompañan al sustantivo señalan posesión o pertenencia del mismo con respecto a la persona que habla. Los posesivos pueden hacer referencia a un solo poseedor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mi, mis, tu, tus, su, sus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 o varios poseedores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nuestro, nuestra, nuestros, nuestras, vuestro, vuestra, vuestros, vuestras, su, sus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).</a:t>
            </a:r>
          </a:p>
          <a:p>
            <a:pPr algn="l"/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4. </a:t>
            </a:r>
            <a:r>
              <a:rPr lang="es-ES" sz="4200" b="1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NUMERALES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: los determinantes numerales son los que acompañan al sustantivo e indican el número o el orden con respecto a otros sustantivos de igual categoría. Los numerales pueden ser: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A) cardinales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dos, cuatro, cinco, ocho, diecisiete, sesenta...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s-ES" sz="4200" b="0" i="0" dirty="0" err="1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etc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o B) ordinales (</a:t>
            </a:r>
            <a:r>
              <a:rPr lang="es-ES" sz="4200" b="0" i="1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segundo, quinto, sexto, octavo, décimo</a:t>
            </a:r>
            <a:r>
              <a:rPr lang="es-ES" sz="4200" b="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730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286F9F-08E9-455B-A6B4-CAB82A45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500" spc="-114" dirty="0">
                <a:solidFill>
                  <a:srgbClr val="845E01"/>
                </a:solidFill>
              </a:rPr>
              <a:t>3)</a:t>
            </a:r>
            <a:r>
              <a:rPr lang="es-ES" sz="3500" spc="90" dirty="0">
                <a:solidFill>
                  <a:srgbClr val="845E01"/>
                </a:solidFill>
              </a:rPr>
              <a:t> </a:t>
            </a:r>
            <a:r>
              <a:rPr lang="es-ES" sz="3200" spc="-5" dirty="0">
                <a:solidFill>
                  <a:srgbClr val="000000"/>
                </a:solidFill>
                <a:latin typeface="Symbol"/>
                <a:cs typeface="Symbol"/>
              </a:rPr>
              <a:t></a:t>
            </a:r>
            <a:r>
              <a:rPr lang="es-ES" sz="3200"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3200" spc="-80" dirty="0">
                <a:solidFill>
                  <a:srgbClr val="000000"/>
                </a:solidFill>
              </a:rPr>
              <a:t>2 </a:t>
            </a:r>
            <a:r>
              <a:rPr lang="es-ES" sz="3200" spc="-320" dirty="0">
                <a:solidFill>
                  <a:srgbClr val="000000"/>
                </a:solidFill>
              </a:rPr>
              <a:t>a</a:t>
            </a:r>
            <a:r>
              <a:rPr lang="es-ES" sz="3200" spc="-80" dirty="0">
                <a:solidFill>
                  <a:srgbClr val="000000"/>
                </a:solidFill>
              </a:rPr>
              <a:t> 2 </a:t>
            </a:r>
            <a:r>
              <a:rPr lang="es-ES" sz="3200" spc="-280" dirty="0">
                <a:solidFill>
                  <a:srgbClr val="000000"/>
                </a:solidFill>
              </a:rPr>
              <a:t>y1/2</a:t>
            </a:r>
            <a:r>
              <a:rPr lang="es-ES" sz="3200" spc="-80" dirty="0">
                <a:solidFill>
                  <a:srgbClr val="000000"/>
                </a:solidFill>
              </a:rPr>
              <a:t> </a:t>
            </a:r>
            <a:r>
              <a:rPr lang="es-ES" sz="3200" spc="-195" dirty="0">
                <a:solidFill>
                  <a:srgbClr val="000000"/>
                </a:solidFill>
              </a:rPr>
              <a:t>años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5FA76F-5622-4E60-8649-301528BE0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0555" indent="-343535">
              <a:lnSpc>
                <a:spcPct val="100000"/>
              </a:lnSpc>
              <a:spcBef>
                <a:spcPts val="459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MX" sz="2000" spc="-45" dirty="0">
                <a:latin typeface="Trebuchet MS"/>
                <a:cs typeface="Trebuchet MS"/>
              </a:rPr>
              <a:t>Oraciones</a:t>
            </a:r>
            <a:r>
              <a:rPr lang="es-MX" sz="2000" spc="-50" dirty="0">
                <a:latin typeface="Trebuchet MS"/>
                <a:cs typeface="Trebuchet MS"/>
              </a:rPr>
              <a:t> </a:t>
            </a:r>
            <a:r>
              <a:rPr lang="es-MX" sz="2000" spc="-130" dirty="0">
                <a:latin typeface="Trebuchet MS"/>
                <a:cs typeface="Trebuchet MS"/>
              </a:rPr>
              <a:t>simples,</a:t>
            </a:r>
            <a:r>
              <a:rPr lang="es-MX" sz="2000" spc="-245" dirty="0">
                <a:latin typeface="Trebuchet MS"/>
                <a:cs typeface="Trebuchet MS"/>
              </a:rPr>
              <a:t> </a:t>
            </a:r>
            <a:r>
              <a:rPr lang="es-MX" sz="2000" spc="-90" dirty="0">
                <a:latin typeface="Trebuchet MS"/>
                <a:cs typeface="Trebuchet MS"/>
              </a:rPr>
              <a:t>pe</a:t>
            </a:r>
            <a:r>
              <a:rPr lang="es-MX" sz="2000" spc="-114" dirty="0">
                <a:latin typeface="Trebuchet MS"/>
                <a:cs typeface="Trebuchet MS"/>
              </a:rPr>
              <a:t>r</a:t>
            </a:r>
            <a:r>
              <a:rPr lang="es-MX" sz="2000" spc="25" dirty="0">
                <a:latin typeface="Trebuchet MS"/>
                <a:cs typeface="Trebuchet MS"/>
              </a:rPr>
              <a:t>o</a:t>
            </a:r>
            <a:r>
              <a:rPr lang="es-MX" sz="2000" spc="-65" dirty="0">
                <a:latin typeface="Trebuchet MS"/>
                <a:cs typeface="Trebuchet MS"/>
              </a:rPr>
              <a:t> </a:t>
            </a:r>
            <a:r>
              <a:rPr lang="es-MX" sz="2000" spc="-130" dirty="0">
                <a:latin typeface="Trebuchet MS"/>
                <a:cs typeface="Trebuchet MS"/>
              </a:rPr>
              <a:t>completas.</a:t>
            </a:r>
            <a:endParaRPr lang="es-MX" sz="2000" dirty="0">
              <a:latin typeface="Trebuchet MS"/>
              <a:cs typeface="Trebuchet MS"/>
            </a:endParaRPr>
          </a:p>
          <a:p>
            <a:pPr marL="630555" indent="-343535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MX" sz="2000" spc="-25" dirty="0">
                <a:latin typeface="Trebuchet MS"/>
                <a:cs typeface="Trebuchet MS"/>
              </a:rPr>
              <a:t>Dominio</a:t>
            </a:r>
            <a:r>
              <a:rPr lang="es-MX" sz="2000" spc="-70" dirty="0">
                <a:latin typeface="Trebuchet MS"/>
                <a:cs typeface="Trebuchet MS"/>
              </a:rPr>
              <a:t> </a:t>
            </a:r>
            <a:r>
              <a:rPr lang="es-MX" sz="2000" spc="-114" dirty="0">
                <a:latin typeface="Trebuchet MS"/>
                <a:cs typeface="Trebuchet MS"/>
              </a:rPr>
              <a:t>de</a:t>
            </a:r>
            <a:r>
              <a:rPr lang="es-MX" sz="2000" spc="-45" dirty="0">
                <a:latin typeface="Trebuchet MS"/>
                <a:cs typeface="Trebuchet MS"/>
              </a:rPr>
              <a:t> </a:t>
            </a:r>
            <a:r>
              <a:rPr lang="es-MX" sz="2000" spc="-175" dirty="0">
                <a:latin typeface="Trebuchet MS"/>
                <a:cs typeface="Trebuchet MS"/>
              </a:rPr>
              <a:t>la</a:t>
            </a:r>
            <a:r>
              <a:rPr lang="es-MX" sz="2000" spc="-60" dirty="0">
                <a:latin typeface="Trebuchet MS"/>
                <a:cs typeface="Trebuchet MS"/>
              </a:rPr>
              <a:t> </a:t>
            </a:r>
            <a:r>
              <a:rPr lang="es-MX" sz="2000" spc="-45" dirty="0">
                <a:latin typeface="Trebuchet MS"/>
                <a:cs typeface="Trebuchet MS"/>
              </a:rPr>
              <a:t>conco</a:t>
            </a:r>
            <a:r>
              <a:rPr lang="es-MX" sz="2000" spc="-65" dirty="0">
                <a:latin typeface="Trebuchet MS"/>
                <a:cs typeface="Trebuchet MS"/>
              </a:rPr>
              <a:t>r</a:t>
            </a:r>
            <a:r>
              <a:rPr lang="es-MX" sz="2000" spc="-140" dirty="0">
                <a:latin typeface="Trebuchet MS"/>
                <a:cs typeface="Trebuchet MS"/>
              </a:rPr>
              <a:t>dancia</a:t>
            </a:r>
            <a:r>
              <a:rPr lang="es-MX" sz="2000" spc="-70" dirty="0">
                <a:latin typeface="Trebuchet MS"/>
                <a:cs typeface="Trebuchet MS"/>
              </a:rPr>
              <a:t> </a:t>
            </a:r>
            <a:r>
              <a:rPr lang="es-MX" sz="2000" spc="-114" dirty="0">
                <a:latin typeface="Trebuchet MS"/>
                <a:cs typeface="Trebuchet MS"/>
              </a:rPr>
              <a:t>de</a:t>
            </a:r>
            <a:r>
              <a:rPr lang="es-MX" sz="2000" spc="-45" dirty="0">
                <a:latin typeface="Trebuchet MS"/>
                <a:cs typeface="Trebuchet MS"/>
              </a:rPr>
              <a:t> </a:t>
            </a:r>
            <a:r>
              <a:rPr lang="es-MX" sz="2000" spc="-95" dirty="0">
                <a:latin typeface="Trebuchet MS"/>
                <a:cs typeface="Trebuchet MS"/>
              </a:rPr>
              <a:t>núme</a:t>
            </a:r>
            <a:r>
              <a:rPr lang="es-MX" sz="2000" spc="-110" dirty="0">
                <a:latin typeface="Trebuchet MS"/>
                <a:cs typeface="Trebuchet MS"/>
              </a:rPr>
              <a:t>r</a:t>
            </a:r>
            <a:r>
              <a:rPr lang="es-MX" sz="2000" spc="-35" dirty="0">
                <a:latin typeface="Trebuchet MS"/>
                <a:cs typeface="Trebuchet MS"/>
              </a:rPr>
              <a:t>o</a:t>
            </a:r>
            <a:r>
              <a:rPr lang="es-MX" sz="2000" spc="-300" dirty="0">
                <a:latin typeface="Trebuchet MS"/>
                <a:cs typeface="Trebuchet MS"/>
              </a:rPr>
              <a:t>.</a:t>
            </a:r>
            <a:endParaRPr lang="es-MX" sz="2000" dirty="0">
              <a:latin typeface="Trebuchet MS"/>
              <a:cs typeface="Trebuchet MS"/>
            </a:endParaRPr>
          </a:p>
          <a:p>
            <a:pPr marL="630555" marR="412115" indent="-342900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MX" sz="2000" spc="-80" dirty="0">
                <a:latin typeface="Trebuchet MS"/>
                <a:cs typeface="Trebuchet MS"/>
              </a:rPr>
              <a:t>Categoría</a:t>
            </a:r>
            <a:r>
              <a:rPr lang="es-MX" sz="2000" spc="-65" dirty="0">
                <a:latin typeface="Trebuchet MS"/>
                <a:cs typeface="Trebuchet MS"/>
              </a:rPr>
              <a:t> </a:t>
            </a:r>
            <a:r>
              <a:rPr lang="es-MX" sz="2000" spc="-135" dirty="0">
                <a:latin typeface="Trebuchet MS"/>
                <a:cs typeface="Trebuchet MS"/>
              </a:rPr>
              <a:t>nominal:</a:t>
            </a:r>
            <a:r>
              <a:rPr lang="es-MX" sz="2000" spc="305" dirty="0">
                <a:latin typeface="Trebuchet MS"/>
                <a:cs typeface="Trebuchet MS"/>
              </a:rPr>
              <a:t> </a:t>
            </a:r>
            <a:r>
              <a:rPr lang="es-MX" sz="2000" spc="70" dirty="0">
                <a:latin typeface="Trebuchet MS"/>
                <a:cs typeface="Trebuchet MS"/>
              </a:rPr>
              <a:t>DETERMINANTES</a:t>
            </a:r>
            <a:r>
              <a:rPr lang="es-MX" sz="2000" spc="-30" dirty="0">
                <a:latin typeface="Trebuchet MS"/>
                <a:cs typeface="Trebuchet MS"/>
              </a:rPr>
              <a:t> </a:t>
            </a:r>
            <a:r>
              <a:rPr lang="es-MX" sz="2000" spc="-110" dirty="0">
                <a:latin typeface="Trebuchet MS"/>
                <a:cs typeface="Trebuchet MS"/>
              </a:rPr>
              <a:t>(artículos,</a:t>
            </a:r>
            <a:r>
              <a:rPr lang="es-MX" sz="2000" spc="-265" dirty="0">
                <a:latin typeface="Trebuchet MS"/>
                <a:cs typeface="Trebuchet MS"/>
              </a:rPr>
              <a:t> </a:t>
            </a:r>
            <a:r>
              <a:rPr lang="es-MX" sz="2000" spc="-90" dirty="0">
                <a:latin typeface="Trebuchet MS"/>
                <a:cs typeface="Trebuchet MS"/>
              </a:rPr>
              <a:t>posesivos, </a:t>
            </a:r>
            <a:r>
              <a:rPr lang="es-MX" sz="2000" spc="-590" dirty="0">
                <a:latin typeface="Trebuchet MS"/>
                <a:cs typeface="Trebuchet MS"/>
              </a:rPr>
              <a:t> </a:t>
            </a:r>
            <a:r>
              <a:rPr lang="es-MX" sz="2000" spc="-45" dirty="0">
                <a:latin typeface="Trebuchet MS"/>
                <a:cs typeface="Trebuchet MS"/>
              </a:rPr>
              <a:t>demostrativos…)</a:t>
            </a:r>
            <a:r>
              <a:rPr lang="es-MX" sz="2000" spc="-60" dirty="0">
                <a:latin typeface="Trebuchet MS"/>
                <a:cs typeface="Trebuchet MS"/>
              </a:rPr>
              <a:t> </a:t>
            </a:r>
            <a:r>
              <a:rPr lang="es-MX" sz="2000" spc="114" dirty="0">
                <a:latin typeface="Trebuchet MS"/>
                <a:cs typeface="Trebuchet MS"/>
              </a:rPr>
              <a:t>+</a:t>
            </a:r>
            <a:r>
              <a:rPr lang="es-MX" sz="2000" spc="-55" dirty="0">
                <a:latin typeface="Trebuchet MS"/>
                <a:cs typeface="Trebuchet MS"/>
              </a:rPr>
              <a:t> </a:t>
            </a:r>
            <a:r>
              <a:rPr lang="es-MX" sz="2000" spc="55" dirty="0">
                <a:latin typeface="Trebuchet MS"/>
                <a:cs typeface="Trebuchet MS"/>
              </a:rPr>
              <a:t>NOMBRE.</a:t>
            </a:r>
            <a:endParaRPr lang="es-MX" sz="2000" dirty="0">
              <a:latin typeface="Trebuchet MS"/>
              <a:cs typeface="Trebuchet MS"/>
            </a:endParaRPr>
          </a:p>
          <a:p>
            <a:pPr marL="630555" indent="-343535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MX" sz="2000" spc="-50" dirty="0">
                <a:latin typeface="Trebuchet MS"/>
                <a:cs typeface="Trebuchet MS"/>
              </a:rPr>
              <a:t>Oraciones </a:t>
            </a:r>
            <a:r>
              <a:rPr lang="es-MX" sz="2000" spc="-135" dirty="0">
                <a:latin typeface="Trebuchet MS"/>
                <a:cs typeface="Trebuchet MS"/>
              </a:rPr>
              <a:t>negativas</a:t>
            </a:r>
            <a:r>
              <a:rPr lang="es-MX" sz="2000" spc="-45" dirty="0">
                <a:latin typeface="Trebuchet MS"/>
                <a:cs typeface="Trebuchet MS"/>
              </a:rPr>
              <a:t> </a:t>
            </a:r>
            <a:r>
              <a:rPr lang="es-MX" sz="2000" spc="-135" dirty="0">
                <a:latin typeface="Trebuchet MS"/>
                <a:cs typeface="Trebuchet MS"/>
              </a:rPr>
              <a:t>e</a:t>
            </a:r>
            <a:r>
              <a:rPr lang="es-MX" sz="2000" spc="-45" dirty="0">
                <a:latin typeface="Trebuchet MS"/>
                <a:cs typeface="Trebuchet MS"/>
              </a:rPr>
              <a:t> </a:t>
            </a:r>
            <a:r>
              <a:rPr lang="es-MX" sz="2000" spc="-110" dirty="0">
                <a:latin typeface="Trebuchet MS"/>
                <a:cs typeface="Trebuchet MS"/>
              </a:rPr>
              <a:t>interrogativas</a:t>
            </a:r>
            <a:r>
              <a:rPr lang="es-MX" sz="2000" spc="-55" dirty="0">
                <a:latin typeface="Trebuchet MS"/>
                <a:cs typeface="Trebuchet MS"/>
              </a:rPr>
              <a:t> </a:t>
            </a:r>
            <a:r>
              <a:rPr lang="es-MX" sz="2000" spc="-130" dirty="0">
                <a:latin typeface="Trebuchet MS"/>
                <a:cs typeface="Trebuchet MS"/>
              </a:rPr>
              <a:t>simples.</a:t>
            </a:r>
            <a:endParaRPr lang="es-MX" sz="2000" dirty="0">
              <a:latin typeface="Trebuchet MS"/>
              <a:cs typeface="Trebuchet MS"/>
            </a:endParaRPr>
          </a:p>
          <a:p>
            <a:pPr marL="0" indent="0">
              <a:lnSpc>
                <a:spcPct val="100000"/>
              </a:lnSpc>
              <a:spcBef>
                <a:spcPts val="260"/>
              </a:spcBef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605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7E47A-871F-4FEE-B5FE-E1314811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spc="-114" dirty="0">
                <a:solidFill>
                  <a:srgbClr val="845E01"/>
                </a:solidFill>
              </a:rPr>
              <a:t>5)</a:t>
            </a:r>
            <a:r>
              <a:rPr lang="es-ES" sz="4000" spc="90" dirty="0">
                <a:solidFill>
                  <a:srgbClr val="845E01"/>
                </a:solidFill>
              </a:rPr>
              <a:t> </a:t>
            </a:r>
            <a:r>
              <a:rPr lang="es-ES" sz="3600" spc="-5" dirty="0">
                <a:solidFill>
                  <a:srgbClr val="000000"/>
                </a:solidFill>
                <a:latin typeface="Symbol"/>
                <a:cs typeface="Symbol"/>
              </a:rPr>
              <a:t></a:t>
            </a:r>
            <a:r>
              <a:rPr lang="es-ES" sz="3600"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3600" spc="-80" dirty="0">
                <a:solidFill>
                  <a:srgbClr val="000000"/>
                </a:solidFill>
              </a:rPr>
              <a:t>3 </a:t>
            </a:r>
            <a:r>
              <a:rPr lang="es-ES" sz="3600" spc="-320" dirty="0">
                <a:solidFill>
                  <a:srgbClr val="000000"/>
                </a:solidFill>
              </a:rPr>
              <a:t>a</a:t>
            </a:r>
            <a:r>
              <a:rPr lang="es-ES" sz="3600" spc="-80" dirty="0">
                <a:solidFill>
                  <a:srgbClr val="000000"/>
                </a:solidFill>
              </a:rPr>
              <a:t> 4 </a:t>
            </a:r>
            <a:r>
              <a:rPr lang="es-ES" sz="3600" spc="-280" dirty="0">
                <a:solidFill>
                  <a:srgbClr val="000000"/>
                </a:solidFill>
              </a:rPr>
              <a:t>y1/2</a:t>
            </a:r>
            <a:r>
              <a:rPr lang="es-ES" sz="3600" spc="-80" dirty="0">
                <a:solidFill>
                  <a:srgbClr val="000000"/>
                </a:solidFill>
              </a:rPr>
              <a:t> </a:t>
            </a:r>
            <a:r>
              <a:rPr lang="es-ES" sz="3600" spc="-195" dirty="0">
                <a:solidFill>
                  <a:srgbClr val="000000"/>
                </a:solidFill>
              </a:rPr>
              <a:t>años</a:t>
            </a:r>
            <a:r>
              <a:rPr lang="es-ES" sz="3500" spc="90" dirty="0">
                <a:solidFill>
                  <a:srgbClr val="845E01"/>
                </a:solidFill>
              </a:rPr>
              <a:t> </a:t>
            </a:r>
            <a:r>
              <a:rPr lang="es-ES" sz="3200" spc="-5" dirty="0">
                <a:solidFill>
                  <a:srgbClr val="000000"/>
                </a:solidFill>
                <a:latin typeface="Symbol"/>
                <a:cs typeface="Symbol"/>
              </a:rPr>
              <a:t></a:t>
            </a:r>
            <a:r>
              <a:rPr lang="es-ES" sz="3200"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3200" spc="-80" dirty="0">
                <a:solidFill>
                  <a:srgbClr val="000000"/>
                </a:solidFill>
              </a:rPr>
              <a:t>3 </a:t>
            </a:r>
            <a:r>
              <a:rPr lang="es-ES" sz="3200" spc="-320" dirty="0">
                <a:solidFill>
                  <a:srgbClr val="000000"/>
                </a:solidFill>
              </a:rPr>
              <a:t>a</a:t>
            </a:r>
            <a:r>
              <a:rPr lang="es-ES" sz="3200" spc="-80" dirty="0">
                <a:solidFill>
                  <a:srgbClr val="000000"/>
                </a:solidFill>
              </a:rPr>
              <a:t> 4 </a:t>
            </a:r>
            <a:r>
              <a:rPr lang="es-ES" sz="3200" spc="-280" dirty="0">
                <a:solidFill>
                  <a:srgbClr val="000000"/>
                </a:solidFill>
              </a:rPr>
              <a:t>y1/2</a:t>
            </a:r>
            <a:r>
              <a:rPr lang="es-ES" sz="3200" spc="-80" dirty="0">
                <a:solidFill>
                  <a:srgbClr val="000000"/>
                </a:solidFill>
              </a:rPr>
              <a:t> </a:t>
            </a:r>
            <a:r>
              <a:rPr lang="es-ES" sz="3200" spc="-195" dirty="0">
                <a:solidFill>
                  <a:srgbClr val="000000"/>
                </a:solidFill>
              </a:rPr>
              <a:t>años.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D5B979-6C48-4EE4-9E50-053CF335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0555" indent="-343535">
              <a:lnSpc>
                <a:spcPct val="100000"/>
              </a:lnSpc>
              <a:spcBef>
                <a:spcPts val="459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ES" sz="2000" spc="-25" dirty="0">
                <a:latin typeface="Trebuchet MS"/>
                <a:cs typeface="Trebuchet MS"/>
              </a:rPr>
              <a:t>Dominio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75" dirty="0">
                <a:latin typeface="Trebuchet MS"/>
                <a:cs typeface="Trebuchet MS"/>
              </a:rPr>
              <a:t>la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00" dirty="0">
                <a:latin typeface="Trebuchet MS"/>
                <a:cs typeface="Trebuchet MS"/>
              </a:rPr>
              <a:t>selección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30" dirty="0">
                <a:latin typeface="Trebuchet MS"/>
                <a:cs typeface="Trebuchet MS"/>
              </a:rPr>
              <a:t>del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40" dirty="0">
                <a:latin typeface="Trebuchet MS"/>
                <a:cs typeface="Trebuchet MS"/>
              </a:rPr>
              <a:t>modo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(indicati</a:t>
            </a:r>
            <a:r>
              <a:rPr lang="es-ES" sz="2000" spc="-190" dirty="0">
                <a:latin typeface="Trebuchet MS"/>
                <a:cs typeface="Trebuchet MS"/>
              </a:rPr>
              <a:t>v</a:t>
            </a:r>
            <a:r>
              <a:rPr lang="es-ES" sz="2000" spc="-145" dirty="0">
                <a:latin typeface="Trebuchet MS"/>
                <a:cs typeface="Trebuchet MS"/>
              </a:rPr>
              <a:t>o/subjunti</a:t>
            </a:r>
            <a:r>
              <a:rPr lang="es-ES" sz="2000" spc="-195" dirty="0">
                <a:latin typeface="Trebuchet MS"/>
                <a:cs typeface="Trebuchet MS"/>
              </a:rPr>
              <a:t>v</a:t>
            </a:r>
            <a:r>
              <a:rPr lang="es-ES" sz="2000" spc="-120" dirty="0">
                <a:latin typeface="Trebuchet MS"/>
                <a:cs typeface="Trebuchet MS"/>
              </a:rPr>
              <a:t>o).</a:t>
            </a:r>
            <a:endParaRPr lang="es-ES" sz="2000" dirty="0">
              <a:latin typeface="Trebuchet MS"/>
              <a:cs typeface="Trebuchet MS"/>
            </a:endParaRPr>
          </a:p>
          <a:p>
            <a:pPr marL="630555" marR="84455" indent="-342900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ES" sz="2000" spc="35" dirty="0">
                <a:latin typeface="Trebuchet MS"/>
                <a:cs typeface="Trebuchet MS"/>
              </a:rPr>
              <a:t>Uso </a:t>
            </a:r>
            <a:r>
              <a:rPr lang="es-ES" sz="2000" spc="-114" dirty="0">
                <a:latin typeface="Trebuchet MS"/>
                <a:cs typeface="Trebuchet MS"/>
              </a:rPr>
              <a:t>de </a:t>
            </a:r>
            <a:r>
              <a:rPr lang="es-ES" sz="2000" spc="-90" dirty="0">
                <a:latin typeface="Trebuchet MS"/>
                <a:cs typeface="Trebuchet MS"/>
              </a:rPr>
              <a:t>todas </a:t>
            </a:r>
            <a:r>
              <a:rPr lang="es-ES" sz="2000" spc="-135" dirty="0">
                <a:latin typeface="Trebuchet MS"/>
                <a:cs typeface="Trebuchet MS"/>
              </a:rPr>
              <a:t>las </a:t>
            </a:r>
            <a:r>
              <a:rPr lang="es-ES" sz="2000" spc="-75" dirty="0">
                <a:latin typeface="Trebuchet MS"/>
                <a:cs typeface="Trebuchet MS"/>
              </a:rPr>
              <a:t>oraciones </a:t>
            </a:r>
            <a:r>
              <a:rPr lang="es-ES" sz="2000" spc="-95" dirty="0">
                <a:latin typeface="Trebuchet MS"/>
                <a:cs typeface="Trebuchet MS"/>
              </a:rPr>
              <a:t>subordinadas </a:t>
            </a:r>
            <a:r>
              <a:rPr lang="es-ES" sz="2000" spc="-105" dirty="0">
                <a:latin typeface="Trebuchet MS"/>
                <a:cs typeface="Trebuchet MS"/>
              </a:rPr>
              <a:t>(porque, </a:t>
            </a:r>
            <a:r>
              <a:rPr lang="es-ES" sz="2000" spc="-140" dirty="0">
                <a:latin typeface="Trebuchet MS"/>
                <a:cs typeface="Trebuchet MS"/>
              </a:rPr>
              <a:t>aunque, </a:t>
            </a:r>
            <a:r>
              <a:rPr lang="es-ES" sz="2000" spc="-160" dirty="0">
                <a:latin typeface="Trebuchet MS"/>
                <a:cs typeface="Trebuchet MS"/>
              </a:rPr>
              <a:t>para, </a:t>
            </a:r>
            <a:r>
              <a:rPr lang="es-ES" sz="2000" spc="-590" dirty="0">
                <a:latin typeface="Trebuchet MS"/>
                <a:cs typeface="Trebuchet MS"/>
              </a:rPr>
              <a:t> </a:t>
            </a:r>
            <a:r>
              <a:rPr lang="es-ES" sz="2000" spc="-130" dirty="0">
                <a:latin typeface="Trebuchet MS"/>
                <a:cs typeface="Trebuchet MS"/>
              </a:rPr>
              <a:t>mientras,</a:t>
            </a:r>
            <a:r>
              <a:rPr lang="es-ES" sz="2000" spc="-270" dirty="0">
                <a:latin typeface="Trebuchet MS"/>
                <a:cs typeface="Trebuchet MS"/>
              </a:rPr>
              <a:t> </a:t>
            </a:r>
            <a:r>
              <a:rPr lang="es-ES" sz="2000" spc="-140" dirty="0">
                <a:latin typeface="Trebuchet MS"/>
                <a:cs typeface="Trebuchet MS"/>
              </a:rPr>
              <a:t>si).</a:t>
            </a:r>
            <a:endParaRPr lang="es-ES" sz="2000" dirty="0">
              <a:latin typeface="Trebuchet MS"/>
              <a:cs typeface="Trebuchet MS"/>
            </a:endParaRPr>
          </a:p>
          <a:p>
            <a:pPr marL="630555" indent="-343535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630555" algn="l"/>
                <a:tab pos="631190" algn="l"/>
              </a:tabLst>
            </a:pPr>
            <a:r>
              <a:rPr lang="es-ES" sz="2000" spc="5" dirty="0">
                <a:latin typeface="Trebuchet MS"/>
                <a:cs typeface="Trebuchet MS"/>
              </a:rPr>
              <a:t>Cont</a:t>
            </a:r>
            <a:r>
              <a:rPr lang="es-ES" sz="2000" spc="-45" dirty="0">
                <a:latin typeface="Trebuchet MS"/>
                <a:cs typeface="Trebuchet MS"/>
              </a:rPr>
              <a:t>r</a:t>
            </a:r>
            <a:r>
              <a:rPr lang="es-ES" sz="2000" spc="20" dirty="0">
                <a:latin typeface="Trebuchet MS"/>
                <a:cs typeface="Trebuchet MS"/>
              </a:rPr>
              <a:t>o</a:t>
            </a:r>
            <a:r>
              <a:rPr lang="es-ES" sz="2000" spc="-155" dirty="0">
                <a:latin typeface="Trebuchet MS"/>
                <a:cs typeface="Trebuchet MS"/>
              </a:rPr>
              <a:t>l</a:t>
            </a:r>
            <a:r>
              <a:rPr lang="es-ES" sz="2000" spc="-7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35" dirty="0">
                <a:latin typeface="Trebuchet MS"/>
                <a:cs typeface="Trebuchet MS"/>
              </a:rPr>
              <a:t>l</a:t>
            </a:r>
            <a:r>
              <a:rPr lang="es-ES" sz="2000" spc="-225" dirty="0">
                <a:latin typeface="Trebuchet MS"/>
                <a:cs typeface="Trebuchet MS"/>
              </a:rPr>
              <a:t>a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30" dirty="0">
                <a:latin typeface="Trebuchet MS"/>
                <a:cs typeface="Trebuchet MS"/>
              </a:rPr>
              <a:t>co</a:t>
            </a:r>
            <a:r>
              <a:rPr lang="es-ES" sz="2000" spc="-40" dirty="0">
                <a:latin typeface="Trebuchet MS"/>
                <a:cs typeface="Trebuchet MS"/>
              </a:rPr>
              <a:t>r</a:t>
            </a:r>
            <a:r>
              <a:rPr lang="es-ES" sz="2000" spc="-35" dirty="0">
                <a:latin typeface="Trebuchet MS"/>
                <a:cs typeface="Trebuchet MS"/>
              </a:rPr>
              <a:t>r</a:t>
            </a:r>
            <a:r>
              <a:rPr lang="es-ES" sz="2000" spc="-95" dirty="0">
                <a:latin typeface="Trebuchet MS"/>
                <a:cs typeface="Trebuchet MS"/>
              </a:rPr>
              <a:t>ección</a:t>
            </a:r>
            <a:r>
              <a:rPr lang="es-ES" sz="2000" spc="-75" dirty="0">
                <a:latin typeface="Trebuchet MS"/>
                <a:cs typeface="Trebuchet MS"/>
              </a:rPr>
              <a:t> </a:t>
            </a:r>
            <a:r>
              <a:rPr lang="es-ES" sz="2000" spc="-155" dirty="0">
                <a:latin typeface="Trebuchet MS"/>
                <a:cs typeface="Trebuchet MS"/>
              </a:rPr>
              <a:t>gramatical.</a:t>
            </a:r>
            <a:endParaRPr lang="es-ES"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lang="es-ES" sz="3500" spc="-114" dirty="0">
                <a:solidFill>
                  <a:srgbClr val="845E01"/>
                </a:solidFill>
                <a:latin typeface="Trebuchet MS"/>
                <a:cs typeface="Trebuchet MS"/>
              </a:rPr>
              <a:t>6)</a:t>
            </a:r>
            <a:r>
              <a:rPr lang="es-ES" sz="3500" spc="90" dirty="0">
                <a:solidFill>
                  <a:srgbClr val="845E01"/>
                </a:solidFill>
                <a:latin typeface="Trebuchet MS"/>
                <a:cs typeface="Trebuchet MS"/>
              </a:rPr>
              <a:t> </a:t>
            </a:r>
            <a:r>
              <a:rPr lang="es-ES" sz="3200" spc="-5" dirty="0">
                <a:latin typeface="Symbol"/>
                <a:cs typeface="Symbol"/>
              </a:rPr>
              <a:t></a:t>
            </a:r>
            <a:r>
              <a:rPr lang="es-ES" sz="3200" spc="95" dirty="0">
                <a:latin typeface="Times New Roman"/>
                <a:cs typeface="Times New Roman"/>
              </a:rPr>
              <a:t> </a:t>
            </a:r>
            <a:r>
              <a:rPr lang="es-ES" sz="3200" spc="-80" dirty="0">
                <a:latin typeface="Trebuchet MS"/>
                <a:cs typeface="Trebuchet MS"/>
              </a:rPr>
              <a:t>4 </a:t>
            </a:r>
            <a:r>
              <a:rPr lang="es-ES" sz="3200" spc="-280" dirty="0">
                <a:latin typeface="Trebuchet MS"/>
                <a:cs typeface="Trebuchet MS"/>
              </a:rPr>
              <a:t>y1/2</a:t>
            </a:r>
            <a:r>
              <a:rPr lang="es-ES" sz="3200" spc="-80" dirty="0">
                <a:latin typeface="Trebuchet MS"/>
                <a:cs typeface="Trebuchet MS"/>
              </a:rPr>
              <a:t> </a:t>
            </a:r>
            <a:r>
              <a:rPr lang="es-ES" sz="3200" spc="-320" dirty="0">
                <a:latin typeface="Trebuchet MS"/>
                <a:cs typeface="Trebuchet MS"/>
              </a:rPr>
              <a:t>a</a:t>
            </a:r>
            <a:r>
              <a:rPr lang="es-ES" sz="3200" spc="-80" dirty="0">
                <a:latin typeface="Trebuchet MS"/>
                <a:cs typeface="Trebuchet MS"/>
              </a:rPr>
              <a:t> 9 </a:t>
            </a:r>
            <a:r>
              <a:rPr lang="es-ES" sz="3200" spc="-195" dirty="0">
                <a:latin typeface="Trebuchet MS"/>
                <a:cs typeface="Trebuchet MS"/>
              </a:rPr>
              <a:t>años.</a:t>
            </a:r>
            <a:endParaRPr lang="es-ES" sz="3200" dirty="0">
              <a:latin typeface="Trebuchet MS"/>
              <a:cs typeface="Trebuchet MS"/>
            </a:endParaRPr>
          </a:p>
          <a:p>
            <a:pPr marL="570230" marR="5080" indent="-237490">
              <a:lnSpc>
                <a:spcPct val="100000"/>
              </a:lnSpc>
              <a:spcBef>
                <a:spcPts val="58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570865" algn="l"/>
              </a:tabLst>
            </a:pPr>
            <a:r>
              <a:rPr lang="es-ES" sz="2000" spc="-45" dirty="0">
                <a:latin typeface="Trebuchet MS"/>
                <a:cs typeface="Trebuchet MS"/>
              </a:rPr>
              <a:t>Comprensión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75" dirty="0">
                <a:latin typeface="Trebuchet MS"/>
                <a:cs typeface="Trebuchet MS"/>
              </a:rPr>
              <a:t>oraciones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pasivas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irreversibles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160" dirty="0">
                <a:latin typeface="Trebuchet MS"/>
                <a:cs typeface="Trebuchet MS"/>
              </a:rPr>
              <a:t>(</a:t>
            </a:r>
            <a:r>
              <a:rPr lang="es-ES" sz="2000" spc="-160" dirty="0" err="1">
                <a:latin typeface="Trebuchet MS"/>
                <a:cs typeface="Trebuchet MS"/>
              </a:rPr>
              <a:t>ej.“El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jarrón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90" dirty="0">
                <a:latin typeface="Trebuchet MS"/>
                <a:cs typeface="Trebuchet MS"/>
              </a:rPr>
              <a:t>es </a:t>
            </a:r>
            <a:r>
              <a:rPr lang="es-ES" sz="2000" spc="-85" dirty="0">
                <a:latin typeface="Trebuchet MS"/>
                <a:cs typeface="Trebuchet MS"/>
              </a:rPr>
              <a:t> </a:t>
            </a:r>
            <a:r>
              <a:rPr lang="es-ES" sz="2000" spc="-30" dirty="0">
                <a:latin typeface="Trebuchet MS"/>
                <a:cs typeface="Trebuchet MS"/>
              </a:rPr>
              <a:t>roto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25" dirty="0">
                <a:latin typeface="Trebuchet MS"/>
                <a:cs typeface="Trebuchet MS"/>
              </a:rPr>
              <a:t>por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75" dirty="0">
                <a:latin typeface="Trebuchet MS"/>
                <a:cs typeface="Trebuchet MS"/>
              </a:rPr>
              <a:t>la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piedra”)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y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80" dirty="0">
                <a:latin typeface="Trebuchet MS"/>
                <a:cs typeface="Trebuchet MS"/>
              </a:rPr>
              <a:t>posteriormente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00" dirty="0">
                <a:latin typeface="Trebuchet MS"/>
                <a:cs typeface="Trebuchet MS"/>
              </a:rPr>
              <a:t>reversibles</a:t>
            </a:r>
            <a:r>
              <a:rPr lang="es-ES" sz="2000" spc="-35" dirty="0">
                <a:latin typeface="Trebuchet MS"/>
                <a:cs typeface="Trebuchet MS"/>
              </a:rPr>
              <a:t> </a:t>
            </a:r>
            <a:r>
              <a:rPr lang="es-ES" sz="2000" spc="-155" dirty="0">
                <a:latin typeface="Trebuchet MS"/>
                <a:cs typeface="Trebuchet MS"/>
              </a:rPr>
              <a:t>(</a:t>
            </a:r>
            <a:r>
              <a:rPr lang="es-ES" sz="2000" spc="-155" dirty="0" err="1">
                <a:latin typeface="Trebuchet MS"/>
                <a:cs typeface="Trebuchet MS"/>
              </a:rPr>
              <a:t>ej.“El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90" dirty="0">
                <a:latin typeface="Trebuchet MS"/>
                <a:cs typeface="Trebuchet MS"/>
              </a:rPr>
              <a:t>chico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90" dirty="0">
                <a:latin typeface="Trebuchet MS"/>
                <a:cs typeface="Trebuchet MS"/>
              </a:rPr>
              <a:t>se </a:t>
            </a:r>
            <a:r>
              <a:rPr lang="es-ES" sz="2000" spc="-590" dirty="0">
                <a:latin typeface="Trebuchet MS"/>
                <a:cs typeface="Trebuchet MS"/>
              </a:rPr>
              <a:t> </a:t>
            </a:r>
            <a:r>
              <a:rPr lang="es-ES" sz="2000" spc="-185" dirty="0">
                <a:latin typeface="Trebuchet MS"/>
                <a:cs typeface="Trebuchet MS"/>
              </a:rPr>
              <a:t>deja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35" dirty="0">
                <a:latin typeface="Trebuchet MS"/>
                <a:cs typeface="Trebuchet MS"/>
              </a:rPr>
              <a:t>l</a:t>
            </a:r>
            <a:r>
              <a:rPr lang="es-ES" sz="2000" spc="-300" dirty="0">
                <a:latin typeface="Trebuchet MS"/>
                <a:cs typeface="Trebuchet MS"/>
              </a:rPr>
              <a:t>a</a:t>
            </a:r>
            <a:r>
              <a:rPr lang="es-ES" sz="2000" spc="-100" dirty="0">
                <a:latin typeface="Trebuchet MS"/>
                <a:cs typeface="Trebuchet MS"/>
              </a:rPr>
              <a:t>var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25" dirty="0">
                <a:latin typeface="Trebuchet MS"/>
                <a:cs typeface="Trebuchet MS"/>
              </a:rPr>
              <a:t>por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35" dirty="0">
                <a:latin typeface="Trebuchet MS"/>
                <a:cs typeface="Trebuchet MS"/>
              </a:rPr>
              <a:t>l</a:t>
            </a:r>
            <a:r>
              <a:rPr lang="es-ES" sz="2000" spc="-225" dirty="0">
                <a:latin typeface="Trebuchet MS"/>
                <a:cs typeface="Trebuchet MS"/>
              </a:rPr>
              <a:t>a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55" dirty="0">
                <a:latin typeface="Trebuchet MS"/>
                <a:cs typeface="Trebuchet MS"/>
              </a:rPr>
              <a:t>chica”).</a:t>
            </a:r>
            <a:endParaRPr lang="es-ES" sz="2000" dirty="0">
              <a:latin typeface="Trebuchet MS"/>
              <a:cs typeface="Trebuchet MS"/>
            </a:endParaRPr>
          </a:p>
          <a:p>
            <a:pPr marL="570230" marR="414020" indent="-237490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570865" algn="l"/>
              </a:tabLst>
            </a:pPr>
            <a:r>
              <a:rPr lang="es-ES" sz="2000" spc="-45" dirty="0">
                <a:latin typeface="Trebuchet MS"/>
                <a:cs typeface="Trebuchet MS"/>
              </a:rPr>
              <a:t>Comprensión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75" dirty="0">
                <a:latin typeface="Trebuchet MS"/>
                <a:cs typeface="Trebuchet MS"/>
              </a:rPr>
              <a:t>oraciones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que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0" dirty="0">
                <a:latin typeface="Trebuchet MS"/>
                <a:cs typeface="Trebuchet MS"/>
              </a:rPr>
              <a:t>vulneran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45" dirty="0">
                <a:latin typeface="Trebuchet MS"/>
                <a:cs typeface="Trebuchet MS"/>
              </a:rPr>
              <a:t>el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65" dirty="0">
                <a:latin typeface="Trebuchet MS"/>
                <a:cs typeface="Trebuchet MS"/>
              </a:rPr>
              <a:t>orden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0" dirty="0">
                <a:latin typeface="Trebuchet MS"/>
                <a:cs typeface="Trebuchet MS"/>
              </a:rPr>
              <a:t>estándar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y </a:t>
            </a:r>
            <a:r>
              <a:rPr lang="es-ES" sz="2000" spc="-590" dirty="0">
                <a:latin typeface="Trebuchet MS"/>
                <a:cs typeface="Trebuchet MS"/>
              </a:rPr>
              <a:t> </a:t>
            </a:r>
            <a:r>
              <a:rPr lang="es-ES" sz="2000" spc="-65" dirty="0">
                <a:latin typeface="Trebuchet MS"/>
                <a:cs typeface="Trebuchet MS"/>
              </a:rPr>
              <a:t>otras </a:t>
            </a:r>
            <a:r>
              <a:rPr lang="es-ES" sz="2000" spc="-75" dirty="0">
                <a:latin typeface="Trebuchet MS"/>
                <a:cs typeface="Trebuchet MS"/>
              </a:rPr>
              <a:t>oraciones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45" dirty="0">
                <a:latin typeface="Trebuchet MS"/>
                <a:cs typeface="Trebuchet MS"/>
              </a:rPr>
              <a:t>complejas.</a:t>
            </a:r>
            <a:endParaRPr lang="es-ES" sz="2000" dirty="0">
              <a:latin typeface="Trebuchet MS"/>
              <a:cs typeface="Trebuchet MS"/>
            </a:endParaRPr>
          </a:p>
          <a:p>
            <a:pPr marL="570230" marR="170815" indent="-237490">
              <a:lnSpc>
                <a:spcPct val="100000"/>
              </a:lnSpc>
              <a:spcBef>
                <a:spcPts val="600"/>
              </a:spcBef>
              <a:buClr>
                <a:srgbClr val="845E01"/>
              </a:buClr>
              <a:buSzPct val="110000"/>
              <a:buFont typeface="Verdana"/>
              <a:buChar char="◦"/>
              <a:tabLst>
                <a:tab pos="570865" algn="l"/>
              </a:tabLst>
            </a:pPr>
            <a:r>
              <a:rPr lang="es-ES" sz="2000" spc="-95" dirty="0">
                <a:latin typeface="Trebuchet MS"/>
                <a:cs typeface="Trebuchet MS"/>
              </a:rPr>
              <a:t>Elaboración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35" dirty="0">
                <a:latin typeface="Trebuchet MS"/>
                <a:cs typeface="Trebuchet MS"/>
              </a:rPr>
              <a:t>básica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30" dirty="0">
                <a:latin typeface="Trebuchet MS"/>
                <a:cs typeface="Trebuchet MS"/>
              </a:rPr>
              <a:t>del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60" dirty="0">
                <a:latin typeface="Trebuchet MS"/>
                <a:cs typeface="Trebuchet MS"/>
              </a:rPr>
              <a:t>discurso</a:t>
            </a:r>
            <a:r>
              <a:rPr lang="es-ES" sz="2000" spc="-35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conectado.</a:t>
            </a:r>
            <a:r>
              <a:rPr lang="es-ES" sz="2000" spc="-260" dirty="0">
                <a:latin typeface="Trebuchet MS"/>
                <a:cs typeface="Trebuchet MS"/>
              </a:rPr>
              <a:t> </a:t>
            </a:r>
            <a:r>
              <a:rPr lang="es-ES" sz="2000" spc="-45" dirty="0">
                <a:latin typeface="Trebuchet MS"/>
                <a:cs typeface="Trebuchet MS"/>
              </a:rPr>
              <a:t>Géneros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75" dirty="0">
                <a:latin typeface="Trebuchet MS"/>
                <a:cs typeface="Trebuchet MS"/>
              </a:rPr>
              <a:t>discursivos </a:t>
            </a:r>
            <a:r>
              <a:rPr lang="es-ES" sz="2000" spc="-585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(organizando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45" dirty="0">
                <a:latin typeface="Trebuchet MS"/>
                <a:cs typeface="Trebuchet MS"/>
              </a:rPr>
              <a:t>el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55" dirty="0">
                <a:latin typeface="Trebuchet MS"/>
                <a:cs typeface="Trebuchet MS"/>
              </a:rPr>
              <a:t>habla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05" dirty="0">
                <a:latin typeface="Trebuchet MS"/>
                <a:cs typeface="Trebuchet MS"/>
              </a:rPr>
              <a:t>según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un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esquema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determinado): </a:t>
            </a:r>
            <a:r>
              <a:rPr lang="es-ES" sz="2000" spc="-110" dirty="0">
                <a:latin typeface="Trebuchet MS"/>
                <a:cs typeface="Trebuchet MS"/>
              </a:rPr>
              <a:t> </a:t>
            </a:r>
            <a:r>
              <a:rPr lang="es-ES" sz="2000" spc="-60" dirty="0">
                <a:latin typeface="Trebuchet MS"/>
                <a:cs typeface="Trebuchet MS"/>
              </a:rPr>
              <a:t>co</a:t>
            </a:r>
            <a:r>
              <a:rPr lang="es-ES" sz="2000" spc="-95" dirty="0">
                <a:latin typeface="Trebuchet MS"/>
                <a:cs typeface="Trebuchet MS"/>
              </a:rPr>
              <a:t>n</a:t>
            </a:r>
            <a:r>
              <a:rPr lang="es-ES" sz="2000" spc="-150" dirty="0">
                <a:latin typeface="Trebuchet MS"/>
                <a:cs typeface="Trebuchet MS"/>
              </a:rPr>
              <a:t>v</a:t>
            </a:r>
            <a:r>
              <a:rPr lang="es-ES" sz="2000" spc="-90" dirty="0">
                <a:latin typeface="Trebuchet MS"/>
                <a:cs typeface="Trebuchet MS"/>
              </a:rPr>
              <a:t>ersa</a:t>
            </a:r>
            <a:r>
              <a:rPr lang="es-ES" sz="2000" spc="-190" dirty="0">
                <a:latin typeface="Trebuchet MS"/>
                <a:cs typeface="Trebuchet MS"/>
              </a:rPr>
              <a:t>r</a:t>
            </a:r>
            <a:r>
              <a:rPr lang="es-ES" sz="2000" spc="-300" dirty="0">
                <a:latin typeface="Trebuchet MS"/>
                <a:cs typeface="Trebuchet MS"/>
              </a:rPr>
              <a:t>,</a:t>
            </a:r>
            <a:r>
              <a:rPr lang="es-ES" sz="2000" spc="-265" dirty="0">
                <a:latin typeface="Trebuchet MS"/>
                <a:cs typeface="Trebuchet MS"/>
              </a:rPr>
              <a:t> </a:t>
            </a:r>
            <a:r>
              <a:rPr lang="es-ES" sz="2000" spc="-35" dirty="0">
                <a:latin typeface="Trebuchet MS"/>
                <a:cs typeface="Trebuchet MS"/>
              </a:rPr>
              <a:t>r</a:t>
            </a:r>
            <a:r>
              <a:rPr lang="es-ES" sz="2000" spc="-135" dirty="0">
                <a:latin typeface="Trebuchet MS"/>
                <a:cs typeface="Trebuchet MS"/>
              </a:rPr>
              <a:t>e</a:t>
            </a:r>
            <a:r>
              <a:rPr lang="es-ES" sz="2000" spc="-170" dirty="0">
                <a:latin typeface="Trebuchet MS"/>
                <a:cs typeface="Trebuchet MS"/>
              </a:rPr>
              <a:t>lata</a:t>
            </a:r>
            <a:r>
              <a:rPr lang="es-ES" sz="2000" spc="-190" dirty="0">
                <a:latin typeface="Trebuchet MS"/>
                <a:cs typeface="Trebuchet MS"/>
              </a:rPr>
              <a:t>r</a:t>
            </a:r>
            <a:r>
              <a:rPr lang="es-ES" sz="2000" spc="-300" dirty="0">
                <a:latin typeface="Trebuchet MS"/>
                <a:cs typeface="Trebuchet MS"/>
              </a:rPr>
              <a:t>,</a:t>
            </a:r>
            <a:r>
              <a:rPr lang="es-ES" sz="2000" spc="-275" dirty="0">
                <a:latin typeface="Trebuchet MS"/>
                <a:cs typeface="Trebuchet MS"/>
              </a:rPr>
              <a:t> </a:t>
            </a:r>
            <a:r>
              <a:rPr lang="es-ES" sz="2000" spc="-35" dirty="0">
                <a:latin typeface="Trebuchet MS"/>
                <a:cs typeface="Trebuchet MS"/>
              </a:rPr>
              <a:t>explicar…</a:t>
            </a:r>
            <a:endParaRPr lang="es-ES" sz="2000" dirty="0">
              <a:latin typeface="Trebuchet MS"/>
              <a:cs typeface="Trebuchet MS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91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181DF-6849-4CCC-B560-612852C5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spc="-185" dirty="0">
                <a:solidFill>
                  <a:srgbClr val="000000"/>
                </a:solidFill>
              </a:rPr>
              <a:t>El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125" dirty="0">
                <a:solidFill>
                  <a:srgbClr val="000000"/>
                </a:solidFill>
              </a:rPr>
              <a:t>desarrollo</a:t>
            </a:r>
            <a:r>
              <a:rPr lang="es-ES" sz="3200" spc="-70" dirty="0">
                <a:solidFill>
                  <a:srgbClr val="000000"/>
                </a:solidFill>
              </a:rPr>
              <a:t> </a:t>
            </a:r>
            <a:r>
              <a:rPr lang="es-ES" sz="3200" spc="-150" dirty="0">
                <a:solidFill>
                  <a:srgbClr val="000000"/>
                </a:solidFill>
              </a:rPr>
              <a:t>morfosintáctico</a:t>
            </a:r>
            <a:r>
              <a:rPr lang="es-ES" sz="3200" spc="-70" dirty="0">
                <a:solidFill>
                  <a:srgbClr val="000000"/>
                </a:solidFill>
              </a:rPr>
              <a:t> </a:t>
            </a:r>
            <a:r>
              <a:rPr lang="es-ES" sz="3200" spc="-55" dirty="0">
                <a:solidFill>
                  <a:srgbClr val="000000"/>
                </a:solidFill>
              </a:rPr>
              <a:t>no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180" dirty="0">
                <a:solidFill>
                  <a:srgbClr val="000000"/>
                </a:solidFill>
              </a:rPr>
              <a:t>sigue</a:t>
            </a:r>
            <a:r>
              <a:rPr lang="es-ES" sz="3200" spc="-55" dirty="0">
                <a:solidFill>
                  <a:srgbClr val="000000"/>
                </a:solidFill>
              </a:rPr>
              <a:t> </a:t>
            </a:r>
            <a:r>
              <a:rPr lang="es-ES" sz="3200" spc="-235" dirty="0">
                <a:solidFill>
                  <a:srgbClr val="000000"/>
                </a:solidFill>
              </a:rPr>
              <a:t>el </a:t>
            </a:r>
            <a:r>
              <a:rPr lang="es-ES" sz="3200" spc="-950" dirty="0">
                <a:solidFill>
                  <a:srgbClr val="000000"/>
                </a:solidFill>
              </a:rPr>
              <a:t> </a:t>
            </a:r>
            <a:r>
              <a:rPr lang="es-ES" sz="3200" spc="-125" dirty="0">
                <a:solidFill>
                  <a:srgbClr val="000000"/>
                </a:solidFill>
              </a:rPr>
              <a:t>mismo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70" dirty="0">
                <a:solidFill>
                  <a:srgbClr val="000000"/>
                </a:solidFill>
              </a:rPr>
              <a:t>curso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185" dirty="0">
                <a:solidFill>
                  <a:srgbClr val="000000"/>
                </a:solidFill>
              </a:rPr>
              <a:t>en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70" dirty="0">
                <a:solidFill>
                  <a:srgbClr val="000000"/>
                </a:solidFill>
              </a:rPr>
              <a:t>todos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95" dirty="0">
                <a:solidFill>
                  <a:srgbClr val="000000"/>
                </a:solidFill>
              </a:rPr>
              <a:t>lo</a:t>
            </a:r>
            <a:r>
              <a:rPr lang="es-ES" sz="3200" spc="-90" dirty="0">
                <a:solidFill>
                  <a:srgbClr val="000000"/>
                </a:solidFill>
              </a:rPr>
              <a:t>s</a:t>
            </a:r>
            <a:r>
              <a:rPr lang="es-ES" sz="3200" spc="-75" dirty="0">
                <a:solidFill>
                  <a:srgbClr val="000000"/>
                </a:solidFill>
              </a:rPr>
              <a:t> </a:t>
            </a:r>
            <a:r>
              <a:rPr lang="es-ES" sz="3200" spc="-170" dirty="0">
                <a:solidFill>
                  <a:srgbClr val="000000"/>
                </a:solidFill>
              </a:rPr>
              <a:t>niños.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DA3C39-474E-4E31-A572-F6C01C1DA8B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s-ES" sz="2000" spc="-229" dirty="0">
                <a:latin typeface="Trebuchet MS"/>
                <a:cs typeface="Trebuchet MS"/>
              </a:rPr>
              <a:t>                                                          F</a:t>
            </a:r>
            <a:r>
              <a:rPr lang="es-ES" sz="2000" spc="45" dirty="0">
                <a:latin typeface="Trebuchet MS"/>
                <a:cs typeface="Trebuchet MS"/>
              </a:rPr>
              <a:t>o</a:t>
            </a:r>
            <a:r>
              <a:rPr lang="es-ES" sz="2000" spc="-140" dirty="0">
                <a:latin typeface="Trebuchet MS"/>
                <a:cs typeface="Trebuchet MS"/>
              </a:rPr>
              <a:t>rmas</a:t>
            </a:r>
            <a:r>
              <a:rPr lang="es-ES" sz="2000" spc="-75" dirty="0">
                <a:latin typeface="Trebuchet MS"/>
                <a:cs typeface="Trebuchet MS"/>
              </a:rPr>
              <a:t> </a:t>
            </a:r>
            <a:r>
              <a:rPr lang="es-ES" sz="2000" spc="-185" dirty="0">
                <a:latin typeface="Trebuchet MS"/>
                <a:cs typeface="Trebuchet MS"/>
              </a:rPr>
              <a:t>de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65" dirty="0">
                <a:latin typeface="Trebuchet MS"/>
                <a:cs typeface="Trebuchet MS"/>
              </a:rPr>
              <a:t>encarar</a:t>
            </a:r>
            <a:r>
              <a:rPr lang="es-ES" sz="2000" spc="-75" dirty="0">
                <a:latin typeface="Trebuchet MS"/>
                <a:cs typeface="Trebuchet MS"/>
              </a:rPr>
              <a:t> </a:t>
            </a:r>
            <a:r>
              <a:rPr lang="es-ES" sz="2000" spc="-110" dirty="0">
                <a:latin typeface="Trebuchet MS"/>
                <a:cs typeface="Trebuchet MS"/>
              </a:rPr>
              <a:t>su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90" dirty="0">
                <a:latin typeface="Trebuchet MS"/>
                <a:cs typeface="Trebuchet MS"/>
              </a:rPr>
              <a:t>adquisición:</a:t>
            </a:r>
            <a:r>
              <a:rPr lang="es-ES" dirty="0">
                <a:latin typeface="Trebuchet MS"/>
                <a:cs typeface="Trebuchet MS"/>
              </a:rPr>
              <a:t>     </a:t>
            </a:r>
          </a:p>
          <a:p>
            <a:r>
              <a:rPr lang="es-MX" sz="2000" spc="-5" dirty="0">
                <a:latin typeface="Arial MT"/>
                <a:cs typeface="Arial MT"/>
              </a:rPr>
              <a:t>Estilo</a:t>
            </a:r>
            <a:r>
              <a:rPr lang="es-MX" sz="2000" spc="-40" dirty="0">
                <a:latin typeface="Arial MT"/>
                <a:cs typeface="Arial MT"/>
              </a:rPr>
              <a:t> </a:t>
            </a:r>
            <a:r>
              <a:rPr lang="es-MX" sz="2000" spc="-10" dirty="0">
                <a:latin typeface="Arial MT"/>
                <a:cs typeface="Arial MT"/>
              </a:rPr>
              <a:t>analítico                                                                      </a:t>
            </a:r>
            <a:r>
              <a:rPr lang="es-MX" sz="2000" spc="-5" dirty="0">
                <a:latin typeface="Arial MT"/>
                <a:cs typeface="Arial MT"/>
              </a:rPr>
              <a:t>Estilo</a:t>
            </a:r>
            <a:r>
              <a:rPr lang="es-MX" sz="2000" spc="-40" dirty="0">
                <a:latin typeface="Arial MT"/>
                <a:cs typeface="Arial MT"/>
              </a:rPr>
              <a:t> </a:t>
            </a:r>
            <a:r>
              <a:rPr lang="es-MX" sz="2000" spc="-10" dirty="0">
                <a:latin typeface="Arial MT"/>
                <a:cs typeface="Arial MT"/>
              </a:rPr>
              <a:t>analítico</a:t>
            </a:r>
            <a:endParaRPr lang="es-MX" sz="2000" dirty="0">
              <a:latin typeface="Arial MT"/>
              <a:cs typeface="Arial MT"/>
            </a:endParaRPr>
          </a:p>
          <a:p>
            <a:endParaRPr lang="es-MX" sz="2000" dirty="0">
              <a:latin typeface="Arial MT"/>
              <a:cs typeface="Arial MT"/>
            </a:endParaRPr>
          </a:p>
          <a:p>
            <a:endParaRPr lang="es-MX" dirty="0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CF7A5957-B126-4C2A-84AA-A318BA105F84}"/>
              </a:ext>
            </a:extLst>
          </p:cNvPr>
          <p:cNvSpPr/>
          <p:nvPr/>
        </p:nvSpPr>
        <p:spPr>
          <a:xfrm rot="8721698">
            <a:off x="3571780" y="2352045"/>
            <a:ext cx="544122" cy="227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C79E5ABF-1189-4847-B983-421143673825}"/>
              </a:ext>
            </a:extLst>
          </p:cNvPr>
          <p:cNvSpPr/>
          <p:nvPr/>
        </p:nvSpPr>
        <p:spPr>
          <a:xfrm rot="2901578">
            <a:off x="7685601" y="2408027"/>
            <a:ext cx="472848" cy="226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49F4CCF-46F8-4793-912A-507D3735FCA3}"/>
              </a:ext>
            </a:extLst>
          </p:cNvPr>
          <p:cNvSpPr/>
          <p:nvPr/>
        </p:nvSpPr>
        <p:spPr>
          <a:xfrm>
            <a:off x="1979802" y="3187817"/>
            <a:ext cx="2152481" cy="194624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es-ES" sz="1400" spc="-5" dirty="0">
                <a:latin typeface="Arial MT"/>
                <a:cs typeface="Arial MT"/>
              </a:rPr>
              <a:t>Utilizan</a:t>
            </a:r>
            <a:r>
              <a:rPr lang="es-ES" sz="1800" spc="-5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elementos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lingüísticos analizados. </a:t>
            </a:r>
          </a:p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es-ES" sz="1400" spc="-5" dirty="0">
                <a:latin typeface="Arial MT"/>
                <a:cs typeface="Arial MT"/>
              </a:rPr>
              <a:t>Usan </a:t>
            </a:r>
            <a:r>
              <a:rPr lang="es-ES" sz="1400" spc="-43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palabras aisladas </a:t>
            </a:r>
            <a:r>
              <a:rPr lang="es-ES" sz="1400" dirty="0">
                <a:latin typeface="Arial MT"/>
                <a:cs typeface="Arial MT"/>
              </a:rPr>
              <a:t>y </a:t>
            </a:r>
            <a:r>
              <a:rPr lang="es-ES" sz="1400" spc="-5" dirty="0">
                <a:latin typeface="Arial MT"/>
                <a:cs typeface="Arial MT"/>
              </a:rPr>
              <a:t>van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combinando elementos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haciendo más complejo el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lenguaje</a:t>
            </a:r>
            <a:endParaRPr lang="es-ES" sz="1400" dirty="0">
              <a:latin typeface="Arial MT"/>
              <a:cs typeface="Arial MT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865CA27-50B3-4F16-84BF-31F4C6E79176}"/>
              </a:ext>
            </a:extLst>
          </p:cNvPr>
          <p:cNvSpPr/>
          <p:nvPr/>
        </p:nvSpPr>
        <p:spPr>
          <a:xfrm>
            <a:off x="8163754" y="3129094"/>
            <a:ext cx="2048444" cy="186235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es-ES" sz="1400" spc="-5" dirty="0">
                <a:latin typeface="Arial MT"/>
                <a:cs typeface="Arial MT"/>
              </a:rPr>
              <a:t>Primero usan </a:t>
            </a:r>
            <a:r>
              <a:rPr lang="es-ES" sz="1400" dirty="0">
                <a:latin typeface="Arial MT"/>
                <a:cs typeface="Arial MT"/>
              </a:rPr>
              <a:t>y </a:t>
            </a:r>
            <a:r>
              <a:rPr lang="es-ES" sz="1400" spc="-5" dirty="0">
                <a:latin typeface="Arial MT"/>
                <a:cs typeface="Arial MT"/>
              </a:rPr>
              <a:t>después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analizan. Usan más de una </a:t>
            </a:r>
            <a:r>
              <a:rPr lang="es-ES" sz="1400" spc="-43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palabra pero no hay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independencia de sus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elementos. Posteriormente </a:t>
            </a:r>
            <a:r>
              <a:rPr lang="es-ES" sz="1400" spc="-43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empiezan </a:t>
            </a:r>
            <a:r>
              <a:rPr lang="es-ES" sz="1400" dirty="0">
                <a:latin typeface="Arial MT"/>
                <a:cs typeface="Arial MT"/>
              </a:rPr>
              <a:t>a </a:t>
            </a:r>
            <a:r>
              <a:rPr lang="es-ES" sz="1400" spc="-5" dirty="0">
                <a:latin typeface="Arial MT"/>
                <a:cs typeface="Arial MT"/>
              </a:rPr>
              <a:t>analizar esas </a:t>
            </a:r>
            <a:r>
              <a:rPr lang="es-ES" sz="1400" dirty="0">
                <a:latin typeface="Arial MT"/>
                <a:cs typeface="Arial MT"/>
              </a:rPr>
              <a:t> </a:t>
            </a:r>
            <a:r>
              <a:rPr lang="es-ES" sz="1400" spc="-5" dirty="0">
                <a:latin typeface="Arial MT"/>
                <a:cs typeface="Arial MT"/>
              </a:rPr>
              <a:t>frases</a:t>
            </a:r>
            <a:endParaRPr lang="es-ES" sz="14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25629364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57</TotalTime>
  <Words>916</Words>
  <Application>Microsoft Office PowerPoint</Application>
  <PresentationFormat>Panorámica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4" baseType="lpstr">
      <vt:lpstr>Arial</vt:lpstr>
      <vt:lpstr>Arial MT</vt:lpstr>
      <vt:lpstr>Gill Sans MT</vt:lpstr>
      <vt:lpstr>GillSansMT</vt:lpstr>
      <vt:lpstr>GillSansMT-Bold</vt:lpstr>
      <vt:lpstr>GillSansMT-Italic</vt:lpstr>
      <vt:lpstr>Montserrat</vt:lpstr>
      <vt:lpstr>Segoe UI Symbol</vt:lpstr>
      <vt:lpstr>Symbol</vt:lpstr>
      <vt:lpstr>Times New Roman</vt:lpstr>
      <vt:lpstr>Trebuchet MS</vt:lpstr>
      <vt:lpstr>Verdana</vt:lpstr>
      <vt:lpstr>Wingdings</vt:lpstr>
      <vt:lpstr>Wingdings2</vt:lpstr>
      <vt:lpstr>Galería</vt:lpstr>
      <vt:lpstr>DESARROLLO MORFOLÒGICO Y SINTÀCTICO</vt:lpstr>
      <vt:lpstr>Presentación de PowerPoint</vt:lpstr>
      <vt:lpstr>Presentación de PowerPoint</vt:lpstr>
      <vt:lpstr>Presentación de PowerPoint</vt:lpstr>
      <vt:lpstr>3.2. Desarrollo sintáctico</vt:lpstr>
      <vt:lpstr>DETERMINANTES</vt:lpstr>
      <vt:lpstr>3)  2 a 2 y1/2 años</vt:lpstr>
      <vt:lpstr>5)  3 a 4 y1/2 años  3 a 4 y1/2 años.</vt:lpstr>
      <vt:lpstr>El desarrollo morfosintáctico no sigue el  mismo curso en todos los niños.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MORFOLÒGICO Y SINTÀCTICO</dc:title>
  <dc:creator>JOSE LUIS PERALES TORRES</dc:creator>
  <cp:lastModifiedBy>JOSE LUIS PERALES TORRES</cp:lastModifiedBy>
  <cp:revision>7</cp:revision>
  <dcterms:created xsi:type="dcterms:W3CDTF">2021-11-25T15:35:37Z</dcterms:created>
  <dcterms:modified xsi:type="dcterms:W3CDTF">2021-11-25T17:21:33Z</dcterms:modified>
</cp:coreProperties>
</file>