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847"/>
  </p:normalViewPr>
  <p:slideViewPr>
    <p:cSldViewPr snapToGrid="0" snapToObjects="1">
      <p:cViewPr varScale="1">
        <p:scale>
          <a:sx n="99" d="100"/>
          <a:sy n="99" d="100"/>
        </p:scale>
        <p:origin x="1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MX"/>
              <a:t>Haz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MX"/>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MX"/>
              <a:t>Haz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9F9D6C-876B-3144-B72E-4A204AA41AFC}"/>
              </a:ext>
            </a:extLst>
          </p:cNvPr>
          <p:cNvSpPr>
            <a:spLocks noGrp="1"/>
          </p:cNvSpPr>
          <p:nvPr>
            <p:ph type="ctrTitle"/>
          </p:nvPr>
        </p:nvSpPr>
        <p:spPr>
          <a:xfrm>
            <a:off x="779646" y="2404534"/>
            <a:ext cx="8494357" cy="1646302"/>
          </a:xfrm>
        </p:spPr>
        <p:txBody>
          <a:bodyPr/>
          <a:lstStyle/>
          <a:p>
            <a:pPr algn="ctr"/>
            <a:r>
              <a:rPr lang="es-MX" dirty="0">
                <a:solidFill>
                  <a:schemeClr val="accent2">
                    <a:lumMod val="50000"/>
                  </a:schemeClr>
                </a:solidFill>
              </a:rPr>
              <a:t>LAS PRÁCTICAS SOCIALES DEL LENGUAJE</a:t>
            </a:r>
          </a:p>
        </p:txBody>
      </p:sp>
    </p:spTree>
    <p:extLst>
      <p:ext uri="{BB962C8B-B14F-4D97-AF65-F5344CB8AC3E}">
        <p14:creationId xmlns:p14="http://schemas.microsoft.com/office/powerpoint/2010/main" val="816321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01DE84-DB22-4E42-998D-6E563043B5DD}"/>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s-MX" sz="6600" b="1" i="1" dirty="0">
                <a:solidFill>
                  <a:schemeClr val="accent2">
                    <a:lumMod val="75000"/>
                  </a:schemeClr>
                </a:solidFill>
              </a:rPr>
              <a:t>EJEMPLOS…</a:t>
            </a:r>
          </a:p>
        </p:txBody>
      </p:sp>
      <p:sp>
        <p:nvSpPr>
          <p:cNvPr id="3" name="Marcador de contenido 2">
            <a:extLst>
              <a:ext uri="{FF2B5EF4-FFF2-40B4-BE49-F238E27FC236}">
                <a16:creationId xmlns:a16="http://schemas.microsoft.com/office/drawing/2014/main" id="{CDBE0163-2887-634A-BB4A-A91A485E195A}"/>
              </a:ext>
            </a:extLst>
          </p:cNvPr>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endParaRPr lang="es-MX" dirty="0"/>
          </a:p>
          <a:p>
            <a:endParaRPr lang="es-MX" dirty="0"/>
          </a:p>
          <a:p>
            <a:r>
              <a:rPr lang="es-MX" sz="3600" dirty="0"/>
              <a:t>Reglas de pronunciación</a:t>
            </a:r>
          </a:p>
          <a:p>
            <a:r>
              <a:rPr lang="es-MX" sz="3600" dirty="0"/>
              <a:t>Formación de palabras</a:t>
            </a:r>
          </a:p>
          <a:p>
            <a:r>
              <a:rPr lang="es-MX" sz="3600" dirty="0"/>
              <a:t>Formación de frases</a:t>
            </a:r>
          </a:p>
          <a:p>
            <a:r>
              <a:rPr lang="es-MX" sz="3600" dirty="0"/>
              <a:t>Relación de las formas con los significados </a:t>
            </a:r>
          </a:p>
          <a:p>
            <a:r>
              <a:rPr lang="es-MX" sz="3600" dirty="0"/>
              <a:t>Las letras en nuestro sistema alfabético </a:t>
            </a:r>
          </a:p>
          <a:p>
            <a:r>
              <a:rPr lang="es-MX" sz="3600" dirty="0"/>
              <a:t>Formación y derivación léxica como el caso de las palabras y morfemas, con sus propiedades gramaticales y sus significados. </a:t>
            </a:r>
          </a:p>
          <a:p>
            <a:endParaRPr lang="es-MX" dirty="0"/>
          </a:p>
        </p:txBody>
      </p:sp>
      <p:pic>
        <p:nvPicPr>
          <p:cNvPr id="1092" name="Picture 68" descr="page20image12575360">
            <a:extLst>
              <a:ext uri="{FF2B5EF4-FFF2-40B4-BE49-F238E27FC236}">
                <a16:creationId xmlns:a16="http://schemas.microsoft.com/office/drawing/2014/main" id="{46BEC7B1-E7B2-C14A-9553-64E939A8DB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36525"/>
            <a:ext cx="1333500" cy="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20image12580352">
            <a:extLst>
              <a:ext uri="{FF2B5EF4-FFF2-40B4-BE49-F238E27FC236}">
                <a16:creationId xmlns:a16="http://schemas.microsoft.com/office/drawing/2014/main" id="{AFCBA9A4-5628-8D43-A49B-EF0732E17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1000" y="-136525"/>
            <a:ext cx="876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20image12579584">
            <a:extLst>
              <a:ext uri="{FF2B5EF4-FFF2-40B4-BE49-F238E27FC236}">
                <a16:creationId xmlns:a16="http://schemas.microsoft.com/office/drawing/2014/main" id="{83F4B36A-E66F-314E-8A57-97AC36AF84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0500" y="-136525"/>
            <a:ext cx="965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20image12578816">
            <a:extLst>
              <a:ext uri="{FF2B5EF4-FFF2-40B4-BE49-F238E27FC236}">
                <a16:creationId xmlns:a16="http://schemas.microsoft.com/office/drawing/2014/main" id="{D9F19EBE-CCE6-EA46-96E5-B697AD8072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7000" y="-136525"/>
            <a:ext cx="457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20image12578624">
            <a:extLst>
              <a:ext uri="{FF2B5EF4-FFF2-40B4-BE49-F238E27FC236}">
                <a16:creationId xmlns:a16="http://schemas.microsoft.com/office/drawing/2014/main" id="{6125E0F8-D2AE-DA4B-AB0A-05D5BF0AA7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55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097" name="Picture 73" descr="page20image12578432">
            <a:extLst>
              <a:ext uri="{FF2B5EF4-FFF2-40B4-BE49-F238E27FC236}">
                <a16:creationId xmlns:a16="http://schemas.microsoft.com/office/drawing/2014/main" id="{9E6C7517-FEE5-4040-B448-6069DABA24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20image12580160">
            <a:extLst>
              <a:ext uri="{FF2B5EF4-FFF2-40B4-BE49-F238E27FC236}">
                <a16:creationId xmlns:a16="http://schemas.microsoft.com/office/drawing/2014/main" id="{1BE2932B-7E1B-374F-8E16-E43A84A097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325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20image12576704">
            <a:extLst>
              <a:ext uri="{FF2B5EF4-FFF2-40B4-BE49-F238E27FC236}">
                <a16:creationId xmlns:a16="http://schemas.microsoft.com/office/drawing/2014/main" id="{AB4D2F7B-C710-7949-9BA8-4E856EDB0B6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1000" y="-136525"/>
            <a:ext cx="1333500" cy="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20image12576128">
            <a:extLst>
              <a:ext uri="{FF2B5EF4-FFF2-40B4-BE49-F238E27FC236}">
                <a16:creationId xmlns:a16="http://schemas.microsoft.com/office/drawing/2014/main" id="{19C9F0B1-5C20-5A4C-A5E3-90E24B9B85F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255000" y="-136525"/>
            <a:ext cx="876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20image12579008">
            <a:extLst>
              <a:ext uri="{FF2B5EF4-FFF2-40B4-BE49-F238E27FC236}">
                <a16:creationId xmlns:a16="http://schemas.microsoft.com/office/drawing/2014/main" id="{EA8A123C-31C9-3847-A0FC-1A2A60CA802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334500" y="-136525"/>
            <a:ext cx="965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20image12577472">
            <a:extLst>
              <a:ext uri="{FF2B5EF4-FFF2-40B4-BE49-F238E27FC236}">
                <a16:creationId xmlns:a16="http://schemas.microsoft.com/office/drawing/2014/main" id="{0D9E1618-C183-8B41-8EEF-5A96C9AC94D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541000" y="-136525"/>
            <a:ext cx="457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20image12580544">
            <a:extLst>
              <a:ext uri="{FF2B5EF4-FFF2-40B4-BE49-F238E27FC236}">
                <a16:creationId xmlns:a16="http://schemas.microsoft.com/office/drawing/2014/main" id="{4A808D8A-B0C2-7E44-9849-2447187BC33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2395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20image12580736">
            <a:extLst>
              <a:ext uri="{FF2B5EF4-FFF2-40B4-BE49-F238E27FC236}">
                <a16:creationId xmlns:a16="http://schemas.microsoft.com/office/drawing/2014/main" id="{6F2C30B7-CA2C-9C48-A488-B7F53E70583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9380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20image12580928">
            <a:extLst>
              <a:ext uri="{FF2B5EF4-FFF2-40B4-BE49-F238E27FC236}">
                <a16:creationId xmlns:a16="http://schemas.microsoft.com/office/drawing/2014/main" id="{DDE7F5A2-E447-3947-9B34-2AC1838917C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6365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20image12581120">
            <a:extLst>
              <a:ext uri="{FF2B5EF4-FFF2-40B4-BE49-F238E27FC236}">
                <a16:creationId xmlns:a16="http://schemas.microsoft.com/office/drawing/2014/main" id="{A5ED358E-E263-2E47-88FD-94AA8F4D4C6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35000" y="-136525"/>
            <a:ext cx="1333500" cy="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20image12581312">
            <a:extLst>
              <a:ext uri="{FF2B5EF4-FFF2-40B4-BE49-F238E27FC236}">
                <a16:creationId xmlns:a16="http://schemas.microsoft.com/office/drawing/2014/main" id="{424143BE-D5BD-D548-BC4F-D46D986D693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59000" y="-136525"/>
            <a:ext cx="876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20image12581504">
            <a:extLst>
              <a:ext uri="{FF2B5EF4-FFF2-40B4-BE49-F238E27FC236}">
                <a16:creationId xmlns:a16="http://schemas.microsoft.com/office/drawing/2014/main" id="{FD9B33D7-7CAB-2145-B400-AF6B99FF8A7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938500" y="-136525"/>
            <a:ext cx="965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20image12581696">
            <a:extLst>
              <a:ext uri="{FF2B5EF4-FFF2-40B4-BE49-F238E27FC236}">
                <a16:creationId xmlns:a16="http://schemas.microsoft.com/office/drawing/2014/main" id="{192BEE04-24BA-B947-916B-1B1A54F6C98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145000" y="-136525"/>
            <a:ext cx="457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20image12581888">
            <a:extLst>
              <a:ext uri="{FF2B5EF4-FFF2-40B4-BE49-F238E27FC236}">
                <a16:creationId xmlns:a16="http://schemas.microsoft.com/office/drawing/2014/main" id="{E7FE6A23-0556-494E-9B9B-9F5632F646A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8435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20image12582080">
            <a:extLst>
              <a:ext uri="{FF2B5EF4-FFF2-40B4-BE49-F238E27FC236}">
                <a16:creationId xmlns:a16="http://schemas.microsoft.com/office/drawing/2014/main" id="{2101F444-B2EE-4C49-ACCE-D7F23728B8D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8542000" y="-136525"/>
            <a:ext cx="508000" cy="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20image12582272">
            <a:extLst>
              <a:ext uri="{FF2B5EF4-FFF2-40B4-BE49-F238E27FC236}">
                <a16:creationId xmlns:a16="http://schemas.microsoft.com/office/drawing/2014/main" id="{659BC175-0C87-734A-B03A-FE219FE7745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240500" y="-136525"/>
            <a:ext cx="508000" cy="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13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9" name="Straight Connector 18">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1"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3" name="Marcador de contenido 12">
            <a:extLst>
              <a:ext uri="{FF2B5EF4-FFF2-40B4-BE49-F238E27FC236}">
                <a16:creationId xmlns:a16="http://schemas.microsoft.com/office/drawing/2014/main" id="{10ED1244-3244-4849-97B0-9A8D8982FFFD}"/>
              </a:ext>
            </a:extLst>
          </p:cNvPr>
          <p:cNvPicPr>
            <a:picLocks noGrp="1" noChangeAspect="1"/>
          </p:cNvPicPr>
          <p:nvPr>
            <p:ph idx="1"/>
          </p:nvPr>
        </p:nvPicPr>
        <p:blipFill rotWithShape="1">
          <a:blip r:embed="rId2"/>
          <a:srcRect l="26411" r="14963" b="-1"/>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ítulo 1">
            <a:extLst>
              <a:ext uri="{FF2B5EF4-FFF2-40B4-BE49-F238E27FC236}">
                <a16:creationId xmlns:a16="http://schemas.microsoft.com/office/drawing/2014/main" id="{A332ADCC-5BDA-E44F-9532-93E8574ADBAD}"/>
              </a:ext>
            </a:extLst>
          </p:cNvPr>
          <p:cNvSpPr>
            <a:spLocks noGrp="1"/>
          </p:cNvSpPr>
          <p:nvPr>
            <p:ph type="title"/>
          </p:nvPr>
        </p:nvSpPr>
        <p:spPr>
          <a:xfrm>
            <a:off x="421579" y="2005290"/>
            <a:ext cx="5534526" cy="3374732"/>
          </a:xfrm>
        </p:spPr>
        <p:txBody>
          <a:bodyPr vert="horz" lIns="91440" tIns="45720" rIns="91440" bIns="45720" rtlCol="0" anchor="b">
            <a:noAutofit/>
          </a:bodyPr>
          <a:lstStyle/>
          <a:p>
            <a:pPr>
              <a:lnSpc>
                <a:spcPct val="90000"/>
              </a:lnSpc>
            </a:pPr>
            <a:br>
              <a:rPr lang="en-US" sz="4000" b="1" i="1" dirty="0"/>
            </a:br>
            <a:br>
              <a:rPr lang="en-US" sz="4000" b="1" i="1" dirty="0"/>
            </a:br>
            <a:r>
              <a:rPr lang="en-US" sz="4000" b="1" i="1" dirty="0">
                <a:solidFill>
                  <a:schemeClr val="accent2">
                    <a:lumMod val="50000"/>
                  </a:schemeClr>
                </a:solidFill>
              </a:rPr>
              <a:t>Toda lengua está </a:t>
            </a:r>
            <a:r>
              <a:rPr lang="en-US" sz="4000" b="1" i="1" dirty="0" err="1">
                <a:solidFill>
                  <a:schemeClr val="accent2">
                    <a:lumMod val="50000"/>
                  </a:schemeClr>
                </a:solidFill>
              </a:rPr>
              <a:t>profundamente</a:t>
            </a:r>
            <a:r>
              <a:rPr lang="en-US" sz="4000" b="1" i="1" dirty="0">
                <a:solidFill>
                  <a:schemeClr val="accent2">
                    <a:lumMod val="50000"/>
                  </a:schemeClr>
                </a:solidFill>
              </a:rPr>
              <a:t> </a:t>
            </a:r>
            <a:r>
              <a:rPr lang="en-US" sz="4000" b="1" i="1" dirty="0" err="1">
                <a:solidFill>
                  <a:schemeClr val="accent2">
                    <a:lumMod val="50000"/>
                  </a:schemeClr>
                </a:solidFill>
              </a:rPr>
              <a:t>anclada</a:t>
            </a:r>
            <a:r>
              <a:rPr lang="en-US" sz="4000" b="1" i="1" dirty="0">
                <a:solidFill>
                  <a:schemeClr val="accent2">
                    <a:lumMod val="50000"/>
                  </a:schemeClr>
                </a:solidFill>
              </a:rPr>
              <a:t> a la </a:t>
            </a:r>
            <a:r>
              <a:rPr lang="en-US" sz="4000" b="1" i="1" dirty="0" err="1">
                <a:solidFill>
                  <a:schemeClr val="accent2">
                    <a:lumMod val="50000"/>
                  </a:schemeClr>
                </a:solidFill>
              </a:rPr>
              <a:t>cultura</a:t>
            </a:r>
            <a:r>
              <a:rPr lang="en-US" sz="4000" b="1" i="1" dirty="0">
                <a:solidFill>
                  <a:schemeClr val="accent2">
                    <a:lumMod val="50000"/>
                  </a:schemeClr>
                </a:solidFill>
              </a:rPr>
              <a:t> a la que </a:t>
            </a:r>
            <a:r>
              <a:rPr lang="en-US" sz="4000" b="1" i="1" dirty="0" err="1">
                <a:solidFill>
                  <a:schemeClr val="accent2">
                    <a:lumMod val="50000"/>
                  </a:schemeClr>
                </a:solidFill>
              </a:rPr>
              <a:t>sirve</a:t>
            </a:r>
            <a:r>
              <a:rPr lang="en-US" sz="4000" b="1" i="1" dirty="0">
                <a:solidFill>
                  <a:schemeClr val="accent2">
                    <a:lumMod val="50000"/>
                  </a:schemeClr>
                </a:solidFill>
              </a:rPr>
              <a:t>. </a:t>
            </a:r>
            <a:br>
              <a:rPr lang="en-US" sz="4000" b="1" i="1" dirty="0"/>
            </a:br>
            <a:endParaRPr lang="en-US" sz="4000" b="1" i="1" dirty="0"/>
          </a:p>
        </p:txBody>
      </p:sp>
      <p:cxnSp>
        <p:nvCxnSpPr>
          <p:cNvPr id="30" name="Straight Connector 29">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4"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6"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8477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19F1A3E-DFFE-1E4A-8699-726FAF7CA58D}"/>
              </a:ext>
            </a:extLst>
          </p:cNvPr>
          <p:cNvSpPr txBox="1"/>
          <p:nvPr/>
        </p:nvSpPr>
        <p:spPr>
          <a:xfrm>
            <a:off x="1085850" y="2900363"/>
            <a:ext cx="8743950" cy="1569660"/>
          </a:xfrm>
          <a:prstGeom prst="rect">
            <a:avLst/>
          </a:prstGeom>
          <a:noFill/>
        </p:spPr>
        <p:txBody>
          <a:bodyPr wrap="square" rtlCol="0">
            <a:spAutoFit/>
          </a:bodyPr>
          <a:lstStyle/>
          <a:p>
            <a:r>
              <a:rPr lang="es-MX" sz="4800" b="1" i="1" dirty="0">
                <a:solidFill>
                  <a:schemeClr val="accent2">
                    <a:lumMod val="75000"/>
                  </a:schemeClr>
                </a:solidFill>
                <a:latin typeface="Herculanum" panose="02000505000000020004" pitchFamily="2" charset="77"/>
              </a:rPr>
              <a:t>TODA PRÁCTICA DEL LENGUAJE  TIENE …</a:t>
            </a:r>
          </a:p>
        </p:txBody>
      </p:sp>
    </p:spTree>
    <p:extLst>
      <p:ext uri="{BB962C8B-B14F-4D97-AF65-F5344CB8AC3E}">
        <p14:creationId xmlns:p14="http://schemas.microsoft.com/office/powerpoint/2010/main" val="387579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Marcador de contenido 4">
            <a:extLst>
              <a:ext uri="{FF2B5EF4-FFF2-40B4-BE49-F238E27FC236}">
                <a16:creationId xmlns:a16="http://schemas.microsoft.com/office/drawing/2014/main" id="{90224572-71A6-6944-ACFA-6F6467F13F34}"/>
              </a:ext>
            </a:extLst>
          </p:cNvPr>
          <p:cNvPicPr>
            <a:picLocks noGrp="1" noChangeAspect="1"/>
          </p:cNvPicPr>
          <p:nvPr>
            <p:ph idx="1"/>
          </p:nvPr>
        </p:nvPicPr>
        <p:blipFill rotWithShape="1">
          <a:blip r:embed="rId2"/>
          <a:srcRect l="22535" r="3246" b="1"/>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ítulo 1">
            <a:extLst>
              <a:ext uri="{FF2B5EF4-FFF2-40B4-BE49-F238E27FC236}">
                <a16:creationId xmlns:a16="http://schemas.microsoft.com/office/drawing/2014/main" id="{78A06CED-81AE-F24D-95D8-47B25718EAD7}"/>
              </a:ext>
            </a:extLst>
          </p:cNvPr>
          <p:cNvSpPr>
            <a:spLocks noGrp="1"/>
          </p:cNvSpPr>
          <p:nvPr>
            <p:ph type="title"/>
          </p:nvPr>
        </p:nvSpPr>
        <p:spPr>
          <a:xfrm>
            <a:off x="668866" y="362857"/>
            <a:ext cx="4421293" cy="5805714"/>
          </a:xfrm>
        </p:spPr>
        <p:txBody>
          <a:bodyPr vert="horz" lIns="91440" tIns="45720" rIns="91440" bIns="45720" rtlCol="0" anchor="b">
            <a:noAutofit/>
          </a:bodyPr>
          <a:lstStyle/>
          <a:p>
            <a:pPr>
              <a:lnSpc>
                <a:spcPct val="90000"/>
              </a:lnSpc>
            </a:pPr>
            <a:r>
              <a:rPr lang="en-US" sz="2800" b="1" i="1" dirty="0">
                <a:solidFill>
                  <a:schemeClr val="tx1"/>
                </a:solidFill>
              </a:rPr>
              <a:t>* </a:t>
            </a:r>
            <a:r>
              <a:rPr lang="en-US" sz="2800" b="1" i="1" dirty="0" err="1">
                <a:solidFill>
                  <a:schemeClr val="tx1"/>
                </a:solidFill>
              </a:rPr>
              <a:t>Propósitos</a:t>
            </a:r>
            <a:r>
              <a:rPr lang="en-US" sz="2800" b="1" i="1" dirty="0">
                <a:solidFill>
                  <a:schemeClr val="tx1"/>
                </a:solidFill>
              </a:rPr>
              <a:t> </a:t>
            </a:r>
            <a:r>
              <a:rPr lang="en-US" sz="2800" b="1" i="1" dirty="0" err="1">
                <a:solidFill>
                  <a:schemeClr val="tx1"/>
                </a:solidFill>
              </a:rPr>
              <a:t>comunicativos</a:t>
            </a:r>
            <a:r>
              <a:rPr lang="en-US" sz="2800" b="1" i="1" dirty="0">
                <a:solidFill>
                  <a:schemeClr val="tx1"/>
                </a:solidFill>
              </a:rPr>
              <a:t> </a:t>
            </a:r>
            <a:r>
              <a:rPr lang="en-US" sz="2800" b="1" i="1" dirty="0" err="1">
                <a:solidFill>
                  <a:schemeClr val="tx1"/>
                </a:solidFill>
              </a:rPr>
              <a:t>diferentes</a:t>
            </a:r>
            <a:r>
              <a:rPr lang="en-US" sz="2800" b="1" i="1" dirty="0">
                <a:solidFill>
                  <a:schemeClr val="tx1"/>
                </a:solidFill>
              </a:rPr>
              <a:t>. </a:t>
            </a:r>
            <a:br>
              <a:rPr lang="en-US" sz="2800" b="1" i="1" dirty="0">
                <a:solidFill>
                  <a:schemeClr val="tx1"/>
                </a:solidFill>
              </a:rPr>
            </a:br>
            <a:br>
              <a:rPr lang="en-US" sz="2800" b="1" i="1" dirty="0">
                <a:solidFill>
                  <a:schemeClr val="tx1"/>
                </a:solidFill>
              </a:rPr>
            </a:br>
            <a:r>
              <a:rPr lang="en-US" sz="2800" b="1" i="1" dirty="0">
                <a:solidFill>
                  <a:schemeClr val="tx1"/>
                </a:solidFill>
              </a:rPr>
              <a:t>* </a:t>
            </a:r>
            <a:r>
              <a:rPr lang="en-US" sz="2800" b="1" i="1" dirty="0" err="1">
                <a:solidFill>
                  <a:schemeClr val="tx1"/>
                </a:solidFill>
              </a:rPr>
              <a:t>Establecen</a:t>
            </a:r>
            <a:r>
              <a:rPr lang="en-US" sz="2800" b="1" i="1" dirty="0">
                <a:solidFill>
                  <a:schemeClr val="tx1"/>
                </a:solidFill>
              </a:rPr>
              <a:t> </a:t>
            </a:r>
            <a:r>
              <a:rPr lang="en-US" sz="2800" b="1" i="1" dirty="0" err="1">
                <a:solidFill>
                  <a:schemeClr val="tx1"/>
                </a:solidFill>
              </a:rPr>
              <a:t>relaciones</a:t>
            </a:r>
            <a:r>
              <a:rPr lang="en-US" sz="2800" b="1" i="1" dirty="0">
                <a:solidFill>
                  <a:schemeClr val="tx1"/>
                </a:solidFill>
              </a:rPr>
              <a:t> </a:t>
            </a:r>
            <a:r>
              <a:rPr lang="en-US" sz="2800" b="1" i="1" dirty="0" err="1">
                <a:solidFill>
                  <a:schemeClr val="tx1"/>
                </a:solidFill>
              </a:rPr>
              <a:t>particulares</a:t>
            </a:r>
            <a:r>
              <a:rPr lang="en-US" sz="2800" b="1" i="1" dirty="0">
                <a:solidFill>
                  <a:schemeClr val="tx1"/>
                </a:solidFill>
              </a:rPr>
              <a:t> con los </a:t>
            </a:r>
            <a:r>
              <a:rPr lang="en-US" sz="2800" b="1" i="1" dirty="0" err="1">
                <a:solidFill>
                  <a:schemeClr val="tx1"/>
                </a:solidFill>
              </a:rPr>
              <a:t>otros</a:t>
            </a:r>
            <a:r>
              <a:rPr lang="en-US" sz="2800" b="1" i="1" dirty="0">
                <a:solidFill>
                  <a:schemeClr val="tx1"/>
                </a:solidFill>
              </a:rPr>
              <a:t> y con el </a:t>
            </a:r>
            <a:r>
              <a:rPr lang="en-US" sz="2800" b="1" i="1" dirty="0" err="1">
                <a:solidFill>
                  <a:schemeClr val="tx1"/>
                </a:solidFill>
              </a:rPr>
              <a:t>contenido</a:t>
            </a:r>
            <a:r>
              <a:rPr lang="en-US" sz="2800" b="1" i="1" dirty="0">
                <a:solidFill>
                  <a:schemeClr val="tx1"/>
                </a:solidFill>
              </a:rPr>
              <a:t> que se </a:t>
            </a:r>
            <a:r>
              <a:rPr lang="en-US" sz="2800" b="1" i="1" dirty="0" err="1">
                <a:solidFill>
                  <a:schemeClr val="tx1"/>
                </a:solidFill>
              </a:rPr>
              <a:t>quiere</a:t>
            </a:r>
            <a:r>
              <a:rPr lang="en-US" sz="2800" b="1" i="1" dirty="0">
                <a:solidFill>
                  <a:schemeClr val="tx1"/>
                </a:solidFill>
              </a:rPr>
              <a:t> </a:t>
            </a:r>
            <a:r>
              <a:rPr lang="en-US" sz="2800" b="1" i="1" dirty="0" err="1">
                <a:solidFill>
                  <a:schemeClr val="tx1"/>
                </a:solidFill>
              </a:rPr>
              <a:t>expresar</a:t>
            </a:r>
            <a:br>
              <a:rPr lang="en-US" sz="2800" b="1" i="1" dirty="0">
                <a:solidFill>
                  <a:schemeClr val="tx1"/>
                </a:solidFill>
              </a:rPr>
            </a:br>
            <a:br>
              <a:rPr lang="en-US" sz="2800" b="1" i="1" dirty="0">
                <a:solidFill>
                  <a:schemeClr val="tx1"/>
                </a:solidFill>
              </a:rPr>
            </a:br>
            <a:r>
              <a:rPr lang="en-US" sz="2800" b="1" i="1" dirty="0">
                <a:solidFill>
                  <a:schemeClr val="tx1"/>
                </a:solidFill>
              </a:rPr>
              <a:t>* Se </a:t>
            </a:r>
            <a:r>
              <a:rPr lang="en-US" sz="2800" b="1" i="1" dirty="0" err="1">
                <a:solidFill>
                  <a:schemeClr val="tx1"/>
                </a:solidFill>
              </a:rPr>
              <a:t>escriben</a:t>
            </a:r>
            <a:r>
              <a:rPr lang="en-US" sz="2800" b="1" i="1" dirty="0">
                <a:solidFill>
                  <a:schemeClr val="tx1"/>
                </a:solidFill>
              </a:rPr>
              <a:t> </a:t>
            </a:r>
            <a:r>
              <a:rPr lang="en-US" sz="2800" b="1" i="1" dirty="0" err="1">
                <a:solidFill>
                  <a:schemeClr val="tx1"/>
                </a:solidFill>
              </a:rPr>
              <a:t>siguiendo</a:t>
            </a:r>
            <a:r>
              <a:rPr lang="en-US" sz="2800" b="1" i="1" dirty="0">
                <a:solidFill>
                  <a:schemeClr val="tx1"/>
                </a:solidFill>
              </a:rPr>
              <a:t> </a:t>
            </a:r>
            <a:r>
              <a:rPr lang="en-US" sz="2800" b="1" i="1" dirty="0" err="1">
                <a:solidFill>
                  <a:schemeClr val="tx1"/>
                </a:solidFill>
              </a:rPr>
              <a:t>restricciones</a:t>
            </a:r>
            <a:r>
              <a:rPr lang="en-US" sz="2800" b="1" i="1" dirty="0">
                <a:solidFill>
                  <a:schemeClr val="tx1"/>
                </a:solidFill>
              </a:rPr>
              <a:t> </a:t>
            </a:r>
            <a:r>
              <a:rPr lang="en-US" sz="2800" b="1" i="1" dirty="0" err="1">
                <a:solidFill>
                  <a:schemeClr val="tx1"/>
                </a:solidFill>
              </a:rPr>
              <a:t>culturales</a:t>
            </a:r>
            <a:r>
              <a:rPr lang="en-US" sz="2800" b="1" i="1" dirty="0">
                <a:solidFill>
                  <a:schemeClr val="tx1"/>
                </a:solidFill>
              </a:rPr>
              <a:t>, </a:t>
            </a:r>
            <a:r>
              <a:rPr lang="en-US" sz="2800" b="1" i="1" dirty="0" err="1">
                <a:solidFill>
                  <a:schemeClr val="tx1"/>
                </a:solidFill>
              </a:rPr>
              <a:t>lingüísticas</a:t>
            </a:r>
            <a:r>
              <a:rPr lang="en-US" sz="2800" b="1" i="1" dirty="0">
                <a:solidFill>
                  <a:schemeClr val="tx1"/>
                </a:solidFill>
              </a:rPr>
              <a:t> y </a:t>
            </a:r>
            <a:r>
              <a:rPr lang="en-US" sz="2800" b="1" i="1" dirty="0" err="1">
                <a:solidFill>
                  <a:schemeClr val="tx1"/>
                </a:solidFill>
              </a:rPr>
              <a:t>discursivas</a:t>
            </a:r>
            <a:r>
              <a:rPr lang="en-US" sz="2800" b="1" i="1" dirty="0">
                <a:solidFill>
                  <a:schemeClr val="tx1"/>
                </a:solidFill>
              </a:rPr>
              <a:t> </a:t>
            </a:r>
            <a:r>
              <a:rPr lang="en-US" sz="2800" b="1" i="1" dirty="0" err="1">
                <a:solidFill>
                  <a:schemeClr val="tx1"/>
                </a:solidFill>
              </a:rPr>
              <a:t>específicas</a:t>
            </a:r>
            <a:r>
              <a:rPr lang="en-US" sz="2800" b="1" i="1" dirty="0">
                <a:solidFill>
                  <a:schemeClr val="tx1"/>
                </a:solidFill>
              </a:rPr>
              <a:t>. </a:t>
            </a:r>
            <a:br>
              <a:rPr lang="en-US" sz="2800" b="1" i="1" dirty="0">
                <a:solidFill>
                  <a:schemeClr val="tx1"/>
                </a:solidFill>
              </a:rPr>
            </a:br>
            <a:endParaRPr lang="en-US" sz="2800" b="1" i="1" dirty="0">
              <a:solidFill>
                <a:schemeClr val="tx1"/>
              </a:solidFill>
            </a:endParaRPr>
          </a:p>
        </p:txBody>
      </p:sp>
      <p:cxnSp>
        <p:nvCxnSpPr>
          <p:cNvPr id="22" name="Straight Connector 21">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46332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D9B553-182F-D040-A5CA-04DF1717E7E6}"/>
              </a:ext>
            </a:extLst>
          </p:cNvPr>
          <p:cNvSpPr>
            <a:spLocks noGrp="1"/>
          </p:cNvSpPr>
          <p:nvPr>
            <p:ph type="title"/>
          </p:nvPr>
        </p:nvSpPr>
        <p:spPr/>
        <p:txBody>
          <a:bodyPr>
            <a:normAutofit/>
          </a:bodyPr>
          <a:lstStyle/>
          <a:p>
            <a:r>
              <a:rPr lang="es-MX" sz="6600" dirty="0"/>
              <a:t>       </a:t>
            </a:r>
            <a:r>
              <a:rPr lang="es-MX" sz="8000" b="1" i="1" dirty="0">
                <a:solidFill>
                  <a:schemeClr val="accent2">
                    <a:lumMod val="50000"/>
                  </a:schemeClr>
                </a:solidFill>
                <a:latin typeface="Herculanum" panose="02000505000000020004" pitchFamily="2" charset="77"/>
              </a:rPr>
              <a:t>HISTÓRICAS</a:t>
            </a:r>
          </a:p>
        </p:txBody>
      </p:sp>
      <p:sp>
        <p:nvSpPr>
          <p:cNvPr id="4" name="Rectángulo 3">
            <a:extLst>
              <a:ext uri="{FF2B5EF4-FFF2-40B4-BE49-F238E27FC236}">
                <a16:creationId xmlns:a16="http://schemas.microsoft.com/office/drawing/2014/main" id="{5F727739-EDC9-F947-B2BB-2D1F4EFC4733}"/>
              </a:ext>
            </a:extLst>
          </p:cNvPr>
          <p:cNvSpPr/>
          <p:nvPr/>
        </p:nvSpPr>
        <p:spPr>
          <a:xfrm>
            <a:off x="1228725" y="2690336"/>
            <a:ext cx="7915275" cy="35394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s-MX" sz="3200" dirty="0">
                <a:solidFill>
                  <a:schemeClr val="accent2">
                    <a:lumMod val="50000"/>
                  </a:schemeClr>
                </a:solidFill>
                <a:latin typeface="Montserrat"/>
              </a:rPr>
              <a:t>Porque varían en el tiempo. Sus transformaciones son consecuencia de cambios sociales, tecnológicos, científicos. </a:t>
            </a:r>
          </a:p>
          <a:p>
            <a:r>
              <a:rPr lang="es-MX" sz="3200" dirty="0">
                <a:solidFill>
                  <a:schemeClr val="accent2">
                    <a:lumMod val="50000"/>
                  </a:schemeClr>
                </a:solidFill>
                <a:latin typeface="Montserrat"/>
              </a:rPr>
              <a:t>Por ejemplo, no se leía de la misma manera en 1970 que en la actualidad, existen diferencias en los materiales de lectura, los temas de lectura, las formas de leer, internet.</a:t>
            </a:r>
            <a:endParaRPr lang="es-MX" dirty="0">
              <a:solidFill>
                <a:schemeClr val="accent2">
                  <a:lumMod val="50000"/>
                </a:schemeClr>
              </a:solidFill>
              <a:effectLst/>
            </a:endParaRPr>
          </a:p>
        </p:txBody>
      </p:sp>
    </p:spTree>
    <p:extLst>
      <p:ext uri="{BB962C8B-B14F-4D97-AF65-F5344CB8AC3E}">
        <p14:creationId xmlns:p14="http://schemas.microsoft.com/office/powerpoint/2010/main" val="385499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D2519-16E7-9349-9625-C61F0B33199A}"/>
              </a:ext>
            </a:extLst>
          </p:cNvPr>
          <p:cNvSpPr>
            <a:spLocks noGrp="1"/>
          </p:cNvSpPr>
          <p:nvPr>
            <p:ph type="title"/>
          </p:nvPr>
        </p:nvSpPr>
        <p:spPr/>
        <p:txBody>
          <a:bodyPr>
            <a:noAutofit/>
          </a:bodyPr>
          <a:lstStyle/>
          <a:p>
            <a:r>
              <a:rPr lang="es-MX" sz="5400" b="1" i="1" dirty="0">
                <a:solidFill>
                  <a:schemeClr val="accent2">
                    <a:lumMod val="50000"/>
                  </a:schemeClr>
                </a:solidFill>
                <a:latin typeface="Herculanum" panose="02000505000000020004" pitchFamily="2" charset="77"/>
              </a:rPr>
              <a:t>CULTURALES Y SOCIALES</a:t>
            </a:r>
          </a:p>
        </p:txBody>
      </p:sp>
      <p:sp>
        <p:nvSpPr>
          <p:cNvPr id="3" name="Marcador de contenido 2">
            <a:extLst>
              <a:ext uri="{FF2B5EF4-FFF2-40B4-BE49-F238E27FC236}">
                <a16:creationId xmlns:a16="http://schemas.microsoft.com/office/drawing/2014/main" id="{351CBF01-F2E1-514B-A973-EE44A15B158F}"/>
              </a:ext>
            </a:extLst>
          </p:cNvPr>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s-MX" sz="4400" dirty="0"/>
              <a:t>Porque expresan rasgos identitarios y de clase diferentes según el grupo o comunidad en el que se desarrollan. </a:t>
            </a:r>
          </a:p>
          <a:p>
            <a:endParaRPr lang="es-MX" dirty="0"/>
          </a:p>
        </p:txBody>
      </p:sp>
    </p:spTree>
    <p:extLst>
      <p:ext uri="{BB962C8B-B14F-4D97-AF65-F5344CB8AC3E}">
        <p14:creationId xmlns:p14="http://schemas.microsoft.com/office/powerpoint/2010/main" val="2058078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91F0BC-2A00-914C-ADDB-01F2D941BC70}"/>
              </a:ext>
            </a:extLst>
          </p:cNvPr>
          <p:cNvSpPr>
            <a:spLocks noGrp="1"/>
          </p:cNvSpPr>
          <p:nvPr>
            <p:ph type="title"/>
          </p:nvPr>
        </p:nvSpPr>
        <p:spPr/>
        <p:txBody>
          <a:bodyPr>
            <a:noAutofit/>
          </a:bodyPr>
          <a:lstStyle/>
          <a:p>
            <a:r>
              <a:rPr lang="es-MX" sz="4800" b="1" i="1" dirty="0">
                <a:solidFill>
                  <a:schemeClr val="accent2">
                    <a:lumMod val="50000"/>
                  </a:schemeClr>
                </a:solidFill>
              </a:rPr>
              <a:t>COGNITIVAS Y LINGÜÍSTICAS</a:t>
            </a:r>
          </a:p>
        </p:txBody>
      </p:sp>
      <p:sp>
        <p:nvSpPr>
          <p:cNvPr id="3" name="Marcador de contenido 2">
            <a:extLst>
              <a:ext uri="{FF2B5EF4-FFF2-40B4-BE49-F238E27FC236}">
                <a16:creationId xmlns:a16="http://schemas.microsoft.com/office/drawing/2014/main" id="{63C38779-9EAC-4947-A49E-CBFC705BF901}"/>
              </a:ext>
            </a:extLst>
          </p:cNvPr>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s-MX" sz="4800" dirty="0"/>
              <a:t>Porque expresan un modo de comprender el mundo y se sustancian en formas lingüísticas particulares relativamente estables. </a:t>
            </a:r>
          </a:p>
          <a:p>
            <a:endParaRPr lang="es-MX" dirty="0"/>
          </a:p>
        </p:txBody>
      </p:sp>
    </p:spTree>
    <p:extLst>
      <p:ext uri="{BB962C8B-B14F-4D97-AF65-F5344CB8AC3E}">
        <p14:creationId xmlns:p14="http://schemas.microsoft.com/office/powerpoint/2010/main" val="3200135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Marcador de contenido 8">
            <a:extLst>
              <a:ext uri="{FF2B5EF4-FFF2-40B4-BE49-F238E27FC236}">
                <a16:creationId xmlns:a16="http://schemas.microsoft.com/office/drawing/2014/main" id="{6CFA8EF2-8655-6344-8181-A7E77BD364AD}"/>
              </a:ext>
            </a:extLst>
          </p:cNvPr>
          <p:cNvPicPr>
            <a:picLocks noChangeAspect="1"/>
          </p:cNvPicPr>
          <p:nvPr/>
        </p:nvPicPr>
        <p:blipFill>
          <a:blip r:embed="rId2"/>
          <a:stretch>
            <a:fillRect/>
          </a:stretch>
        </p:blipFill>
        <p:spPr>
          <a:xfrm>
            <a:off x="0" y="-246468"/>
            <a:ext cx="12192000" cy="7350936"/>
          </a:xfrm>
          <a:prstGeom prst="rect">
            <a:avLst/>
          </a:prstGeom>
        </p:spPr>
      </p:pic>
      <p:sp>
        <p:nvSpPr>
          <p:cNvPr id="2" name="Título 1">
            <a:extLst>
              <a:ext uri="{FF2B5EF4-FFF2-40B4-BE49-F238E27FC236}">
                <a16:creationId xmlns:a16="http://schemas.microsoft.com/office/drawing/2014/main" id="{1E899BB5-34F7-4944-8529-7B2C31946BDF}"/>
              </a:ext>
            </a:extLst>
          </p:cNvPr>
          <p:cNvSpPr>
            <a:spLocks noGrp="1"/>
          </p:cNvSpPr>
          <p:nvPr>
            <p:ph type="title"/>
          </p:nvPr>
        </p:nvSpPr>
        <p:spPr>
          <a:xfrm>
            <a:off x="785813" y="437083"/>
            <a:ext cx="10145539" cy="1320800"/>
          </a:xfrm>
        </p:spPr>
        <p:txBody>
          <a:bodyPr>
            <a:noAutofit/>
          </a:bodyPr>
          <a:lstStyle/>
          <a:p>
            <a:r>
              <a:rPr lang="es-MX" sz="5400" b="1" dirty="0">
                <a:solidFill>
                  <a:schemeClr val="tx1"/>
                </a:solidFill>
              </a:rPr>
              <a:t>TODA PRÁCTICA DE LENGUAJE</a:t>
            </a:r>
          </a:p>
        </p:txBody>
      </p:sp>
    </p:spTree>
    <p:extLst>
      <p:ext uri="{BB962C8B-B14F-4D97-AF65-F5344CB8AC3E}">
        <p14:creationId xmlns:p14="http://schemas.microsoft.com/office/powerpoint/2010/main" val="1400251305"/>
      </p:ext>
    </p:extLst>
  </p:cSld>
  <p:clrMapOvr>
    <a:masterClrMapping/>
  </p:clrMapOvr>
  <p:timing>
    <p:tnLst>
      <p:par>
        <p:cTn id="1" dur="indefinite" restart="never" nodeType="tmRoot">
          <p:childTnLst>
            <p:seq concurrent="1">
              <p:cTn id="2" repeatCount="indefinite" restart="whenNotActive" fill="hold" evtFilter="cancelBubble" nodeType="interactiveSeq">
                <p:stCondLst>
                  <p:cond delay="indefinite"/>
                  <p:cond evt="onBegin" delay="0">
                    <p:tn val="1"/>
                  </p:cond>
                </p:stCondLst>
                <p:endSync evt="end" delay="0">
                  <p:rtn val="all"/>
                </p:endSync>
                <p:childTnLst>
                  <p:par>
                    <p:cTn id="3" fill="hold">
                      <p:stCondLst>
                        <p:cond delay="0"/>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0 L 0.16277 -0.30252" pathEditMode="relative" ptsTypes="AA">
                                      <p:cBhvr>
                                        <p:cTn id="6" dur="30000" fill="hold"/>
                                        <p:tgtEl>
                                          <p:spTgt spid="9"/>
                                        </p:tgtEl>
                                        <p:attrNameLst>
                                          <p:attrName>ppt_x</p:attrName>
                                          <p:attrName>ppt_y</p:attrName>
                                        </p:attrNameLst>
                                      </p:cBhvr>
                                    </p:animMotion>
                                  </p:childTnLst>
                                </p:cTn>
                              </p:par>
                              <p:par>
                                <p:cTn id="7" presetID="6" presetClass="emph" presetSubtype="0" accel="50000" decel="50000" fill="hold" nodeType="withEffect">
                                  <p:stCondLst>
                                    <p:cond delay="0"/>
                                  </p:stCondLst>
                                  <p:childTnLst>
                                    <p:animScale>
                                      <p:cBhvr>
                                        <p:cTn id="8" dur="30000" fill="hold"/>
                                        <p:tgtEl>
                                          <p:spTgt spid="9"/>
                                        </p:tgtEl>
                                      </p:cBhvr>
                                      <p:by x="150000" y="150000"/>
                                    </p:animScale>
                                  </p:childTnLst>
                                </p:cTn>
                              </p:par>
                            </p:childTnLst>
                          </p:cTn>
                        </p:par>
                        <p:par>
                          <p:cTn id="9" fill="hold">
                            <p:stCondLst>
                              <p:cond delay="30000"/>
                            </p:stCondLst>
                            <p:childTnLst>
                              <p:par>
                                <p:cTn id="10" presetID="0" presetClass="path" presetSubtype="0" accel="50000" decel="50000" fill="hold" nodeType="afterEffect">
                                  <p:stCondLst>
                                    <p:cond delay="5000"/>
                                  </p:stCondLst>
                                  <p:childTnLst>
                                    <p:animMotion origin="layout" path="M 0.16277 -0.30252 L 0 0" pathEditMode="relative" ptsTypes="AA">
                                      <p:cBhvr>
                                        <p:cTn id="11" dur="30000" fill="hold"/>
                                        <p:tgtEl>
                                          <p:spTgt spid="9"/>
                                        </p:tgtEl>
                                        <p:attrNameLst>
                                          <p:attrName>ppt_x</p:attrName>
                                          <p:attrName>ppt_y</p:attrName>
                                        </p:attrNameLst>
                                      </p:cBhvr>
                                    </p:animMotion>
                                  </p:childTnLst>
                                </p:cTn>
                              </p:par>
                              <p:par>
                                <p:cTn id="12" presetID="6" presetClass="emph" presetSubtype="0" accel="50000" decel="50000" fill="hold" nodeType="withEffect">
                                  <p:stCondLst>
                                    <p:cond delay="5000"/>
                                  </p:stCondLst>
                                  <p:childTnLst>
                                    <p:animScale>
                                      <p:cBhvr>
                                        <p:cTn id="13" dur="30000" fill="hold"/>
                                        <p:tgtEl>
                                          <p:spTgt spid="9"/>
                                        </p:tgtEl>
                                      </p:cBhvr>
                                      <p:by x="150000" y="150000"/>
                                      <p:to x="100000" y="100000"/>
                                    </p:animScale>
                                  </p:childTnLst>
                                </p:cTn>
                              </p:par>
                            </p:childTnLst>
                          </p:cTn>
                        </p:par>
                        <p:par>
                          <p:cTn id="14" fill="hold">
                            <p:stCondLst>
                              <p:cond delay="65000"/>
                            </p:stCondLst>
                            <p:childTnLst>
                              <p:par>
                                <p:cTn id="15" presetID="0" presetClass="path" presetSubtype="0" accel="50000" decel="50000" fill="hold" nodeType="afterEffect">
                                  <p:stCondLst>
                                    <p:cond delay="0"/>
                                  </p:stCondLst>
                                  <p:childTnLst>
                                    <p:animMotion origin="layout" path="M 0 0 L 0 0" pathEditMode="relative" ptsTypes="AA">
                                      <p:cBhvr>
                                        <p:cTn id="16" dur="5000" fill="hold"/>
                                        <p:tgtEl>
                                          <p:spTgt spid="9"/>
                                        </p:tgtEl>
                                        <p:attrNameLst>
                                          <p:attrName>ppt_x</p:attrName>
                                          <p:attrName>ppt_y</p:attrName>
                                        </p:attrNameLst>
                                      </p:cBhvr>
                                    </p:animMotion>
                                  </p:childTnLst>
                                </p:cTn>
                              </p:par>
                            </p:childTnLst>
                          </p:cTn>
                        </p:par>
                      </p:childTnLst>
                    </p:cTn>
                  </p:par>
                </p:childTnLst>
              </p:cTn>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84B74C-C5B6-3E44-A031-9947CFB1A38D}"/>
              </a:ext>
            </a:extLst>
          </p:cNvPr>
          <p:cNvSpPr>
            <a:spLocks noGrp="1"/>
          </p:cNvSpPr>
          <p:nvPr>
            <p:ph idx="1"/>
          </p:nvPr>
        </p:nvSpPr>
        <p:spPr>
          <a:xfrm>
            <a:off x="677334" y="1042989"/>
            <a:ext cx="8596668" cy="4998374"/>
          </a:xfrm>
        </p:spPr>
        <p:txBody>
          <a:bodyPr>
            <a:normAutofit fontScale="77500" lnSpcReduction="20000"/>
          </a:bodyPr>
          <a:lstStyle/>
          <a:p>
            <a:pPr marL="0" indent="0">
              <a:buNone/>
            </a:pPr>
            <a:r>
              <a:rPr lang="es-MX" sz="5200" b="1" dirty="0">
                <a:solidFill>
                  <a:schemeClr val="accent2">
                    <a:lumMod val="75000"/>
                  </a:schemeClr>
                </a:solidFill>
              </a:rPr>
              <a:t>Involucra saberes sobre la lengua </a:t>
            </a:r>
          </a:p>
          <a:p>
            <a:pPr marL="0" indent="0">
              <a:buNone/>
            </a:pPr>
            <a:endParaRPr lang="es-MX" sz="4800" dirty="0"/>
          </a:p>
          <a:p>
            <a:r>
              <a:rPr lang="es-MX" sz="4800" dirty="0"/>
              <a:t>Para pensar</a:t>
            </a:r>
          </a:p>
          <a:p>
            <a:r>
              <a:rPr lang="es-MX" sz="4800" dirty="0"/>
              <a:t>Para interactuar</a:t>
            </a:r>
          </a:p>
          <a:p>
            <a:r>
              <a:rPr lang="es-MX" sz="4800" dirty="0"/>
              <a:t>Para producir ciertos efectos en los otros</a:t>
            </a:r>
          </a:p>
          <a:p>
            <a:r>
              <a:rPr lang="es-MX" sz="4800" dirty="0"/>
              <a:t>Para incidir sobre las situaciones</a:t>
            </a:r>
          </a:p>
          <a:p>
            <a:r>
              <a:rPr lang="es-MX" sz="4800" dirty="0"/>
              <a:t>Para construir conocimientos y saberes. </a:t>
            </a:r>
          </a:p>
          <a:p>
            <a:endParaRPr lang="es-MX" dirty="0"/>
          </a:p>
        </p:txBody>
      </p:sp>
    </p:spTree>
    <p:extLst>
      <p:ext uri="{BB962C8B-B14F-4D97-AF65-F5344CB8AC3E}">
        <p14:creationId xmlns:p14="http://schemas.microsoft.com/office/powerpoint/2010/main" val="2812876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81BA2B-A800-B345-8BF3-4BD46C325707}"/>
              </a:ext>
            </a:extLst>
          </p:cNvPr>
          <p:cNvSpPr>
            <a:spLocks noGrp="1"/>
          </p:cNvSpPr>
          <p:nvPr>
            <p:ph type="title"/>
          </p:nvPr>
        </p:nvSpPr>
        <p:spPr/>
        <p:txBody>
          <a:bodyPr>
            <a:normAutofit/>
          </a:bodyPr>
          <a:lstStyle/>
          <a:p>
            <a:r>
              <a:rPr lang="es-MX" sz="6600" b="1" i="1" dirty="0"/>
              <a:t>       </a:t>
            </a:r>
            <a:r>
              <a:rPr lang="es-MX" sz="6600" b="1" i="1" dirty="0">
                <a:solidFill>
                  <a:schemeClr val="accent2">
                    <a:lumMod val="75000"/>
                  </a:schemeClr>
                </a:solidFill>
              </a:rPr>
              <a:t>ENTONCES …</a:t>
            </a:r>
          </a:p>
        </p:txBody>
      </p:sp>
      <p:sp>
        <p:nvSpPr>
          <p:cNvPr id="3" name="Marcador de contenido 2">
            <a:extLst>
              <a:ext uri="{FF2B5EF4-FFF2-40B4-BE49-F238E27FC236}">
                <a16:creationId xmlns:a16="http://schemas.microsoft.com/office/drawing/2014/main" id="{12C52FDF-77A7-E446-8FC6-B51694F3E7E5}"/>
              </a:ext>
            </a:extLst>
          </p:cNvPr>
          <p:cNvSpPr>
            <a:spLocks noGrp="1"/>
          </p:cNvSpPr>
          <p:nvPr>
            <p:ph idx="1"/>
          </p:nvPr>
        </p:nvSpPr>
        <p:spPr>
          <a:xfrm>
            <a:off x="677334" y="2160589"/>
            <a:ext cx="8596668" cy="4385354"/>
          </a:xfrm>
        </p:spPr>
        <p:txBody>
          <a:bodyPr>
            <a:normAutofit fontScale="85000" lnSpcReduction="20000"/>
          </a:bodyPr>
          <a:lstStyle/>
          <a:p>
            <a:r>
              <a:rPr lang="es-MX" sz="4300" dirty="0"/>
              <a:t>Pensar en </a:t>
            </a:r>
            <a:r>
              <a:rPr lang="es-MX" sz="4300" b="1" i="1" dirty="0"/>
              <a:t>lenguaje</a:t>
            </a:r>
            <a:r>
              <a:rPr lang="es-MX" sz="4300" dirty="0"/>
              <a:t> es pensar en </a:t>
            </a:r>
            <a:r>
              <a:rPr lang="es-MX" sz="4300" b="1" dirty="0"/>
              <a:t>actividad comunicativa</a:t>
            </a:r>
            <a:r>
              <a:rPr lang="es-MX" sz="4300" dirty="0"/>
              <a:t>.</a:t>
            </a:r>
          </a:p>
          <a:p>
            <a:endParaRPr lang="es-MX" sz="4300" dirty="0"/>
          </a:p>
          <a:p>
            <a:r>
              <a:rPr lang="es-MX" sz="4300" dirty="0"/>
              <a:t>Referirse a </a:t>
            </a:r>
            <a:r>
              <a:rPr lang="es-MX" sz="4300" b="1" i="1" dirty="0"/>
              <a:t>lengua</a:t>
            </a:r>
            <a:r>
              <a:rPr lang="es-MX" sz="4300" dirty="0"/>
              <a:t> es referirse al </a:t>
            </a:r>
            <a:r>
              <a:rPr lang="es-MX" sz="4300" b="1" dirty="0"/>
              <a:t>sistema lingüístico </a:t>
            </a:r>
            <a:r>
              <a:rPr lang="es-MX" sz="4300" dirty="0"/>
              <a:t>de una determinada comunidad, sus convenciones y sus reglas de funcionamiento. </a:t>
            </a:r>
          </a:p>
          <a:p>
            <a:endParaRPr lang="es-MX" dirty="0"/>
          </a:p>
        </p:txBody>
      </p:sp>
    </p:spTree>
    <p:extLst>
      <p:ext uri="{BB962C8B-B14F-4D97-AF65-F5344CB8AC3E}">
        <p14:creationId xmlns:p14="http://schemas.microsoft.com/office/powerpoint/2010/main" val="2636498248"/>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22</TotalTime>
  <Words>277</Words>
  <Application>Microsoft Office PowerPoint</Application>
  <PresentationFormat>Panorámica</PresentationFormat>
  <Paragraphs>32</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Herculanum</vt:lpstr>
      <vt:lpstr>Montserrat</vt:lpstr>
      <vt:lpstr>Trebuchet MS</vt:lpstr>
      <vt:lpstr>Wingdings 3</vt:lpstr>
      <vt:lpstr>Faceta</vt:lpstr>
      <vt:lpstr>LAS PRÁCTICAS SOCIALES DEL LENGUAJE</vt:lpstr>
      <vt:lpstr>Presentación de PowerPoint</vt:lpstr>
      <vt:lpstr>* Propósitos comunicativos diferentes.   * Establecen relaciones particulares con los otros y con el contenido que se quiere expresar  * Se escriben siguiendo restricciones culturales, lingüísticas y discursivas específicas.  </vt:lpstr>
      <vt:lpstr>       HISTÓRICAS</vt:lpstr>
      <vt:lpstr>CULTURALES Y SOCIALES</vt:lpstr>
      <vt:lpstr>COGNITIVAS Y LINGÜÍSTICAS</vt:lpstr>
      <vt:lpstr>TODA PRÁCTICA DE LENGUAJE</vt:lpstr>
      <vt:lpstr>Presentación de PowerPoint</vt:lpstr>
      <vt:lpstr>       ENTONCES …</vt:lpstr>
      <vt:lpstr>EJEMPLOS…</vt:lpstr>
      <vt:lpstr>  Toda lengua está profundamente anclada a la cultura a la que sirve.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PRACTICAS SOCIALES DEL LENGUAJE</dc:title>
  <dc:creator>alejandra isabel cardenas gonzalez</dc:creator>
  <cp:lastModifiedBy>Silvia Banda Servín</cp:lastModifiedBy>
  <cp:revision>5</cp:revision>
  <dcterms:created xsi:type="dcterms:W3CDTF">2020-02-11T00:18:08Z</dcterms:created>
  <dcterms:modified xsi:type="dcterms:W3CDTF">2020-02-24T17:12:42Z</dcterms:modified>
</cp:coreProperties>
</file>