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9/28/2020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9/28/2020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9/28/2020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‹Nº›</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j-O49mBIDDQ" TargetMode="External"/><Relationship Id="rId2" Type="http://schemas.openxmlformats.org/officeDocument/2006/relationships/hyperlink" Target="https://es.khanacademy.org/math/cc-sixth-grade-math/cc-6th-data-statistics/dot-plot/e/creating-frequency-tabl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ES" dirty="0" smtClean="0"/>
              <a:t>UNIDAD I</a:t>
            </a:r>
            <a:br>
              <a:rPr lang="es-ES" dirty="0" smtClean="0"/>
            </a:br>
            <a:r>
              <a:rPr lang="es-ES" dirty="0" smtClean="0"/>
              <a:t>Imágenes que dicen mucho: estadística descriptiva</a:t>
            </a:r>
            <a:endParaRPr lang="en-US" dirty="0"/>
          </a:p>
        </p:txBody>
      </p:sp>
      <p:sp>
        <p:nvSpPr>
          <p:cNvPr id="3" name="Subtítulo 2"/>
          <p:cNvSpPr>
            <a:spLocks noGrp="1"/>
          </p:cNvSpPr>
          <p:nvPr>
            <p:ph type="subTitle" idx="1"/>
          </p:nvPr>
        </p:nvSpPr>
        <p:spPr/>
        <p:txBody>
          <a:bodyPr/>
          <a:lstStyle/>
          <a:p>
            <a:r>
              <a:rPr lang="es-ES" dirty="0" smtClean="0"/>
              <a:t>1) Organizando datos: Métodos tabulares y gráficos</a:t>
            </a:r>
            <a:endParaRPr lang="en-US" dirty="0"/>
          </a:p>
        </p:txBody>
      </p:sp>
      <p:sp>
        <p:nvSpPr>
          <p:cNvPr id="4" name="Rectángulo 3"/>
          <p:cNvSpPr/>
          <p:nvPr/>
        </p:nvSpPr>
        <p:spPr>
          <a:xfrm>
            <a:off x="867552" y="3570740"/>
            <a:ext cx="10707188" cy="923330"/>
          </a:xfrm>
          <a:prstGeom prst="rect">
            <a:avLst/>
          </a:prstGeom>
        </p:spPr>
        <p:txBody>
          <a:bodyPr wrap="square">
            <a:spAutoFit/>
          </a:bodyPr>
          <a:lstStyle/>
          <a:p>
            <a:r>
              <a:rPr lang="es-ES" b="1" dirty="0">
                <a:solidFill>
                  <a:srgbClr val="FFFFFF"/>
                </a:solidFill>
                <a:latin typeface="Lucida Grande"/>
              </a:rPr>
              <a:t>La estadística tienen como objetivos sintetizar, organizar, analizar y extraer la </a:t>
            </a:r>
            <a:r>
              <a:rPr lang="es-ES" b="1" u="sng" dirty="0">
                <a:solidFill>
                  <a:srgbClr val="FFFFFF"/>
                </a:solidFill>
                <a:latin typeface="Lucida Grande"/>
              </a:rPr>
              <a:t>variación</a:t>
            </a:r>
            <a:r>
              <a:rPr lang="es-ES" b="1" dirty="0">
                <a:solidFill>
                  <a:srgbClr val="FFFFFF"/>
                </a:solidFill>
                <a:latin typeface="Lucida Grande"/>
              </a:rPr>
              <a:t> más relevante de un </a:t>
            </a:r>
            <a:r>
              <a:rPr lang="es-ES" b="1" u="sng" dirty="0">
                <a:solidFill>
                  <a:srgbClr val="FFFFFF"/>
                </a:solidFill>
                <a:latin typeface="Lucida Grande"/>
              </a:rPr>
              <a:t>fenómeno</a:t>
            </a:r>
            <a:r>
              <a:rPr lang="es-ES" b="1" dirty="0">
                <a:solidFill>
                  <a:srgbClr val="FFFFFF"/>
                </a:solidFill>
                <a:latin typeface="Lucida Grande"/>
              </a:rPr>
              <a:t> en particular. De tal forma, los datos recabados deben presentarse de forma en que sean fáciles de analizar visualmente y que su presentación sea sencilla y estética.</a:t>
            </a:r>
            <a:endParaRPr lang="en-US" dirty="0"/>
          </a:p>
        </p:txBody>
      </p:sp>
      <p:sp>
        <p:nvSpPr>
          <p:cNvPr id="5" name="CuadroTexto 4"/>
          <p:cNvSpPr txBox="1"/>
          <p:nvPr/>
        </p:nvSpPr>
        <p:spPr>
          <a:xfrm>
            <a:off x="2350920" y="4809227"/>
            <a:ext cx="7740452" cy="923330"/>
          </a:xfrm>
          <a:prstGeom prst="rect">
            <a:avLst/>
          </a:prstGeom>
          <a:noFill/>
        </p:spPr>
        <p:txBody>
          <a:bodyPr wrap="none" rtlCol="0">
            <a:spAutoFit/>
          </a:bodyPr>
          <a:lstStyle/>
          <a:p>
            <a:r>
              <a:rPr lang="es-ES" dirty="0" smtClean="0">
                <a:solidFill>
                  <a:schemeClr val="bg1"/>
                </a:solidFill>
              </a:rPr>
              <a:t>**Variación: Es una medida </a:t>
            </a:r>
            <a:r>
              <a:rPr lang="es-ES" b="1" dirty="0" smtClean="0">
                <a:solidFill>
                  <a:schemeClr val="bg1"/>
                </a:solidFill>
              </a:rPr>
              <a:t>estadística</a:t>
            </a:r>
            <a:r>
              <a:rPr lang="es-ES" dirty="0" smtClean="0">
                <a:solidFill>
                  <a:schemeClr val="bg1"/>
                </a:solidFill>
              </a:rPr>
              <a:t> que nos informa acerca de la dispersión </a:t>
            </a:r>
          </a:p>
          <a:p>
            <a:r>
              <a:rPr lang="es-ES" dirty="0" smtClean="0">
                <a:solidFill>
                  <a:schemeClr val="bg1"/>
                </a:solidFill>
              </a:rPr>
              <a:t>relativa de un conjunto de datos. Es decir, nos informa al igual que otras medidas </a:t>
            </a:r>
          </a:p>
          <a:p>
            <a:r>
              <a:rPr lang="es-ES" dirty="0" smtClean="0">
                <a:solidFill>
                  <a:schemeClr val="bg1"/>
                </a:solidFill>
              </a:rPr>
              <a:t>de dispersión, de si una variable se mueve mucho, poco, más o menos que otra.</a:t>
            </a:r>
            <a:endParaRPr lang="en-US" dirty="0">
              <a:solidFill>
                <a:schemeClr val="bg1"/>
              </a:solidFill>
            </a:endParaRPr>
          </a:p>
        </p:txBody>
      </p:sp>
    </p:spTree>
    <p:extLst>
      <p:ext uri="{BB962C8B-B14F-4D97-AF65-F5344CB8AC3E}">
        <p14:creationId xmlns:p14="http://schemas.microsoft.com/office/powerpoint/2010/main" val="525917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p:nvPr/>
        </p:nvSpPr>
        <p:spPr>
          <a:xfrm>
            <a:off x="288540" y="3318134"/>
            <a:ext cx="11505621" cy="913477"/>
          </a:xfrm>
          <a:prstGeom prst="rect">
            <a:avLst/>
          </a:prstGeom>
          <a:solidFill>
            <a:schemeClr val="accent1">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p:txBody>
          <a:bodyPr/>
          <a:lstStyle/>
          <a:p>
            <a:r>
              <a:rPr lang="es-ES" dirty="0" smtClean="0"/>
              <a:t>Distribuciones de frecuencias</a:t>
            </a:r>
            <a:endParaRPr lang="en-US" dirty="0"/>
          </a:p>
        </p:txBody>
      </p:sp>
      <p:sp>
        <p:nvSpPr>
          <p:cNvPr id="4" name="Rectángulo 3"/>
          <p:cNvSpPr/>
          <p:nvPr/>
        </p:nvSpPr>
        <p:spPr>
          <a:xfrm>
            <a:off x="577521" y="2002182"/>
            <a:ext cx="11216640" cy="923330"/>
          </a:xfrm>
          <a:prstGeom prst="rect">
            <a:avLst/>
          </a:prstGeom>
        </p:spPr>
        <p:txBody>
          <a:bodyPr wrap="square">
            <a:spAutoFit/>
          </a:bodyPr>
          <a:lstStyle/>
          <a:p>
            <a:r>
              <a:rPr lang="es-ES" dirty="0">
                <a:solidFill>
                  <a:srgbClr val="222222"/>
                </a:solidFill>
                <a:latin typeface="arial" panose="020B0604020202020204" pitchFamily="34" charset="0"/>
              </a:rPr>
              <a:t>Las </a:t>
            </a:r>
            <a:r>
              <a:rPr lang="es-ES" b="1" dirty="0">
                <a:solidFill>
                  <a:srgbClr val="222222"/>
                </a:solidFill>
                <a:latin typeface="arial" panose="020B0604020202020204" pitchFamily="34" charset="0"/>
              </a:rPr>
              <a:t>distribuciones de frecuencias</a:t>
            </a:r>
            <a:r>
              <a:rPr lang="es-ES" dirty="0">
                <a:solidFill>
                  <a:srgbClr val="222222"/>
                </a:solidFill>
                <a:latin typeface="arial" panose="020B0604020202020204" pitchFamily="34" charset="0"/>
              </a:rPr>
              <a:t> son tablas en que se dispone las modalidades de la variable por filas. En las columnas se dispone el número de ocurrencias por cada valor, porcentajes, etc. La finalidad de las agrupaciones en </a:t>
            </a:r>
            <a:r>
              <a:rPr lang="es-ES" b="1" dirty="0">
                <a:solidFill>
                  <a:srgbClr val="222222"/>
                </a:solidFill>
                <a:latin typeface="arial" panose="020B0604020202020204" pitchFamily="34" charset="0"/>
              </a:rPr>
              <a:t>frecuencias</a:t>
            </a:r>
            <a:r>
              <a:rPr lang="es-ES" dirty="0">
                <a:solidFill>
                  <a:srgbClr val="222222"/>
                </a:solidFill>
                <a:latin typeface="arial" panose="020B0604020202020204" pitchFamily="34" charset="0"/>
              </a:rPr>
              <a:t> es facilitar la obtención de la información que contienen los datos.</a:t>
            </a:r>
            <a:endParaRPr lang="en-US" dirty="0"/>
          </a:p>
        </p:txBody>
      </p:sp>
      <p:sp>
        <p:nvSpPr>
          <p:cNvPr id="20" name="CuadroTexto 19"/>
          <p:cNvSpPr txBox="1"/>
          <p:nvPr/>
        </p:nvSpPr>
        <p:spPr>
          <a:xfrm>
            <a:off x="471773" y="3387177"/>
            <a:ext cx="11136382" cy="923330"/>
          </a:xfrm>
          <a:prstGeom prst="rect">
            <a:avLst/>
          </a:prstGeom>
          <a:noFill/>
        </p:spPr>
        <p:txBody>
          <a:bodyPr wrap="none" rtlCol="0">
            <a:spAutoFit/>
          </a:bodyPr>
          <a:lstStyle/>
          <a:p>
            <a:r>
              <a:rPr lang="es-ES" dirty="0" smtClean="0">
                <a:solidFill>
                  <a:schemeClr val="bg1"/>
                </a:solidFill>
                <a:latin typeface="Arial" panose="020B0604020202020204" pitchFamily="34" charset="0"/>
                <a:cs typeface="Arial" panose="020B0604020202020204" pitchFamily="34" charset="0"/>
              </a:rPr>
              <a:t>1) Frecuencia: </a:t>
            </a:r>
            <a:r>
              <a:rPr lang="es-ES" dirty="0">
                <a:solidFill>
                  <a:schemeClr val="bg1"/>
                </a:solidFill>
                <a:latin typeface="Arial" panose="020B0604020202020204" pitchFamily="34" charset="0"/>
                <a:cs typeface="Arial" panose="020B0604020202020204" pitchFamily="34" charset="0"/>
              </a:rPr>
              <a:t>la frecuencia de un evento es el número de veces en que dicho evento se repite durante un </a:t>
            </a:r>
            <a:endParaRPr lang="es-ES" dirty="0" smtClean="0">
              <a:solidFill>
                <a:schemeClr val="bg1"/>
              </a:solidFill>
              <a:latin typeface="Arial" panose="020B0604020202020204" pitchFamily="34" charset="0"/>
              <a:cs typeface="Arial" panose="020B0604020202020204" pitchFamily="34" charset="0"/>
            </a:endParaRPr>
          </a:p>
          <a:p>
            <a:r>
              <a:rPr lang="es-ES" dirty="0" smtClean="0">
                <a:solidFill>
                  <a:schemeClr val="bg1"/>
                </a:solidFill>
                <a:latin typeface="Arial" panose="020B0604020202020204" pitchFamily="34" charset="0"/>
                <a:cs typeface="Arial" panose="020B0604020202020204" pitchFamily="34" charset="0"/>
              </a:rPr>
              <a:t>experimento </a:t>
            </a:r>
            <a:r>
              <a:rPr lang="es-ES" dirty="0">
                <a:solidFill>
                  <a:schemeClr val="bg1"/>
                </a:solidFill>
                <a:latin typeface="Arial" panose="020B0604020202020204" pitchFamily="34" charset="0"/>
                <a:cs typeface="Arial" panose="020B0604020202020204" pitchFamily="34" charset="0"/>
              </a:rPr>
              <a:t>o muestra estadística.​  </a:t>
            </a:r>
            <a:r>
              <a:rPr lang="es-ES" dirty="0" smtClean="0">
                <a:solidFill>
                  <a:schemeClr val="bg1"/>
                </a:solidFill>
                <a:latin typeface="Arial" panose="020B0604020202020204" pitchFamily="34" charset="0"/>
                <a:cs typeface="Arial" panose="020B0604020202020204" pitchFamily="34" charset="0"/>
              </a:rPr>
              <a:t>(fi)</a:t>
            </a:r>
          </a:p>
          <a:p>
            <a:r>
              <a:rPr lang="es-ES" dirty="0" smtClean="0">
                <a:solidFill>
                  <a:schemeClr val="bg1"/>
                </a:solidFill>
                <a:latin typeface="Arial" panose="020B0604020202020204" pitchFamily="34" charset="0"/>
                <a:cs typeface="Arial" panose="020B0604020202020204" pitchFamily="34" charset="0"/>
              </a:rPr>
              <a:t>*La suma de frecuencias absolutas es igual al número de datos (N).</a:t>
            </a:r>
            <a:endParaRPr lang="en-US" dirty="0">
              <a:solidFill>
                <a:schemeClr val="bg1"/>
              </a:solidFill>
              <a:latin typeface="Arial" panose="020B0604020202020204" pitchFamily="34" charset="0"/>
              <a:cs typeface="Arial" panose="020B0604020202020204" pitchFamily="34" charset="0"/>
            </a:endParaRPr>
          </a:p>
        </p:txBody>
      </p:sp>
      <p:sp>
        <p:nvSpPr>
          <p:cNvPr id="21" name="Rectángulo 20"/>
          <p:cNvSpPr/>
          <p:nvPr/>
        </p:nvSpPr>
        <p:spPr>
          <a:xfrm>
            <a:off x="471773" y="4624233"/>
            <a:ext cx="11107782" cy="923330"/>
          </a:xfrm>
          <a:prstGeom prst="rect">
            <a:avLst/>
          </a:prstGeom>
        </p:spPr>
        <p:txBody>
          <a:bodyPr wrap="square">
            <a:spAutoFit/>
          </a:bodyPr>
          <a:lstStyle/>
          <a:p>
            <a:r>
              <a:rPr lang="es-ES" b="1" dirty="0" smtClean="0">
                <a:solidFill>
                  <a:srgbClr val="333333"/>
                </a:solidFill>
                <a:latin typeface="Open Sans"/>
              </a:rPr>
              <a:t>2) La </a:t>
            </a:r>
            <a:r>
              <a:rPr lang="es-ES" b="1" dirty="0">
                <a:solidFill>
                  <a:srgbClr val="333333"/>
                </a:solidFill>
                <a:latin typeface="Open Sans"/>
              </a:rPr>
              <a:t>frecuencia relativa es una medida estadística que se calcula como el cociente de la frecuencia absoluta de algún valor de la población/muestra </a:t>
            </a:r>
            <a:r>
              <a:rPr lang="es-ES" b="1" dirty="0" smtClean="0">
                <a:solidFill>
                  <a:srgbClr val="333333"/>
                </a:solidFill>
                <a:latin typeface="Open Sans"/>
              </a:rPr>
              <a:t>(</a:t>
            </a:r>
            <a:r>
              <a:rPr lang="es-ES" b="1" dirty="0" err="1" smtClean="0">
                <a:solidFill>
                  <a:srgbClr val="333333"/>
                </a:solidFill>
                <a:latin typeface="Open Sans"/>
              </a:rPr>
              <a:t>fr</a:t>
            </a:r>
            <a:r>
              <a:rPr lang="es-ES" b="1" dirty="0" smtClean="0">
                <a:solidFill>
                  <a:srgbClr val="333333"/>
                </a:solidFill>
                <a:latin typeface="Open Sans"/>
              </a:rPr>
              <a:t>) </a:t>
            </a:r>
            <a:r>
              <a:rPr lang="es-ES" b="1" dirty="0">
                <a:solidFill>
                  <a:srgbClr val="333333"/>
                </a:solidFill>
                <a:latin typeface="Open Sans"/>
              </a:rPr>
              <a:t>entre el total de valores que componen la población/muestra (</a:t>
            </a:r>
            <a:r>
              <a:rPr lang="es-ES" b="1" dirty="0" smtClean="0">
                <a:solidFill>
                  <a:srgbClr val="333333"/>
                </a:solidFill>
                <a:latin typeface="Open Sans"/>
              </a:rPr>
              <a:t>N).</a:t>
            </a:r>
            <a:endParaRPr lang="en-US" dirty="0"/>
          </a:p>
        </p:txBody>
      </p:sp>
    </p:spTree>
    <p:extLst>
      <p:ext uri="{BB962C8B-B14F-4D97-AF65-F5344CB8AC3E}">
        <p14:creationId xmlns:p14="http://schemas.microsoft.com/office/powerpoint/2010/main" val="884095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65909" y="2092425"/>
            <a:ext cx="11042468" cy="646331"/>
          </a:xfrm>
          <a:prstGeom prst="rect">
            <a:avLst/>
          </a:prstGeom>
        </p:spPr>
        <p:txBody>
          <a:bodyPr wrap="square">
            <a:spAutoFit/>
          </a:bodyPr>
          <a:lstStyle/>
          <a:p>
            <a:r>
              <a:rPr lang="es-ES" dirty="0" smtClean="0">
                <a:latin typeface="verdana" panose="020B0604030504040204" pitchFamily="34" charset="0"/>
              </a:rPr>
              <a:t>Se requiere </a:t>
            </a:r>
            <a:r>
              <a:rPr lang="es-ES" dirty="0">
                <a:latin typeface="verdana" panose="020B0604030504040204" pitchFamily="34" charset="0"/>
              </a:rPr>
              <a:t>conocer si </a:t>
            </a:r>
            <a:r>
              <a:rPr lang="es-ES" dirty="0" smtClean="0">
                <a:latin typeface="verdana" panose="020B0604030504040204" pitchFamily="34" charset="0"/>
              </a:rPr>
              <a:t>los docentes de preescolar está </a:t>
            </a:r>
            <a:r>
              <a:rPr lang="es-ES" dirty="0">
                <a:latin typeface="verdana" panose="020B0604030504040204" pitchFamily="34" charset="0"/>
              </a:rPr>
              <a:t>a favor o en contra de </a:t>
            </a:r>
            <a:r>
              <a:rPr lang="es-ES" dirty="0" smtClean="0">
                <a:latin typeface="verdana" panose="020B0604030504040204" pitchFamily="34" charset="0"/>
              </a:rPr>
              <a:t>llevar clases virtuales con sus alumnos del jardín de niños, </a:t>
            </a:r>
            <a:r>
              <a:rPr lang="es-ES" dirty="0">
                <a:latin typeface="verdana" panose="020B0604030504040204" pitchFamily="34" charset="0"/>
              </a:rPr>
              <a:t>para lo cual han recogido los siguientes datos:</a:t>
            </a:r>
            <a:endParaRPr lang="en-US" dirty="0"/>
          </a:p>
        </p:txBody>
      </p:sp>
      <p:pic>
        <p:nvPicPr>
          <p:cNvPr id="5" name="Imagen 4"/>
          <p:cNvPicPr>
            <a:picLocks noChangeAspect="1"/>
          </p:cNvPicPr>
          <p:nvPr/>
        </p:nvPicPr>
        <p:blipFill>
          <a:blip r:embed="rId2"/>
          <a:stretch>
            <a:fillRect/>
          </a:stretch>
        </p:blipFill>
        <p:spPr>
          <a:xfrm>
            <a:off x="1502227" y="3387267"/>
            <a:ext cx="3422469" cy="1775406"/>
          </a:xfrm>
          <a:prstGeom prst="rect">
            <a:avLst/>
          </a:prstGeom>
        </p:spPr>
      </p:pic>
      <p:cxnSp>
        <p:nvCxnSpPr>
          <p:cNvPr id="6" name="Conector recto de flecha 5"/>
          <p:cNvCxnSpPr/>
          <p:nvPr/>
        </p:nvCxnSpPr>
        <p:spPr>
          <a:xfrm flipH="1">
            <a:off x="4924695" y="3928513"/>
            <a:ext cx="2285999" cy="5878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CuadroTexto 6"/>
          <p:cNvSpPr txBox="1"/>
          <p:nvPr/>
        </p:nvSpPr>
        <p:spPr>
          <a:xfrm>
            <a:off x="7694023" y="3301786"/>
            <a:ext cx="2520434" cy="646331"/>
          </a:xfrm>
          <a:prstGeom prst="rect">
            <a:avLst/>
          </a:prstGeom>
          <a:noFill/>
        </p:spPr>
        <p:txBody>
          <a:bodyPr wrap="none" rtlCol="0">
            <a:spAutoFit/>
          </a:bodyPr>
          <a:lstStyle/>
          <a:p>
            <a:r>
              <a:rPr lang="es-ES" dirty="0" smtClean="0"/>
              <a:t>Opciones de respuesta o</a:t>
            </a:r>
          </a:p>
          <a:p>
            <a:r>
              <a:rPr lang="es-ES" dirty="0" smtClean="0"/>
              <a:t>Reglas de codificación</a:t>
            </a:r>
            <a:endParaRPr lang="en-US" dirty="0"/>
          </a:p>
        </p:txBody>
      </p:sp>
      <p:sp>
        <p:nvSpPr>
          <p:cNvPr id="8" name="CuadroTexto 7"/>
          <p:cNvSpPr txBox="1"/>
          <p:nvPr/>
        </p:nvSpPr>
        <p:spPr>
          <a:xfrm>
            <a:off x="700565" y="944620"/>
            <a:ext cx="1603324" cy="584775"/>
          </a:xfrm>
          <a:prstGeom prst="rect">
            <a:avLst/>
          </a:prstGeom>
          <a:noFill/>
        </p:spPr>
        <p:txBody>
          <a:bodyPr wrap="none" rtlCol="0">
            <a:spAutoFit/>
          </a:bodyPr>
          <a:lstStyle/>
          <a:p>
            <a:r>
              <a:rPr lang="es-ES" sz="3200" u="sng" dirty="0" smtClean="0">
                <a:solidFill>
                  <a:schemeClr val="bg1"/>
                </a:solidFill>
              </a:rPr>
              <a:t>Ejemplo:</a:t>
            </a:r>
            <a:endParaRPr lang="en-US" sz="3200" u="sng" dirty="0">
              <a:solidFill>
                <a:schemeClr val="bg1"/>
              </a:solidFill>
            </a:endParaRPr>
          </a:p>
        </p:txBody>
      </p:sp>
      <p:sp>
        <p:nvSpPr>
          <p:cNvPr id="2" name="CuadroTexto 1"/>
          <p:cNvSpPr txBox="1"/>
          <p:nvPr/>
        </p:nvSpPr>
        <p:spPr>
          <a:xfrm>
            <a:off x="354470" y="5431789"/>
            <a:ext cx="9140451" cy="646331"/>
          </a:xfrm>
          <a:prstGeom prst="rect">
            <a:avLst/>
          </a:prstGeom>
          <a:noFill/>
        </p:spPr>
        <p:txBody>
          <a:bodyPr wrap="none" rtlCol="0">
            <a:spAutoFit/>
          </a:bodyPr>
          <a:lstStyle/>
          <a:p>
            <a:r>
              <a:rPr lang="es-ES" dirty="0" smtClean="0"/>
              <a:t>¿Los docentes de preescolar están a favor o en contra de llevar clases virtuales con sus alumnos</a:t>
            </a:r>
          </a:p>
          <a:p>
            <a:r>
              <a:rPr lang="es-ES" dirty="0" smtClean="0"/>
              <a:t>En el jardín de niños?</a:t>
            </a:r>
            <a:endParaRPr lang="en-US" dirty="0"/>
          </a:p>
        </p:txBody>
      </p:sp>
    </p:spTree>
    <p:extLst>
      <p:ext uri="{BB962C8B-B14F-4D97-AF65-F5344CB8AC3E}">
        <p14:creationId xmlns:p14="http://schemas.microsoft.com/office/powerpoint/2010/main" val="1976276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229310" y="3332670"/>
            <a:ext cx="6096000" cy="646331"/>
          </a:xfrm>
          <a:prstGeom prst="rect">
            <a:avLst/>
          </a:prstGeom>
        </p:spPr>
        <p:txBody>
          <a:bodyPr>
            <a:spAutoFit/>
          </a:bodyPr>
          <a:lstStyle/>
          <a:p>
            <a:r>
              <a:rPr lang="en-US" dirty="0">
                <a:hlinkClick r:id="rId2"/>
              </a:rPr>
              <a:t>https://es.khanacademy.org/math/cc-sixth-grade-math/cc-6th-data-statistics/dot-plot/e/creating-frequency-tables</a:t>
            </a:r>
            <a:endParaRPr lang="en-US" dirty="0"/>
          </a:p>
        </p:txBody>
      </p:sp>
      <p:sp>
        <p:nvSpPr>
          <p:cNvPr id="10" name="CuadroTexto 9"/>
          <p:cNvSpPr txBox="1"/>
          <p:nvPr/>
        </p:nvSpPr>
        <p:spPr>
          <a:xfrm>
            <a:off x="429607" y="2150411"/>
            <a:ext cx="2674835" cy="369332"/>
          </a:xfrm>
          <a:prstGeom prst="rect">
            <a:avLst/>
          </a:prstGeom>
          <a:noFill/>
        </p:spPr>
        <p:txBody>
          <a:bodyPr wrap="none" rtlCol="0">
            <a:spAutoFit/>
          </a:bodyPr>
          <a:lstStyle/>
          <a:p>
            <a:r>
              <a:rPr lang="es-ES" dirty="0" smtClean="0"/>
              <a:t>Revisar las siguientes ligas: </a:t>
            </a:r>
            <a:endParaRPr lang="en-US" dirty="0"/>
          </a:p>
        </p:txBody>
      </p:sp>
      <p:sp>
        <p:nvSpPr>
          <p:cNvPr id="12" name="Rectángulo 11"/>
          <p:cNvSpPr/>
          <p:nvPr/>
        </p:nvSpPr>
        <p:spPr>
          <a:xfrm>
            <a:off x="229310" y="2741540"/>
            <a:ext cx="4978222" cy="369332"/>
          </a:xfrm>
          <a:prstGeom prst="rect">
            <a:avLst/>
          </a:prstGeom>
        </p:spPr>
        <p:txBody>
          <a:bodyPr wrap="none">
            <a:spAutoFit/>
          </a:bodyPr>
          <a:lstStyle/>
          <a:p>
            <a:r>
              <a:rPr lang="en-US" dirty="0">
                <a:hlinkClick r:id="rId3"/>
              </a:rPr>
              <a:t>https://www.youtube.com/watch?v=j-O49mBIDDQ</a:t>
            </a:r>
            <a:endParaRPr lang="en-US" dirty="0"/>
          </a:p>
        </p:txBody>
      </p:sp>
    </p:spTree>
    <p:extLst>
      <p:ext uri="{BB962C8B-B14F-4D97-AF65-F5344CB8AC3E}">
        <p14:creationId xmlns:p14="http://schemas.microsoft.com/office/powerpoint/2010/main" val="3661767719"/>
      </p:ext>
    </p:extLst>
  </p:cSld>
  <p:clrMapOvr>
    <a:masterClrMapping/>
  </p:clrMapOvr>
</p:sld>
</file>

<file path=ppt/theme/theme1.xml><?xml version="1.0" encoding="utf-8"?>
<a:theme xmlns:a="http://schemas.openxmlformats.org/drawingml/2006/main" name="Dividendo">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TM03457464[[fn=Dividendo]]</Template>
  <TotalTime>2</TotalTime>
  <Words>217</Words>
  <Application>Microsoft Office PowerPoint</Application>
  <PresentationFormat>Panorámica</PresentationFormat>
  <Paragraphs>21</Paragraphs>
  <Slides>4</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vt:i4>
      </vt:variant>
    </vt:vector>
  </HeadingPairs>
  <TitlesOfParts>
    <vt:vector size="12" baseType="lpstr">
      <vt:lpstr>Arial</vt:lpstr>
      <vt:lpstr>Arial</vt:lpstr>
      <vt:lpstr>Gill Sans MT</vt:lpstr>
      <vt:lpstr>Lucida Grande</vt:lpstr>
      <vt:lpstr>Open Sans</vt:lpstr>
      <vt:lpstr>verdana</vt:lpstr>
      <vt:lpstr>Wingdings 2</vt:lpstr>
      <vt:lpstr>Dividendo</vt:lpstr>
      <vt:lpstr>UNIDAD I Imágenes que dicen mucho: estadística descriptiva</vt:lpstr>
      <vt:lpstr>Distribuciones de frecuencias</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I Imágenes que dicen mucho: estadística descriptiva</dc:title>
  <dc:creator>marlene muzquiz flores</dc:creator>
  <cp:lastModifiedBy>marlene muzquiz flores</cp:lastModifiedBy>
  <cp:revision>2</cp:revision>
  <dcterms:created xsi:type="dcterms:W3CDTF">2020-09-28T15:57:46Z</dcterms:created>
  <dcterms:modified xsi:type="dcterms:W3CDTF">2020-09-28T15:59:47Z</dcterms:modified>
</cp:coreProperties>
</file>