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omipedia.com/definiciones/poblacion-estadistica.html" TargetMode="External"/><Relationship Id="rId2" Type="http://schemas.openxmlformats.org/officeDocument/2006/relationships/hyperlink" Target="https://economipedia.com/definiciones/muestra-estadistic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conomipedia.com/definiciones/medi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5eHYbbYTw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3375605" y="3762546"/>
            <a:ext cx="5789024" cy="1164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626220" y="1094156"/>
            <a:ext cx="9856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30"/>
              </a:spcBef>
              <a:spcAft>
                <a:spcPts val="0"/>
              </a:spcAft>
              <a:buSzPts val="1000"/>
              <a:tabLst>
                <a:tab pos="948690" algn="l"/>
                <a:tab pos="949325" algn="l"/>
              </a:tabLst>
            </a:pP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¿Por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qué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se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alejan?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Medidas</a:t>
            </a:r>
            <a:r>
              <a:rPr lang="es-ES" sz="2400" spc="-7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dispersión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variabilidad</a:t>
            </a:r>
            <a:endParaRPr lang="en-US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2998" y="2105185"/>
            <a:ext cx="11567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rango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(</a:t>
            </a:r>
            <a:r>
              <a:rPr lang="es-ES" b="1" i="1" dirty="0" smtClean="0">
                <a:solidFill>
                  <a:srgbClr val="333333"/>
                </a:solidFill>
                <a:latin typeface="Open Sans"/>
              </a:rPr>
              <a:t>R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) 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un valor numérico que indica la diferencia entre el valor máximo y el mínimo de una población o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2"/>
              </a:rPr>
              <a:t>muestra estadística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.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3068630" y="27953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Para calcular el rango de una muestra o población estadística utilizaremos la siguiente fórmula:</a:t>
            </a:r>
          </a:p>
          <a:p>
            <a:pPr algn="ctr"/>
            <a:r>
              <a:rPr lang="es-ES" b="1" dirty="0">
                <a:solidFill>
                  <a:srgbClr val="333333"/>
                </a:solidFill>
                <a:latin typeface="Open Sans"/>
              </a:rPr>
              <a:t>R = </a:t>
            </a:r>
            <a:r>
              <a:rPr lang="es-ES" b="1" dirty="0" err="1">
                <a:solidFill>
                  <a:srgbClr val="333333"/>
                </a:solidFill>
                <a:latin typeface="Open Sans"/>
              </a:rPr>
              <a:t>Máx</a:t>
            </a:r>
            <a:r>
              <a:rPr lang="es-ES" b="1" baseline="-25000" dirty="0" err="1">
                <a:solidFill>
                  <a:srgbClr val="333333"/>
                </a:solidFill>
                <a:latin typeface="Open Sans"/>
              </a:rPr>
              <a:t>x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 – </a:t>
            </a:r>
            <a:r>
              <a:rPr lang="es-ES" b="1" dirty="0" err="1">
                <a:solidFill>
                  <a:srgbClr val="333333"/>
                </a:solidFill>
                <a:latin typeface="Open Sans"/>
              </a:rPr>
              <a:t>Mín</a:t>
            </a:r>
            <a:r>
              <a:rPr lang="es-ES" b="1" baseline="-25000" dirty="0" err="1">
                <a:solidFill>
                  <a:srgbClr val="333333"/>
                </a:solidFill>
                <a:latin typeface="Open Sans"/>
              </a:rPr>
              <a:t>x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75605" y="3850244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333333"/>
                </a:solidFill>
                <a:latin typeface="Open Sans"/>
              </a:rPr>
              <a:t>R es el rango.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333333"/>
                </a:solidFill>
                <a:latin typeface="Open Sans"/>
              </a:rPr>
              <a:t>Máx</a:t>
            </a:r>
            <a:r>
              <a:rPr lang="es-ES" sz="1600" dirty="0">
                <a:solidFill>
                  <a:srgbClr val="333333"/>
                </a:solidFill>
                <a:latin typeface="Open Sans"/>
              </a:rPr>
              <a:t> es el valor máximo de la muestra o población.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333333"/>
                </a:solidFill>
                <a:latin typeface="Open Sans"/>
              </a:rPr>
              <a:t>Mín</a:t>
            </a:r>
            <a:r>
              <a:rPr lang="es-ES" sz="1600" dirty="0">
                <a:solidFill>
                  <a:srgbClr val="333333"/>
                </a:solidFill>
                <a:latin typeface="Open Sans"/>
              </a:rPr>
              <a:t> es el valor mínimo de la muestra o población estadística.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333333"/>
                </a:solidFill>
                <a:latin typeface="Open Sans"/>
              </a:rPr>
              <a:t>x es la variable sobre la que se pretende calcular esta medida.</a:t>
            </a:r>
            <a:endParaRPr lang="es-ES" sz="1600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62441" y="5059453"/>
            <a:ext cx="115083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**Una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variable estadística es una característica de una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2"/>
              </a:rPr>
              <a:t>muestra 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o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3"/>
              </a:rPr>
              <a:t>población de datos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 que puede adoptar diferentes valores.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Cuando hablamos de variable estadística estamos hablando de una cualidad que, generalmente adopta forma </a:t>
            </a:r>
            <a:r>
              <a:rPr lang="es-ES" dirty="0" err="1">
                <a:solidFill>
                  <a:srgbClr val="333333"/>
                </a:solidFill>
                <a:latin typeface="Open Sans"/>
              </a:rPr>
              <a:t>númerica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. Por ejemplo, la altura de Juan es de 180 centímetros. La variable estadística es la altura y está medida en centímetros.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2993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7862" y="2193948"/>
            <a:ext cx="11360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333333"/>
                </a:solidFill>
                <a:latin typeface="Open Sans"/>
              </a:rPr>
              <a:t>La varianza </a:t>
            </a:r>
            <a:r>
              <a:rPr lang="es-ES" dirty="0"/>
              <a:t>σ (la letra griega sigma en minúscula)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una medida de dispersión que representa la variabilidad de una serie de datos respecto a su </a:t>
            </a:r>
            <a:r>
              <a:rPr lang="es-ES" b="1" u="sng" dirty="0">
                <a:solidFill>
                  <a:srgbClr val="0645AD"/>
                </a:solidFill>
                <a:latin typeface="Open Sans"/>
                <a:hlinkClick r:id="rId2"/>
              </a:rPr>
              <a:t>media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. Formalmente se calcula como la suma de los residuos al cuadrado divididos entre el total de observaciones.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627017" y="1136468"/>
            <a:ext cx="1391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Varianza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7862" y="3440111"/>
            <a:ext cx="11360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La unidad de medida de la varianza será siempre la unidad de medida correspondiente a los datos pero elevada al cuadrado. La varianza siempre es mayor o igual que cero. Al elevarse los residuos al cuadrado es matemáticamente imposible que la varianza salga negativa. Y de esa forma no puede ser menor que cero.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4915989" y="44992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Donde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X: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variable sobre la que se pretenden calcular la varianza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x</a:t>
            </a:r>
            <a:r>
              <a:rPr lang="es-ES" b="1" baseline="-25000" dirty="0">
                <a:solidFill>
                  <a:srgbClr val="333333"/>
                </a:solidFill>
                <a:latin typeface="Open Sans"/>
              </a:rPr>
              <a:t>i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observación número i de la variable X. i puede tomará valores entre 1 y 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n: 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número de observaciones.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rgbClr val="333333"/>
                </a:solidFill>
                <a:latin typeface="Open Sans"/>
              </a:rPr>
              <a:t>x̄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Es la media de la variable X.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1028" name="Picture 4" descr="https://economipedia.com/wp-content/uploads/2017/10/varianza-amplia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88033"/>
            <a:ext cx="3812054" cy="53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39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78673" y="2005710"/>
            <a:ext cx="111382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Tenemos una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serie de datos sobre salarios. Tenemos cinco personas, cada uno con un salario diferente: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Juan: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1.500 pesos   Pepe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1.200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 José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1.700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Miguel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1.300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Mateo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1.800 pesos</a:t>
            </a:r>
            <a:endParaRPr lang="es-ES" dirty="0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3805" y="1311031"/>
            <a:ext cx="42562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Playfair Display"/>
              </a:rPr>
              <a:t>Ejemplo de cálculo de la varianza</a:t>
            </a:r>
            <a:endParaRPr lang="es-ES" sz="2000" b="1" dirty="0">
              <a:solidFill>
                <a:schemeClr val="bg1"/>
              </a:solidFill>
              <a:latin typeface="Playfair Display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78673" y="2859615"/>
            <a:ext cx="114256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La media del salario, la cual necesitamos para nuestro cálculo, es de </a:t>
            </a:r>
            <a:endParaRPr lang="es-ES" dirty="0" smtClean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 smtClean="0">
                <a:solidFill>
                  <a:srgbClr val="333333"/>
                </a:solidFill>
                <a:latin typeface="Open Sans"/>
              </a:rPr>
              <a:t>((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1.500 + 1.200 + 1.700 + 1.300 + 1.800) /5) 1.500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pesos.</a:t>
            </a:r>
            <a:endParaRPr lang="es-ES" dirty="0">
              <a:solidFill>
                <a:srgbClr val="333333"/>
              </a:solidFill>
              <a:latin typeface="Open Sans"/>
            </a:endParaRP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Dado que la fórmula de la varianza en su forma desglosada se formula como sigue: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807960"/>
            <a:ext cx="6329642" cy="1008383"/>
          </a:xfrm>
          <a:prstGeom prst="rect">
            <a:avLst/>
          </a:prstGeom>
        </p:spPr>
      </p:pic>
      <p:pic>
        <p:nvPicPr>
          <p:cNvPr id="2095" name="Picture 47" descr="https://economipedia.com/wp-content/uploads/2017/10/varianza-ejemplo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35" y="4573859"/>
            <a:ext cx="498157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o 18"/>
          <p:cNvGrpSpPr/>
          <p:nvPr/>
        </p:nvGrpSpPr>
        <p:grpSpPr>
          <a:xfrm>
            <a:off x="3745835" y="5153549"/>
            <a:ext cx="5419725" cy="733426"/>
            <a:chOff x="3865426" y="5273108"/>
            <a:chExt cx="5419725" cy="733426"/>
          </a:xfrm>
        </p:grpSpPr>
        <p:pic>
          <p:nvPicPr>
            <p:cNvPr id="2097" name="Picture 49" descr="https://economipedia.com/wp-content/uploads/2017/10/varianza-ejemplo-3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5426" y="5273108"/>
              <a:ext cx="5419725" cy="733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ángulo 15"/>
            <p:cNvSpPr/>
            <p:nvPr/>
          </p:nvSpPr>
          <p:spPr>
            <a:xfrm>
              <a:off x="8516983" y="5486400"/>
              <a:ext cx="640080" cy="2481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8460245" y="5401863"/>
              <a:ext cx="824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Pesos2</a:t>
              </a:r>
              <a:endParaRPr lang="en-US" dirty="0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615814" y="6005286"/>
            <a:ext cx="11241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**El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resultado es de 52.000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pesos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al cuadrado. Es importante recordar que siempre que calculamos la varianza tenemos las unidades de medida al cuadrado.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26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1735" y="1905934"/>
            <a:ext cx="11556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una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medida </a:t>
            </a:r>
            <a:r>
              <a:rPr lang="el-GR" dirty="0"/>
              <a:t>σ (</a:t>
            </a:r>
            <a:r>
              <a:rPr lang="en-US" dirty="0"/>
              <a:t>sigma)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que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ofrece información sobre la dispersión media de una variable. La desviación estándar es siempre mayor o igual que cero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513805" y="1206528"/>
            <a:ext cx="6508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Open Sans"/>
              </a:rPr>
              <a:t>La desviación estándar o desviación típica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735" y="3181280"/>
            <a:ext cx="111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M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edia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Es la media de nuestra serie de datos.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Desviación: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La desviación es la separación que existe entre un valor cualquiera de la serie y la media.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1735" y="2811948"/>
            <a:ext cx="10302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333333"/>
                </a:solidFill>
                <a:latin typeface="Open Sans"/>
              </a:rPr>
              <a:t>Para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entender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este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concepto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necesitamos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analizar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2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conceptos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fundamentales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.</a:t>
            </a:r>
            <a:endParaRPr lang="en-US" u="sng" dirty="0"/>
          </a:p>
        </p:txBody>
      </p:sp>
      <p:pic>
        <p:nvPicPr>
          <p:cNvPr id="3076" name="Picture 4" descr="Desviación Estánd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61" y="3827610"/>
            <a:ext cx="4310743" cy="303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13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5669" y="2167822"/>
            <a:ext cx="11321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u="sng" dirty="0" smtClean="0">
                <a:solidFill>
                  <a:srgbClr val="333333"/>
                </a:solidFill>
                <a:latin typeface="Open Sans"/>
              </a:rPr>
              <a:t>En definitiva la varianza no es más que la desviación estándar al cuadrado. O lo que viene a ser lo mismo, la desviación típica es la raíz cuadrada de la varianza. Se relacionan de la siguiente forma:</a:t>
            </a:r>
            <a:endParaRPr lang="es-ES" b="1" i="0" u="sng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4098" name="Picture 2" descr="https://economipedia.com/wp-content/uploads/Relaci%C3%B3n-varianza-y-desviaci%C3%B3n-t%C3%ADpica-300x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879" y="3039608"/>
            <a:ext cx="28575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48490" y="1180402"/>
            <a:ext cx="7928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Playfair Display"/>
              </a:rPr>
              <a:t>La relación de la desviación </a:t>
            </a:r>
            <a:r>
              <a:rPr lang="es-ES" sz="2400" b="1" dirty="0" smtClean="0">
                <a:solidFill>
                  <a:schemeClr val="bg1"/>
                </a:solidFill>
                <a:latin typeface="Playfair Display"/>
              </a:rPr>
              <a:t>estándar </a:t>
            </a:r>
            <a:r>
              <a:rPr lang="es-ES" sz="2400" b="1" dirty="0">
                <a:solidFill>
                  <a:schemeClr val="bg1"/>
                </a:solidFill>
                <a:latin typeface="Playfair Display"/>
              </a:rPr>
              <a:t>con la varianza</a:t>
            </a:r>
            <a:endParaRPr lang="es-ES" sz="2400" b="1" dirty="0">
              <a:solidFill>
                <a:schemeClr val="bg1"/>
              </a:solidFill>
              <a:latin typeface="Playfair Display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65669" y="5425831"/>
            <a:ext cx="4982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hlinkClick r:id="rId3"/>
              </a:rPr>
              <a:t>Liga de apoyo: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://www.youtube.com/watch?v=U5eHYbbYTwE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4842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15837</TotalTime>
  <Words>414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Corbel</vt:lpstr>
      <vt:lpstr>Gill Sans MT</vt:lpstr>
      <vt:lpstr>Open Sans</vt:lpstr>
      <vt:lpstr>Playfair Display</vt:lpstr>
      <vt:lpstr>Symbol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muzquiz flores</dc:creator>
  <cp:lastModifiedBy>marlene muzquiz flores</cp:lastModifiedBy>
  <cp:revision>12</cp:revision>
  <dcterms:created xsi:type="dcterms:W3CDTF">2020-09-29T17:19:18Z</dcterms:created>
  <dcterms:modified xsi:type="dcterms:W3CDTF">2020-10-11T16:21:38Z</dcterms:modified>
</cp:coreProperties>
</file>