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1" r:id="rId3"/>
    <p:sldId id="264" r:id="rId4"/>
    <p:sldId id="265" r:id="rId5"/>
    <p:sldId id="266"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Exámen</a:t>
            </a:r>
            <a:r>
              <a:rPr lang="en-US" baseline="0"/>
              <a:t> de oposición</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Hoja1!$C$3</c:f>
              <c:strCache>
                <c:ptCount val="1"/>
                <c:pt idx="0">
                  <c:v>puntaje (Y)</c:v>
                </c:pt>
              </c:strCache>
            </c:strRef>
          </c:tx>
          <c:spPr>
            <a:ln w="25400" cap="rnd">
              <a:noFill/>
              <a:round/>
            </a:ln>
            <a:effectLst/>
          </c:spPr>
          <c:marker>
            <c:symbol val="circle"/>
            <c:size val="5"/>
            <c:spPr>
              <a:solidFill>
                <a:schemeClr val="accent1"/>
              </a:solidFill>
              <a:ln w="9525">
                <a:solidFill>
                  <a:schemeClr val="accent1"/>
                </a:solidFill>
              </a:ln>
              <a:effectLst/>
            </c:spPr>
          </c:marker>
          <c:xVal>
            <c:numRef>
              <c:f>Hoja1!$B$4:$B$11</c:f>
              <c:numCache>
                <c:formatCode>General</c:formatCode>
                <c:ptCount val="8"/>
                <c:pt idx="0">
                  <c:v>150</c:v>
                </c:pt>
                <c:pt idx="1">
                  <c:v>100</c:v>
                </c:pt>
                <c:pt idx="2">
                  <c:v>60</c:v>
                </c:pt>
                <c:pt idx="3">
                  <c:v>75</c:v>
                </c:pt>
                <c:pt idx="4">
                  <c:v>89</c:v>
                </c:pt>
                <c:pt idx="5">
                  <c:v>120</c:v>
                </c:pt>
                <c:pt idx="6">
                  <c:v>200</c:v>
                </c:pt>
                <c:pt idx="7">
                  <c:v>110</c:v>
                </c:pt>
              </c:numCache>
            </c:numRef>
          </c:xVal>
          <c:yVal>
            <c:numRef>
              <c:f>Hoja1!$C$4:$C$11</c:f>
              <c:numCache>
                <c:formatCode>General</c:formatCode>
                <c:ptCount val="8"/>
                <c:pt idx="0">
                  <c:v>1000</c:v>
                </c:pt>
                <c:pt idx="1">
                  <c:v>680</c:v>
                </c:pt>
                <c:pt idx="2">
                  <c:v>900</c:v>
                </c:pt>
                <c:pt idx="3">
                  <c:v>400</c:v>
                </c:pt>
                <c:pt idx="4">
                  <c:v>500</c:v>
                </c:pt>
                <c:pt idx="5">
                  <c:v>800</c:v>
                </c:pt>
                <c:pt idx="6">
                  <c:v>1100</c:v>
                </c:pt>
                <c:pt idx="7">
                  <c:v>710</c:v>
                </c:pt>
              </c:numCache>
            </c:numRef>
          </c:yVal>
          <c:smooth val="0"/>
          <c:extLst>
            <c:ext xmlns:c16="http://schemas.microsoft.com/office/drawing/2014/chart" uri="{C3380CC4-5D6E-409C-BE32-E72D297353CC}">
              <c16:uniqueId val="{00000000-ECC5-4357-83EB-0F081AA9150B}"/>
            </c:ext>
          </c:extLst>
        </c:ser>
        <c:dLbls>
          <c:showLegendKey val="0"/>
          <c:showVal val="0"/>
          <c:showCatName val="0"/>
          <c:showSerName val="0"/>
          <c:showPercent val="0"/>
          <c:showBubbleSize val="0"/>
        </c:dLbls>
        <c:axId val="450084656"/>
        <c:axId val="450086896"/>
      </c:scatterChart>
      <c:valAx>
        <c:axId val="4500846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a:t>horas</a:t>
                </a:r>
                <a:r>
                  <a:rPr lang="es-MX" baseline="0"/>
                  <a:t> de estudio</a:t>
                </a:r>
                <a:endParaRPr lang="es-MX"/>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086896"/>
        <c:crosses val="autoZero"/>
        <c:crossBetween val="midCat"/>
      </c:valAx>
      <c:valAx>
        <c:axId val="450086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MX"/>
                  <a:t>puntaje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0084656"/>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4189" y="1054977"/>
            <a:ext cx="10981508" cy="2800767"/>
          </a:xfrm>
          <a:prstGeom prst="rect">
            <a:avLst/>
          </a:prstGeom>
        </p:spPr>
        <p:txBody>
          <a:bodyPr wrap="square">
            <a:spAutoFit/>
          </a:bodyPr>
          <a:lstStyle/>
          <a:p>
            <a:pPr fontAlgn="base"/>
            <a:r>
              <a:rPr lang="es-ES" sz="3200" dirty="0" smtClean="0">
                <a:solidFill>
                  <a:schemeClr val="bg1"/>
                </a:solidFill>
                <a:latin typeface="Lato"/>
              </a:rPr>
              <a:t>  Diagrama </a:t>
            </a:r>
            <a:r>
              <a:rPr lang="es-ES" sz="3200" dirty="0">
                <a:solidFill>
                  <a:schemeClr val="bg1"/>
                </a:solidFill>
                <a:latin typeface="Lato"/>
              </a:rPr>
              <a:t>de dispersión</a:t>
            </a:r>
          </a:p>
          <a:p>
            <a:endParaRPr lang="es-ES" dirty="0">
              <a:latin typeface="Arial" panose="020B0604020202020204" pitchFamily="34" charset="0"/>
              <a:cs typeface="Arial" panose="020B0604020202020204" pitchFamily="34" charset="0"/>
            </a:endParaRPr>
          </a:p>
          <a:p>
            <a:endParaRPr lang="es-ES" dirty="0" smtClean="0">
              <a:latin typeface="Arial" panose="020B0604020202020204" pitchFamily="34" charset="0"/>
              <a:cs typeface="Arial" panose="020B0604020202020204" pitchFamily="34" charset="0"/>
            </a:endParaRPr>
          </a:p>
          <a:p>
            <a:r>
              <a:rPr lang="es-ES" dirty="0" smtClean="0">
                <a:latin typeface="Arial" panose="020B0604020202020204" pitchFamily="34" charset="0"/>
                <a:cs typeface="Arial" panose="020B0604020202020204" pitchFamily="34" charset="0"/>
              </a:rPr>
              <a:t>También </a:t>
            </a:r>
            <a:r>
              <a:rPr lang="es-ES" dirty="0">
                <a:latin typeface="Arial" panose="020B0604020202020204" pitchFamily="34" charset="0"/>
                <a:cs typeface="Arial" panose="020B0604020202020204" pitchFamily="34" charset="0"/>
              </a:rPr>
              <a:t>conocido como </a:t>
            </a:r>
            <a:r>
              <a:rPr lang="es-ES" b="1" u="sng" dirty="0">
                <a:latin typeface="Arial" panose="020B0604020202020204" pitchFamily="34" charset="0"/>
                <a:cs typeface="Arial" panose="020B0604020202020204" pitchFamily="34" charset="0"/>
              </a:rPr>
              <a:t>gráfico de dispersión</a:t>
            </a:r>
            <a:r>
              <a:rPr lang="es-ES" u="sng" dirty="0">
                <a:latin typeface="Arial" panose="020B0604020202020204" pitchFamily="34" charset="0"/>
                <a:cs typeface="Arial" panose="020B0604020202020204" pitchFamily="34" charset="0"/>
              </a:rPr>
              <a:t> o </a:t>
            </a:r>
            <a:r>
              <a:rPr lang="es-ES" b="1" u="sng" dirty="0">
                <a:latin typeface="Arial" panose="020B0604020202020204" pitchFamily="34" charset="0"/>
                <a:cs typeface="Arial" panose="020B0604020202020204" pitchFamily="34" charset="0"/>
              </a:rPr>
              <a:t>gráfico de correlación</a:t>
            </a:r>
            <a:r>
              <a:rPr lang="es-ES" u="sng" dirty="0">
                <a:latin typeface="Arial" panose="020B0604020202020204" pitchFamily="34" charset="0"/>
                <a:cs typeface="Arial" panose="020B0604020202020204" pitchFamily="34" charset="0"/>
              </a:rPr>
              <a:t> </a:t>
            </a:r>
            <a:endParaRPr lang="es-ES" u="sng" dirty="0" smtClean="0">
              <a:latin typeface="Arial" panose="020B0604020202020204" pitchFamily="34" charset="0"/>
              <a:cs typeface="Arial" panose="020B0604020202020204" pitchFamily="34" charset="0"/>
            </a:endParaRPr>
          </a:p>
          <a:p>
            <a:endParaRPr lang="es-ES" u="sng" dirty="0" smtClean="0"/>
          </a:p>
          <a:p>
            <a:r>
              <a:rPr lang="es-ES" dirty="0" smtClean="0"/>
              <a:t>Consiste </a:t>
            </a:r>
            <a:r>
              <a:rPr lang="es-ES" dirty="0"/>
              <a:t>en la representación gráfica de dos variables para un conjunto de datos. En otras palabras, analizamos la relación entre dos variables, conociendo qué tanto se afectan entre sí o qué tan independientes son una de la otra.</a:t>
            </a:r>
          </a:p>
          <a:p>
            <a:r>
              <a:rPr lang="es-ES" dirty="0"/>
              <a:t>En este sentido, ambas variables se representan como un punto en el plano cartesiano y de acuerdo a la relación que exista entre ellas, definimos su tipo de correlación.</a:t>
            </a:r>
          </a:p>
        </p:txBody>
      </p:sp>
      <p:sp>
        <p:nvSpPr>
          <p:cNvPr id="2" name="Rectángulo 1"/>
          <p:cNvSpPr/>
          <p:nvPr/>
        </p:nvSpPr>
        <p:spPr>
          <a:xfrm>
            <a:off x="299651" y="4146375"/>
            <a:ext cx="5515292" cy="369332"/>
          </a:xfrm>
          <a:prstGeom prst="rect">
            <a:avLst/>
          </a:prstGeom>
        </p:spPr>
        <p:txBody>
          <a:bodyPr wrap="none">
            <a:spAutoFit/>
          </a:bodyPr>
          <a:lstStyle/>
          <a:p>
            <a:r>
              <a:rPr lang="es-ES" b="1" dirty="0">
                <a:solidFill>
                  <a:srgbClr val="E88300"/>
                </a:solidFill>
                <a:latin typeface="Open Sans"/>
              </a:rPr>
              <a:t>Tipos de correlación en un gráfico de dispersión</a:t>
            </a:r>
            <a:endParaRPr lang="es-ES" b="1" i="0" dirty="0">
              <a:solidFill>
                <a:srgbClr val="E88300"/>
              </a:solidFill>
              <a:effectLst/>
              <a:latin typeface="Open Sans"/>
            </a:endParaRPr>
          </a:p>
        </p:txBody>
      </p:sp>
      <p:sp>
        <p:nvSpPr>
          <p:cNvPr id="3" name="Rectángulo 2"/>
          <p:cNvSpPr/>
          <p:nvPr/>
        </p:nvSpPr>
        <p:spPr>
          <a:xfrm>
            <a:off x="245017" y="4806338"/>
            <a:ext cx="11547565" cy="1200329"/>
          </a:xfrm>
          <a:prstGeom prst="rect">
            <a:avLst/>
          </a:prstGeom>
        </p:spPr>
        <p:txBody>
          <a:bodyPr wrap="square">
            <a:spAutoFit/>
          </a:bodyPr>
          <a:lstStyle/>
          <a:p>
            <a:pPr>
              <a:buFont typeface="Arial" panose="020B0604020202020204" pitchFamily="34" charset="0"/>
              <a:buChar char="•"/>
            </a:pPr>
            <a:r>
              <a:rPr lang="es-ES" b="1" u="sng" dirty="0">
                <a:solidFill>
                  <a:srgbClr val="E88300"/>
                </a:solidFill>
                <a:latin typeface="Open Sans"/>
              </a:rPr>
              <a:t>Correlación positiva</a:t>
            </a:r>
          </a:p>
          <a:p>
            <a:r>
              <a:rPr lang="es-ES" dirty="0">
                <a:latin typeface="Open Sans"/>
              </a:rPr>
              <a:t>Se presenta cuando una variable aumenta o disminuye y la otra también, respectivamente. Hay una relación proporcional. </a:t>
            </a:r>
            <a:r>
              <a:rPr lang="es-ES" dirty="0" smtClean="0">
                <a:latin typeface="Open Sans"/>
              </a:rPr>
              <a:t>Por ejemplo para un vendedor de carros, si él vende más carros (variable 1), va a ganar más dinero (variable 2).</a:t>
            </a:r>
            <a:endParaRPr lang="es-ES" dirty="0">
              <a:latin typeface="Open Sans"/>
            </a:endParaRPr>
          </a:p>
        </p:txBody>
      </p:sp>
    </p:spTree>
    <p:extLst>
      <p:ext uri="{BB962C8B-B14F-4D97-AF65-F5344CB8AC3E}">
        <p14:creationId xmlns:p14="http://schemas.microsoft.com/office/powerpoint/2010/main" val="19684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48491" y="2397430"/>
            <a:ext cx="11177451" cy="2308324"/>
          </a:xfrm>
          <a:prstGeom prst="rect">
            <a:avLst/>
          </a:prstGeom>
        </p:spPr>
        <p:txBody>
          <a:bodyPr wrap="square">
            <a:spAutoFit/>
          </a:bodyPr>
          <a:lstStyle/>
          <a:p>
            <a:pPr>
              <a:buFont typeface="Arial" panose="020B0604020202020204" pitchFamily="34" charset="0"/>
              <a:buChar char="•"/>
            </a:pPr>
            <a:r>
              <a:rPr lang="es-ES" b="1" u="sng" dirty="0">
                <a:solidFill>
                  <a:srgbClr val="E88300"/>
                </a:solidFill>
                <a:latin typeface="Open Sans"/>
              </a:rPr>
              <a:t>Correlación negativa</a:t>
            </a:r>
          </a:p>
          <a:p>
            <a:r>
              <a:rPr lang="es-ES" dirty="0">
                <a:latin typeface="Open Sans"/>
              </a:rPr>
              <a:t>Se presenta cuando una variable se comporta de forma contraria o a la otra, es decir que si una variable aumenta, la otra disminuye. Hay una </a:t>
            </a:r>
            <a:r>
              <a:rPr lang="es-ES" u="sng" dirty="0">
                <a:latin typeface="Open Sans"/>
              </a:rPr>
              <a:t>relación inversa proporcional</a:t>
            </a:r>
            <a:r>
              <a:rPr lang="es-ES" dirty="0">
                <a:latin typeface="Open Sans"/>
              </a:rPr>
              <a:t>. Por ejemplo para la construcción de un edificio, entre más trabajadores estén construyendo un edificio (variable 1), menos tiempo se necesitará para tenerlo listo (variable 2</a:t>
            </a:r>
            <a:r>
              <a:rPr lang="es-ES" dirty="0" smtClean="0">
                <a:latin typeface="Open Sans"/>
              </a:rPr>
              <a:t>)</a:t>
            </a:r>
          </a:p>
          <a:p>
            <a:endParaRPr lang="es-ES" dirty="0">
              <a:solidFill>
                <a:srgbClr val="333333"/>
              </a:solidFill>
              <a:latin typeface="Open Sans"/>
            </a:endParaRPr>
          </a:p>
          <a:p>
            <a:pPr>
              <a:buFont typeface="Arial" panose="020B0604020202020204" pitchFamily="34" charset="0"/>
              <a:buChar char="•"/>
            </a:pPr>
            <a:r>
              <a:rPr lang="es-ES" b="1" u="sng" dirty="0">
                <a:solidFill>
                  <a:srgbClr val="E88300"/>
                </a:solidFill>
                <a:latin typeface="Open Sans"/>
              </a:rPr>
              <a:t>Correlación nula</a:t>
            </a:r>
          </a:p>
          <a:p>
            <a:r>
              <a:rPr lang="es-ES" dirty="0">
                <a:latin typeface="Open Sans"/>
              </a:rPr>
              <a:t>Si no encuentras un comportamiento entre las variables, existe una correlación nula</a:t>
            </a:r>
            <a:r>
              <a:rPr lang="es-ES" dirty="0" smtClean="0">
                <a:latin typeface="Open Sans"/>
              </a:rPr>
              <a:t>.</a:t>
            </a:r>
            <a:endParaRPr lang="es-ES" dirty="0">
              <a:latin typeface="Open Sans"/>
            </a:endParaRPr>
          </a:p>
        </p:txBody>
      </p:sp>
    </p:spTree>
    <p:extLst>
      <p:ext uri="{BB962C8B-B14F-4D97-AF65-F5344CB8AC3E}">
        <p14:creationId xmlns:p14="http://schemas.microsoft.com/office/powerpoint/2010/main" val="34529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04948" y="1208212"/>
            <a:ext cx="11573691" cy="5293757"/>
          </a:xfrm>
          <a:prstGeom prst="rect">
            <a:avLst/>
          </a:prstGeom>
        </p:spPr>
        <p:txBody>
          <a:bodyPr wrap="square">
            <a:spAutoFit/>
          </a:bodyPr>
          <a:lstStyle/>
          <a:p>
            <a:r>
              <a:rPr lang="es-ES" sz="3200" b="1" dirty="0">
                <a:solidFill>
                  <a:schemeClr val="bg1"/>
                </a:solidFill>
                <a:latin typeface="Open Sans"/>
              </a:rPr>
              <a:t>Cómo hacer un diagrama de dispersión paso a </a:t>
            </a:r>
            <a:r>
              <a:rPr lang="es-ES" sz="3200" b="1" dirty="0" smtClean="0">
                <a:solidFill>
                  <a:schemeClr val="bg1"/>
                </a:solidFill>
                <a:latin typeface="Open Sans"/>
              </a:rPr>
              <a:t>paso</a:t>
            </a:r>
          </a:p>
          <a:p>
            <a:endParaRPr lang="es-ES" b="1" dirty="0">
              <a:latin typeface="Open Sans"/>
            </a:endParaRPr>
          </a:p>
          <a:p>
            <a:pPr>
              <a:buFont typeface="Arial" panose="020B0604020202020204" pitchFamily="34" charset="0"/>
              <a:buChar char="•"/>
            </a:pPr>
            <a:r>
              <a:rPr lang="es-ES" b="1" dirty="0">
                <a:latin typeface="Open Sans"/>
              </a:rPr>
              <a:t>Paso 1</a:t>
            </a:r>
            <a:r>
              <a:rPr lang="es-ES" dirty="0">
                <a:latin typeface="Open Sans"/>
              </a:rPr>
              <a:t>: Determina cuál es la situación. Si no entendemos qué es lo que esta ocurriendo, no podremos establecer las variables a estudiar.</a:t>
            </a:r>
          </a:p>
          <a:p>
            <a:pPr>
              <a:buFont typeface="Arial" panose="020B0604020202020204" pitchFamily="34" charset="0"/>
              <a:buChar char="•"/>
            </a:pPr>
            <a:r>
              <a:rPr lang="es-ES" b="1" dirty="0">
                <a:latin typeface="Open Sans"/>
              </a:rPr>
              <a:t>Paso 2</a:t>
            </a:r>
            <a:r>
              <a:rPr lang="es-ES" dirty="0">
                <a:latin typeface="Open Sans"/>
              </a:rPr>
              <a:t>: Determina las variables a estudiar. Si ya determinaste las variables a estudiar, es porque crees que puede existir una relación entre ellas que te permita caracterizar la situación.</a:t>
            </a:r>
          </a:p>
          <a:p>
            <a:pPr>
              <a:buFont typeface="Arial" panose="020B0604020202020204" pitchFamily="34" charset="0"/>
              <a:buChar char="•"/>
            </a:pPr>
            <a:r>
              <a:rPr lang="es-ES" b="1" dirty="0">
                <a:latin typeface="Open Sans"/>
              </a:rPr>
              <a:t>Paso 3</a:t>
            </a:r>
            <a:r>
              <a:rPr lang="es-ES" dirty="0">
                <a:latin typeface="Open Sans"/>
              </a:rPr>
              <a:t>: Recolecta los datos de las variables: Si ya los tienes, perfecto. Si no, definimos un período de tiempo para conseguir los datos de las variables antes definidas. Recuerda que los datos de las dos variables deben estar dados en el mismo período de tiempo.</a:t>
            </a:r>
          </a:p>
          <a:p>
            <a:pPr>
              <a:buFont typeface="Arial" panose="020B0604020202020204" pitchFamily="34" charset="0"/>
              <a:buChar char="•"/>
            </a:pPr>
            <a:r>
              <a:rPr lang="es-ES" b="1" dirty="0">
                <a:latin typeface="Open Sans"/>
              </a:rPr>
              <a:t>Paso 4</a:t>
            </a:r>
            <a:r>
              <a:rPr lang="es-ES" dirty="0">
                <a:latin typeface="Open Sans"/>
              </a:rPr>
              <a:t>: Ubica los valores en el eje respectivo. Por lo general, la variable independiente es aquella que no está influenciada por la otra y se ubica en el </a:t>
            </a:r>
            <a:r>
              <a:rPr lang="es-ES" i="1" dirty="0">
                <a:latin typeface="Open Sans"/>
              </a:rPr>
              <a:t>eje x</a:t>
            </a:r>
            <a:r>
              <a:rPr lang="es-ES" dirty="0">
                <a:latin typeface="Open Sans"/>
              </a:rPr>
              <a:t>. La variable dependiente que es la que se ve afectada por la otra variable se ubica en el eje y. Así pues, procedemos a ubicar los valores en el plano cartesiano de acuerdo a su variable (x, y)</a:t>
            </a:r>
          </a:p>
          <a:p>
            <a:pPr>
              <a:buFont typeface="Arial" panose="020B0604020202020204" pitchFamily="34" charset="0"/>
              <a:buChar char="•"/>
            </a:pPr>
            <a:r>
              <a:rPr lang="es-ES" b="1" dirty="0">
                <a:latin typeface="Open Sans"/>
              </a:rPr>
              <a:t>Paso 5</a:t>
            </a:r>
            <a:r>
              <a:rPr lang="es-ES" dirty="0">
                <a:latin typeface="Open Sans"/>
              </a:rPr>
              <a:t>: Determina el coeficiente de correlación: El coeficiente de correlación debe verse reflejado en la forma que toma el gráfico de dispersión. Es el cociente de la covarianza y la multiplicación de la desviación típica de las dos variables. Con </a:t>
            </a:r>
            <a:r>
              <a:rPr lang="es-ES" dirty="0" err="1">
                <a:latin typeface="Open Sans"/>
              </a:rPr>
              <a:t>excel</a:t>
            </a:r>
            <a:r>
              <a:rPr lang="es-ES" dirty="0">
                <a:latin typeface="Open Sans"/>
              </a:rPr>
              <a:t> logramos calcularlo de manera muy simple.</a:t>
            </a:r>
          </a:p>
          <a:p>
            <a:pPr>
              <a:buFont typeface="Arial" panose="020B0604020202020204" pitchFamily="34" charset="0"/>
              <a:buChar char="•"/>
            </a:pPr>
            <a:r>
              <a:rPr lang="es-ES" b="1" dirty="0">
                <a:latin typeface="Open Sans"/>
              </a:rPr>
              <a:t>Paso 6</a:t>
            </a:r>
            <a:r>
              <a:rPr lang="es-ES" dirty="0">
                <a:latin typeface="Open Sans"/>
              </a:rPr>
              <a:t>: Analizamos: Con base en el coeficiente y en el gráfico, definimos cuál es la relación de las dos variables y tomamos las decisiones pertinentes.</a:t>
            </a:r>
            <a:endParaRPr lang="es-ES" b="0" i="0" dirty="0">
              <a:effectLst/>
              <a:latin typeface="Open Sans"/>
            </a:endParaRPr>
          </a:p>
        </p:txBody>
      </p:sp>
    </p:spTree>
    <p:extLst>
      <p:ext uri="{BB962C8B-B14F-4D97-AF65-F5344CB8AC3E}">
        <p14:creationId xmlns:p14="http://schemas.microsoft.com/office/powerpoint/2010/main" val="424022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57051" y="2076382"/>
            <a:ext cx="11190514" cy="923330"/>
          </a:xfrm>
          <a:prstGeom prst="rect">
            <a:avLst/>
          </a:prstGeom>
        </p:spPr>
        <p:txBody>
          <a:bodyPr wrap="square">
            <a:spAutoFit/>
          </a:bodyPr>
          <a:lstStyle/>
          <a:p>
            <a:r>
              <a:rPr lang="es-ES" dirty="0" smtClean="0"/>
              <a:t>En </a:t>
            </a:r>
            <a:r>
              <a:rPr lang="es-ES" dirty="0"/>
              <a:t>una investigación sobre el aprovechamiento docente de estudiantes, los investigadores que conducen dicho estudio, conjeturan que los estudiantes que </a:t>
            </a:r>
            <a:r>
              <a:rPr lang="es-ES" dirty="0" smtClean="0"/>
              <a:t>dedican mas </a:t>
            </a:r>
            <a:r>
              <a:rPr lang="es-ES" u="sng" dirty="0" smtClean="0">
                <a:solidFill>
                  <a:schemeClr val="accent1">
                    <a:lumMod val="75000"/>
                    <a:lumOff val="25000"/>
                  </a:schemeClr>
                </a:solidFill>
              </a:rPr>
              <a:t>horas de estudio</a:t>
            </a:r>
            <a:r>
              <a:rPr lang="es-ES" dirty="0" smtClean="0"/>
              <a:t>, </a:t>
            </a:r>
            <a:r>
              <a:rPr lang="es-ES" dirty="0"/>
              <a:t>también </a:t>
            </a:r>
            <a:r>
              <a:rPr lang="es-ES" dirty="0" smtClean="0"/>
              <a:t>obtienen los altos </a:t>
            </a:r>
            <a:r>
              <a:rPr lang="es-ES" u="sng" dirty="0" smtClean="0">
                <a:solidFill>
                  <a:schemeClr val="accent1">
                    <a:lumMod val="75000"/>
                    <a:lumOff val="25000"/>
                  </a:schemeClr>
                </a:solidFill>
              </a:rPr>
              <a:t>puntajes</a:t>
            </a:r>
            <a:r>
              <a:rPr lang="es-ES" dirty="0" smtClean="0"/>
              <a:t>. </a:t>
            </a:r>
            <a:r>
              <a:rPr lang="es-ES" dirty="0"/>
              <a:t>Una muestra de ocho estudiantes arrojó </a:t>
            </a:r>
            <a:r>
              <a:rPr lang="es-ES" dirty="0" smtClean="0"/>
              <a:t>lo siguiente</a:t>
            </a:r>
          </a:p>
        </p:txBody>
      </p:sp>
      <p:sp>
        <p:nvSpPr>
          <p:cNvPr id="5" name="CuadroTexto 4"/>
          <p:cNvSpPr txBox="1"/>
          <p:nvPr/>
        </p:nvSpPr>
        <p:spPr>
          <a:xfrm>
            <a:off x="613954" y="1149532"/>
            <a:ext cx="1513556" cy="584775"/>
          </a:xfrm>
          <a:prstGeom prst="rect">
            <a:avLst/>
          </a:prstGeom>
          <a:noFill/>
        </p:spPr>
        <p:txBody>
          <a:bodyPr wrap="none" rtlCol="0">
            <a:spAutoFit/>
          </a:bodyPr>
          <a:lstStyle/>
          <a:p>
            <a:r>
              <a:rPr lang="es-ES" sz="3200" dirty="0" smtClean="0">
                <a:solidFill>
                  <a:schemeClr val="bg1"/>
                </a:solidFill>
              </a:rPr>
              <a:t>Ejemplo</a:t>
            </a:r>
            <a:endParaRPr lang="en-US" sz="3200" dirty="0">
              <a:solidFill>
                <a:schemeClr val="bg1"/>
              </a:solidFill>
            </a:endParaRPr>
          </a:p>
        </p:txBody>
      </p:sp>
      <p:sp>
        <p:nvSpPr>
          <p:cNvPr id="7" name="Rectángulo 6"/>
          <p:cNvSpPr/>
          <p:nvPr/>
        </p:nvSpPr>
        <p:spPr>
          <a:xfrm>
            <a:off x="457200" y="5433536"/>
            <a:ext cx="11207932" cy="923330"/>
          </a:xfrm>
          <a:prstGeom prst="rect">
            <a:avLst/>
          </a:prstGeom>
        </p:spPr>
        <p:txBody>
          <a:bodyPr wrap="square">
            <a:spAutoFit/>
          </a:bodyPr>
          <a:lstStyle/>
          <a:p>
            <a:r>
              <a:rPr lang="es-ES" dirty="0"/>
              <a:t>De lo que se trata es, de dar una respuesta a estos investigadores sobre su conjetura, a la luz de la evidencia que puedan brindar los datos. A continuación se enuncian los pasos a seguir por el docente en la solución del problema desde una perspectiva estadística. </a:t>
            </a:r>
            <a:endParaRPr lang="en-US" dirty="0"/>
          </a:p>
        </p:txBody>
      </p:sp>
      <p:graphicFrame>
        <p:nvGraphicFramePr>
          <p:cNvPr id="8" name="Tabla 7"/>
          <p:cNvGraphicFramePr>
            <a:graphicFrameLocks noGrp="1"/>
          </p:cNvGraphicFramePr>
          <p:nvPr>
            <p:extLst>
              <p:ext uri="{D42A27DB-BD31-4B8C-83A1-F6EECF244321}">
                <p14:modId xmlns:p14="http://schemas.microsoft.com/office/powerpoint/2010/main" val="3880059380"/>
              </p:ext>
            </p:extLst>
          </p:nvPr>
        </p:nvGraphicFramePr>
        <p:xfrm>
          <a:off x="3761558" y="3140299"/>
          <a:ext cx="4381500" cy="2152650"/>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3354759779"/>
                    </a:ext>
                  </a:extLst>
                </a:gridCol>
                <a:gridCol w="1419225">
                  <a:extLst>
                    <a:ext uri="{9D8B030D-6E8A-4147-A177-3AD203B41FA5}">
                      <a16:colId xmlns:a16="http://schemas.microsoft.com/office/drawing/2014/main" val="1914128215"/>
                    </a:ext>
                  </a:extLst>
                </a:gridCol>
                <a:gridCol w="1209675">
                  <a:extLst>
                    <a:ext uri="{9D8B030D-6E8A-4147-A177-3AD203B41FA5}">
                      <a16:colId xmlns:a16="http://schemas.microsoft.com/office/drawing/2014/main" val="935288260"/>
                    </a:ext>
                  </a:extLst>
                </a:gridCol>
                <a:gridCol w="762000">
                  <a:extLst>
                    <a:ext uri="{9D8B030D-6E8A-4147-A177-3AD203B41FA5}">
                      <a16:colId xmlns:a16="http://schemas.microsoft.com/office/drawing/2014/main" val="190773779"/>
                    </a:ext>
                  </a:extLst>
                </a:gridCol>
              </a:tblGrid>
              <a:tr h="190500">
                <a:tc gridSpan="4">
                  <a:txBody>
                    <a:bodyPr/>
                    <a:lstStyle/>
                    <a:p>
                      <a:pPr algn="ctr" fontAlgn="b"/>
                      <a:r>
                        <a:rPr lang="en-US" sz="1100" u="none" strike="noStrike">
                          <a:effectLst/>
                        </a:rPr>
                        <a:t>Diagrama de dispersión</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13234172"/>
                  </a:ext>
                </a:extLst>
              </a:tr>
              <a:tr h="200025">
                <a:tc gridSpan="4">
                  <a:txBody>
                    <a:bodyPr/>
                    <a:lstStyle/>
                    <a:p>
                      <a:pPr algn="ctr" fontAlgn="b"/>
                      <a:r>
                        <a:rPr lang="en-US" sz="1100" u="none" strike="noStrike">
                          <a:effectLst/>
                        </a:rPr>
                        <a:t>Exámen de oposición</a:t>
                      </a:r>
                      <a:endParaRPr lang="en-US" sz="1100" b="0"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923264"/>
                  </a:ext>
                </a:extLst>
              </a:tr>
              <a:tr h="209550">
                <a:tc>
                  <a:txBody>
                    <a:bodyPr/>
                    <a:lstStyle/>
                    <a:p>
                      <a:pPr algn="l" fontAlgn="b"/>
                      <a:r>
                        <a:rPr lang="en-US" sz="1100" u="none" strike="noStrike">
                          <a:effectLst/>
                        </a:rPr>
                        <a:t>Estudiantes</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r>
                        <a:rPr lang="en-US" sz="1100" u="none" strike="noStrike">
                          <a:effectLst/>
                        </a:rPr>
                        <a:t>num horas estudio (X)</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r>
                        <a:rPr lang="en-US" sz="1100" u="none" strike="noStrike">
                          <a:effectLst/>
                        </a:rPr>
                        <a:t>puntaje (Y)</a:t>
                      </a:r>
                      <a:endParaRPr lang="en-US" sz="1100" b="1" i="0" u="none" strike="noStrike">
                        <a:solidFill>
                          <a:srgbClr val="FFFFFF"/>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6598095"/>
                  </a:ext>
                </a:extLst>
              </a:tr>
              <a:tr h="219075">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150</a:t>
                      </a:r>
                      <a:endParaRPr lang="en-US" sz="1100" b="0" i="0" u="none" strike="noStrike">
                        <a:solidFill>
                          <a:srgbClr val="000000"/>
                        </a:solidFill>
                        <a:effectLst/>
                        <a:latin typeface="Gill Sans MT" panose="020B0502020104020203" pitchFamily="34" charset="0"/>
                      </a:endParaRPr>
                    </a:p>
                  </a:txBody>
                  <a:tcPr marL="0" marR="0" marT="0" marB="0" anchor="b"/>
                </a:tc>
                <a:tc>
                  <a:txBody>
                    <a:bodyPr/>
                    <a:lstStyle/>
                    <a:p>
                      <a:pPr algn="r" fontAlgn="b"/>
                      <a:r>
                        <a:rPr lang="en-US" sz="1100" u="none" strike="noStrike">
                          <a:effectLst/>
                        </a:rPr>
                        <a:t>1000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47488712"/>
                  </a:ext>
                </a:extLst>
              </a:tr>
              <a:tr h="190500">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680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7908898"/>
                  </a:ext>
                </a:extLst>
              </a:tr>
              <a:tr h="190500">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60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98506668"/>
                  </a:ext>
                </a:extLst>
              </a:tr>
              <a:tr h="190500">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47075217"/>
                  </a:ext>
                </a:extLst>
              </a:tr>
              <a:tr h="190500">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00419638"/>
                  </a:ext>
                </a:extLst>
              </a:tr>
              <a:tr h="190500">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0951820"/>
                  </a:ext>
                </a:extLst>
              </a:tr>
              <a:tr h="190500">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1100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336713"/>
                  </a:ext>
                </a:extLst>
              </a:tr>
              <a:tr h="190500">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710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1302533"/>
                  </a:ext>
                </a:extLst>
              </a:tr>
            </a:tbl>
          </a:graphicData>
        </a:graphic>
      </p:graphicFrame>
      <p:sp>
        <p:nvSpPr>
          <p:cNvPr id="10" name="CuadroTexto 9"/>
          <p:cNvSpPr txBox="1"/>
          <p:nvPr/>
        </p:nvSpPr>
        <p:spPr>
          <a:xfrm>
            <a:off x="2323453" y="935848"/>
            <a:ext cx="8749896" cy="646331"/>
          </a:xfrm>
          <a:prstGeom prst="rect">
            <a:avLst/>
          </a:prstGeom>
          <a:noFill/>
        </p:spPr>
        <p:txBody>
          <a:bodyPr wrap="none" rtlCol="0">
            <a:spAutoFit/>
          </a:bodyPr>
          <a:lstStyle/>
          <a:p>
            <a:r>
              <a:rPr lang="es-ES" dirty="0" smtClean="0">
                <a:solidFill>
                  <a:schemeClr val="accent1">
                    <a:lumMod val="50000"/>
                    <a:lumOff val="50000"/>
                  </a:schemeClr>
                </a:solidFill>
              </a:rPr>
              <a:t>1.Cuantas horas de estudio dedicas para la preparación de tu examen de ingreso al sistema?</a:t>
            </a:r>
          </a:p>
          <a:p>
            <a:r>
              <a:rPr lang="es-ES" dirty="0" smtClean="0">
                <a:solidFill>
                  <a:schemeClr val="bg1"/>
                </a:solidFill>
              </a:rPr>
              <a:t>2.¿Cuáles son los puntajes que se obtuvieron en el examen de oposición?</a:t>
            </a:r>
          </a:p>
        </p:txBody>
      </p:sp>
    </p:spTree>
    <p:extLst>
      <p:ext uri="{BB962C8B-B14F-4D97-AF65-F5344CB8AC3E}">
        <p14:creationId xmlns:p14="http://schemas.microsoft.com/office/powerpoint/2010/main" val="3769842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74319" y="1908747"/>
            <a:ext cx="11573692" cy="3139321"/>
          </a:xfrm>
          <a:prstGeom prst="rect">
            <a:avLst/>
          </a:prstGeom>
        </p:spPr>
        <p:txBody>
          <a:bodyPr wrap="square">
            <a:spAutoFit/>
          </a:bodyPr>
          <a:lstStyle/>
          <a:p>
            <a:pPr algn="just"/>
            <a:r>
              <a:rPr lang="es-ES" dirty="0" smtClean="0"/>
              <a:t>1- El </a:t>
            </a:r>
            <a:r>
              <a:rPr lang="es-ES" dirty="0"/>
              <a:t>docente debe inducir a los estudiantes a que, desde una perspectiva estadística, </a:t>
            </a:r>
            <a:r>
              <a:rPr lang="es-ES" dirty="0" smtClean="0"/>
              <a:t>DE </a:t>
            </a:r>
            <a:r>
              <a:rPr lang="es-ES" dirty="0"/>
              <a:t>respuesta a la inquietud de los investigadores puede brindarse mediante el empleo de un estadístico, el cual indique evidencia de si existe tal relación entre las </a:t>
            </a:r>
            <a:r>
              <a:rPr lang="es-ES" dirty="0" smtClean="0"/>
              <a:t>horas dedicadas al estudio con el puntaje obtenido. </a:t>
            </a:r>
          </a:p>
          <a:p>
            <a:pPr algn="just"/>
            <a:endParaRPr lang="es-ES" dirty="0"/>
          </a:p>
          <a:p>
            <a:pPr algn="just"/>
            <a:r>
              <a:rPr lang="es-ES" dirty="0" smtClean="0"/>
              <a:t>2- Destacar </a:t>
            </a:r>
            <a:r>
              <a:rPr lang="es-ES" dirty="0"/>
              <a:t>que si las variables, en este caso </a:t>
            </a:r>
            <a:r>
              <a:rPr lang="es-ES" dirty="0" smtClean="0"/>
              <a:t>el número de horas de estudio y puntaje, </a:t>
            </a:r>
            <a:r>
              <a:rPr lang="es-ES" dirty="0"/>
              <a:t>tienen alguna relación lineal lo puedan hacer de </a:t>
            </a:r>
            <a:r>
              <a:rPr lang="es-ES" dirty="0" smtClean="0"/>
              <a:t>forma directa o inversa, es </a:t>
            </a:r>
            <a:r>
              <a:rPr lang="es-ES" dirty="0"/>
              <a:t>decir, en el </a:t>
            </a:r>
            <a:r>
              <a:rPr lang="es-ES" dirty="0" smtClean="0"/>
              <a:t>primer </a:t>
            </a:r>
            <a:r>
              <a:rPr lang="es-ES" dirty="0"/>
              <a:t>caso que al aumentar (disminuir) una de las variables la otra también aumente (disminuya); y en el segundo caso, cuando una de las dos aumente (disminuya) la otra disminuya (aumente). Es lógico pensar que si ambas variables tienen una relación directa o como también se dice positiva, el producto de sus valores sea positivo y como es de esperar la suma de todos estos productos sea positivo. En caso de que las variables tengan una relación inversa o negativa, el producto de sus valores será negativo y la suma de todos ellos también arrojará un valor negativo.</a:t>
            </a:r>
            <a:endParaRPr lang="en-US" dirty="0"/>
          </a:p>
        </p:txBody>
      </p:sp>
      <p:sp>
        <p:nvSpPr>
          <p:cNvPr id="5" name="Rectángulo 4"/>
          <p:cNvSpPr/>
          <p:nvPr/>
        </p:nvSpPr>
        <p:spPr>
          <a:xfrm>
            <a:off x="274319" y="5174793"/>
            <a:ext cx="11573692" cy="1200329"/>
          </a:xfrm>
          <a:prstGeom prst="rect">
            <a:avLst/>
          </a:prstGeom>
        </p:spPr>
        <p:txBody>
          <a:bodyPr wrap="square">
            <a:spAutoFit/>
          </a:bodyPr>
          <a:lstStyle/>
          <a:p>
            <a:pPr algn="just"/>
            <a:r>
              <a:rPr lang="es-ES" dirty="0"/>
              <a:t>3. Destacar que siempre que se desee realizar un análisis estadístico, una exploración de la información suele resultar de mucha utilidad para descubrir patrones de comportamiento de los datos, cumplimientos de supuestos que requieran diferentes métodos estadísticos, etc. En el caso que nos ocupa, un gráfico de dispersión, esto es, un gráfico donde se muestren los puntos (x, y) en el plano cartesiano de </a:t>
            </a:r>
            <a:r>
              <a:rPr lang="es-ES" dirty="0" smtClean="0"/>
              <a:t>las horas de estudio y el puntaje respectivamente</a:t>
            </a:r>
            <a:r>
              <a:rPr lang="es-ES" dirty="0"/>
              <a:t>.</a:t>
            </a:r>
            <a:endParaRPr lang="en-US" dirty="0"/>
          </a:p>
        </p:txBody>
      </p:sp>
      <p:sp>
        <p:nvSpPr>
          <p:cNvPr id="6" name="CuadroTexto 5"/>
          <p:cNvSpPr txBox="1"/>
          <p:nvPr/>
        </p:nvSpPr>
        <p:spPr>
          <a:xfrm>
            <a:off x="483325" y="1291387"/>
            <a:ext cx="4738477" cy="523220"/>
          </a:xfrm>
          <a:prstGeom prst="rect">
            <a:avLst/>
          </a:prstGeom>
          <a:noFill/>
        </p:spPr>
        <p:txBody>
          <a:bodyPr wrap="none" rtlCol="0">
            <a:spAutoFit/>
          </a:bodyPr>
          <a:lstStyle/>
          <a:p>
            <a:r>
              <a:rPr lang="es-ES" sz="2800" dirty="0" smtClean="0">
                <a:solidFill>
                  <a:schemeClr val="bg1"/>
                </a:solidFill>
              </a:rPr>
              <a:t>Continuamos con el ejemplo…</a:t>
            </a:r>
            <a:endParaRPr lang="en-US" sz="2800" dirty="0">
              <a:solidFill>
                <a:schemeClr val="bg1"/>
              </a:solidFill>
            </a:endParaRPr>
          </a:p>
        </p:txBody>
      </p:sp>
    </p:spTree>
    <p:extLst>
      <p:ext uri="{BB962C8B-B14F-4D97-AF65-F5344CB8AC3E}">
        <p14:creationId xmlns:p14="http://schemas.microsoft.com/office/powerpoint/2010/main" val="3466285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5496" y="4809925"/>
            <a:ext cx="11125199" cy="923330"/>
          </a:xfrm>
          <a:prstGeom prst="rect">
            <a:avLst/>
          </a:prstGeom>
        </p:spPr>
        <p:txBody>
          <a:bodyPr wrap="square">
            <a:spAutoFit/>
          </a:bodyPr>
          <a:lstStyle/>
          <a:p>
            <a:r>
              <a:rPr lang="es-ES" dirty="0"/>
              <a:t>El gráfico refleja que hay un comportamiento de </a:t>
            </a:r>
            <a:r>
              <a:rPr lang="es-ES" dirty="0" smtClean="0"/>
              <a:t>las horas de estudio y el puntaje obtenido, </a:t>
            </a:r>
            <a:r>
              <a:rPr lang="es-ES" dirty="0"/>
              <a:t>esto es que, a mayores valores de una le corresponden mayores valores de la otra y viceversa. Adicionalmente como tendencia, se detecta un comportamiento </a:t>
            </a:r>
            <a:r>
              <a:rPr lang="es-ES" dirty="0" smtClean="0"/>
              <a:t>ascendente </a:t>
            </a:r>
            <a:r>
              <a:rPr lang="es-ES" dirty="0"/>
              <a:t>entre los valores de </a:t>
            </a:r>
            <a:r>
              <a:rPr lang="es-ES" dirty="0" smtClean="0"/>
              <a:t>las horas de estudio y el puntaje. </a:t>
            </a:r>
            <a:endParaRPr lang="en-US" dirty="0"/>
          </a:p>
        </p:txBody>
      </p:sp>
      <p:sp>
        <p:nvSpPr>
          <p:cNvPr id="6" name="CuadroTexto 5"/>
          <p:cNvSpPr txBox="1"/>
          <p:nvPr/>
        </p:nvSpPr>
        <p:spPr>
          <a:xfrm>
            <a:off x="8686800" y="2573383"/>
            <a:ext cx="922240" cy="646331"/>
          </a:xfrm>
          <a:prstGeom prst="rect">
            <a:avLst/>
          </a:prstGeom>
          <a:noFill/>
        </p:spPr>
        <p:txBody>
          <a:bodyPr wrap="none" rtlCol="0">
            <a:spAutoFit/>
          </a:bodyPr>
          <a:lstStyle/>
          <a:p>
            <a:r>
              <a:rPr lang="es-ES" dirty="0" smtClean="0"/>
              <a:t>X crece</a:t>
            </a:r>
          </a:p>
          <a:p>
            <a:r>
              <a:rPr lang="es-ES" dirty="0" smtClean="0"/>
              <a:t>Y crece</a:t>
            </a:r>
            <a:endParaRPr lang="en-US" dirty="0"/>
          </a:p>
        </p:txBody>
      </p:sp>
      <p:graphicFrame>
        <p:nvGraphicFramePr>
          <p:cNvPr id="8" name="Gráfico 7">
            <a:extLst>
              <a:ext uri="{FF2B5EF4-FFF2-40B4-BE49-F238E27FC236}">
                <a16:creationId xmlns:a16="http://schemas.microsoft.com/office/drawing/2014/main" id="{27247B23-0B67-4A99-8A60-019187785D03}"/>
              </a:ext>
            </a:extLst>
          </p:cNvPr>
          <p:cNvGraphicFramePr>
            <a:graphicFrameLocks/>
          </p:cNvGraphicFramePr>
          <p:nvPr>
            <p:extLst>
              <p:ext uri="{D42A27DB-BD31-4B8C-83A1-F6EECF244321}">
                <p14:modId xmlns:p14="http://schemas.microsoft.com/office/powerpoint/2010/main" val="700068314"/>
              </p:ext>
            </p:extLst>
          </p:nvPr>
        </p:nvGraphicFramePr>
        <p:xfrm>
          <a:off x="3574868" y="203127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ángulo 8"/>
          <p:cNvSpPr/>
          <p:nvPr/>
        </p:nvSpPr>
        <p:spPr>
          <a:xfrm>
            <a:off x="335496" y="6041519"/>
            <a:ext cx="4806700" cy="646331"/>
          </a:xfrm>
          <a:prstGeom prst="rect">
            <a:avLst/>
          </a:prstGeom>
        </p:spPr>
        <p:txBody>
          <a:bodyPr wrap="none">
            <a:spAutoFit/>
          </a:bodyPr>
          <a:lstStyle/>
          <a:p>
            <a:r>
              <a:rPr lang="es-ES" dirty="0" smtClean="0"/>
              <a:t>Liga de apoyo:</a:t>
            </a:r>
            <a:endParaRPr lang="en-US" dirty="0" smtClean="0"/>
          </a:p>
          <a:p>
            <a:r>
              <a:rPr lang="en-US" dirty="0" smtClean="0"/>
              <a:t>https</a:t>
            </a:r>
            <a:r>
              <a:rPr lang="en-US" dirty="0"/>
              <a:t>://www.youtube.com/watch?v=cpSy21bYbvA</a:t>
            </a:r>
          </a:p>
        </p:txBody>
      </p:sp>
    </p:spTree>
    <p:extLst>
      <p:ext uri="{BB962C8B-B14F-4D97-AF65-F5344CB8AC3E}">
        <p14:creationId xmlns:p14="http://schemas.microsoft.com/office/powerpoint/2010/main" val="341403654"/>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13139</TotalTime>
  <Words>771</Words>
  <Application>Microsoft Office PowerPoint</Application>
  <PresentationFormat>Panorámica</PresentationFormat>
  <Paragraphs>70</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Gill Sans MT</vt:lpstr>
      <vt:lpstr>Lato</vt:lpstr>
      <vt:lpstr>Open Sans</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 muzquiz flores</dc:creator>
  <cp:lastModifiedBy>marlene muzquiz flores</cp:lastModifiedBy>
  <cp:revision>25</cp:revision>
  <dcterms:created xsi:type="dcterms:W3CDTF">2020-10-11T15:24:05Z</dcterms:created>
  <dcterms:modified xsi:type="dcterms:W3CDTF">2020-10-21T18:26:49Z</dcterms:modified>
</cp:coreProperties>
</file>