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7" r:id="rId3"/>
    <p:sldId id="258" r:id="rId4"/>
    <p:sldId id="259" r:id="rId5"/>
    <p:sldId id="260" r:id="rId6"/>
    <p:sldId id="261" r:id="rId7"/>
    <p:sldId id="262" r:id="rId8"/>
    <p:sldId id="264" r:id="rId9"/>
    <p:sldId id="268" r:id="rId10"/>
    <p:sldId id="267" r:id="rId11"/>
    <p:sldId id="270" r:id="rId12"/>
    <p:sldId id="269" r:id="rId13"/>
    <p:sldId id="266" r:id="rId14"/>
    <p:sldId id="263" r:id="rId15"/>
    <p:sldId id="274"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316A5-93E2-46FD-A590-67EDC61EDF1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43D127C0-E533-4806-B8A2-370B83A1655E}">
      <dgm:prSet phldrT="[Texto]" custT="1"/>
      <dgm:spPr/>
      <dgm:t>
        <a:bodyPr/>
        <a:lstStyle/>
        <a:p>
          <a:r>
            <a:rPr lang="es-ES" sz="1800" b="1" i="0" dirty="0" smtClean="0">
              <a:solidFill>
                <a:schemeClr val="tx1"/>
              </a:solidFill>
            </a:rPr>
            <a:t>Población finita:</a:t>
          </a:r>
          <a:r>
            <a:rPr lang="es-ES" sz="1800" b="0" i="0" dirty="0" smtClean="0">
              <a:solidFill>
                <a:schemeClr val="tx1"/>
              </a:solidFill>
            </a:rPr>
            <a:t> es aquella cuya cantidad de elementos es posible de determinar. Ejemplo: conjunto de librerías de la ciudad de Saltillo.</a:t>
          </a:r>
        </a:p>
      </dgm:t>
    </dgm:pt>
    <dgm:pt modelId="{567E3BCC-FCF4-4DFD-AD7F-18EE754DBC94}" type="parTrans" cxnId="{9C81B145-8DBC-44C8-84CB-0A7CA6BE1374}">
      <dgm:prSet/>
      <dgm:spPr/>
      <dgm:t>
        <a:bodyPr/>
        <a:lstStyle/>
        <a:p>
          <a:endParaRPr lang="es-ES"/>
        </a:p>
      </dgm:t>
    </dgm:pt>
    <dgm:pt modelId="{10CA746E-4886-4D03-B568-B94CB0AB45A6}" type="sibTrans" cxnId="{9C81B145-8DBC-44C8-84CB-0A7CA6BE1374}">
      <dgm:prSet/>
      <dgm:spPr/>
      <dgm:t>
        <a:bodyPr/>
        <a:lstStyle/>
        <a:p>
          <a:endParaRPr lang="es-ES"/>
        </a:p>
      </dgm:t>
    </dgm:pt>
    <dgm:pt modelId="{542F8858-19DC-4C48-B17A-54D612C5A502}">
      <dgm:prSet phldrT="[Texto]" custT="1"/>
      <dgm:spPr/>
      <dgm:t>
        <a:bodyPr/>
        <a:lstStyle/>
        <a:p>
          <a:r>
            <a:rPr lang="es-ES" sz="1600" b="1" i="0" dirty="0" smtClean="0">
              <a:solidFill>
                <a:schemeClr val="tx1"/>
              </a:solidFill>
            </a:rPr>
            <a:t>Población infinita:</a:t>
          </a:r>
          <a:r>
            <a:rPr lang="es-ES" sz="1600" b="0" i="0" dirty="0" smtClean="0">
              <a:solidFill>
                <a:schemeClr val="tx1"/>
              </a:solidFill>
            </a:rPr>
            <a:t> es aquella cuya cantidad de elementos es imposible de determinar. Ejemplo: conjunto de lápices fabricados en un proceso continuo.</a:t>
          </a:r>
          <a:endParaRPr lang="es-ES" sz="1600" dirty="0">
            <a:solidFill>
              <a:schemeClr val="tx1"/>
            </a:solidFill>
          </a:endParaRPr>
        </a:p>
      </dgm:t>
    </dgm:pt>
    <dgm:pt modelId="{3A771A45-FDEB-4E30-82DB-80C18E0153A1}" type="parTrans" cxnId="{1A1A879B-E5F0-4EDD-8000-CC200139719B}">
      <dgm:prSet/>
      <dgm:spPr/>
      <dgm:t>
        <a:bodyPr/>
        <a:lstStyle/>
        <a:p>
          <a:endParaRPr lang="es-ES"/>
        </a:p>
      </dgm:t>
    </dgm:pt>
    <dgm:pt modelId="{DD66E247-00A1-4107-B71C-BFCCC25C442A}" type="sibTrans" cxnId="{1A1A879B-E5F0-4EDD-8000-CC200139719B}">
      <dgm:prSet/>
      <dgm:spPr/>
      <dgm:t>
        <a:bodyPr/>
        <a:lstStyle/>
        <a:p>
          <a:endParaRPr lang="es-ES"/>
        </a:p>
      </dgm:t>
    </dgm:pt>
    <dgm:pt modelId="{D0FB0BA0-B91E-4E07-AE93-C3CC2A5C52D7}">
      <dgm:prSet phldrT="[Texto]" custT="1"/>
      <dgm:spPr/>
      <dgm:t>
        <a:bodyPr/>
        <a:lstStyle/>
        <a:p>
          <a:r>
            <a:rPr lang="es-ES" sz="1600" smtClean="0">
              <a:solidFill>
                <a:schemeClr val="tx1"/>
              </a:solidFill>
              <a:latin typeface="Arial" panose="020B0604020202020204" pitchFamily="34" charset="0"/>
            </a:rPr>
            <a:t>Población (también, </a:t>
          </a:r>
          <a:r>
            <a:rPr lang="es-ES" sz="1600" b="1" smtClean="0">
              <a:solidFill>
                <a:schemeClr val="tx1"/>
              </a:solidFill>
              <a:latin typeface="Arial" panose="020B0604020202020204" pitchFamily="34" charset="0"/>
            </a:rPr>
            <a:t>población estadística</a:t>
          </a:r>
          <a:r>
            <a:rPr lang="es-ES" sz="1600" smtClean="0">
              <a:solidFill>
                <a:schemeClr val="tx1"/>
              </a:solidFill>
              <a:latin typeface="Arial" panose="020B0604020202020204" pitchFamily="34" charset="0"/>
            </a:rPr>
            <a:t>) es el conjunto de individuos, objetos o fenómenos de los cuales se desea estudiar una o varias características. </a:t>
          </a:r>
          <a:r>
            <a:rPr lang="es-ES" sz="1800" u="sng" smtClean="0">
              <a:solidFill>
                <a:schemeClr val="tx1"/>
              </a:solidFill>
              <a:latin typeface="Arial" panose="020B0604020202020204" pitchFamily="34" charset="0"/>
            </a:rPr>
            <a:t>T</a:t>
          </a:r>
          <a:r>
            <a:rPr lang="en-US" sz="1800" b="0" i="0" u="sng" smtClean="0">
              <a:solidFill>
                <a:schemeClr val="tx1"/>
              </a:solidFill>
            </a:rPr>
            <a:t>ambién es llamada </a:t>
          </a:r>
          <a:r>
            <a:rPr lang="en-US" sz="1800" b="1" i="0" u="sng" smtClean="0">
              <a:solidFill>
                <a:schemeClr val="tx1"/>
              </a:solidFill>
            </a:rPr>
            <a:t>universo</a:t>
          </a:r>
          <a:endParaRPr lang="es-ES" sz="1800" u="sng" dirty="0">
            <a:solidFill>
              <a:schemeClr val="tx1"/>
            </a:solidFill>
          </a:endParaRPr>
        </a:p>
      </dgm:t>
    </dgm:pt>
    <dgm:pt modelId="{C8601739-32CD-456B-B369-773FCF78A5A0}" type="sibTrans" cxnId="{61666638-3B61-409B-9938-85151D7CA269}">
      <dgm:prSet/>
      <dgm:spPr/>
      <dgm:t>
        <a:bodyPr/>
        <a:lstStyle/>
        <a:p>
          <a:endParaRPr lang="es-ES"/>
        </a:p>
      </dgm:t>
    </dgm:pt>
    <dgm:pt modelId="{1AC7DEC6-E1FA-4FA4-B48C-83622A861BB8}" type="parTrans" cxnId="{61666638-3B61-409B-9938-85151D7CA269}">
      <dgm:prSet/>
      <dgm:spPr/>
      <dgm:t>
        <a:bodyPr/>
        <a:lstStyle/>
        <a:p>
          <a:endParaRPr lang="es-ES"/>
        </a:p>
      </dgm:t>
    </dgm:pt>
    <dgm:pt modelId="{D6A9F71A-639A-458E-86B6-058EF6220C0F}" type="pres">
      <dgm:prSet presAssocID="{2BA316A5-93E2-46FD-A590-67EDC61EDF1A}" presName="linear" presStyleCnt="0">
        <dgm:presLayoutVars>
          <dgm:dir/>
          <dgm:animLvl val="lvl"/>
          <dgm:resizeHandles val="exact"/>
        </dgm:presLayoutVars>
      </dgm:prSet>
      <dgm:spPr/>
    </dgm:pt>
    <dgm:pt modelId="{BBCB103B-7890-47AF-8B4D-9A25EC1DD58A}" type="pres">
      <dgm:prSet presAssocID="{D0FB0BA0-B91E-4E07-AE93-C3CC2A5C52D7}" presName="parentLin" presStyleCnt="0"/>
      <dgm:spPr/>
    </dgm:pt>
    <dgm:pt modelId="{8B7AA76B-99B7-4971-B978-B6C4E78A1E34}" type="pres">
      <dgm:prSet presAssocID="{D0FB0BA0-B91E-4E07-AE93-C3CC2A5C52D7}" presName="parentLeftMargin" presStyleLbl="node1" presStyleIdx="0" presStyleCnt="3"/>
      <dgm:spPr/>
    </dgm:pt>
    <dgm:pt modelId="{5F86AF5B-702C-4884-B7E8-19C4C90E0085}" type="pres">
      <dgm:prSet presAssocID="{D0FB0BA0-B91E-4E07-AE93-C3CC2A5C52D7}" presName="parentText" presStyleLbl="node1" presStyleIdx="0" presStyleCnt="3" custScaleX="121646">
        <dgm:presLayoutVars>
          <dgm:chMax val="0"/>
          <dgm:bulletEnabled val="1"/>
        </dgm:presLayoutVars>
      </dgm:prSet>
      <dgm:spPr/>
      <dgm:t>
        <a:bodyPr/>
        <a:lstStyle/>
        <a:p>
          <a:endParaRPr lang="es-ES"/>
        </a:p>
      </dgm:t>
    </dgm:pt>
    <dgm:pt modelId="{3A6A436D-D9B3-455F-9C8D-EF096A7DB8A2}" type="pres">
      <dgm:prSet presAssocID="{D0FB0BA0-B91E-4E07-AE93-C3CC2A5C52D7}" presName="negativeSpace" presStyleCnt="0"/>
      <dgm:spPr/>
    </dgm:pt>
    <dgm:pt modelId="{79F845BD-11B1-4696-B68B-5D4D3E886A79}" type="pres">
      <dgm:prSet presAssocID="{D0FB0BA0-B91E-4E07-AE93-C3CC2A5C52D7}" presName="childText" presStyleLbl="conFgAcc1" presStyleIdx="0" presStyleCnt="3">
        <dgm:presLayoutVars>
          <dgm:bulletEnabled val="1"/>
        </dgm:presLayoutVars>
      </dgm:prSet>
      <dgm:spPr/>
    </dgm:pt>
    <dgm:pt modelId="{9B80AF50-7CF4-4796-B96C-FE9BDDF21A7A}" type="pres">
      <dgm:prSet presAssocID="{C8601739-32CD-456B-B369-773FCF78A5A0}" presName="spaceBetweenRectangles" presStyleCnt="0"/>
      <dgm:spPr/>
    </dgm:pt>
    <dgm:pt modelId="{134C2962-D06E-45C5-B1E3-A8F2C4E18D67}" type="pres">
      <dgm:prSet presAssocID="{43D127C0-E533-4806-B8A2-370B83A1655E}" presName="parentLin" presStyleCnt="0"/>
      <dgm:spPr/>
    </dgm:pt>
    <dgm:pt modelId="{51940EC0-877F-4103-9E82-4C2BB3D908CD}" type="pres">
      <dgm:prSet presAssocID="{43D127C0-E533-4806-B8A2-370B83A1655E}" presName="parentLeftMargin" presStyleLbl="node1" presStyleIdx="0" presStyleCnt="3"/>
      <dgm:spPr/>
    </dgm:pt>
    <dgm:pt modelId="{ECDCD686-CB4B-40BE-AAD0-A89F729D99CA}" type="pres">
      <dgm:prSet presAssocID="{43D127C0-E533-4806-B8A2-370B83A1655E}" presName="parentText" presStyleLbl="node1" presStyleIdx="1" presStyleCnt="3">
        <dgm:presLayoutVars>
          <dgm:chMax val="0"/>
          <dgm:bulletEnabled val="1"/>
        </dgm:presLayoutVars>
      </dgm:prSet>
      <dgm:spPr/>
      <dgm:t>
        <a:bodyPr/>
        <a:lstStyle/>
        <a:p>
          <a:endParaRPr lang="es-ES"/>
        </a:p>
      </dgm:t>
    </dgm:pt>
    <dgm:pt modelId="{84E208C8-3E36-4E89-8628-F2194F2C55EC}" type="pres">
      <dgm:prSet presAssocID="{43D127C0-E533-4806-B8A2-370B83A1655E}" presName="negativeSpace" presStyleCnt="0"/>
      <dgm:spPr/>
    </dgm:pt>
    <dgm:pt modelId="{5AC9F2D5-DA59-4EB6-8560-DC6F425D64C0}" type="pres">
      <dgm:prSet presAssocID="{43D127C0-E533-4806-B8A2-370B83A1655E}" presName="childText" presStyleLbl="conFgAcc1" presStyleIdx="1" presStyleCnt="3">
        <dgm:presLayoutVars>
          <dgm:bulletEnabled val="1"/>
        </dgm:presLayoutVars>
      </dgm:prSet>
      <dgm:spPr/>
    </dgm:pt>
    <dgm:pt modelId="{4A61FB43-68D8-4A9D-81A6-A270204D35AA}" type="pres">
      <dgm:prSet presAssocID="{10CA746E-4886-4D03-B568-B94CB0AB45A6}" presName="spaceBetweenRectangles" presStyleCnt="0"/>
      <dgm:spPr/>
    </dgm:pt>
    <dgm:pt modelId="{86A94287-F56C-465D-BD0F-D10A4C6346D1}" type="pres">
      <dgm:prSet presAssocID="{542F8858-19DC-4C48-B17A-54D612C5A502}" presName="parentLin" presStyleCnt="0"/>
      <dgm:spPr/>
    </dgm:pt>
    <dgm:pt modelId="{CBD494AA-3773-47E2-94E0-BF1D7ECF767E}" type="pres">
      <dgm:prSet presAssocID="{542F8858-19DC-4C48-B17A-54D612C5A502}" presName="parentLeftMargin" presStyleLbl="node1" presStyleIdx="1" presStyleCnt="3"/>
      <dgm:spPr/>
    </dgm:pt>
    <dgm:pt modelId="{90499440-2FD5-4453-A2F1-AF08C5B5A0B2}" type="pres">
      <dgm:prSet presAssocID="{542F8858-19DC-4C48-B17A-54D612C5A502}" presName="parentText" presStyleLbl="node1" presStyleIdx="2" presStyleCnt="3">
        <dgm:presLayoutVars>
          <dgm:chMax val="0"/>
          <dgm:bulletEnabled val="1"/>
        </dgm:presLayoutVars>
      </dgm:prSet>
      <dgm:spPr/>
      <dgm:t>
        <a:bodyPr/>
        <a:lstStyle/>
        <a:p>
          <a:endParaRPr lang="es-ES"/>
        </a:p>
      </dgm:t>
    </dgm:pt>
    <dgm:pt modelId="{A39D6204-F712-4ECF-929B-3C2BA2CEFE1F}" type="pres">
      <dgm:prSet presAssocID="{542F8858-19DC-4C48-B17A-54D612C5A502}" presName="negativeSpace" presStyleCnt="0"/>
      <dgm:spPr/>
    </dgm:pt>
    <dgm:pt modelId="{3D0476EC-773D-47B9-AE41-75FA91C2A49E}" type="pres">
      <dgm:prSet presAssocID="{542F8858-19DC-4C48-B17A-54D612C5A502}" presName="childText" presStyleLbl="conFgAcc1" presStyleIdx="2" presStyleCnt="3">
        <dgm:presLayoutVars>
          <dgm:bulletEnabled val="1"/>
        </dgm:presLayoutVars>
      </dgm:prSet>
      <dgm:spPr/>
    </dgm:pt>
  </dgm:ptLst>
  <dgm:cxnLst>
    <dgm:cxn modelId="{61666638-3B61-409B-9938-85151D7CA269}" srcId="{2BA316A5-93E2-46FD-A590-67EDC61EDF1A}" destId="{D0FB0BA0-B91E-4E07-AE93-C3CC2A5C52D7}" srcOrd="0" destOrd="0" parTransId="{1AC7DEC6-E1FA-4FA4-B48C-83622A861BB8}" sibTransId="{C8601739-32CD-456B-B369-773FCF78A5A0}"/>
    <dgm:cxn modelId="{8EC59126-EE49-4C08-B1DE-37AD0C59BE3D}" type="presOf" srcId="{542F8858-19DC-4C48-B17A-54D612C5A502}" destId="{90499440-2FD5-4453-A2F1-AF08C5B5A0B2}" srcOrd="1" destOrd="0" presId="urn:microsoft.com/office/officeart/2005/8/layout/list1"/>
    <dgm:cxn modelId="{13D67B94-AB7E-4A5E-B9CB-0EA0C008A739}" type="presOf" srcId="{2BA316A5-93E2-46FD-A590-67EDC61EDF1A}" destId="{D6A9F71A-639A-458E-86B6-058EF6220C0F}" srcOrd="0" destOrd="0" presId="urn:microsoft.com/office/officeart/2005/8/layout/list1"/>
    <dgm:cxn modelId="{00FB5B56-D620-4B18-86F6-664CF1445E63}" type="presOf" srcId="{43D127C0-E533-4806-B8A2-370B83A1655E}" destId="{ECDCD686-CB4B-40BE-AAD0-A89F729D99CA}" srcOrd="1" destOrd="0" presId="urn:microsoft.com/office/officeart/2005/8/layout/list1"/>
    <dgm:cxn modelId="{52ED5539-87B3-4416-B58E-059D7D45B8D0}" type="presOf" srcId="{542F8858-19DC-4C48-B17A-54D612C5A502}" destId="{CBD494AA-3773-47E2-94E0-BF1D7ECF767E}" srcOrd="0" destOrd="0" presId="urn:microsoft.com/office/officeart/2005/8/layout/list1"/>
    <dgm:cxn modelId="{75251499-0776-425C-B8A8-BC4ECE282473}" type="presOf" srcId="{D0FB0BA0-B91E-4E07-AE93-C3CC2A5C52D7}" destId="{5F86AF5B-702C-4884-B7E8-19C4C90E0085}" srcOrd="1" destOrd="0" presId="urn:microsoft.com/office/officeart/2005/8/layout/list1"/>
    <dgm:cxn modelId="{9C81B145-8DBC-44C8-84CB-0A7CA6BE1374}" srcId="{2BA316A5-93E2-46FD-A590-67EDC61EDF1A}" destId="{43D127C0-E533-4806-B8A2-370B83A1655E}" srcOrd="1" destOrd="0" parTransId="{567E3BCC-FCF4-4DFD-AD7F-18EE754DBC94}" sibTransId="{10CA746E-4886-4D03-B568-B94CB0AB45A6}"/>
    <dgm:cxn modelId="{2BEFC4E5-A266-4062-B0C6-447182E642B8}" type="presOf" srcId="{D0FB0BA0-B91E-4E07-AE93-C3CC2A5C52D7}" destId="{8B7AA76B-99B7-4971-B978-B6C4E78A1E34}" srcOrd="0" destOrd="0" presId="urn:microsoft.com/office/officeart/2005/8/layout/list1"/>
    <dgm:cxn modelId="{F654B17D-3618-4F2D-98E2-78C230E092E9}" type="presOf" srcId="{43D127C0-E533-4806-B8A2-370B83A1655E}" destId="{51940EC0-877F-4103-9E82-4C2BB3D908CD}" srcOrd="0" destOrd="0" presId="urn:microsoft.com/office/officeart/2005/8/layout/list1"/>
    <dgm:cxn modelId="{1A1A879B-E5F0-4EDD-8000-CC200139719B}" srcId="{2BA316A5-93E2-46FD-A590-67EDC61EDF1A}" destId="{542F8858-19DC-4C48-B17A-54D612C5A502}" srcOrd="2" destOrd="0" parTransId="{3A771A45-FDEB-4E30-82DB-80C18E0153A1}" sibTransId="{DD66E247-00A1-4107-B71C-BFCCC25C442A}"/>
    <dgm:cxn modelId="{3B63CE93-DECA-471C-9D28-6BF0AE88C09E}" type="presParOf" srcId="{D6A9F71A-639A-458E-86B6-058EF6220C0F}" destId="{BBCB103B-7890-47AF-8B4D-9A25EC1DD58A}" srcOrd="0" destOrd="0" presId="urn:microsoft.com/office/officeart/2005/8/layout/list1"/>
    <dgm:cxn modelId="{D767E8A2-609C-48A7-93F7-03EEBCD18F13}" type="presParOf" srcId="{BBCB103B-7890-47AF-8B4D-9A25EC1DD58A}" destId="{8B7AA76B-99B7-4971-B978-B6C4E78A1E34}" srcOrd="0" destOrd="0" presId="urn:microsoft.com/office/officeart/2005/8/layout/list1"/>
    <dgm:cxn modelId="{56CB3F12-1EC6-4AAD-97AF-CC0C3FC3F72B}" type="presParOf" srcId="{BBCB103B-7890-47AF-8B4D-9A25EC1DD58A}" destId="{5F86AF5B-702C-4884-B7E8-19C4C90E0085}" srcOrd="1" destOrd="0" presId="urn:microsoft.com/office/officeart/2005/8/layout/list1"/>
    <dgm:cxn modelId="{4E5548A7-528E-4E00-8EA1-83E118AC7D7B}" type="presParOf" srcId="{D6A9F71A-639A-458E-86B6-058EF6220C0F}" destId="{3A6A436D-D9B3-455F-9C8D-EF096A7DB8A2}" srcOrd="1" destOrd="0" presId="urn:microsoft.com/office/officeart/2005/8/layout/list1"/>
    <dgm:cxn modelId="{5139772B-CFD1-4C16-9671-6EB1C65240B0}" type="presParOf" srcId="{D6A9F71A-639A-458E-86B6-058EF6220C0F}" destId="{79F845BD-11B1-4696-B68B-5D4D3E886A79}" srcOrd="2" destOrd="0" presId="urn:microsoft.com/office/officeart/2005/8/layout/list1"/>
    <dgm:cxn modelId="{292AEB3E-F813-4470-B328-810F64A2FD58}" type="presParOf" srcId="{D6A9F71A-639A-458E-86B6-058EF6220C0F}" destId="{9B80AF50-7CF4-4796-B96C-FE9BDDF21A7A}" srcOrd="3" destOrd="0" presId="urn:microsoft.com/office/officeart/2005/8/layout/list1"/>
    <dgm:cxn modelId="{5E6E7038-D21E-4334-B42D-3284C3A260DE}" type="presParOf" srcId="{D6A9F71A-639A-458E-86B6-058EF6220C0F}" destId="{134C2962-D06E-45C5-B1E3-A8F2C4E18D67}" srcOrd="4" destOrd="0" presId="urn:microsoft.com/office/officeart/2005/8/layout/list1"/>
    <dgm:cxn modelId="{3353280C-18E6-4E21-B556-2F63F4A83A9D}" type="presParOf" srcId="{134C2962-D06E-45C5-B1E3-A8F2C4E18D67}" destId="{51940EC0-877F-4103-9E82-4C2BB3D908CD}" srcOrd="0" destOrd="0" presId="urn:microsoft.com/office/officeart/2005/8/layout/list1"/>
    <dgm:cxn modelId="{38DE6AA5-5F1B-481A-A1D8-31DF9587C0F8}" type="presParOf" srcId="{134C2962-D06E-45C5-B1E3-A8F2C4E18D67}" destId="{ECDCD686-CB4B-40BE-AAD0-A89F729D99CA}" srcOrd="1" destOrd="0" presId="urn:microsoft.com/office/officeart/2005/8/layout/list1"/>
    <dgm:cxn modelId="{4AD4BFAC-6B25-46BF-962A-59CF7F8FAE03}" type="presParOf" srcId="{D6A9F71A-639A-458E-86B6-058EF6220C0F}" destId="{84E208C8-3E36-4E89-8628-F2194F2C55EC}" srcOrd="5" destOrd="0" presId="urn:microsoft.com/office/officeart/2005/8/layout/list1"/>
    <dgm:cxn modelId="{5675D430-878E-4355-A0E1-A2FE26E13358}" type="presParOf" srcId="{D6A9F71A-639A-458E-86B6-058EF6220C0F}" destId="{5AC9F2D5-DA59-4EB6-8560-DC6F425D64C0}" srcOrd="6" destOrd="0" presId="urn:microsoft.com/office/officeart/2005/8/layout/list1"/>
    <dgm:cxn modelId="{5AF696C4-2CA8-4A6B-8238-3FAE9C3CF35A}" type="presParOf" srcId="{D6A9F71A-639A-458E-86B6-058EF6220C0F}" destId="{4A61FB43-68D8-4A9D-81A6-A270204D35AA}" srcOrd="7" destOrd="0" presId="urn:microsoft.com/office/officeart/2005/8/layout/list1"/>
    <dgm:cxn modelId="{A47ABD03-E722-4A80-9A65-04AC52A749A9}" type="presParOf" srcId="{D6A9F71A-639A-458E-86B6-058EF6220C0F}" destId="{86A94287-F56C-465D-BD0F-D10A4C6346D1}" srcOrd="8" destOrd="0" presId="urn:microsoft.com/office/officeart/2005/8/layout/list1"/>
    <dgm:cxn modelId="{3CF8F6B4-D895-43A6-BEAB-BA184C354520}" type="presParOf" srcId="{86A94287-F56C-465D-BD0F-D10A4C6346D1}" destId="{CBD494AA-3773-47E2-94E0-BF1D7ECF767E}" srcOrd="0" destOrd="0" presId="urn:microsoft.com/office/officeart/2005/8/layout/list1"/>
    <dgm:cxn modelId="{9F6B7041-4DAA-4CFC-8405-28F5A1C0444B}" type="presParOf" srcId="{86A94287-F56C-465D-BD0F-D10A4C6346D1}" destId="{90499440-2FD5-4453-A2F1-AF08C5B5A0B2}" srcOrd="1" destOrd="0" presId="urn:microsoft.com/office/officeart/2005/8/layout/list1"/>
    <dgm:cxn modelId="{4750CB42-D227-4EE0-A520-BECE7F83C046}" type="presParOf" srcId="{D6A9F71A-639A-458E-86B6-058EF6220C0F}" destId="{A39D6204-F712-4ECF-929B-3C2BA2CEFE1F}" srcOrd="9" destOrd="0" presId="urn:microsoft.com/office/officeart/2005/8/layout/list1"/>
    <dgm:cxn modelId="{F6CC507F-698A-401A-8EBF-D78F2AC7C2C0}" type="presParOf" srcId="{D6A9F71A-639A-458E-86B6-058EF6220C0F}" destId="{3D0476EC-773D-47B9-AE41-75FA91C2A49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8B6D8-7CF8-48BB-BC89-87A1F8A86DFA}"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s-ES"/>
        </a:p>
      </dgm:t>
    </dgm:pt>
    <dgm:pt modelId="{B88B16A2-90A4-45BF-92B5-1C9F330B4810}">
      <dgm:prSet phldrT="[Texto]" custT="1"/>
      <dgm:spPr/>
      <dgm:t>
        <a:bodyPr/>
        <a:lstStyle/>
        <a:p>
          <a:pPr algn="ctr"/>
          <a:endParaRPr lang="es-ES" sz="1800" dirty="0">
            <a:solidFill>
              <a:schemeClr val="tx1"/>
            </a:solidFill>
          </a:endParaRPr>
        </a:p>
      </dgm:t>
    </dgm:pt>
    <dgm:pt modelId="{3C260995-2477-44EE-B96A-57E37E5B2C03}" type="parTrans" cxnId="{17CE9707-DF86-40CB-9464-2C684399EDBE}">
      <dgm:prSet/>
      <dgm:spPr/>
      <dgm:t>
        <a:bodyPr/>
        <a:lstStyle/>
        <a:p>
          <a:endParaRPr lang="es-ES">
            <a:solidFill>
              <a:schemeClr val="tx1"/>
            </a:solidFill>
          </a:endParaRPr>
        </a:p>
      </dgm:t>
    </dgm:pt>
    <dgm:pt modelId="{70836A69-9008-43D7-BDA5-95BE1B6C7089}" type="sibTrans" cxnId="{17CE9707-DF86-40CB-9464-2C684399EDBE}">
      <dgm:prSet/>
      <dgm:spPr/>
      <dgm:t>
        <a:bodyPr/>
        <a:lstStyle/>
        <a:p>
          <a:endParaRPr lang="es-ES">
            <a:solidFill>
              <a:schemeClr val="tx1"/>
            </a:solidFill>
          </a:endParaRPr>
        </a:p>
      </dgm:t>
    </dgm:pt>
    <dgm:pt modelId="{36137D70-8C5F-45C6-877B-28A6E70197CF}">
      <dgm:prSet phldrT="[Texto]"/>
      <dgm:spPr/>
      <dgm:t>
        <a:bodyPr/>
        <a:lstStyle/>
        <a:p>
          <a:r>
            <a:rPr lang="es-ES" dirty="0" smtClean="0">
              <a:solidFill>
                <a:schemeClr val="tx1"/>
              </a:solidFill>
              <a:latin typeface="Arial" panose="020B0604020202020204" pitchFamily="34" charset="0"/>
              <a:cs typeface="Arial" panose="020B0604020202020204" pitchFamily="34" charset="0"/>
            </a:rPr>
            <a:t>Es una técnica de muestreo en la cual el investigador selecciona muestras basadas en un juicio subjetivo en lugar de hacer la selección al azar</a:t>
          </a:r>
          <a:endParaRPr lang="es-ES" dirty="0">
            <a:solidFill>
              <a:schemeClr val="tx1"/>
            </a:solidFill>
            <a:latin typeface="Arial" panose="020B0604020202020204" pitchFamily="34" charset="0"/>
            <a:cs typeface="Arial" panose="020B0604020202020204" pitchFamily="34" charset="0"/>
          </a:endParaRPr>
        </a:p>
      </dgm:t>
    </dgm:pt>
    <dgm:pt modelId="{DD74D50A-CE33-486D-84E7-D98AF3044BCB}" type="parTrans" cxnId="{0111FB8F-5320-4FB1-B06E-FA50578E4F06}">
      <dgm:prSet/>
      <dgm:spPr/>
      <dgm:t>
        <a:bodyPr/>
        <a:lstStyle/>
        <a:p>
          <a:endParaRPr lang="es-ES">
            <a:solidFill>
              <a:schemeClr val="tx1"/>
            </a:solidFill>
          </a:endParaRPr>
        </a:p>
      </dgm:t>
    </dgm:pt>
    <dgm:pt modelId="{BE644EF7-AD88-4E0C-B718-C6389F65397C}" type="sibTrans" cxnId="{0111FB8F-5320-4FB1-B06E-FA50578E4F06}">
      <dgm:prSet/>
      <dgm:spPr/>
      <dgm:t>
        <a:bodyPr/>
        <a:lstStyle/>
        <a:p>
          <a:endParaRPr lang="es-ES">
            <a:solidFill>
              <a:schemeClr val="tx1"/>
            </a:solidFill>
          </a:endParaRPr>
        </a:p>
      </dgm:t>
    </dgm:pt>
    <dgm:pt modelId="{713A9115-502F-4450-8C06-D2F44232D14C}">
      <dgm:prSet phldrT="[Texto]"/>
      <dgm:spPr/>
      <dgm:t>
        <a:bodyPr/>
        <a:lstStyle/>
        <a:p>
          <a:endParaRPr lang="es-ES" dirty="0">
            <a:solidFill>
              <a:schemeClr val="tx1"/>
            </a:solidFill>
          </a:endParaRPr>
        </a:p>
      </dgm:t>
    </dgm:pt>
    <dgm:pt modelId="{EE98D43B-6589-4A49-BBD8-DDA22BF9CE6F}" type="parTrans" cxnId="{7461940B-BB2A-4659-AB22-96CE9996E2DE}">
      <dgm:prSet/>
      <dgm:spPr/>
      <dgm:t>
        <a:bodyPr/>
        <a:lstStyle/>
        <a:p>
          <a:endParaRPr lang="es-ES">
            <a:solidFill>
              <a:schemeClr val="tx1"/>
            </a:solidFill>
          </a:endParaRPr>
        </a:p>
      </dgm:t>
    </dgm:pt>
    <dgm:pt modelId="{FB43AFD0-D50E-4C2D-83B2-96B69E8CB821}" type="sibTrans" cxnId="{7461940B-BB2A-4659-AB22-96CE9996E2DE}">
      <dgm:prSet/>
      <dgm:spPr/>
      <dgm:t>
        <a:bodyPr/>
        <a:lstStyle/>
        <a:p>
          <a:endParaRPr lang="es-ES">
            <a:solidFill>
              <a:schemeClr val="tx1"/>
            </a:solidFill>
          </a:endParaRPr>
        </a:p>
      </dgm:t>
    </dgm:pt>
    <dgm:pt modelId="{C424D438-0F51-4850-9106-D3BF01B19FFF}">
      <dgm:prSet phldrT="[Texto]"/>
      <dgm:spPr/>
      <dgm:t>
        <a:bodyPr/>
        <a:lstStyle/>
        <a:p>
          <a:endParaRPr lang="es-ES" dirty="0" smtClean="0">
            <a:solidFill>
              <a:schemeClr val="tx1"/>
            </a:solidFill>
            <a:latin typeface="Fira Sans"/>
          </a:endParaRPr>
        </a:p>
        <a:p>
          <a:endParaRPr lang="es-ES" dirty="0" smtClean="0">
            <a:solidFill>
              <a:schemeClr val="tx1"/>
            </a:solidFill>
            <a:latin typeface="Fira Sans"/>
          </a:endParaRPr>
        </a:p>
        <a:p>
          <a:r>
            <a:rPr lang="es-ES" dirty="0" smtClean="0">
              <a:solidFill>
                <a:schemeClr val="tx1"/>
              </a:solidFill>
              <a:latin typeface="Fira Sans"/>
            </a:rPr>
            <a:t>No todos los miembros de la población tienen la oportunidad de participar en el estudio</a:t>
          </a:r>
          <a:endParaRPr lang="es-ES" dirty="0">
            <a:solidFill>
              <a:schemeClr val="tx1"/>
            </a:solidFill>
          </a:endParaRPr>
        </a:p>
      </dgm:t>
    </dgm:pt>
    <dgm:pt modelId="{17EF1B14-A284-4EDE-973F-8527C9E2F267}" type="parTrans" cxnId="{897B6C59-1627-4760-9DEC-3BD761F5AE87}">
      <dgm:prSet/>
      <dgm:spPr/>
      <dgm:t>
        <a:bodyPr/>
        <a:lstStyle/>
        <a:p>
          <a:endParaRPr lang="es-ES">
            <a:solidFill>
              <a:schemeClr val="tx1"/>
            </a:solidFill>
          </a:endParaRPr>
        </a:p>
      </dgm:t>
    </dgm:pt>
    <dgm:pt modelId="{30FC8E05-7CAD-4E46-8F96-5D02272C9BA3}" type="sibTrans" cxnId="{897B6C59-1627-4760-9DEC-3BD761F5AE87}">
      <dgm:prSet/>
      <dgm:spPr/>
      <dgm:t>
        <a:bodyPr/>
        <a:lstStyle/>
        <a:p>
          <a:endParaRPr lang="es-ES">
            <a:solidFill>
              <a:schemeClr val="tx1"/>
            </a:solidFill>
          </a:endParaRPr>
        </a:p>
      </dgm:t>
    </dgm:pt>
    <dgm:pt modelId="{57FA955C-F091-4CE3-B5BE-7C5CE4AA4CE6}">
      <dgm:prSet phldrT="[Texto]"/>
      <dgm:spPr/>
      <dgm:t>
        <a:bodyPr/>
        <a:lstStyle/>
        <a:p>
          <a:endParaRPr lang="es-ES" dirty="0">
            <a:solidFill>
              <a:schemeClr val="tx1"/>
            </a:solidFill>
          </a:endParaRPr>
        </a:p>
      </dgm:t>
    </dgm:pt>
    <dgm:pt modelId="{B0E9C5AA-29E8-4495-B037-8069122DC8FB}" type="parTrans" cxnId="{61FB7D29-BC06-451D-87EE-23F0939A3B5A}">
      <dgm:prSet/>
      <dgm:spPr/>
      <dgm:t>
        <a:bodyPr/>
        <a:lstStyle/>
        <a:p>
          <a:endParaRPr lang="es-ES">
            <a:solidFill>
              <a:schemeClr val="tx1"/>
            </a:solidFill>
          </a:endParaRPr>
        </a:p>
      </dgm:t>
    </dgm:pt>
    <dgm:pt modelId="{2CB85C32-64EF-43B1-B0CB-15389185A2E8}" type="sibTrans" cxnId="{61FB7D29-BC06-451D-87EE-23F0939A3B5A}">
      <dgm:prSet/>
      <dgm:spPr/>
      <dgm:t>
        <a:bodyPr/>
        <a:lstStyle/>
        <a:p>
          <a:endParaRPr lang="es-ES">
            <a:solidFill>
              <a:schemeClr val="tx1"/>
            </a:solidFill>
          </a:endParaRPr>
        </a:p>
      </dgm:t>
    </dgm:pt>
    <dgm:pt modelId="{60AB4A75-609A-4785-BE75-8BC01D2D5061}">
      <dgm:prSet phldrT="[Texto]"/>
      <dgm:spPr/>
      <dgm:t>
        <a:bodyPr/>
        <a:lstStyle/>
        <a:p>
          <a:pPr algn="ctr"/>
          <a:r>
            <a:rPr lang="es-ES" dirty="0" smtClean="0">
              <a:solidFill>
                <a:schemeClr val="tx1"/>
              </a:solidFill>
              <a:latin typeface="Fira Sans"/>
            </a:rPr>
            <a:t>Se utiliza donde no es posible extraer un muestreo de probabilidad aleatorio debido a consideraciones de tiempo o costo</a:t>
          </a:r>
          <a:endParaRPr lang="es-ES" dirty="0">
            <a:solidFill>
              <a:schemeClr val="tx1"/>
            </a:solidFill>
          </a:endParaRPr>
        </a:p>
      </dgm:t>
    </dgm:pt>
    <dgm:pt modelId="{A9D0D967-A026-469F-A950-430A615FCCA6}" type="parTrans" cxnId="{3B9BD0E7-6CB8-4374-B4DF-DECCF0BA9B19}">
      <dgm:prSet/>
      <dgm:spPr/>
      <dgm:t>
        <a:bodyPr/>
        <a:lstStyle/>
        <a:p>
          <a:endParaRPr lang="es-ES">
            <a:solidFill>
              <a:schemeClr val="tx1"/>
            </a:solidFill>
          </a:endParaRPr>
        </a:p>
      </dgm:t>
    </dgm:pt>
    <dgm:pt modelId="{F74B1F90-BA8C-4C46-8B43-7284E7E5BFBA}" type="sibTrans" cxnId="{3B9BD0E7-6CB8-4374-B4DF-DECCF0BA9B19}">
      <dgm:prSet/>
      <dgm:spPr/>
      <dgm:t>
        <a:bodyPr/>
        <a:lstStyle/>
        <a:p>
          <a:endParaRPr lang="es-ES">
            <a:solidFill>
              <a:schemeClr val="tx1"/>
            </a:solidFill>
          </a:endParaRPr>
        </a:p>
      </dgm:t>
    </dgm:pt>
    <dgm:pt modelId="{31E71B37-E824-417E-A592-A99D29AA175E}" type="pres">
      <dgm:prSet presAssocID="{2688B6D8-7CF8-48BB-BC89-87A1F8A86DFA}" presName="Name0" presStyleCnt="0">
        <dgm:presLayoutVars>
          <dgm:dir/>
          <dgm:animLvl val="lvl"/>
          <dgm:resizeHandles val="exact"/>
        </dgm:presLayoutVars>
      </dgm:prSet>
      <dgm:spPr/>
    </dgm:pt>
    <dgm:pt modelId="{C9281041-D54C-4ED0-B750-83F85B6A88A9}" type="pres">
      <dgm:prSet presAssocID="{B88B16A2-90A4-45BF-92B5-1C9F330B4810}" presName="compositeNode" presStyleCnt="0">
        <dgm:presLayoutVars>
          <dgm:bulletEnabled val="1"/>
        </dgm:presLayoutVars>
      </dgm:prSet>
      <dgm:spPr/>
    </dgm:pt>
    <dgm:pt modelId="{54DE85E3-E041-4AAA-A830-6E7D798E7811}" type="pres">
      <dgm:prSet presAssocID="{B88B16A2-90A4-45BF-92B5-1C9F330B4810}" presName="bgRect" presStyleLbl="node1" presStyleIdx="0" presStyleCnt="3" custLinFactNeighborX="-16494" custLinFactNeighborY="1074"/>
      <dgm:spPr/>
      <dgm:t>
        <a:bodyPr/>
        <a:lstStyle/>
        <a:p>
          <a:endParaRPr lang="es-ES"/>
        </a:p>
      </dgm:t>
    </dgm:pt>
    <dgm:pt modelId="{AAFBD001-B6F5-4C8C-BDC4-5ECA9911DBAC}" type="pres">
      <dgm:prSet presAssocID="{B88B16A2-90A4-45BF-92B5-1C9F330B4810}" presName="parentNode" presStyleLbl="node1" presStyleIdx="0" presStyleCnt="3">
        <dgm:presLayoutVars>
          <dgm:chMax val="0"/>
          <dgm:bulletEnabled val="1"/>
        </dgm:presLayoutVars>
      </dgm:prSet>
      <dgm:spPr/>
      <dgm:t>
        <a:bodyPr/>
        <a:lstStyle/>
        <a:p>
          <a:endParaRPr lang="es-ES"/>
        </a:p>
      </dgm:t>
    </dgm:pt>
    <dgm:pt modelId="{C1D567A8-5465-4081-A588-783C07353336}" type="pres">
      <dgm:prSet presAssocID="{B88B16A2-90A4-45BF-92B5-1C9F330B4810}" presName="childNode" presStyleLbl="node1" presStyleIdx="0" presStyleCnt="3">
        <dgm:presLayoutVars>
          <dgm:bulletEnabled val="1"/>
        </dgm:presLayoutVars>
      </dgm:prSet>
      <dgm:spPr/>
      <dgm:t>
        <a:bodyPr/>
        <a:lstStyle/>
        <a:p>
          <a:endParaRPr lang="es-ES"/>
        </a:p>
      </dgm:t>
    </dgm:pt>
    <dgm:pt modelId="{7CE05974-7D97-4B81-B023-F3F7FB525B14}" type="pres">
      <dgm:prSet presAssocID="{70836A69-9008-43D7-BDA5-95BE1B6C7089}" presName="hSp" presStyleCnt="0"/>
      <dgm:spPr/>
    </dgm:pt>
    <dgm:pt modelId="{6237D075-48FD-4827-AD81-C2B5FA1B4690}" type="pres">
      <dgm:prSet presAssocID="{70836A69-9008-43D7-BDA5-95BE1B6C7089}" presName="vProcSp" presStyleCnt="0"/>
      <dgm:spPr/>
    </dgm:pt>
    <dgm:pt modelId="{250E8472-3A23-4FCC-AF61-7F2689621E56}" type="pres">
      <dgm:prSet presAssocID="{70836A69-9008-43D7-BDA5-95BE1B6C7089}" presName="vSp1" presStyleCnt="0"/>
      <dgm:spPr/>
    </dgm:pt>
    <dgm:pt modelId="{14FE4EDC-06D4-496E-9B94-ABA82742C575}" type="pres">
      <dgm:prSet presAssocID="{70836A69-9008-43D7-BDA5-95BE1B6C7089}" presName="simulatedConn" presStyleLbl="solidFgAcc1" presStyleIdx="0" presStyleCnt="2"/>
      <dgm:spPr/>
    </dgm:pt>
    <dgm:pt modelId="{07082789-88FF-41E5-8284-633879FD53ED}" type="pres">
      <dgm:prSet presAssocID="{70836A69-9008-43D7-BDA5-95BE1B6C7089}" presName="vSp2" presStyleCnt="0"/>
      <dgm:spPr/>
    </dgm:pt>
    <dgm:pt modelId="{5A5559F1-983D-4CA6-A8E9-279B167A5820}" type="pres">
      <dgm:prSet presAssocID="{70836A69-9008-43D7-BDA5-95BE1B6C7089}" presName="sibTrans" presStyleCnt="0"/>
      <dgm:spPr/>
    </dgm:pt>
    <dgm:pt modelId="{7718624B-75F8-4348-A521-D7A8EA60DFCE}" type="pres">
      <dgm:prSet presAssocID="{713A9115-502F-4450-8C06-D2F44232D14C}" presName="compositeNode" presStyleCnt="0">
        <dgm:presLayoutVars>
          <dgm:bulletEnabled val="1"/>
        </dgm:presLayoutVars>
      </dgm:prSet>
      <dgm:spPr/>
    </dgm:pt>
    <dgm:pt modelId="{5E88EAC4-1AF6-431A-81FB-DB0E6937145A}" type="pres">
      <dgm:prSet presAssocID="{713A9115-502F-4450-8C06-D2F44232D14C}" presName="bgRect" presStyleLbl="node1" presStyleIdx="1" presStyleCnt="3" custLinFactNeighborX="2357" custLinFactNeighborY="11925"/>
      <dgm:spPr/>
      <dgm:t>
        <a:bodyPr/>
        <a:lstStyle/>
        <a:p>
          <a:endParaRPr lang="es-ES"/>
        </a:p>
      </dgm:t>
    </dgm:pt>
    <dgm:pt modelId="{D4B48A46-525D-4404-A89B-202254345635}" type="pres">
      <dgm:prSet presAssocID="{713A9115-502F-4450-8C06-D2F44232D14C}" presName="parentNode" presStyleLbl="node1" presStyleIdx="1" presStyleCnt="3">
        <dgm:presLayoutVars>
          <dgm:chMax val="0"/>
          <dgm:bulletEnabled val="1"/>
        </dgm:presLayoutVars>
      </dgm:prSet>
      <dgm:spPr/>
      <dgm:t>
        <a:bodyPr/>
        <a:lstStyle/>
        <a:p>
          <a:endParaRPr lang="es-ES"/>
        </a:p>
      </dgm:t>
    </dgm:pt>
    <dgm:pt modelId="{5AB69DBA-4DCC-43E7-853E-1773CA896D94}" type="pres">
      <dgm:prSet presAssocID="{713A9115-502F-4450-8C06-D2F44232D14C}" presName="childNode" presStyleLbl="node1" presStyleIdx="1" presStyleCnt="3">
        <dgm:presLayoutVars>
          <dgm:bulletEnabled val="1"/>
        </dgm:presLayoutVars>
      </dgm:prSet>
      <dgm:spPr/>
      <dgm:t>
        <a:bodyPr/>
        <a:lstStyle/>
        <a:p>
          <a:endParaRPr lang="es-ES"/>
        </a:p>
      </dgm:t>
    </dgm:pt>
    <dgm:pt modelId="{C55256DC-ECE7-4A92-A787-F43595D6FB3E}" type="pres">
      <dgm:prSet presAssocID="{FB43AFD0-D50E-4C2D-83B2-96B69E8CB821}" presName="hSp" presStyleCnt="0"/>
      <dgm:spPr/>
    </dgm:pt>
    <dgm:pt modelId="{C08274AE-D4B4-4671-A400-F246D06176C8}" type="pres">
      <dgm:prSet presAssocID="{FB43AFD0-D50E-4C2D-83B2-96B69E8CB821}" presName="vProcSp" presStyleCnt="0"/>
      <dgm:spPr/>
    </dgm:pt>
    <dgm:pt modelId="{DFB6BA2B-A5DE-482C-AE2A-09613204C74A}" type="pres">
      <dgm:prSet presAssocID="{FB43AFD0-D50E-4C2D-83B2-96B69E8CB821}" presName="vSp1" presStyleCnt="0"/>
      <dgm:spPr/>
    </dgm:pt>
    <dgm:pt modelId="{83990623-90F3-4C44-BD79-4AF71FD27E69}" type="pres">
      <dgm:prSet presAssocID="{FB43AFD0-D50E-4C2D-83B2-96B69E8CB821}" presName="simulatedConn" presStyleLbl="solidFgAcc1" presStyleIdx="1" presStyleCnt="2"/>
      <dgm:spPr/>
    </dgm:pt>
    <dgm:pt modelId="{B37EBD5E-C756-4826-92FB-1B659BDB0630}" type="pres">
      <dgm:prSet presAssocID="{FB43AFD0-D50E-4C2D-83B2-96B69E8CB821}" presName="vSp2" presStyleCnt="0"/>
      <dgm:spPr/>
    </dgm:pt>
    <dgm:pt modelId="{A49E5035-04AB-4D1C-B270-D169FB6652C9}" type="pres">
      <dgm:prSet presAssocID="{FB43AFD0-D50E-4C2D-83B2-96B69E8CB821}" presName="sibTrans" presStyleCnt="0"/>
      <dgm:spPr/>
    </dgm:pt>
    <dgm:pt modelId="{09D8A249-C94A-4775-BD0D-E6CC85846EC7}" type="pres">
      <dgm:prSet presAssocID="{57FA955C-F091-4CE3-B5BE-7C5CE4AA4CE6}" presName="compositeNode" presStyleCnt="0">
        <dgm:presLayoutVars>
          <dgm:bulletEnabled val="1"/>
        </dgm:presLayoutVars>
      </dgm:prSet>
      <dgm:spPr/>
    </dgm:pt>
    <dgm:pt modelId="{6873779F-F9F7-405B-AC71-52811825A201}" type="pres">
      <dgm:prSet presAssocID="{57FA955C-F091-4CE3-B5BE-7C5CE4AA4CE6}" presName="bgRect" presStyleLbl="node1" presStyleIdx="2" presStyleCnt="3" custLinFactNeighborX="8114" custLinFactNeighborY="770"/>
      <dgm:spPr/>
      <dgm:t>
        <a:bodyPr/>
        <a:lstStyle/>
        <a:p>
          <a:endParaRPr lang="es-ES"/>
        </a:p>
      </dgm:t>
    </dgm:pt>
    <dgm:pt modelId="{C0DD4AB3-FA5A-4861-9859-25D8D3E02619}" type="pres">
      <dgm:prSet presAssocID="{57FA955C-F091-4CE3-B5BE-7C5CE4AA4CE6}" presName="parentNode" presStyleLbl="node1" presStyleIdx="2" presStyleCnt="3">
        <dgm:presLayoutVars>
          <dgm:chMax val="0"/>
          <dgm:bulletEnabled val="1"/>
        </dgm:presLayoutVars>
      </dgm:prSet>
      <dgm:spPr/>
      <dgm:t>
        <a:bodyPr/>
        <a:lstStyle/>
        <a:p>
          <a:endParaRPr lang="es-ES"/>
        </a:p>
      </dgm:t>
    </dgm:pt>
    <dgm:pt modelId="{3F5F6A95-386D-4824-B39A-F7402E39AD66}" type="pres">
      <dgm:prSet presAssocID="{57FA955C-F091-4CE3-B5BE-7C5CE4AA4CE6}" presName="childNode" presStyleLbl="node1" presStyleIdx="2" presStyleCnt="3">
        <dgm:presLayoutVars>
          <dgm:bulletEnabled val="1"/>
        </dgm:presLayoutVars>
      </dgm:prSet>
      <dgm:spPr/>
      <dgm:t>
        <a:bodyPr/>
        <a:lstStyle/>
        <a:p>
          <a:endParaRPr lang="es-ES"/>
        </a:p>
      </dgm:t>
    </dgm:pt>
  </dgm:ptLst>
  <dgm:cxnLst>
    <dgm:cxn modelId="{00A2C659-1720-4FAA-8F8C-046665BCC56C}" type="presOf" srcId="{B88B16A2-90A4-45BF-92B5-1C9F330B4810}" destId="{54DE85E3-E041-4AAA-A830-6E7D798E7811}" srcOrd="0" destOrd="0" presId="urn:microsoft.com/office/officeart/2005/8/layout/hProcess7"/>
    <dgm:cxn modelId="{17CE9707-DF86-40CB-9464-2C684399EDBE}" srcId="{2688B6D8-7CF8-48BB-BC89-87A1F8A86DFA}" destId="{B88B16A2-90A4-45BF-92B5-1C9F330B4810}" srcOrd="0" destOrd="0" parTransId="{3C260995-2477-44EE-B96A-57E37E5B2C03}" sibTransId="{70836A69-9008-43D7-BDA5-95BE1B6C7089}"/>
    <dgm:cxn modelId="{61FB7D29-BC06-451D-87EE-23F0939A3B5A}" srcId="{2688B6D8-7CF8-48BB-BC89-87A1F8A86DFA}" destId="{57FA955C-F091-4CE3-B5BE-7C5CE4AA4CE6}" srcOrd="2" destOrd="0" parTransId="{B0E9C5AA-29E8-4495-B037-8069122DC8FB}" sibTransId="{2CB85C32-64EF-43B1-B0CB-15389185A2E8}"/>
    <dgm:cxn modelId="{4D34BD32-23FF-4F0F-B3C2-1C3B01AC89D3}" type="presOf" srcId="{2688B6D8-7CF8-48BB-BC89-87A1F8A86DFA}" destId="{31E71B37-E824-417E-A592-A99D29AA175E}" srcOrd="0" destOrd="0" presId="urn:microsoft.com/office/officeart/2005/8/layout/hProcess7"/>
    <dgm:cxn modelId="{90B5124F-E23F-4974-BF84-9D9884F6B145}" type="presOf" srcId="{57FA955C-F091-4CE3-B5BE-7C5CE4AA4CE6}" destId="{6873779F-F9F7-405B-AC71-52811825A201}" srcOrd="0" destOrd="0" presId="urn:microsoft.com/office/officeart/2005/8/layout/hProcess7"/>
    <dgm:cxn modelId="{0111FB8F-5320-4FB1-B06E-FA50578E4F06}" srcId="{B88B16A2-90A4-45BF-92B5-1C9F330B4810}" destId="{36137D70-8C5F-45C6-877B-28A6E70197CF}" srcOrd="0" destOrd="0" parTransId="{DD74D50A-CE33-486D-84E7-D98AF3044BCB}" sibTransId="{BE644EF7-AD88-4E0C-B718-C6389F65397C}"/>
    <dgm:cxn modelId="{10EC8E26-76B4-439A-B017-B8514AD11865}" type="presOf" srcId="{C424D438-0F51-4850-9106-D3BF01B19FFF}" destId="{5AB69DBA-4DCC-43E7-853E-1773CA896D94}" srcOrd="0" destOrd="0" presId="urn:microsoft.com/office/officeart/2005/8/layout/hProcess7"/>
    <dgm:cxn modelId="{6B1C5CA3-0DD7-4E4A-8B65-BACB458FAF99}" type="presOf" srcId="{713A9115-502F-4450-8C06-D2F44232D14C}" destId="{5E88EAC4-1AF6-431A-81FB-DB0E6937145A}" srcOrd="0" destOrd="0" presId="urn:microsoft.com/office/officeart/2005/8/layout/hProcess7"/>
    <dgm:cxn modelId="{5E5A2B45-0972-43B9-9AD3-94C2179FA2F2}" type="presOf" srcId="{36137D70-8C5F-45C6-877B-28A6E70197CF}" destId="{C1D567A8-5465-4081-A588-783C07353336}" srcOrd="0" destOrd="0" presId="urn:microsoft.com/office/officeart/2005/8/layout/hProcess7"/>
    <dgm:cxn modelId="{1F75CEFF-E1FF-4FDD-98EE-8901BCA1137F}" type="presOf" srcId="{57FA955C-F091-4CE3-B5BE-7C5CE4AA4CE6}" destId="{C0DD4AB3-FA5A-4861-9859-25D8D3E02619}" srcOrd="1" destOrd="0" presId="urn:microsoft.com/office/officeart/2005/8/layout/hProcess7"/>
    <dgm:cxn modelId="{7461940B-BB2A-4659-AB22-96CE9996E2DE}" srcId="{2688B6D8-7CF8-48BB-BC89-87A1F8A86DFA}" destId="{713A9115-502F-4450-8C06-D2F44232D14C}" srcOrd="1" destOrd="0" parTransId="{EE98D43B-6589-4A49-BBD8-DDA22BF9CE6F}" sibTransId="{FB43AFD0-D50E-4C2D-83B2-96B69E8CB821}"/>
    <dgm:cxn modelId="{897B6C59-1627-4760-9DEC-3BD761F5AE87}" srcId="{713A9115-502F-4450-8C06-D2F44232D14C}" destId="{C424D438-0F51-4850-9106-D3BF01B19FFF}" srcOrd="0" destOrd="0" parTransId="{17EF1B14-A284-4EDE-973F-8527C9E2F267}" sibTransId="{30FC8E05-7CAD-4E46-8F96-5D02272C9BA3}"/>
    <dgm:cxn modelId="{F3AD1B74-26D2-42C4-90F9-30C6C355F5C3}" type="presOf" srcId="{713A9115-502F-4450-8C06-D2F44232D14C}" destId="{D4B48A46-525D-4404-A89B-202254345635}" srcOrd="1" destOrd="0" presId="urn:microsoft.com/office/officeart/2005/8/layout/hProcess7"/>
    <dgm:cxn modelId="{32083D80-5057-4F70-8BEC-AE799A294185}" type="presOf" srcId="{60AB4A75-609A-4785-BE75-8BC01D2D5061}" destId="{3F5F6A95-386D-4824-B39A-F7402E39AD66}" srcOrd="0" destOrd="0" presId="urn:microsoft.com/office/officeart/2005/8/layout/hProcess7"/>
    <dgm:cxn modelId="{476BEA32-632B-4334-96E7-A04555BF9729}" type="presOf" srcId="{B88B16A2-90A4-45BF-92B5-1C9F330B4810}" destId="{AAFBD001-B6F5-4C8C-BDC4-5ECA9911DBAC}" srcOrd="1" destOrd="0" presId="urn:microsoft.com/office/officeart/2005/8/layout/hProcess7"/>
    <dgm:cxn modelId="{3B9BD0E7-6CB8-4374-B4DF-DECCF0BA9B19}" srcId="{57FA955C-F091-4CE3-B5BE-7C5CE4AA4CE6}" destId="{60AB4A75-609A-4785-BE75-8BC01D2D5061}" srcOrd="0" destOrd="0" parTransId="{A9D0D967-A026-469F-A950-430A615FCCA6}" sibTransId="{F74B1F90-BA8C-4C46-8B43-7284E7E5BFBA}"/>
    <dgm:cxn modelId="{549FCC71-0D80-4EF4-8C3D-F9BE1E828390}" type="presParOf" srcId="{31E71B37-E824-417E-A592-A99D29AA175E}" destId="{C9281041-D54C-4ED0-B750-83F85B6A88A9}" srcOrd="0" destOrd="0" presId="urn:microsoft.com/office/officeart/2005/8/layout/hProcess7"/>
    <dgm:cxn modelId="{BF7ADE5A-120B-4F28-8EF9-532BC0E7FFDF}" type="presParOf" srcId="{C9281041-D54C-4ED0-B750-83F85B6A88A9}" destId="{54DE85E3-E041-4AAA-A830-6E7D798E7811}" srcOrd="0" destOrd="0" presId="urn:microsoft.com/office/officeart/2005/8/layout/hProcess7"/>
    <dgm:cxn modelId="{15647FC4-4822-4730-B144-C9DC1D5CA80B}" type="presParOf" srcId="{C9281041-D54C-4ED0-B750-83F85B6A88A9}" destId="{AAFBD001-B6F5-4C8C-BDC4-5ECA9911DBAC}" srcOrd="1" destOrd="0" presId="urn:microsoft.com/office/officeart/2005/8/layout/hProcess7"/>
    <dgm:cxn modelId="{86EA3E67-98C4-42C0-9BBC-1AD084BF7AEE}" type="presParOf" srcId="{C9281041-D54C-4ED0-B750-83F85B6A88A9}" destId="{C1D567A8-5465-4081-A588-783C07353336}" srcOrd="2" destOrd="0" presId="urn:microsoft.com/office/officeart/2005/8/layout/hProcess7"/>
    <dgm:cxn modelId="{4FF09CC6-26B0-4A65-8FDA-9865309666FB}" type="presParOf" srcId="{31E71B37-E824-417E-A592-A99D29AA175E}" destId="{7CE05974-7D97-4B81-B023-F3F7FB525B14}" srcOrd="1" destOrd="0" presId="urn:microsoft.com/office/officeart/2005/8/layout/hProcess7"/>
    <dgm:cxn modelId="{560009F0-EB23-47AC-B50F-B061AD5A133E}" type="presParOf" srcId="{31E71B37-E824-417E-A592-A99D29AA175E}" destId="{6237D075-48FD-4827-AD81-C2B5FA1B4690}" srcOrd="2" destOrd="0" presId="urn:microsoft.com/office/officeart/2005/8/layout/hProcess7"/>
    <dgm:cxn modelId="{6F9B1CB7-8EFD-40F8-933C-1B2BAA1E08D0}" type="presParOf" srcId="{6237D075-48FD-4827-AD81-C2B5FA1B4690}" destId="{250E8472-3A23-4FCC-AF61-7F2689621E56}" srcOrd="0" destOrd="0" presId="urn:microsoft.com/office/officeart/2005/8/layout/hProcess7"/>
    <dgm:cxn modelId="{BA9F785B-4924-4E71-929F-F527EE6DD86B}" type="presParOf" srcId="{6237D075-48FD-4827-AD81-C2B5FA1B4690}" destId="{14FE4EDC-06D4-496E-9B94-ABA82742C575}" srcOrd="1" destOrd="0" presId="urn:microsoft.com/office/officeart/2005/8/layout/hProcess7"/>
    <dgm:cxn modelId="{49BCBF7D-3D24-40BB-97E8-5746676F4CAB}" type="presParOf" srcId="{6237D075-48FD-4827-AD81-C2B5FA1B4690}" destId="{07082789-88FF-41E5-8284-633879FD53ED}" srcOrd="2" destOrd="0" presId="urn:microsoft.com/office/officeart/2005/8/layout/hProcess7"/>
    <dgm:cxn modelId="{0DB0146E-C1EE-425A-BAE1-1F8895008779}" type="presParOf" srcId="{31E71B37-E824-417E-A592-A99D29AA175E}" destId="{5A5559F1-983D-4CA6-A8E9-279B167A5820}" srcOrd="3" destOrd="0" presId="urn:microsoft.com/office/officeart/2005/8/layout/hProcess7"/>
    <dgm:cxn modelId="{194C1C3E-3349-42B5-BFA1-36AED7F82FE0}" type="presParOf" srcId="{31E71B37-E824-417E-A592-A99D29AA175E}" destId="{7718624B-75F8-4348-A521-D7A8EA60DFCE}" srcOrd="4" destOrd="0" presId="urn:microsoft.com/office/officeart/2005/8/layout/hProcess7"/>
    <dgm:cxn modelId="{50413509-23D0-429C-A7AA-AE0F8002792F}" type="presParOf" srcId="{7718624B-75F8-4348-A521-D7A8EA60DFCE}" destId="{5E88EAC4-1AF6-431A-81FB-DB0E6937145A}" srcOrd="0" destOrd="0" presId="urn:microsoft.com/office/officeart/2005/8/layout/hProcess7"/>
    <dgm:cxn modelId="{55749CFA-0C1F-41EF-9179-18B0506482FB}" type="presParOf" srcId="{7718624B-75F8-4348-A521-D7A8EA60DFCE}" destId="{D4B48A46-525D-4404-A89B-202254345635}" srcOrd="1" destOrd="0" presId="urn:microsoft.com/office/officeart/2005/8/layout/hProcess7"/>
    <dgm:cxn modelId="{3A3A68A7-B0AD-4CCF-92DF-FBCDEE374EA6}" type="presParOf" srcId="{7718624B-75F8-4348-A521-D7A8EA60DFCE}" destId="{5AB69DBA-4DCC-43E7-853E-1773CA896D94}" srcOrd="2" destOrd="0" presId="urn:microsoft.com/office/officeart/2005/8/layout/hProcess7"/>
    <dgm:cxn modelId="{5A894272-DD25-4629-9C05-3A00ECA923C2}" type="presParOf" srcId="{31E71B37-E824-417E-A592-A99D29AA175E}" destId="{C55256DC-ECE7-4A92-A787-F43595D6FB3E}" srcOrd="5" destOrd="0" presId="urn:microsoft.com/office/officeart/2005/8/layout/hProcess7"/>
    <dgm:cxn modelId="{2BAD53C5-3E67-4DF9-880C-DABAC53C4DEC}" type="presParOf" srcId="{31E71B37-E824-417E-A592-A99D29AA175E}" destId="{C08274AE-D4B4-4671-A400-F246D06176C8}" srcOrd="6" destOrd="0" presId="urn:microsoft.com/office/officeart/2005/8/layout/hProcess7"/>
    <dgm:cxn modelId="{917AC8C5-E57F-4A0B-834F-7B779F1970EF}" type="presParOf" srcId="{C08274AE-D4B4-4671-A400-F246D06176C8}" destId="{DFB6BA2B-A5DE-482C-AE2A-09613204C74A}" srcOrd="0" destOrd="0" presId="urn:microsoft.com/office/officeart/2005/8/layout/hProcess7"/>
    <dgm:cxn modelId="{A157EF49-8CF3-42CE-9A7B-8345917E7116}" type="presParOf" srcId="{C08274AE-D4B4-4671-A400-F246D06176C8}" destId="{83990623-90F3-4C44-BD79-4AF71FD27E69}" srcOrd="1" destOrd="0" presId="urn:microsoft.com/office/officeart/2005/8/layout/hProcess7"/>
    <dgm:cxn modelId="{592A069F-6090-4B0D-AB11-C94924105EF9}" type="presParOf" srcId="{C08274AE-D4B4-4671-A400-F246D06176C8}" destId="{B37EBD5E-C756-4826-92FB-1B659BDB0630}" srcOrd="2" destOrd="0" presId="urn:microsoft.com/office/officeart/2005/8/layout/hProcess7"/>
    <dgm:cxn modelId="{5A3E86F7-2A9F-47DC-9FB1-D7E036625CB8}" type="presParOf" srcId="{31E71B37-E824-417E-A592-A99D29AA175E}" destId="{A49E5035-04AB-4D1C-B270-D169FB6652C9}" srcOrd="7" destOrd="0" presId="urn:microsoft.com/office/officeart/2005/8/layout/hProcess7"/>
    <dgm:cxn modelId="{490FE290-8779-4BCC-88F3-A6181895D1C6}" type="presParOf" srcId="{31E71B37-E824-417E-A592-A99D29AA175E}" destId="{09D8A249-C94A-4775-BD0D-E6CC85846EC7}" srcOrd="8" destOrd="0" presId="urn:microsoft.com/office/officeart/2005/8/layout/hProcess7"/>
    <dgm:cxn modelId="{DF7CB5E8-B096-4372-8EE8-31757A1BD946}" type="presParOf" srcId="{09D8A249-C94A-4775-BD0D-E6CC85846EC7}" destId="{6873779F-F9F7-405B-AC71-52811825A201}" srcOrd="0" destOrd="0" presId="urn:microsoft.com/office/officeart/2005/8/layout/hProcess7"/>
    <dgm:cxn modelId="{3D43F20F-19EE-4E85-B345-9E2DD067AEC2}" type="presParOf" srcId="{09D8A249-C94A-4775-BD0D-E6CC85846EC7}" destId="{C0DD4AB3-FA5A-4861-9859-25D8D3E02619}" srcOrd="1" destOrd="0" presId="urn:microsoft.com/office/officeart/2005/8/layout/hProcess7"/>
    <dgm:cxn modelId="{E8A1B0EE-AB61-453E-9370-3B9EA1E5F1BA}" type="presParOf" srcId="{09D8A249-C94A-4775-BD0D-E6CC85846EC7}" destId="{3F5F6A95-386D-4824-B39A-F7402E39AD6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71937A-5BD6-43DE-9464-3E24B49EE872}" type="doc">
      <dgm:prSet loTypeId="urn:microsoft.com/office/officeart/2005/8/layout/hProcess9" loCatId="process" qsTypeId="urn:microsoft.com/office/officeart/2005/8/quickstyle/simple1" qsCatId="simple" csTypeId="urn:microsoft.com/office/officeart/2005/8/colors/accent3_1" csCatId="accent3" phldr="1"/>
      <dgm:spPr/>
    </dgm:pt>
    <dgm:pt modelId="{D2E8629C-902D-4E50-91CC-649B008D2088}">
      <dgm:prSet phldrT="[Texto]"/>
      <dgm:spPr/>
      <dgm:t>
        <a:bodyPr/>
        <a:lstStyle/>
        <a:p>
          <a:r>
            <a:rPr lang="es-ES" b="1" dirty="0" smtClean="0">
              <a:latin typeface="Fira Sans"/>
            </a:rPr>
            <a:t>Es ampliamente utilizada cuando los investigadores realizan investigaciones cualitativas, estudios piloto o investigación exploratoria.</a:t>
          </a:r>
          <a:endParaRPr lang="es-ES" b="1" dirty="0"/>
        </a:p>
      </dgm:t>
    </dgm:pt>
    <dgm:pt modelId="{EE761914-76A9-483C-B59A-DE812C0F8F66}" type="parTrans" cxnId="{86DA2080-5285-42B0-A4E2-A84C6C82912C}">
      <dgm:prSet/>
      <dgm:spPr/>
      <dgm:t>
        <a:bodyPr/>
        <a:lstStyle/>
        <a:p>
          <a:endParaRPr lang="es-ES" b="1"/>
        </a:p>
      </dgm:t>
    </dgm:pt>
    <dgm:pt modelId="{9AB8D5A1-F7A2-4B2E-85F3-03C37076F48C}" type="sibTrans" cxnId="{86DA2080-5285-42B0-A4E2-A84C6C82912C}">
      <dgm:prSet/>
      <dgm:spPr/>
      <dgm:t>
        <a:bodyPr/>
        <a:lstStyle/>
        <a:p>
          <a:endParaRPr lang="es-ES" b="1"/>
        </a:p>
      </dgm:t>
    </dgm:pt>
    <dgm:pt modelId="{89BF966C-AC03-4888-8506-EF3781B00036}">
      <dgm:prSet phldrT="[Texto]"/>
      <dgm:spPr/>
      <dgm:t>
        <a:bodyPr/>
        <a:lstStyle/>
        <a:p>
          <a:r>
            <a:rPr lang="es-ES" b="1" dirty="0" smtClean="0">
              <a:latin typeface="Fira Sans"/>
            </a:rPr>
            <a:t>Cuando los investigadores tienen un tiempo limitado para llevar a cabo la investigación o tienen limitaciones presupuestarias.</a:t>
          </a:r>
          <a:endParaRPr lang="es-ES" b="1" dirty="0"/>
        </a:p>
      </dgm:t>
    </dgm:pt>
    <dgm:pt modelId="{94E22957-7747-4C8F-992C-AD9D3108FD37}" type="parTrans" cxnId="{B831AC83-CC1A-4838-ADBD-FA30F5EB9C02}">
      <dgm:prSet/>
      <dgm:spPr/>
      <dgm:t>
        <a:bodyPr/>
        <a:lstStyle/>
        <a:p>
          <a:endParaRPr lang="es-ES" b="1"/>
        </a:p>
      </dgm:t>
    </dgm:pt>
    <dgm:pt modelId="{BA7AF896-9802-4930-A17B-8A9428883B94}" type="sibTrans" cxnId="{B831AC83-CC1A-4838-ADBD-FA30F5EB9C02}">
      <dgm:prSet/>
      <dgm:spPr/>
      <dgm:t>
        <a:bodyPr/>
        <a:lstStyle/>
        <a:p>
          <a:endParaRPr lang="es-ES" b="1"/>
        </a:p>
      </dgm:t>
    </dgm:pt>
    <dgm:pt modelId="{E8A8F3FC-0AED-4234-BC50-6282396C3700}">
      <dgm:prSet phldrT="[Texto]"/>
      <dgm:spPr/>
      <dgm:t>
        <a:bodyPr/>
        <a:lstStyle/>
        <a:p>
          <a:r>
            <a:rPr lang="es-ES" b="1" dirty="0" smtClean="0">
              <a:latin typeface="Fira Sans"/>
            </a:rPr>
            <a:t>Se realiza para observar si un tema en particular necesita un análisis en profundidad.</a:t>
          </a:r>
          <a:endParaRPr lang="es-ES" b="1" dirty="0"/>
        </a:p>
      </dgm:t>
    </dgm:pt>
    <dgm:pt modelId="{B49C0A2D-277E-4BDE-B9AC-BAE376F20567}" type="parTrans" cxnId="{AC67D24E-4186-47EB-82EB-3E46AAB36779}">
      <dgm:prSet/>
      <dgm:spPr/>
      <dgm:t>
        <a:bodyPr/>
        <a:lstStyle/>
        <a:p>
          <a:endParaRPr lang="es-ES" b="1"/>
        </a:p>
      </dgm:t>
    </dgm:pt>
    <dgm:pt modelId="{E0C052C7-9F8A-4710-8E04-884CF1821E31}" type="sibTrans" cxnId="{AC67D24E-4186-47EB-82EB-3E46AAB36779}">
      <dgm:prSet/>
      <dgm:spPr/>
      <dgm:t>
        <a:bodyPr/>
        <a:lstStyle/>
        <a:p>
          <a:endParaRPr lang="es-ES" b="1"/>
        </a:p>
      </dgm:t>
    </dgm:pt>
    <dgm:pt modelId="{00CBB4AC-9EDC-438D-AA0A-6A9AA7F70C5A}" type="pres">
      <dgm:prSet presAssocID="{4B71937A-5BD6-43DE-9464-3E24B49EE872}" presName="CompostProcess" presStyleCnt="0">
        <dgm:presLayoutVars>
          <dgm:dir/>
          <dgm:resizeHandles val="exact"/>
        </dgm:presLayoutVars>
      </dgm:prSet>
      <dgm:spPr/>
    </dgm:pt>
    <dgm:pt modelId="{44CE61E2-CCDA-44B8-8397-FB7714E2678A}" type="pres">
      <dgm:prSet presAssocID="{4B71937A-5BD6-43DE-9464-3E24B49EE872}" presName="arrow" presStyleLbl="bgShp" presStyleIdx="0" presStyleCnt="1"/>
      <dgm:spPr/>
    </dgm:pt>
    <dgm:pt modelId="{50EA7DDD-D8E1-4251-B307-3ED951159F75}" type="pres">
      <dgm:prSet presAssocID="{4B71937A-5BD6-43DE-9464-3E24B49EE872}" presName="linearProcess" presStyleCnt="0"/>
      <dgm:spPr/>
    </dgm:pt>
    <dgm:pt modelId="{92E64A29-DB70-49FD-96CE-390F7B1474B1}" type="pres">
      <dgm:prSet presAssocID="{D2E8629C-902D-4E50-91CC-649B008D2088}" presName="textNode" presStyleLbl="node1" presStyleIdx="0" presStyleCnt="3">
        <dgm:presLayoutVars>
          <dgm:bulletEnabled val="1"/>
        </dgm:presLayoutVars>
      </dgm:prSet>
      <dgm:spPr/>
      <dgm:t>
        <a:bodyPr/>
        <a:lstStyle/>
        <a:p>
          <a:endParaRPr lang="es-ES"/>
        </a:p>
      </dgm:t>
    </dgm:pt>
    <dgm:pt modelId="{0561CA71-0BAC-44E3-AA66-336A891BE844}" type="pres">
      <dgm:prSet presAssocID="{9AB8D5A1-F7A2-4B2E-85F3-03C37076F48C}" presName="sibTrans" presStyleCnt="0"/>
      <dgm:spPr/>
    </dgm:pt>
    <dgm:pt modelId="{B8462BE3-DAC2-49F9-BC1C-A0E4A93E645B}" type="pres">
      <dgm:prSet presAssocID="{89BF966C-AC03-4888-8506-EF3781B00036}" presName="textNode" presStyleLbl="node1" presStyleIdx="1" presStyleCnt="3">
        <dgm:presLayoutVars>
          <dgm:bulletEnabled val="1"/>
        </dgm:presLayoutVars>
      </dgm:prSet>
      <dgm:spPr/>
      <dgm:t>
        <a:bodyPr/>
        <a:lstStyle/>
        <a:p>
          <a:endParaRPr lang="es-ES"/>
        </a:p>
      </dgm:t>
    </dgm:pt>
    <dgm:pt modelId="{94BF1CE0-E211-4E00-9257-8A358B27E2AF}" type="pres">
      <dgm:prSet presAssocID="{BA7AF896-9802-4930-A17B-8A9428883B94}" presName="sibTrans" presStyleCnt="0"/>
      <dgm:spPr/>
    </dgm:pt>
    <dgm:pt modelId="{3B521726-134C-412D-ADC6-7839B2589929}" type="pres">
      <dgm:prSet presAssocID="{E8A8F3FC-0AED-4234-BC50-6282396C3700}" presName="textNode" presStyleLbl="node1" presStyleIdx="2" presStyleCnt="3">
        <dgm:presLayoutVars>
          <dgm:bulletEnabled val="1"/>
        </dgm:presLayoutVars>
      </dgm:prSet>
      <dgm:spPr/>
      <dgm:t>
        <a:bodyPr/>
        <a:lstStyle/>
        <a:p>
          <a:endParaRPr lang="es-ES"/>
        </a:p>
      </dgm:t>
    </dgm:pt>
  </dgm:ptLst>
  <dgm:cxnLst>
    <dgm:cxn modelId="{B831AC83-CC1A-4838-ADBD-FA30F5EB9C02}" srcId="{4B71937A-5BD6-43DE-9464-3E24B49EE872}" destId="{89BF966C-AC03-4888-8506-EF3781B00036}" srcOrd="1" destOrd="0" parTransId="{94E22957-7747-4C8F-992C-AD9D3108FD37}" sibTransId="{BA7AF896-9802-4930-A17B-8A9428883B94}"/>
    <dgm:cxn modelId="{E01B8991-1327-4AFE-9C26-57040D3FF9C7}" type="presOf" srcId="{D2E8629C-902D-4E50-91CC-649B008D2088}" destId="{92E64A29-DB70-49FD-96CE-390F7B1474B1}" srcOrd="0" destOrd="0" presId="urn:microsoft.com/office/officeart/2005/8/layout/hProcess9"/>
    <dgm:cxn modelId="{86DA2080-5285-42B0-A4E2-A84C6C82912C}" srcId="{4B71937A-5BD6-43DE-9464-3E24B49EE872}" destId="{D2E8629C-902D-4E50-91CC-649B008D2088}" srcOrd="0" destOrd="0" parTransId="{EE761914-76A9-483C-B59A-DE812C0F8F66}" sibTransId="{9AB8D5A1-F7A2-4B2E-85F3-03C37076F48C}"/>
    <dgm:cxn modelId="{438C4B2B-DA44-4E40-B85D-0D2126504676}" type="presOf" srcId="{E8A8F3FC-0AED-4234-BC50-6282396C3700}" destId="{3B521726-134C-412D-ADC6-7839B2589929}" srcOrd="0" destOrd="0" presId="urn:microsoft.com/office/officeart/2005/8/layout/hProcess9"/>
    <dgm:cxn modelId="{ABE81F70-510E-4EEF-A05F-BCDF23670C83}" type="presOf" srcId="{4B71937A-5BD6-43DE-9464-3E24B49EE872}" destId="{00CBB4AC-9EDC-438D-AA0A-6A9AA7F70C5A}" srcOrd="0" destOrd="0" presId="urn:microsoft.com/office/officeart/2005/8/layout/hProcess9"/>
    <dgm:cxn modelId="{4C5BAFC6-2A45-418E-9339-3B0E1F5FE448}" type="presOf" srcId="{89BF966C-AC03-4888-8506-EF3781B00036}" destId="{B8462BE3-DAC2-49F9-BC1C-A0E4A93E645B}" srcOrd="0" destOrd="0" presId="urn:microsoft.com/office/officeart/2005/8/layout/hProcess9"/>
    <dgm:cxn modelId="{AC67D24E-4186-47EB-82EB-3E46AAB36779}" srcId="{4B71937A-5BD6-43DE-9464-3E24B49EE872}" destId="{E8A8F3FC-0AED-4234-BC50-6282396C3700}" srcOrd="2" destOrd="0" parTransId="{B49C0A2D-277E-4BDE-B9AC-BAE376F20567}" sibTransId="{E0C052C7-9F8A-4710-8E04-884CF1821E31}"/>
    <dgm:cxn modelId="{FD6FF8E1-1F94-4D6F-A935-0A855DA7936B}" type="presParOf" srcId="{00CBB4AC-9EDC-438D-AA0A-6A9AA7F70C5A}" destId="{44CE61E2-CCDA-44B8-8397-FB7714E2678A}" srcOrd="0" destOrd="0" presId="urn:microsoft.com/office/officeart/2005/8/layout/hProcess9"/>
    <dgm:cxn modelId="{230A2CA2-AF04-4F64-9696-1E898D015F19}" type="presParOf" srcId="{00CBB4AC-9EDC-438D-AA0A-6A9AA7F70C5A}" destId="{50EA7DDD-D8E1-4251-B307-3ED951159F75}" srcOrd="1" destOrd="0" presId="urn:microsoft.com/office/officeart/2005/8/layout/hProcess9"/>
    <dgm:cxn modelId="{F689B8C3-91FD-44DB-B9D7-E509F0463FD3}" type="presParOf" srcId="{50EA7DDD-D8E1-4251-B307-3ED951159F75}" destId="{92E64A29-DB70-49FD-96CE-390F7B1474B1}" srcOrd="0" destOrd="0" presId="urn:microsoft.com/office/officeart/2005/8/layout/hProcess9"/>
    <dgm:cxn modelId="{EF580535-C9ED-4A5E-8B7D-EA3F78182C50}" type="presParOf" srcId="{50EA7DDD-D8E1-4251-B307-3ED951159F75}" destId="{0561CA71-0BAC-44E3-AA66-336A891BE844}" srcOrd="1" destOrd="0" presId="urn:microsoft.com/office/officeart/2005/8/layout/hProcess9"/>
    <dgm:cxn modelId="{22BE1E60-A1FB-4800-87E9-DC09E01E7CC5}" type="presParOf" srcId="{50EA7DDD-D8E1-4251-B307-3ED951159F75}" destId="{B8462BE3-DAC2-49F9-BC1C-A0E4A93E645B}" srcOrd="2" destOrd="0" presId="urn:microsoft.com/office/officeart/2005/8/layout/hProcess9"/>
    <dgm:cxn modelId="{BF4C1CBC-5AE6-4EE0-B908-76091DF1BF3D}" type="presParOf" srcId="{50EA7DDD-D8E1-4251-B307-3ED951159F75}" destId="{94BF1CE0-E211-4E00-9257-8A358B27E2AF}" srcOrd="3" destOrd="0" presId="urn:microsoft.com/office/officeart/2005/8/layout/hProcess9"/>
    <dgm:cxn modelId="{EBDB8B7A-2969-4555-B3BE-A899BF64DE42}" type="presParOf" srcId="{50EA7DDD-D8E1-4251-B307-3ED951159F75}" destId="{3B521726-134C-412D-ADC6-7839B258992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45BD-11B1-4696-B68B-5D4D3E886A79}">
      <dsp:nvSpPr>
        <dsp:cNvPr id="0" name=""/>
        <dsp:cNvSpPr/>
      </dsp:nvSpPr>
      <dsp:spPr>
        <a:xfrm>
          <a:off x="0" y="551700"/>
          <a:ext cx="7347131" cy="9324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6AF5B-702C-4884-B7E8-19C4C90E0085}">
      <dsp:nvSpPr>
        <dsp:cNvPr id="0" name=""/>
        <dsp:cNvSpPr/>
      </dsp:nvSpPr>
      <dsp:spPr>
        <a:xfrm>
          <a:off x="367356" y="5580"/>
          <a:ext cx="6256243" cy="10922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711200">
            <a:lnSpc>
              <a:spcPct val="90000"/>
            </a:lnSpc>
            <a:spcBef>
              <a:spcPct val="0"/>
            </a:spcBef>
            <a:spcAft>
              <a:spcPct val="35000"/>
            </a:spcAft>
          </a:pPr>
          <a:r>
            <a:rPr lang="es-ES" sz="1600" kern="1200" smtClean="0">
              <a:solidFill>
                <a:schemeClr val="tx1"/>
              </a:solidFill>
              <a:latin typeface="Arial" panose="020B0604020202020204" pitchFamily="34" charset="0"/>
            </a:rPr>
            <a:t>Población (también, </a:t>
          </a:r>
          <a:r>
            <a:rPr lang="es-ES" sz="1600" b="1" kern="1200" smtClean="0">
              <a:solidFill>
                <a:schemeClr val="tx1"/>
              </a:solidFill>
              <a:latin typeface="Arial" panose="020B0604020202020204" pitchFamily="34" charset="0"/>
            </a:rPr>
            <a:t>población estadística</a:t>
          </a:r>
          <a:r>
            <a:rPr lang="es-ES" sz="1600" kern="1200" smtClean="0">
              <a:solidFill>
                <a:schemeClr val="tx1"/>
              </a:solidFill>
              <a:latin typeface="Arial" panose="020B0604020202020204" pitchFamily="34" charset="0"/>
            </a:rPr>
            <a:t>) es el conjunto de individuos, objetos o fenómenos de los cuales se desea estudiar una o varias características. </a:t>
          </a:r>
          <a:r>
            <a:rPr lang="es-ES" sz="1800" u="sng" kern="1200" smtClean="0">
              <a:solidFill>
                <a:schemeClr val="tx1"/>
              </a:solidFill>
              <a:latin typeface="Arial" panose="020B0604020202020204" pitchFamily="34" charset="0"/>
            </a:rPr>
            <a:t>T</a:t>
          </a:r>
          <a:r>
            <a:rPr lang="en-US" sz="1800" b="0" i="0" u="sng" kern="1200" smtClean="0">
              <a:solidFill>
                <a:schemeClr val="tx1"/>
              </a:solidFill>
            </a:rPr>
            <a:t>ambién es llamada </a:t>
          </a:r>
          <a:r>
            <a:rPr lang="en-US" sz="1800" b="1" i="0" u="sng" kern="1200" smtClean="0">
              <a:solidFill>
                <a:schemeClr val="tx1"/>
              </a:solidFill>
            </a:rPr>
            <a:t>universo</a:t>
          </a:r>
          <a:endParaRPr lang="es-ES" sz="1800" u="sng" kern="1200" dirty="0">
            <a:solidFill>
              <a:schemeClr val="tx1"/>
            </a:solidFill>
          </a:endParaRPr>
        </a:p>
      </dsp:txBody>
      <dsp:txXfrm>
        <a:off x="420675" y="58899"/>
        <a:ext cx="6149605" cy="985602"/>
      </dsp:txXfrm>
    </dsp:sp>
    <dsp:sp modelId="{5AC9F2D5-DA59-4EB6-8560-DC6F425D64C0}">
      <dsp:nvSpPr>
        <dsp:cNvPr id="0" name=""/>
        <dsp:cNvSpPr/>
      </dsp:nvSpPr>
      <dsp:spPr>
        <a:xfrm>
          <a:off x="0" y="2230020"/>
          <a:ext cx="7347131" cy="932400"/>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DCD686-CB4B-40BE-AAD0-A89F729D99CA}">
      <dsp:nvSpPr>
        <dsp:cNvPr id="0" name=""/>
        <dsp:cNvSpPr/>
      </dsp:nvSpPr>
      <dsp:spPr>
        <a:xfrm>
          <a:off x="367356" y="1683900"/>
          <a:ext cx="5142991" cy="109224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800100">
            <a:lnSpc>
              <a:spcPct val="90000"/>
            </a:lnSpc>
            <a:spcBef>
              <a:spcPct val="0"/>
            </a:spcBef>
            <a:spcAft>
              <a:spcPct val="35000"/>
            </a:spcAft>
          </a:pPr>
          <a:r>
            <a:rPr lang="es-ES" sz="1800" b="1" i="0" kern="1200" dirty="0" smtClean="0">
              <a:solidFill>
                <a:schemeClr val="tx1"/>
              </a:solidFill>
            </a:rPr>
            <a:t>Población finita:</a:t>
          </a:r>
          <a:r>
            <a:rPr lang="es-ES" sz="1800" b="0" i="0" kern="1200" dirty="0" smtClean="0">
              <a:solidFill>
                <a:schemeClr val="tx1"/>
              </a:solidFill>
            </a:rPr>
            <a:t> es aquella cuya cantidad de elementos es posible de determinar. Ejemplo: conjunto de librerías de la ciudad de Saltillo.</a:t>
          </a:r>
        </a:p>
      </dsp:txBody>
      <dsp:txXfrm>
        <a:off x="420675" y="1737219"/>
        <a:ext cx="5036353" cy="985602"/>
      </dsp:txXfrm>
    </dsp:sp>
    <dsp:sp modelId="{3D0476EC-773D-47B9-AE41-75FA91C2A49E}">
      <dsp:nvSpPr>
        <dsp:cNvPr id="0" name=""/>
        <dsp:cNvSpPr/>
      </dsp:nvSpPr>
      <dsp:spPr>
        <a:xfrm>
          <a:off x="0" y="3908340"/>
          <a:ext cx="7347131" cy="932400"/>
        </a:xfrm>
        <a:prstGeom prst="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99440-2FD5-4453-A2F1-AF08C5B5A0B2}">
      <dsp:nvSpPr>
        <dsp:cNvPr id="0" name=""/>
        <dsp:cNvSpPr/>
      </dsp:nvSpPr>
      <dsp:spPr>
        <a:xfrm>
          <a:off x="367356" y="3362220"/>
          <a:ext cx="5142991" cy="1092240"/>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93" tIns="0" rIns="194393" bIns="0" numCol="1" spcCol="1270" anchor="ctr" anchorCtr="0">
          <a:noAutofit/>
        </a:bodyPr>
        <a:lstStyle/>
        <a:p>
          <a:pPr lvl="0" algn="l" defTabSz="711200">
            <a:lnSpc>
              <a:spcPct val="90000"/>
            </a:lnSpc>
            <a:spcBef>
              <a:spcPct val="0"/>
            </a:spcBef>
            <a:spcAft>
              <a:spcPct val="35000"/>
            </a:spcAft>
          </a:pPr>
          <a:r>
            <a:rPr lang="es-ES" sz="1600" b="1" i="0" kern="1200" dirty="0" smtClean="0">
              <a:solidFill>
                <a:schemeClr val="tx1"/>
              </a:solidFill>
            </a:rPr>
            <a:t>Población infinita:</a:t>
          </a:r>
          <a:r>
            <a:rPr lang="es-ES" sz="1600" b="0" i="0" kern="1200" dirty="0" smtClean="0">
              <a:solidFill>
                <a:schemeClr val="tx1"/>
              </a:solidFill>
            </a:rPr>
            <a:t> es aquella cuya cantidad de elementos es imposible de determinar. Ejemplo: conjunto de lápices fabricados en un proceso continuo.</a:t>
          </a:r>
          <a:endParaRPr lang="es-ES" sz="1600" kern="1200" dirty="0">
            <a:solidFill>
              <a:schemeClr val="tx1"/>
            </a:solidFill>
          </a:endParaRPr>
        </a:p>
      </dsp:txBody>
      <dsp:txXfrm>
        <a:off x="420675" y="3415539"/>
        <a:ext cx="5036353"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E85E3-E041-4AAA-A830-6E7D798E7811}">
      <dsp:nvSpPr>
        <dsp:cNvPr id="0" name=""/>
        <dsp:cNvSpPr/>
      </dsp:nvSpPr>
      <dsp:spPr>
        <a:xfrm>
          <a:off x="0" y="791654"/>
          <a:ext cx="3390723" cy="4068867"/>
        </a:xfrm>
        <a:prstGeom prst="roundRect">
          <a:avLst>
            <a:gd name="adj" fmla="val 5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s-ES" sz="1800" kern="1200" dirty="0">
            <a:solidFill>
              <a:schemeClr val="tx1"/>
            </a:solidFill>
          </a:endParaRPr>
        </a:p>
      </dsp:txBody>
      <dsp:txXfrm rot="16200000">
        <a:off x="-1329163" y="2120817"/>
        <a:ext cx="3336471" cy="678144"/>
      </dsp:txXfrm>
    </dsp:sp>
    <dsp:sp modelId="{C1D567A8-5465-4081-A588-783C07353336}">
      <dsp:nvSpPr>
        <dsp:cNvPr id="0" name=""/>
        <dsp:cNvSpPr/>
      </dsp:nvSpPr>
      <dsp:spPr>
        <a:xfrm>
          <a:off x="678144" y="791654"/>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r>
            <a:rPr lang="es-ES" sz="2600" kern="1200" dirty="0" smtClean="0">
              <a:solidFill>
                <a:schemeClr val="tx1"/>
              </a:solidFill>
              <a:latin typeface="Arial" panose="020B0604020202020204" pitchFamily="34" charset="0"/>
              <a:cs typeface="Arial" panose="020B0604020202020204" pitchFamily="34" charset="0"/>
            </a:rPr>
            <a:t>Es una técnica de muestreo en la cual el investigador selecciona muestras basadas en un juicio subjetivo en lugar de hacer la selección al azar</a:t>
          </a:r>
          <a:endParaRPr lang="es-ES" sz="2600" kern="1200" dirty="0">
            <a:solidFill>
              <a:schemeClr val="tx1"/>
            </a:solidFill>
            <a:latin typeface="Arial" panose="020B0604020202020204" pitchFamily="34" charset="0"/>
            <a:cs typeface="Arial" panose="020B0604020202020204" pitchFamily="34" charset="0"/>
          </a:endParaRPr>
        </a:p>
      </dsp:txBody>
      <dsp:txXfrm>
        <a:off x="678144" y="791654"/>
        <a:ext cx="2526088" cy="4068867"/>
      </dsp:txXfrm>
    </dsp:sp>
    <dsp:sp modelId="{5E88EAC4-1AF6-431A-81FB-DB0E6937145A}">
      <dsp:nvSpPr>
        <dsp:cNvPr id="0" name=""/>
        <dsp:cNvSpPr/>
      </dsp:nvSpPr>
      <dsp:spPr>
        <a:xfrm>
          <a:off x="3590105" y="1233167"/>
          <a:ext cx="3390723" cy="4068867"/>
        </a:xfrm>
        <a:prstGeom prst="roundRect">
          <a:avLst>
            <a:gd name="adj" fmla="val 5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s-ES" sz="4000" kern="1200" dirty="0">
            <a:solidFill>
              <a:schemeClr val="tx1"/>
            </a:solidFill>
          </a:endParaRPr>
        </a:p>
      </dsp:txBody>
      <dsp:txXfrm rot="16200000">
        <a:off x="2260942" y="2562330"/>
        <a:ext cx="3336471" cy="678144"/>
      </dsp:txXfrm>
    </dsp:sp>
    <dsp:sp modelId="{14FE4EDC-06D4-496E-9B94-ABA82742C575}">
      <dsp:nvSpPr>
        <dsp:cNvPr id="0" name=""/>
        <dsp:cNvSpPr/>
      </dsp:nvSpPr>
      <dsp:spPr>
        <a:xfrm rot="5400000">
          <a:off x="3228186" y="3981447"/>
          <a:ext cx="597908" cy="508608"/>
        </a:xfrm>
        <a:prstGeom prst="flowChartExtra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B69DBA-4DCC-43E7-853E-1773CA896D94}">
      <dsp:nvSpPr>
        <dsp:cNvPr id="0" name=""/>
        <dsp:cNvSpPr/>
      </dsp:nvSpPr>
      <dsp:spPr>
        <a:xfrm>
          <a:off x="4268250" y="1233167"/>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l" defTabSz="1155700">
            <a:lnSpc>
              <a:spcPct val="90000"/>
            </a:lnSpc>
            <a:spcBef>
              <a:spcPct val="0"/>
            </a:spcBef>
            <a:spcAft>
              <a:spcPct val="35000"/>
            </a:spcAft>
          </a:pPr>
          <a:endParaRPr lang="es-ES" sz="2600" kern="1200" dirty="0" smtClean="0">
            <a:solidFill>
              <a:schemeClr val="tx1"/>
            </a:solidFill>
            <a:latin typeface="Fira Sans"/>
          </a:endParaRPr>
        </a:p>
        <a:p>
          <a:pPr lvl="0" algn="l" defTabSz="1155700">
            <a:lnSpc>
              <a:spcPct val="90000"/>
            </a:lnSpc>
            <a:spcBef>
              <a:spcPct val="0"/>
            </a:spcBef>
            <a:spcAft>
              <a:spcPct val="35000"/>
            </a:spcAft>
          </a:pPr>
          <a:endParaRPr lang="es-ES" sz="2600" kern="1200" dirty="0" smtClean="0">
            <a:solidFill>
              <a:schemeClr val="tx1"/>
            </a:solidFill>
            <a:latin typeface="Fira Sans"/>
          </a:endParaRPr>
        </a:p>
        <a:p>
          <a:pPr lvl="0" algn="l" defTabSz="1155700">
            <a:lnSpc>
              <a:spcPct val="90000"/>
            </a:lnSpc>
            <a:spcBef>
              <a:spcPct val="0"/>
            </a:spcBef>
            <a:spcAft>
              <a:spcPct val="35000"/>
            </a:spcAft>
          </a:pPr>
          <a:r>
            <a:rPr lang="es-ES" sz="2600" kern="1200" dirty="0" smtClean="0">
              <a:solidFill>
                <a:schemeClr val="tx1"/>
              </a:solidFill>
              <a:latin typeface="Fira Sans"/>
            </a:rPr>
            <a:t>No todos los miembros de la población tienen la oportunidad de participar en el estudio</a:t>
          </a:r>
          <a:endParaRPr lang="es-ES" sz="2600" kern="1200" dirty="0">
            <a:solidFill>
              <a:schemeClr val="tx1"/>
            </a:solidFill>
          </a:endParaRPr>
        </a:p>
      </dsp:txBody>
      <dsp:txXfrm>
        <a:off x="4268250" y="1233167"/>
        <a:ext cx="2526088" cy="4068867"/>
      </dsp:txXfrm>
    </dsp:sp>
    <dsp:sp modelId="{6873779F-F9F7-405B-AC71-52811825A201}">
      <dsp:nvSpPr>
        <dsp:cNvPr id="0" name=""/>
        <dsp:cNvSpPr/>
      </dsp:nvSpPr>
      <dsp:spPr>
        <a:xfrm>
          <a:off x="7020372" y="779284"/>
          <a:ext cx="3390723" cy="4068867"/>
        </a:xfrm>
        <a:prstGeom prst="roundRect">
          <a:avLst>
            <a:gd name="adj" fmla="val 5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endParaRPr lang="es-ES" sz="4000" kern="1200" dirty="0">
            <a:solidFill>
              <a:schemeClr val="tx1"/>
            </a:solidFill>
          </a:endParaRPr>
        </a:p>
      </dsp:txBody>
      <dsp:txXfrm rot="16200000">
        <a:off x="5691209" y="2108448"/>
        <a:ext cx="3336471" cy="678144"/>
      </dsp:txXfrm>
    </dsp:sp>
    <dsp:sp modelId="{83990623-90F3-4C44-BD79-4AF71FD27E69}">
      <dsp:nvSpPr>
        <dsp:cNvPr id="0" name=""/>
        <dsp:cNvSpPr/>
      </dsp:nvSpPr>
      <dsp:spPr>
        <a:xfrm rot="5400000">
          <a:off x="6737584" y="3981447"/>
          <a:ext cx="597908" cy="508608"/>
        </a:xfrm>
        <a:prstGeom prst="flowChartExtra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F6A95-386D-4824-B39A-F7402E39AD66}">
      <dsp:nvSpPr>
        <dsp:cNvPr id="0" name=""/>
        <dsp:cNvSpPr/>
      </dsp:nvSpPr>
      <dsp:spPr>
        <a:xfrm>
          <a:off x="7698517" y="779284"/>
          <a:ext cx="2526088" cy="4068867"/>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9154" rIns="0" bIns="0" numCol="1" spcCol="1270" anchor="t" anchorCtr="0">
          <a:noAutofit/>
        </a:bodyPr>
        <a:lstStyle/>
        <a:p>
          <a:pPr lvl="0" algn="ctr" defTabSz="1155700">
            <a:lnSpc>
              <a:spcPct val="90000"/>
            </a:lnSpc>
            <a:spcBef>
              <a:spcPct val="0"/>
            </a:spcBef>
            <a:spcAft>
              <a:spcPct val="35000"/>
            </a:spcAft>
          </a:pPr>
          <a:r>
            <a:rPr lang="es-ES" sz="2600" kern="1200" dirty="0" smtClean="0">
              <a:solidFill>
                <a:schemeClr val="tx1"/>
              </a:solidFill>
              <a:latin typeface="Fira Sans"/>
            </a:rPr>
            <a:t>Se utiliza donde no es posible extraer un muestreo de probabilidad aleatorio debido a consideraciones de tiempo o costo</a:t>
          </a:r>
          <a:endParaRPr lang="es-ES" sz="2600" kern="1200" dirty="0">
            <a:solidFill>
              <a:schemeClr val="tx1"/>
            </a:solidFill>
          </a:endParaRPr>
        </a:p>
      </dsp:txBody>
      <dsp:txXfrm>
        <a:off x="7698517" y="779284"/>
        <a:ext cx="2526088" cy="4068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E61E2-CCDA-44B8-8397-FB7714E2678A}">
      <dsp:nvSpPr>
        <dsp:cNvPr id="0" name=""/>
        <dsp:cNvSpPr/>
      </dsp:nvSpPr>
      <dsp:spPr>
        <a:xfrm>
          <a:off x="609599" y="0"/>
          <a:ext cx="6908800" cy="541866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64A29-DB70-49FD-96CE-390F7B1474B1}">
      <dsp:nvSpPr>
        <dsp:cNvPr id="0" name=""/>
        <dsp:cNvSpPr/>
      </dsp:nvSpPr>
      <dsp:spPr>
        <a:xfrm>
          <a:off x="8731"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Es ampliamente utilizada cuando los investigadores realizan investigaciones cualitativas, estudios piloto o investigación exploratoria.</a:t>
          </a:r>
          <a:endParaRPr lang="es-ES" sz="1700" b="1" kern="1200" dirty="0"/>
        </a:p>
      </dsp:txBody>
      <dsp:txXfrm>
        <a:off x="114538" y="1731407"/>
        <a:ext cx="2404586" cy="1955852"/>
      </dsp:txXfrm>
    </dsp:sp>
    <dsp:sp modelId="{B8462BE3-DAC2-49F9-BC1C-A0E4A93E645B}">
      <dsp:nvSpPr>
        <dsp:cNvPr id="0" name=""/>
        <dsp:cNvSpPr/>
      </dsp:nvSpPr>
      <dsp:spPr>
        <a:xfrm>
          <a:off x="2755899"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Cuando los investigadores tienen un tiempo limitado para llevar a cabo la investigación o tienen limitaciones presupuestarias.</a:t>
          </a:r>
          <a:endParaRPr lang="es-ES" sz="1700" b="1" kern="1200" dirty="0"/>
        </a:p>
      </dsp:txBody>
      <dsp:txXfrm>
        <a:off x="2861706" y="1731407"/>
        <a:ext cx="2404586" cy="1955852"/>
      </dsp:txXfrm>
    </dsp:sp>
    <dsp:sp modelId="{3B521726-134C-412D-ADC6-7839B2589929}">
      <dsp:nvSpPr>
        <dsp:cNvPr id="0" name=""/>
        <dsp:cNvSpPr/>
      </dsp:nvSpPr>
      <dsp:spPr>
        <a:xfrm>
          <a:off x="5503068" y="1625600"/>
          <a:ext cx="2616200" cy="2167466"/>
        </a:xfrm>
        <a:prstGeom prst="round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latin typeface="Fira Sans"/>
            </a:rPr>
            <a:t>Se realiza para observar si un tema en particular necesita un análisis en profundidad.</a:t>
          </a:r>
          <a:endParaRPr lang="es-ES" sz="1700" b="1" kern="1200" dirty="0"/>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6868" y="535577"/>
            <a:ext cx="11029616" cy="1013800"/>
          </a:xfrm>
        </p:spPr>
        <p:txBody>
          <a:bodyPr>
            <a:normAutofit/>
          </a:bodyPr>
          <a:lstStyle/>
          <a:p>
            <a:r>
              <a:rPr lang="es-ES" sz="2000" b="1" dirty="0"/>
              <a:t>Unidad de aprendizaje II. Quién participa: La muestra sí importa</a:t>
            </a:r>
            <a:endParaRPr lang="en-US" sz="2000" b="1" dirty="0"/>
          </a:p>
        </p:txBody>
      </p:sp>
      <p:sp>
        <p:nvSpPr>
          <p:cNvPr id="4" name="Rectángulo 3"/>
          <p:cNvSpPr/>
          <p:nvPr/>
        </p:nvSpPr>
        <p:spPr>
          <a:xfrm>
            <a:off x="1271452" y="2137207"/>
            <a:ext cx="9784080" cy="1946687"/>
          </a:xfrm>
          <a:prstGeom prst="rect">
            <a:avLst/>
          </a:prstGeom>
        </p:spPr>
        <p:txBody>
          <a:bodyPr wrap="square">
            <a:spAutoFit/>
          </a:bodyPr>
          <a:lstStyle/>
          <a:p>
            <a:pPr marL="589280">
              <a:spcAft>
                <a:spcPts val="0"/>
              </a:spcAft>
            </a:pPr>
            <a:endParaRPr lang="es-E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ts val="55"/>
              </a:spcBef>
              <a:spcAft>
                <a:spcPts val="0"/>
              </a:spcAft>
            </a:pPr>
            <a:r>
              <a:rPr lang="es-ES" b="1" dirty="0" smtClean="0">
                <a:latin typeface="Verdana" panose="020B0604030504040204" pitchFamily="34" charset="0"/>
                <a:ea typeface="Verdana" panose="020B0604030504040204" pitchFamily="34" charset="0"/>
                <a:cs typeface="Verdana" panose="020B0604030504040204" pitchFamily="34" charset="0"/>
              </a:rPr>
              <a:t>Competencias de la unidad de aprendizaje: </a:t>
            </a:r>
          </a:p>
          <a:p>
            <a:pPr>
              <a:spcBef>
                <a:spcPts val="55"/>
              </a:spcBef>
              <a:spcAft>
                <a:spcPts val="0"/>
              </a:spcAft>
            </a:pPr>
            <a:endParaRPr lang="es-ES" dirty="0">
              <a:latin typeface="Verdana" panose="020B0604030504040204" pitchFamily="34" charset="0"/>
              <a:ea typeface="Verdana" panose="020B0604030504040204" pitchFamily="34" charset="0"/>
              <a:cs typeface="Verdana" panose="020B0604030504040204" pitchFamily="34" charset="0"/>
            </a:endParaRPr>
          </a:p>
          <a:p>
            <a:pPr>
              <a:spcBef>
                <a:spcPts val="55"/>
              </a:spcBef>
              <a:spcAft>
                <a:spcPts val="0"/>
              </a:spcAft>
            </a:pPr>
            <a:r>
              <a:rPr lang="es-ES" dirty="0" smtClean="0">
                <a:latin typeface="Verdana" panose="020B0604030504040204" pitchFamily="34" charset="0"/>
                <a:ea typeface="Verdana" panose="020B0604030504040204" pitchFamily="34" charset="0"/>
                <a:cs typeface="Verdana" panose="020B0604030504040204" pitchFamily="34" charset="0"/>
              </a:rPr>
              <a:t>Utiliza </a:t>
            </a:r>
            <a:r>
              <a:rPr lang="es-ES" dirty="0">
                <a:latin typeface="Verdana" panose="020B0604030504040204" pitchFamily="34" charset="0"/>
                <a:ea typeface="Verdana" panose="020B0604030504040204" pitchFamily="34" charset="0"/>
                <a:cs typeface="Verdana" panose="020B0604030504040204" pitchFamily="34" charset="0"/>
              </a:rPr>
              <a:t>diversos tipos de muestreo de manera manual y con el uso de software, de acuerdo con situaciones de investigación educativas hipotéticas,</a:t>
            </a:r>
            <a:r>
              <a:rPr lang="es-ES" spc="-8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utilizando</a:t>
            </a:r>
            <a:r>
              <a:rPr lang="es-ES" spc="-75"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los</a:t>
            </a:r>
            <a:r>
              <a:rPr lang="es-ES" spc="-8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métodos</a:t>
            </a:r>
            <a:r>
              <a:rPr lang="es-ES" spc="-90" dirty="0">
                <a:latin typeface="Verdana" panose="020B0604030504040204" pitchFamily="34" charset="0"/>
                <a:ea typeface="Verdana" panose="020B0604030504040204" pitchFamily="34" charset="0"/>
                <a:cs typeface="Verdana" panose="020B0604030504040204" pitchFamily="34" charset="0"/>
              </a:rPr>
              <a:t> </a:t>
            </a:r>
            <a:r>
              <a:rPr lang="es-ES" dirty="0">
                <a:latin typeface="Verdana" panose="020B0604030504040204" pitchFamily="34" charset="0"/>
                <a:ea typeface="Verdana" panose="020B0604030504040204" pitchFamily="34" charset="0"/>
                <a:cs typeface="Verdana" panose="020B0604030504040204" pitchFamily="34" charset="0"/>
              </a:rPr>
              <a:t>adecuados.</a:t>
            </a:r>
            <a:endParaRPr lang="en-US" sz="24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6"/>
          <p:cNvSpPr/>
          <p:nvPr/>
        </p:nvSpPr>
        <p:spPr>
          <a:xfrm>
            <a:off x="929744" y="4514968"/>
            <a:ext cx="10223863" cy="1538883"/>
          </a:xfrm>
          <a:prstGeom prst="rect">
            <a:avLst/>
          </a:prstGeom>
        </p:spPr>
        <p:txBody>
          <a:bodyPr wrap="square">
            <a:spAutoFit/>
          </a:bodyPr>
          <a:lstStyle/>
          <a:p>
            <a:pPr marL="589280">
              <a:spcAft>
                <a:spcPts val="0"/>
              </a:spcAft>
            </a:pPr>
            <a:r>
              <a:rPr lang="es-ES" sz="2000" b="1" dirty="0">
                <a:latin typeface="Verdana" panose="020B0604030504040204" pitchFamily="34" charset="0"/>
                <a:ea typeface="Verdana" panose="020B0604030504040204" pitchFamily="34" charset="0"/>
                <a:cs typeface="Verdana" panose="020B0604030504040204" pitchFamily="34" charset="0"/>
              </a:rPr>
              <a:t>Propósito de la unidad de aprendizaje</a:t>
            </a:r>
            <a:endParaRPr lang="en-US" sz="2000" b="1" dirty="0">
              <a:latin typeface="Verdana" panose="020B0604030504040204" pitchFamily="34" charset="0"/>
              <a:ea typeface="Verdana" panose="020B0604030504040204" pitchFamily="34" charset="0"/>
              <a:cs typeface="Verdana" panose="020B0604030504040204" pitchFamily="34" charset="0"/>
            </a:endParaRPr>
          </a:p>
          <a:p>
            <a:pPr>
              <a:spcBef>
                <a:spcPts val="20"/>
              </a:spcBef>
              <a:spcAft>
                <a:spcPts val="0"/>
              </a:spcAft>
            </a:pPr>
            <a:r>
              <a:rPr lang="es-ES" sz="2000" b="1" dirty="0">
                <a:latin typeface="Verdana" panose="020B0604030504040204" pitchFamily="34" charset="0"/>
                <a:ea typeface="Verdana" panose="020B0604030504040204" pitchFamily="34" charset="0"/>
                <a:cs typeface="Verdana" panose="020B0604030504040204" pitchFamily="34" charset="0"/>
              </a:rPr>
              <a:t> </a:t>
            </a: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s-ES" dirty="0">
                <a:latin typeface="Verdana" panose="020B0604030504040204" pitchFamily="34" charset="0"/>
                <a:ea typeface="Verdana" panose="020B0604030504040204" pitchFamily="34" charset="0"/>
                <a:cs typeface="Verdana" panose="020B0604030504040204" pitchFamily="34" charset="0"/>
              </a:rPr>
              <a:t>Que el estudiante normalista domine los tipos de muestreo más comunes utilizados en la investigación educativa y los aplique en problemas contextualizados para seleccionar a los posibles participantes en una investigación educativa.</a:t>
            </a:r>
            <a:endParaRPr lang="en-US" dirty="0"/>
          </a:p>
        </p:txBody>
      </p:sp>
    </p:spTree>
    <p:extLst>
      <p:ext uri="{BB962C8B-B14F-4D97-AF65-F5344CB8AC3E}">
        <p14:creationId xmlns:p14="http://schemas.microsoft.com/office/powerpoint/2010/main" val="392336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746" t="20090" r="35308" b="24018"/>
          <a:stretch/>
        </p:blipFill>
        <p:spPr>
          <a:xfrm>
            <a:off x="7876417" y="3037113"/>
            <a:ext cx="4145765" cy="2103120"/>
          </a:xfrm>
          <a:prstGeom prst="rect">
            <a:avLst/>
          </a:prstGeom>
        </p:spPr>
      </p:pic>
      <p:sp>
        <p:nvSpPr>
          <p:cNvPr id="6" name="CuadroTexto 5"/>
          <p:cNvSpPr txBox="1"/>
          <p:nvPr/>
        </p:nvSpPr>
        <p:spPr>
          <a:xfrm>
            <a:off x="561702" y="1097280"/>
            <a:ext cx="8257453" cy="646331"/>
          </a:xfrm>
          <a:prstGeom prst="rect">
            <a:avLst/>
          </a:prstGeom>
          <a:noFill/>
        </p:spPr>
        <p:txBody>
          <a:bodyPr wrap="none" rtlCol="0">
            <a:spAutoFit/>
          </a:bodyPr>
          <a:lstStyle/>
          <a:p>
            <a:r>
              <a:rPr lang="es-ES" sz="3600" dirty="0" smtClean="0">
                <a:solidFill>
                  <a:schemeClr val="bg1"/>
                </a:solidFill>
              </a:rPr>
              <a:t>Ejemplo: competencias para la investigación</a:t>
            </a:r>
            <a:endParaRPr lang="en-US" sz="3600" dirty="0">
              <a:solidFill>
                <a:schemeClr val="bg1"/>
              </a:solidFill>
            </a:endParaRPr>
          </a:p>
        </p:txBody>
      </p:sp>
      <p:pic>
        <p:nvPicPr>
          <p:cNvPr id="7" name="Imagen 6"/>
          <p:cNvPicPr>
            <a:picLocks noChangeAspect="1"/>
          </p:cNvPicPr>
          <p:nvPr/>
        </p:nvPicPr>
        <p:blipFill rotWithShape="1">
          <a:blip r:embed="rId3"/>
          <a:srcRect l="2646" t="21519" r="35108" b="25804"/>
          <a:stretch/>
        </p:blipFill>
        <p:spPr>
          <a:xfrm>
            <a:off x="335828" y="2338250"/>
            <a:ext cx="7357710" cy="3500847"/>
          </a:xfrm>
          <a:prstGeom prst="rect">
            <a:avLst/>
          </a:prstGeom>
        </p:spPr>
      </p:pic>
    </p:spTree>
    <p:extLst>
      <p:ext uri="{BB962C8B-B14F-4D97-AF65-F5344CB8AC3E}">
        <p14:creationId xmlns:p14="http://schemas.microsoft.com/office/powerpoint/2010/main" val="222727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4624251" y="2155372"/>
            <a:ext cx="3918857" cy="3317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Población</a:t>
            </a:r>
          </a:p>
          <a:p>
            <a:pPr algn="ctr"/>
            <a:r>
              <a:rPr lang="es-ES" dirty="0" smtClean="0"/>
              <a:t>Alumnos ENEP/USAL/TEC MTY</a:t>
            </a:r>
            <a:endParaRPr lang="en-US" dirty="0"/>
          </a:p>
        </p:txBody>
      </p:sp>
      <p:pic>
        <p:nvPicPr>
          <p:cNvPr id="4" name="Imagen 3"/>
          <p:cNvPicPr>
            <a:picLocks noChangeAspect="1"/>
          </p:cNvPicPr>
          <p:nvPr/>
        </p:nvPicPr>
        <p:blipFill>
          <a:blip r:embed="rId2"/>
          <a:stretch>
            <a:fillRect/>
          </a:stretch>
        </p:blipFill>
        <p:spPr>
          <a:xfrm>
            <a:off x="7435623" y="2982549"/>
            <a:ext cx="800100" cy="1495425"/>
          </a:xfrm>
          <a:prstGeom prst="rect">
            <a:avLst/>
          </a:prstGeom>
        </p:spPr>
      </p:pic>
      <p:pic>
        <p:nvPicPr>
          <p:cNvPr id="5" name="Imagen 4"/>
          <p:cNvPicPr>
            <a:picLocks noChangeAspect="1"/>
          </p:cNvPicPr>
          <p:nvPr/>
        </p:nvPicPr>
        <p:blipFill>
          <a:blip r:embed="rId3"/>
          <a:stretch>
            <a:fillRect/>
          </a:stretch>
        </p:blipFill>
        <p:spPr>
          <a:xfrm>
            <a:off x="4893196" y="2983774"/>
            <a:ext cx="981075" cy="1581150"/>
          </a:xfrm>
          <a:prstGeom prst="rect">
            <a:avLst/>
          </a:prstGeom>
        </p:spPr>
      </p:pic>
      <p:pic>
        <p:nvPicPr>
          <p:cNvPr id="6" name="Imagen 5"/>
          <p:cNvPicPr>
            <a:picLocks noChangeAspect="1"/>
          </p:cNvPicPr>
          <p:nvPr/>
        </p:nvPicPr>
        <p:blipFill>
          <a:blip r:embed="rId3"/>
          <a:stretch>
            <a:fillRect/>
          </a:stretch>
        </p:blipFill>
        <p:spPr>
          <a:xfrm>
            <a:off x="6147163" y="2983774"/>
            <a:ext cx="981075" cy="1581150"/>
          </a:xfrm>
          <a:prstGeom prst="rect">
            <a:avLst/>
          </a:prstGeom>
        </p:spPr>
      </p:pic>
      <p:cxnSp>
        <p:nvCxnSpPr>
          <p:cNvPr id="9" name="Conector recto de flecha 8"/>
          <p:cNvCxnSpPr/>
          <p:nvPr/>
        </p:nvCxnSpPr>
        <p:spPr>
          <a:xfrm flipH="1">
            <a:off x="4607426" y="4620849"/>
            <a:ext cx="679269" cy="1620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848090" y="4709432"/>
            <a:ext cx="198937" cy="144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8158910" y="4620849"/>
            <a:ext cx="1306285" cy="1162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110364" y="6241188"/>
            <a:ext cx="712054" cy="369332"/>
          </a:xfrm>
          <a:prstGeom prst="rect">
            <a:avLst/>
          </a:prstGeom>
          <a:noFill/>
        </p:spPr>
        <p:txBody>
          <a:bodyPr wrap="none" rtlCol="0">
            <a:spAutoFit/>
          </a:bodyPr>
          <a:lstStyle/>
          <a:p>
            <a:r>
              <a:rPr lang="es-ES" dirty="0" smtClean="0"/>
              <a:t>ENEP</a:t>
            </a:r>
            <a:endParaRPr lang="en-US" dirty="0"/>
          </a:p>
        </p:txBody>
      </p:sp>
      <p:sp>
        <p:nvSpPr>
          <p:cNvPr id="15" name="CuadroTexto 14"/>
          <p:cNvSpPr txBox="1"/>
          <p:nvPr/>
        </p:nvSpPr>
        <p:spPr>
          <a:xfrm>
            <a:off x="6492240" y="6244046"/>
            <a:ext cx="1125629" cy="369332"/>
          </a:xfrm>
          <a:prstGeom prst="rect">
            <a:avLst/>
          </a:prstGeom>
          <a:noFill/>
        </p:spPr>
        <p:txBody>
          <a:bodyPr wrap="none" rtlCol="0">
            <a:spAutoFit/>
          </a:bodyPr>
          <a:lstStyle/>
          <a:p>
            <a:r>
              <a:rPr lang="es-ES" dirty="0" smtClean="0"/>
              <a:t>TEC MTY</a:t>
            </a:r>
            <a:endParaRPr lang="en-US" dirty="0"/>
          </a:p>
        </p:txBody>
      </p:sp>
      <p:sp>
        <p:nvSpPr>
          <p:cNvPr id="16" name="CuadroTexto 15"/>
          <p:cNvSpPr txBox="1"/>
          <p:nvPr/>
        </p:nvSpPr>
        <p:spPr>
          <a:xfrm>
            <a:off x="9287691" y="5917474"/>
            <a:ext cx="721672" cy="369332"/>
          </a:xfrm>
          <a:prstGeom prst="rect">
            <a:avLst/>
          </a:prstGeom>
          <a:noFill/>
        </p:spPr>
        <p:txBody>
          <a:bodyPr wrap="none" rtlCol="0">
            <a:spAutoFit/>
          </a:bodyPr>
          <a:lstStyle/>
          <a:p>
            <a:r>
              <a:rPr lang="es-ES" dirty="0" smtClean="0"/>
              <a:t>USAL</a:t>
            </a:r>
            <a:endParaRPr lang="en-US" dirty="0"/>
          </a:p>
        </p:txBody>
      </p:sp>
    </p:spTree>
    <p:extLst>
      <p:ext uri="{BB962C8B-B14F-4D97-AF65-F5344CB8AC3E}">
        <p14:creationId xmlns:p14="http://schemas.microsoft.com/office/powerpoint/2010/main" val="353894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47" t="25625" r="35007" b="24197"/>
          <a:stretch/>
        </p:blipFill>
        <p:spPr>
          <a:xfrm>
            <a:off x="1920239" y="2116182"/>
            <a:ext cx="8085909" cy="3670664"/>
          </a:xfrm>
          <a:prstGeom prst="rect">
            <a:avLst/>
          </a:prstGeom>
        </p:spPr>
      </p:pic>
      <p:sp>
        <p:nvSpPr>
          <p:cNvPr id="5" name="CuadroTexto 4"/>
          <p:cNvSpPr txBox="1"/>
          <p:nvPr/>
        </p:nvSpPr>
        <p:spPr>
          <a:xfrm>
            <a:off x="548640" y="1097280"/>
            <a:ext cx="9807557" cy="461665"/>
          </a:xfrm>
          <a:prstGeom prst="rect">
            <a:avLst/>
          </a:prstGeom>
          <a:noFill/>
        </p:spPr>
        <p:txBody>
          <a:bodyPr wrap="none" rtlCol="0">
            <a:spAutoFit/>
          </a:bodyPr>
          <a:lstStyle/>
          <a:p>
            <a:r>
              <a:rPr lang="es-ES" sz="2400" dirty="0" smtClean="0">
                <a:solidFill>
                  <a:schemeClr val="bg1"/>
                </a:solidFill>
              </a:rPr>
              <a:t>Seguimos con el ejemplo del instrumento: Competencias para la investigación</a:t>
            </a:r>
            <a:endParaRPr lang="en-US" sz="2400" dirty="0">
              <a:solidFill>
                <a:schemeClr val="bg1"/>
              </a:solidFill>
            </a:endParaRPr>
          </a:p>
        </p:txBody>
      </p:sp>
    </p:spTree>
    <p:extLst>
      <p:ext uri="{BB962C8B-B14F-4D97-AF65-F5344CB8AC3E}">
        <p14:creationId xmlns:p14="http://schemas.microsoft.com/office/powerpoint/2010/main" val="213242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345" t="26340" r="35409" b="26875"/>
          <a:stretch/>
        </p:blipFill>
        <p:spPr>
          <a:xfrm>
            <a:off x="1328056" y="2509853"/>
            <a:ext cx="8098971" cy="3422469"/>
          </a:xfrm>
          <a:prstGeom prst="rect">
            <a:avLst/>
          </a:prstGeom>
        </p:spPr>
      </p:pic>
      <p:sp>
        <p:nvSpPr>
          <p:cNvPr id="6" name="CuadroTexto 5"/>
          <p:cNvSpPr txBox="1"/>
          <p:nvPr/>
        </p:nvSpPr>
        <p:spPr>
          <a:xfrm>
            <a:off x="1328056" y="1894113"/>
            <a:ext cx="3348994" cy="461665"/>
          </a:xfrm>
          <a:prstGeom prst="rect">
            <a:avLst/>
          </a:prstGeom>
          <a:noFill/>
        </p:spPr>
        <p:txBody>
          <a:bodyPr wrap="none" rtlCol="0">
            <a:spAutoFit/>
          </a:bodyPr>
          <a:lstStyle/>
          <a:p>
            <a:r>
              <a:rPr lang="es-ES" sz="2400" dirty="0" smtClean="0"/>
              <a:t>Redes en el tema político</a:t>
            </a:r>
            <a:endParaRPr lang="en-US" sz="2400" dirty="0"/>
          </a:p>
        </p:txBody>
      </p:sp>
    </p:spTree>
    <p:extLst>
      <p:ext uri="{BB962C8B-B14F-4D97-AF65-F5344CB8AC3E}">
        <p14:creationId xmlns:p14="http://schemas.microsoft.com/office/powerpoint/2010/main" val="131100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9452" y="1206197"/>
            <a:ext cx="11116491" cy="2954655"/>
          </a:xfrm>
          <a:prstGeom prst="rect">
            <a:avLst/>
          </a:prstGeom>
        </p:spPr>
        <p:txBody>
          <a:bodyPr wrap="square">
            <a:spAutoFit/>
          </a:bodyPr>
          <a:lstStyle/>
          <a:p>
            <a:r>
              <a:rPr lang="es-ES" sz="2400" dirty="0">
                <a:solidFill>
                  <a:schemeClr val="bg1"/>
                </a:solidFill>
                <a:latin typeface="Fira Sans"/>
              </a:rPr>
              <a:t>Desventajas del muestreo no </a:t>
            </a:r>
            <a:r>
              <a:rPr lang="es-ES" sz="2400" dirty="0" smtClean="0">
                <a:solidFill>
                  <a:schemeClr val="bg1"/>
                </a:solidFill>
                <a:latin typeface="Fira Sans"/>
              </a:rPr>
              <a:t>probabilístico</a:t>
            </a:r>
          </a:p>
          <a:p>
            <a:endParaRPr lang="es-ES" dirty="0">
              <a:solidFill>
                <a:srgbClr val="082C64"/>
              </a:solidFill>
              <a:latin typeface="Fira Sans"/>
            </a:endParaRPr>
          </a:p>
          <a:p>
            <a:endParaRPr lang="es-ES" dirty="0" smtClean="0">
              <a:solidFill>
                <a:srgbClr val="082C64"/>
              </a:solidFill>
              <a:latin typeface="Fira Sans"/>
            </a:endParaRPr>
          </a:p>
          <a:p>
            <a:endParaRPr lang="es-ES" dirty="0">
              <a:solidFill>
                <a:srgbClr val="082C64"/>
              </a:solidFill>
              <a:latin typeface="Fira Sans"/>
            </a:endParaRPr>
          </a:p>
          <a:p>
            <a:pPr>
              <a:buFont typeface="+mj-lt"/>
              <a:buAutoNum type="arabicPeriod"/>
            </a:pPr>
            <a:r>
              <a:rPr lang="es-ES" dirty="0" smtClean="0">
                <a:latin typeface="Fira Sans"/>
              </a:rPr>
              <a:t> En </a:t>
            </a:r>
            <a:r>
              <a:rPr lang="es-ES" dirty="0">
                <a:latin typeface="Fira Sans"/>
              </a:rPr>
              <a:t>el muestreo no probabilístico, el investigador necesita pensar las posibles razones de los sesgos. Es importante tener una muestra que represente de cerca a la población. </a:t>
            </a:r>
            <a:endParaRPr lang="es-ES" dirty="0" smtClean="0">
              <a:latin typeface="Fira Sans"/>
            </a:endParaRPr>
          </a:p>
          <a:p>
            <a:endParaRPr lang="es-ES" dirty="0" smtClean="0">
              <a:latin typeface="Fira Sans"/>
            </a:endParaRPr>
          </a:p>
          <a:p>
            <a:r>
              <a:rPr lang="es-ES" dirty="0" smtClean="0">
                <a:latin typeface="Fira Sans"/>
              </a:rPr>
              <a:t>2. Al </a:t>
            </a:r>
            <a:r>
              <a:rPr lang="es-ES" dirty="0">
                <a:latin typeface="Fira Sans"/>
              </a:rPr>
              <a:t>elegir una muestra en un muestreo no probabilístico, los investigadores deben tener cuidado con los reclutas que puedan distorsionar los datos. Al final del día, la investigación se lleva a cabo para obtener información valiosa y datos útiles.</a:t>
            </a:r>
            <a:endParaRPr lang="es-ES" b="0" i="0" dirty="0">
              <a:effectLst/>
              <a:latin typeface="Fira Sans"/>
            </a:endParaRPr>
          </a:p>
        </p:txBody>
      </p:sp>
    </p:spTree>
    <p:extLst>
      <p:ext uri="{BB962C8B-B14F-4D97-AF65-F5344CB8AC3E}">
        <p14:creationId xmlns:p14="http://schemas.microsoft.com/office/powerpoint/2010/main" val="3419465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4" name="CuadroTexto 3"/>
          <p:cNvSpPr txBox="1"/>
          <p:nvPr/>
        </p:nvSpPr>
        <p:spPr>
          <a:xfrm>
            <a:off x="731520" y="2743200"/>
            <a:ext cx="10127003" cy="2308324"/>
          </a:xfrm>
          <a:prstGeom prst="rect">
            <a:avLst/>
          </a:prstGeom>
          <a:noFill/>
        </p:spPr>
        <p:txBody>
          <a:bodyPr wrap="none" rtlCol="0">
            <a:spAutoFit/>
          </a:bodyPr>
          <a:lstStyle/>
          <a:p>
            <a:r>
              <a:rPr lang="es-ES" dirty="0" smtClean="0"/>
              <a:t>1- identificar el tema a investigar (realistas, tiempos, acceso, conocimiento vago del tema, INTERÉS)</a:t>
            </a:r>
          </a:p>
          <a:p>
            <a:r>
              <a:rPr lang="es-ES" dirty="0" smtClean="0"/>
              <a:t>2. Definir el muestreo por juicio (Seleccionar la población en base a su conocimiento o en base a su juicio)</a:t>
            </a:r>
          </a:p>
          <a:p>
            <a:r>
              <a:rPr lang="es-ES" dirty="0" smtClean="0"/>
              <a:t>3. Definir el muestro por cuotas (1 estrato, 2 o mas)</a:t>
            </a:r>
          </a:p>
          <a:p>
            <a:r>
              <a:rPr lang="es-ES" dirty="0" smtClean="0"/>
              <a:t>+ de estratos (muestro de bola nieve RECURRIR REPRESENTES)</a:t>
            </a:r>
          </a:p>
          <a:p>
            <a:endParaRPr lang="es-ES" dirty="0"/>
          </a:p>
          <a:p>
            <a:r>
              <a:rPr lang="es-ES" dirty="0" err="1" smtClean="0"/>
              <a:t>Elaboracion</a:t>
            </a:r>
            <a:r>
              <a:rPr lang="es-ES" dirty="0" smtClean="0"/>
              <a:t> del </a:t>
            </a:r>
            <a:r>
              <a:rPr lang="es-ES" dirty="0" err="1" smtClean="0"/>
              <a:t>intrumento</a:t>
            </a:r>
            <a:endParaRPr lang="es-ES" dirty="0" smtClean="0"/>
          </a:p>
          <a:p>
            <a:r>
              <a:rPr lang="es-ES" dirty="0" smtClean="0"/>
              <a:t>2 Constructos</a:t>
            </a:r>
          </a:p>
          <a:p>
            <a:r>
              <a:rPr lang="es-ES" dirty="0" smtClean="0"/>
              <a:t>Cada constructo debe traer 10 ítems </a:t>
            </a:r>
            <a:endParaRPr lang="en-US" dirty="0"/>
          </a:p>
        </p:txBody>
      </p:sp>
    </p:spTree>
    <p:extLst>
      <p:ext uri="{BB962C8B-B14F-4D97-AF65-F5344CB8AC3E}">
        <p14:creationId xmlns:p14="http://schemas.microsoft.com/office/powerpoint/2010/main" val="179712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4137" y="857250"/>
            <a:ext cx="11312435" cy="6093976"/>
          </a:xfrm>
          <a:prstGeom prst="rect">
            <a:avLst/>
          </a:prstGeom>
          <a:noFill/>
        </p:spPr>
        <p:txBody>
          <a:bodyPr wrap="square" rtlCol="0">
            <a:spAutoFit/>
          </a:bodyPr>
          <a:lstStyle/>
          <a:p>
            <a:r>
              <a:rPr lang="es-ES" dirty="0" smtClean="0">
                <a:solidFill>
                  <a:schemeClr val="bg1"/>
                </a:solidFill>
              </a:rPr>
              <a:t>Tema: Eficacia/eficiencia de las clases en línea en la ENEP</a:t>
            </a:r>
          </a:p>
          <a:p>
            <a:r>
              <a:rPr lang="es-ES" dirty="0" smtClean="0">
                <a:solidFill>
                  <a:schemeClr val="bg1"/>
                </a:solidFill>
              </a:rPr>
              <a:t>Población: Alumnas de la ENEP</a:t>
            </a:r>
          </a:p>
          <a:p>
            <a:r>
              <a:rPr lang="es-ES" dirty="0" smtClean="0">
                <a:solidFill>
                  <a:schemeClr val="bg1"/>
                </a:solidFill>
              </a:rPr>
              <a:t>Muestra: 1 estrato (10 alumnas)</a:t>
            </a:r>
          </a:p>
          <a:p>
            <a:endParaRPr lang="es-ES" sz="1400" dirty="0"/>
          </a:p>
          <a:p>
            <a:r>
              <a:rPr lang="es-ES" sz="1400" dirty="0" smtClean="0"/>
              <a:t>Instrumento: </a:t>
            </a:r>
            <a:r>
              <a:rPr lang="es-ES" sz="1400" dirty="0"/>
              <a:t>Eficacia/eficiencia de las clases en línea en la ENEP</a:t>
            </a:r>
          </a:p>
          <a:p>
            <a:endParaRPr lang="es-ES" sz="1400" dirty="0" smtClean="0"/>
          </a:p>
          <a:p>
            <a:pPr marL="342900" indent="-342900">
              <a:buAutoNum type="arabicPeriod"/>
            </a:pPr>
            <a:r>
              <a:rPr lang="es-ES" sz="1400" dirty="0" smtClean="0"/>
              <a:t>Contexto de mis clases en línea</a:t>
            </a:r>
          </a:p>
          <a:p>
            <a:r>
              <a:rPr lang="es-ES" sz="1400" dirty="0" smtClean="0"/>
              <a:t>1¿Actualmente tus clases son en línea?</a:t>
            </a:r>
          </a:p>
          <a:p>
            <a:r>
              <a:rPr lang="es-ES" sz="1400" dirty="0" smtClean="0"/>
              <a:t>1 si</a:t>
            </a:r>
          </a:p>
          <a:p>
            <a:r>
              <a:rPr lang="es-ES" sz="1400" dirty="0" smtClean="0"/>
              <a:t>2 no</a:t>
            </a:r>
          </a:p>
          <a:p>
            <a:r>
              <a:rPr lang="es-ES" sz="1400" dirty="0" smtClean="0"/>
              <a:t>2. ¿Cuántas horas a la hora al día pasas en tus clases?</a:t>
            </a:r>
          </a:p>
          <a:p>
            <a:r>
              <a:rPr lang="es-ES" sz="1400" dirty="0"/>
              <a:t>1 si</a:t>
            </a:r>
          </a:p>
          <a:p>
            <a:r>
              <a:rPr lang="es-ES" sz="1400" dirty="0"/>
              <a:t>2 no</a:t>
            </a:r>
          </a:p>
          <a:p>
            <a:r>
              <a:rPr lang="es-ES" sz="1400" dirty="0" smtClean="0"/>
              <a:t>3. ¿Todos los cursos que llevas en 3er semestre abordan los temas?</a:t>
            </a:r>
          </a:p>
          <a:p>
            <a:r>
              <a:rPr lang="es-ES" sz="1400" dirty="0"/>
              <a:t>1 si</a:t>
            </a:r>
          </a:p>
          <a:p>
            <a:r>
              <a:rPr lang="es-ES" sz="1400" dirty="0"/>
              <a:t>2 no</a:t>
            </a:r>
          </a:p>
          <a:p>
            <a:r>
              <a:rPr lang="es-ES" sz="1400" dirty="0" smtClean="0"/>
              <a:t>4.¿ Cómo es la carga de trabajo?</a:t>
            </a:r>
          </a:p>
          <a:p>
            <a:r>
              <a:rPr lang="es-ES" sz="1400" dirty="0" smtClean="0"/>
              <a:t>1 mínima</a:t>
            </a:r>
          </a:p>
          <a:p>
            <a:r>
              <a:rPr lang="es-ES" sz="1400" dirty="0" smtClean="0"/>
              <a:t>2 media</a:t>
            </a:r>
          </a:p>
          <a:p>
            <a:r>
              <a:rPr lang="es-ES" sz="1400" dirty="0" smtClean="0"/>
              <a:t>3 saturada</a:t>
            </a:r>
          </a:p>
          <a:p>
            <a:r>
              <a:rPr lang="es-ES" sz="1400" dirty="0" smtClean="0"/>
              <a:t>4 sobresaturada</a:t>
            </a:r>
          </a:p>
          <a:p>
            <a:endParaRPr lang="es-ES" sz="1400" dirty="0" smtClean="0"/>
          </a:p>
          <a:p>
            <a:r>
              <a:rPr lang="es-ES" sz="1400" dirty="0" smtClean="0"/>
              <a:t>Eficacia/eficiencia de las clases en línea</a:t>
            </a:r>
          </a:p>
          <a:p>
            <a:r>
              <a:rPr lang="es-ES" sz="1400" dirty="0" smtClean="0"/>
              <a:t>¿Qué tan significativas han sido tus clases en línea con respecto a tu aprendizaje?</a:t>
            </a:r>
          </a:p>
          <a:p>
            <a:pPr marL="342900" indent="-342900">
              <a:buAutoNum type="arabicPeriod"/>
            </a:pPr>
            <a:r>
              <a:rPr lang="es-ES" sz="1400" dirty="0" smtClean="0"/>
              <a:t>Buena</a:t>
            </a:r>
          </a:p>
          <a:p>
            <a:pPr marL="342900" indent="-342900">
              <a:buAutoNum type="arabicPeriod"/>
            </a:pPr>
            <a:r>
              <a:rPr lang="es-ES" sz="1400" dirty="0" smtClean="0"/>
              <a:t>Excelente</a:t>
            </a:r>
          </a:p>
          <a:p>
            <a:pPr marL="342900" indent="-342900">
              <a:buAutoNum type="arabicPeriod"/>
            </a:pPr>
            <a:r>
              <a:rPr lang="es-ES" sz="1400" dirty="0" smtClean="0"/>
              <a:t>regular</a:t>
            </a:r>
            <a:endParaRPr lang="en-US" sz="1400" dirty="0"/>
          </a:p>
        </p:txBody>
      </p:sp>
    </p:spTree>
    <p:extLst>
      <p:ext uri="{BB962C8B-B14F-4D97-AF65-F5344CB8AC3E}">
        <p14:creationId xmlns:p14="http://schemas.microsoft.com/office/powerpoint/2010/main" val="411247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3144" y="1175655"/>
            <a:ext cx="1894493" cy="584775"/>
          </a:xfrm>
          <a:prstGeom prst="rect">
            <a:avLst/>
          </a:prstGeom>
          <a:noFill/>
        </p:spPr>
        <p:txBody>
          <a:bodyPr wrap="none" rtlCol="0">
            <a:spAutoFit/>
          </a:bodyPr>
          <a:lstStyle/>
          <a:p>
            <a:r>
              <a:rPr lang="es-ES" sz="3200" dirty="0" smtClean="0">
                <a:solidFill>
                  <a:schemeClr val="bg1"/>
                </a:solidFill>
              </a:rPr>
              <a:t>Población </a:t>
            </a:r>
            <a:endParaRPr lang="en-US" sz="3200" dirty="0">
              <a:solidFill>
                <a:schemeClr val="bg1"/>
              </a:solidFill>
            </a:endParaRPr>
          </a:p>
        </p:txBody>
      </p:sp>
      <p:graphicFrame>
        <p:nvGraphicFramePr>
          <p:cNvPr id="7" name="Diagrama 6"/>
          <p:cNvGraphicFramePr/>
          <p:nvPr>
            <p:extLst>
              <p:ext uri="{D42A27DB-BD31-4B8C-83A1-F6EECF244321}">
                <p14:modId xmlns:p14="http://schemas.microsoft.com/office/powerpoint/2010/main" val="225210453"/>
              </p:ext>
            </p:extLst>
          </p:nvPr>
        </p:nvGraphicFramePr>
        <p:xfrm>
          <a:off x="2397760" y="2011679"/>
          <a:ext cx="7347131" cy="484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42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13805" y="1162595"/>
            <a:ext cx="1370888" cy="523220"/>
          </a:xfrm>
          <a:prstGeom prst="rect">
            <a:avLst/>
          </a:prstGeom>
          <a:noFill/>
        </p:spPr>
        <p:txBody>
          <a:bodyPr wrap="none" rtlCol="0">
            <a:spAutoFit/>
          </a:bodyPr>
          <a:lstStyle/>
          <a:p>
            <a:r>
              <a:rPr lang="es-ES" sz="2800" dirty="0" smtClean="0">
                <a:solidFill>
                  <a:schemeClr val="bg1"/>
                </a:solidFill>
              </a:rPr>
              <a:t>Muestra</a:t>
            </a:r>
            <a:endParaRPr lang="en-US" sz="2800" dirty="0">
              <a:solidFill>
                <a:schemeClr val="bg1"/>
              </a:solidFill>
            </a:endParaRPr>
          </a:p>
        </p:txBody>
      </p:sp>
      <p:sp>
        <p:nvSpPr>
          <p:cNvPr id="7" name="Rectángulo 6"/>
          <p:cNvSpPr/>
          <p:nvPr/>
        </p:nvSpPr>
        <p:spPr>
          <a:xfrm>
            <a:off x="513804" y="2290579"/>
            <a:ext cx="10916195" cy="923330"/>
          </a:xfrm>
          <a:prstGeom prst="rect">
            <a:avLst/>
          </a:prstGeom>
        </p:spPr>
        <p:txBody>
          <a:bodyPr wrap="square">
            <a:spAutoFit/>
          </a:bodyPr>
          <a:lstStyle/>
          <a:p>
            <a:r>
              <a:rPr lang="es-ES" dirty="0">
                <a:solidFill>
                  <a:srgbClr val="2C2F34"/>
                </a:solidFill>
                <a:latin typeface="-apple-system"/>
              </a:rPr>
              <a:t>Es un </a:t>
            </a:r>
            <a:r>
              <a:rPr lang="es-ES" b="1" dirty="0">
                <a:solidFill>
                  <a:srgbClr val="2C2F34"/>
                </a:solidFill>
                <a:latin typeface="-apple-system"/>
              </a:rPr>
              <a:t>subconjunto de la población</a:t>
            </a:r>
            <a:r>
              <a:rPr lang="es-ES" dirty="0">
                <a:solidFill>
                  <a:srgbClr val="2C2F34"/>
                </a:solidFill>
                <a:latin typeface="-apple-system"/>
              </a:rPr>
              <a:t>. En muchas ocasiones, es importante trabajar con una </a:t>
            </a:r>
            <a:r>
              <a:rPr lang="es-ES" b="1" dirty="0">
                <a:solidFill>
                  <a:srgbClr val="2C2F34"/>
                </a:solidFill>
                <a:latin typeface="-apple-system"/>
              </a:rPr>
              <a:t>muestra representativa de la población</a:t>
            </a:r>
            <a:r>
              <a:rPr lang="es-ES" dirty="0">
                <a:solidFill>
                  <a:srgbClr val="2C2F34"/>
                </a:solidFill>
                <a:latin typeface="-apple-system"/>
              </a:rPr>
              <a:t>, para ello, debemos trabajar con criterios y técnicas de muestreo. Una muestra representativa debe reflejar las características de la población.</a:t>
            </a:r>
            <a:endParaRPr lang="en-US" dirty="0"/>
          </a:p>
        </p:txBody>
      </p:sp>
      <p:sp>
        <p:nvSpPr>
          <p:cNvPr id="8" name="Rectángulo 7"/>
          <p:cNvSpPr/>
          <p:nvPr/>
        </p:nvSpPr>
        <p:spPr>
          <a:xfrm>
            <a:off x="853438" y="3435978"/>
            <a:ext cx="10236925" cy="2585323"/>
          </a:xfrm>
          <a:prstGeom prst="rect">
            <a:avLst/>
          </a:prstGeom>
        </p:spPr>
        <p:txBody>
          <a:bodyPr wrap="square">
            <a:spAutoFit/>
          </a:bodyPr>
          <a:lstStyle/>
          <a:p>
            <a:pPr algn="just"/>
            <a:r>
              <a:rPr lang="es-ES" b="1" dirty="0">
                <a:solidFill>
                  <a:srgbClr val="008000"/>
                </a:solidFill>
                <a:latin typeface="Poppins"/>
              </a:rPr>
              <a:t>Ejemplo 1</a:t>
            </a:r>
            <a:endParaRPr lang="es-ES" b="1" dirty="0">
              <a:solidFill>
                <a:srgbClr val="2C2F34"/>
              </a:solidFill>
              <a:latin typeface="Poppins"/>
            </a:endParaRPr>
          </a:p>
          <a:p>
            <a:pPr algn="just"/>
            <a:r>
              <a:rPr lang="es-ES" dirty="0">
                <a:solidFill>
                  <a:srgbClr val="2C2F34"/>
                </a:solidFill>
                <a:latin typeface="-apple-system"/>
              </a:rPr>
              <a:t>Para estudiar cuál es el candidato presidencial por el cual votarán los </a:t>
            </a:r>
            <a:r>
              <a:rPr lang="es-ES" dirty="0" smtClean="0">
                <a:solidFill>
                  <a:srgbClr val="2C2F34"/>
                </a:solidFill>
                <a:latin typeface="-apple-system"/>
              </a:rPr>
              <a:t>Mexicanos </a:t>
            </a:r>
            <a:r>
              <a:rPr lang="es-ES" dirty="0">
                <a:solidFill>
                  <a:srgbClr val="2C2F34"/>
                </a:solidFill>
                <a:latin typeface="-apple-system"/>
              </a:rPr>
              <a:t>en las próximas elecciones, se toma una muestra de 3500 personas de todo el país. La pregunta es la siguiente, ¿por quién votará en las próximas elecciones presidenciales? Determine la </a:t>
            </a:r>
            <a:r>
              <a:rPr lang="es-ES" b="1" dirty="0">
                <a:solidFill>
                  <a:srgbClr val="2C2F34"/>
                </a:solidFill>
                <a:latin typeface="-apple-system"/>
              </a:rPr>
              <a:t>población, muestra e individuos.</a:t>
            </a:r>
            <a:endParaRPr lang="es-ES" dirty="0">
              <a:solidFill>
                <a:srgbClr val="2C2F34"/>
              </a:solidFill>
              <a:latin typeface="-apple-system"/>
            </a:endParaRPr>
          </a:p>
          <a:p>
            <a:pPr algn="just">
              <a:buFont typeface="Arial" panose="020B0604020202020204" pitchFamily="34" charset="0"/>
              <a:buChar char="•"/>
            </a:pPr>
            <a:r>
              <a:rPr lang="es-ES" dirty="0">
                <a:solidFill>
                  <a:srgbClr val="2C2F34"/>
                </a:solidFill>
                <a:latin typeface="-apple-system"/>
              </a:rPr>
              <a:t>En este caso, la población sería la población electoral del país, es decir, </a:t>
            </a:r>
            <a:r>
              <a:rPr lang="es-ES" dirty="0" smtClean="0">
                <a:solidFill>
                  <a:srgbClr val="2C2F34"/>
                </a:solidFill>
                <a:latin typeface="-apple-system"/>
              </a:rPr>
              <a:t>Mexicanos </a:t>
            </a:r>
            <a:r>
              <a:rPr lang="es-ES" dirty="0">
                <a:solidFill>
                  <a:srgbClr val="2C2F34"/>
                </a:solidFill>
                <a:latin typeface="-apple-system"/>
              </a:rPr>
              <a:t>con derecho a </a:t>
            </a:r>
            <a:r>
              <a:rPr lang="es-ES" dirty="0" smtClean="0">
                <a:solidFill>
                  <a:srgbClr val="2C2F34"/>
                </a:solidFill>
                <a:latin typeface="-apple-system"/>
              </a:rPr>
              <a:t>voto (mayores de 18 años).</a:t>
            </a:r>
            <a:endParaRPr lang="es-ES" dirty="0">
              <a:solidFill>
                <a:srgbClr val="2C2F34"/>
              </a:solidFill>
              <a:latin typeface="-apple-system"/>
            </a:endParaRPr>
          </a:p>
          <a:p>
            <a:pPr algn="just">
              <a:buFont typeface="Arial" panose="020B0604020202020204" pitchFamily="34" charset="0"/>
              <a:buChar char="•"/>
            </a:pPr>
            <a:r>
              <a:rPr lang="es-ES" dirty="0">
                <a:solidFill>
                  <a:srgbClr val="2C2F34"/>
                </a:solidFill>
                <a:latin typeface="-apple-system"/>
              </a:rPr>
              <a:t>La muestra sería el conjunto de 3500 </a:t>
            </a:r>
            <a:r>
              <a:rPr lang="es-ES" dirty="0" smtClean="0">
                <a:solidFill>
                  <a:srgbClr val="2C2F34"/>
                </a:solidFill>
                <a:latin typeface="-apple-system"/>
              </a:rPr>
              <a:t>Mexicanos </a:t>
            </a:r>
            <a:r>
              <a:rPr lang="es-ES" dirty="0">
                <a:solidFill>
                  <a:srgbClr val="2C2F34"/>
                </a:solidFill>
                <a:latin typeface="-apple-system"/>
              </a:rPr>
              <a:t>que forman parte de la población.</a:t>
            </a:r>
          </a:p>
          <a:p>
            <a:pPr algn="just">
              <a:buFont typeface="Arial" panose="020B0604020202020204" pitchFamily="34" charset="0"/>
              <a:buChar char="•"/>
            </a:pPr>
            <a:r>
              <a:rPr lang="es-ES" dirty="0">
                <a:solidFill>
                  <a:srgbClr val="2C2F34"/>
                </a:solidFill>
                <a:latin typeface="-apple-system"/>
              </a:rPr>
              <a:t>Un individuo sería cada uno de los </a:t>
            </a:r>
            <a:r>
              <a:rPr lang="es-ES" dirty="0" smtClean="0">
                <a:solidFill>
                  <a:srgbClr val="2C2F34"/>
                </a:solidFill>
                <a:latin typeface="-apple-system"/>
              </a:rPr>
              <a:t>Mexicanos </a:t>
            </a:r>
            <a:r>
              <a:rPr lang="es-ES" dirty="0">
                <a:solidFill>
                  <a:srgbClr val="2C2F34"/>
                </a:solidFill>
                <a:latin typeface="-apple-system"/>
              </a:rPr>
              <a:t>con derecho a voto.</a:t>
            </a:r>
            <a:endParaRPr lang="es-ES" b="0" i="0" dirty="0">
              <a:solidFill>
                <a:srgbClr val="2C2F34"/>
              </a:solidFill>
              <a:effectLst/>
              <a:latin typeface="-apple-system"/>
            </a:endParaRPr>
          </a:p>
        </p:txBody>
      </p:sp>
    </p:spTree>
    <p:extLst>
      <p:ext uri="{BB962C8B-B14F-4D97-AF65-F5344CB8AC3E}">
        <p14:creationId xmlns:p14="http://schemas.microsoft.com/office/powerpoint/2010/main" val="190485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6422" y="1867212"/>
            <a:ext cx="10811692" cy="2585323"/>
          </a:xfrm>
          <a:prstGeom prst="rect">
            <a:avLst/>
          </a:prstGeom>
        </p:spPr>
        <p:txBody>
          <a:bodyPr wrap="square">
            <a:spAutoFit/>
          </a:bodyPr>
          <a:lstStyle/>
          <a:p>
            <a:pPr algn="just"/>
            <a:r>
              <a:rPr lang="es-ES" b="1" dirty="0">
                <a:solidFill>
                  <a:schemeClr val="accent1">
                    <a:lumMod val="50000"/>
                    <a:lumOff val="50000"/>
                  </a:schemeClr>
                </a:solidFill>
                <a:latin typeface="Poppins"/>
              </a:rPr>
              <a:t>Ejemplo 2</a:t>
            </a:r>
          </a:p>
          <a:p>
            <a:pPr algn="just"/>
            <a:r>
              <a:rPr lang="es-ES" dirty="0">
                <a:latin typeface="-apple-system"/>
              </a:rPr>
              <a:t>Un estudiante de estadística quiere conocer si los profesores de su universidad, UNAM, prefieren </a:t>
            </a:r>
            <a:r>
              <a:rPr lang="es-ES" dirty="0" smtClean="0">
                <a:latin typeface="-apple-system"/>
              </a:rPr>
              <a:t>dar clases </a:t>
            </a:r>
            <a:r>
              <a:rPr lang="es-ES" dirty="0">
                <a:latin typeface="-apple-system"/>
              </a:rPr>
              <a:t>con </a:t>
            </a:r>
            <a:r>
              <a:rPr lang="es-ES" dirty="0" smtClean="0">
                <a:latin typeface="-apple-system"/>
              </a:rPr>
              <a:t>ropa de uniforme o </a:t>
            </a:r>
            <a:r>
              <a:rPr lang="es-ES" dirty="0">
                <a:latin typeface="-apple-system"/>
              </a:rPr>
              <a:t>con ropa informal. Para ello, realiza una encuesta a 120 profesores de la UNAM elegidos de forma aleatoria. </a:t>
            </a:r>
            <a:endParaRPr lang="es-ES" dirty="0" smtClean="0">
              <a:latin typeface="-apple-system"/>
            </a:endParaRPr>
          </a:p>
          <a:p>
            <a:pPr algn="just"/>
            <a:r>
              <a:rPr lang="es-ES" dirty="0" smtClean="0">
                <a:latin typeface="-apple-system"/>
              </a:rPr>
              <a:t>Identifique </a:t>
            </a:r>
            <a:r>
              <a:rPr lang="es-ES" dirty="0">
                <a:latin typeface="-apple-system"/>
              </a:rPr>
              <a:t>la población, muestra e individuos</a:t>
            </a:r>
            <a:r>
              <a:rPr lang="es-ES" dirty="0" smtClean="0">
                <a:latin typeface="-apple-system"/>
              </a:rPr>
              <a:t>.</a:t>
            </a:r>
          </a:p>
          <a:p>
            <a:pPr algn="just"/>
            <a:endParaRPr lang="es-ES" dirty="0">
              <a:latin typeface="-apple-system"/>
            </a:endParaRPr>
          </a:p>
          <a:p>
            <a:pPr algn="just">
              <a:buFont typeface="Arial" panose="020B0604020202020204" pitchFamily="34" charset="0"/>
              <a:buChar char="•"/>
            </a:pPr>
            <a:r>
              <a:rPr lang="es-ES" dirty="0">
                <a:latin typeface="-apple-system"/>
              </a:rPr>
              <a:t>Población: conjunto de todos los profesores de la UNAM.</a:t>
            </a:r>
          </a:p>
          <a:p>
            <a:pPr algn="just">
              <a:buFont typeface="Arial" panose="020B0604020202020204" pitchFamily="34" charset="0"/>
              <a:buChar char="•"/>
            </a:pPr>
            <a:r>
              <a:rPr lang="es-ES" dirty="0">
                <a:latin typeface="-apple-system"/>
              </a:rPr>
              <a:t>Muestra: 120 profesores de la UNAM.</a:t>
            </a:r>
          </a:p>
          <a:p>
            <a:pPr algn="just">
              <a:buFont typeface="Arial" panose="020B0604020202020204" pitchFamily="34" charset="0"/>
              <a:buChar char="•"/>
            </a:pPr>
            <a:r>
              <a:rPr lang="es-ES" dirty="0">
                <a:latin typeface="-apple-system"/>
              </a:rPr>
              <a:t>Individuo: cada uno de los profesores de la UNAM.</a:t>
            </a:r>
            <a:endParaRPr lang="es-ES" b="0" i="0" dirty="0">
              <a:effectLst/>
              <a:latin typeface="-apple-system"/>
            </a:endParaRPr>
          </a:p>
        </p:txBody>
      </p:sp>
      <p:sp>
        <p:nvSpPr>
          <p:cNvPr id="5" name="Rectángulo 4"/>
          <p:cNvSpPr/>
          <p:nvPr/>
        </p:nvSpPr>
        <p:spPr>
          <a:xfrm>
            <a:off x="226422" y="4589478"/>
            <a:ext cx="11699966" cy="1754326"/>
          </a:xfrm>
          <a:prstGeom prst="rect">
            <a:avLst/>
          </a:prstGeom>
        </p:spPr>
        <p:txBody>
          <a:bodyPr wrap="square">
            <a:spAutoFit/>
          </a:bodyPr>
          <a:lstStyle/>
          <a:p>
            <a:pPr algn="just"/>
            <a:r>
              <a:rPr lang="es-ES" b="1" dirty="0">
                <a:solidFill>
                  <a:schemeClr val="accent1">
                    <a:lumMod val="50000"/>
                    <a:lumOff val="50000"/>
                  </a:schemeClr>
                </a:solidFill>
                <a:latin typeface="Poppins"/>
              </a:rPr>
              <a:t>Ejemplo 3</a:t>
            </a:r>
          </a:p>
          <a:p>
            <a:pPr algn="just"/>
            <a:r>
              <a:rPr lang="es-ES" dirty="0">
                <a:latin typeface="-apple-system"/>
              </a:rPr>
              <a:t>Un profesor desea realizar un análisis estadístico de las notas del examen final de matemáticas de sus alumnos de último año. Por ello, coloca todas las notas obtenidas en Excel y usa las funciones y herramientas estadísticas. La información obtenida,</a:t>
            </a:r>
            <a:r>
              <a:rPr lang="es-ES" b="1" dirty="0">
                <a:latin typeface="-apple-system"/>
              </a:rPr>
              <a:t> ¿pertenece a la muestra o a la población</a:t>
            </a:r>
            <a:r>
              <a:rPr lang="es-ES" b="1" dirty="0" smtClean="0">
                <a:latin typeface="-apple-system"/>
              </a:rPr>
              <a:t>?</a:t>
            </a:r>
          </a:p>
          <a:p>
            <a:pPr algn="just"/>
            <a:r>
              <a:rPr lang="es-ES" dirty="0" smtClean="0">
                <a:latin typeface="-apple-system"/>
              </a:rPr>
              <a:t>– En este caso, la población, son todos los alumnos de último año. Se estudiarán sus notas, pero todas las notas obtenidas. No se ha realizado ningún muestreo, por ello, la información obtenida, </a:t>
            </a:r>
            <a:r>
              <a:rPr lang="es-ES" b="1" dirty="0" smtClean="0">
                <a:latin typeface="-apple-system"/>
              </a:rPr>
              <a:t>pertenece a la población.</a:t>
            </a:r>
            <a:endParaRPr lang="es-ES" b="0" i="0" dirty="0">
              <a:effectLst/>
              <a:latin typeface="-apple-system"/>
            </a:endParaRPr>
          </a:p>
        </p:txBody>
      </p:sp>
    </p:spTree>
    <p:extLst>
      <p:ext uri="{BB962C8B-B14F-4D97-AF65-F5344CB8AC3E}">
        <p14:creationId xmlns:p14="http://schemas.microsoft.com/office/powerpoint/2010/main" val="176787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931920" y="2257194"/>
            <a:ext cx="4023360" cy="34485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POBLACIÓN ENEP</a:t>
            </a:r>
          </a:p>
          <a:p>
            <a:pPr algn="ctr"/>
            <a:r>
              <a:rPr lang="es-ES" dirty="0" smtClean="0"/>
              <a:t>350 ALUMNAS</a:t>
            </a:r>
            <a:endParaRPr lang="en-US" dirty="0"/>
          </a:p>
        </p:txBody>
      </p:sp>
      <p:sp>
        <p:nvSpPr>
          <p:cNvPr id="5" name="CuadroTexto 4"/>
          <p:cNvSpPr txBox="1"/>
          <p:nvPr/>
        </p:nvSpPr>
        <p:spPr>
          <a:xfrm>
            <a:off x="2037806" y="1881052"/>
            <a:ext cx="6856364" cy="923330"/>
          </a:xfrm>
          <a:prstGeom prst="rect">
            <a:avLst/>
          </a:prstGeom>
          <a:noFill/>
        </p:spPr>
        <p:txBody>
          <a:bodyPr wrap="none" rtlCol="0">
            <a:spAutoFit/>
          </a:bodyPr>
          <a:lstStyle/>
          <a:p>
            <a:r>
              <a:rPr lang="es-ES" dirty="0" smtClean="0"/>
              <a:t>¿Cómo te sietes más cómoda al momento de tomar tus clases en línea?</a:t>
            </a:r>
          </a:p>
          <a:p>
            <a:r>
              <a:rPr lang="es-ES" dirty="0" smtClean="0"/>
              <a:t>Con uniforme</a:t>
            </a:r>
          </a:p>
          <a:p>
            <a:r>
              <a:rPr lang="es-ES" dirty="0" smtClean="0"/>
              <a:t>informal</a:t>
            </a:r>
            <a:endParaRPr lang="en-US" dirty="0"/>
          </a:p>
        </p:txBody>
      </p:sp>
      <p:sp>
        <p:nvSpPr>
          <p:cNvPr id="6" name="CuadroTexto 5"/>
          <p:cNvSpPr txBox="1"/>
          <p:nvPr/>
        </p:nvSpPr>
        <p:spPr>
          <a:xfrm>
            <a:off x="425606" y="3335160"/>
            <a:ext cx="1844736" cy="646331"/>
          </a:xfrm>
          <a:prstGeom prst="rect">
            <a:avLst/>
          </a:prstGeom>
          <a:noFill/>
        </p:spPr>
        <p:txBody>
          <a:bodyPr wrap="none" rtlCol="0">
            <a:spAutoFit/>
          </a:bodyPr>
          <a:lstStyle/>
          <a:p>
            <a:pPr marL="342900" indent="-342900">
              <a:buAutoNum type="arabicPeriod"/>
            </a:pPr>
            <a:r>
              <a:rPr lang="es-ES" dirty="0" smtClean="0"/>
              <a:t>Con uniforme</a:t>
            </a:r>
          </a:p>
          <a:p>
            <a:pPr marL="342900" indent="-342900">
              <a:buAutoNum type="arabicPeriod"/>
            </a:pPr>
            <a:r>
              <a:rPr lang="es-ES" dirty="0" smtClean="0"/>
              <a:t>informal</a:t>
            </a:r>
            <a:endParaRPr lang="en-US" dirty="0"/>
          </a:p>
        </p:txBody>
      </p:sp>
      <p:sp>
        <p:nvSpPr>
          <p:cNvPr id="7" name="Elipse 6"/>
          <p:cNvSpPr/>
          <p:nvPr/>
        </p:nvSpPr>
        <p:spPr>
          <a:xfrm>
            <a:off x="7045691" y="2905872"/>
            <a:ext cx="2233748" cy="233825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3er y 5to semestre</a:t>
            </a:r>
          </a:p>
          <a:p>
            <a:pPr algn="ctr"/>
            <a:r>
              <a:rPr lang="es-ES" dirty="0" smtClean="0"/>
              <a:t>95 alumnas</a:t>
            </a:r>
            <a:endParaRPr lang="en-US" dirty="0"/>
          </a:p>
        </p:txBody>
      </p:sp>
      <p:sp>
        <p:nvSpPr>
          <p:cNvPr id="8" name="CuadroTexto 7"/>
          <p:cNvSpPr txBox="1"/>
          <p:nvPr/>
        </p:nvSpPr>
        <p:spPr>
          <a:xfrm>
            <a:off x="155020" y="4320794"/>
            <a:ext cx="4230645" cy="923330"/>
          </a:xfrm>
          <a:prstGeom prst="rect">
            <a:avLst/>
          </a:prstGeom>
          <a:noFill/>
        </p:spPr>
        <p:txBody>
          <a:bodyPr wrap="none" rtlCol="0">
            <a:spAutoFit/>
          </a:bodyPr>
          <a:lstStyle/>
          <a:p>
            <a:r>
              <a:rPr lang="es-ES" dirty="0" smtClean="0"/>
              <a:t>Población = 350 alumnas ENEP</a:t>
            </a:r>
          </a:p>
          <a:p>
            <a:r>
              <a:rPr lang="es-ES" dirty="0" smtClean="0"/>
              <a:t>Muestra= 95 alumnas</a:t>
            </a:r>
          </a:p>
          <a:p>
            <a:r>
              <a:rPr lang="es-ES" dirty="0" smtClean="0"/>
              <a:t>Individuos= c/ u de las alumnas de la ENEP </a:t>
            </a:r>
            <a:endParaRPr lang="en-US" dirty="0"/>
          </a:p>
        </p:txBody>
      </p:sp>
      <p:sp>
        <p:nvSpPr>
          <p:cNvPr id="9" name="Rectángulo 8"/>
          <p:cNvSpPr/>
          <p:nvPr/>
        </p:nvSpPr>
        <p:spPr>
          <a:xfrm>
            <a:off x="155020" y="6051901"/>
            <a:ext cx="4724948" cy="369332"/>
          </a:xfrm>
          <a:prstGeom prst="rect">
            <a:avLst/>
          </a:prstGeom>
        </p:spPr>
        <p:txBody>
          <a:bodyPr wrap="none">
            <a:spAutoFit/>
          </a:bodyPr>
          <a:lstStyle/>
          <a:p>
            <a:r>
              <a:rPr lang="en-US" dirty="0"/>
              <a:t>https://www.youtube.com/watch?v=gl9EEbT7viM</a:t>
            </a:r>
          </a:p>
        </p:txBody>
      </p:sp>
    </p:spTree>
    <p:extLst>
      <p:ext uri="{BB962C8B-B14F-4D97-AF65-F5344CB8AC3E}">
        <p14:creationId xmlns:p14="http://schemas.microsoft.com/office/powerpoint/2010/main" val="318900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43061" y="853831"/>
            <a:ext cx="4504759" cy="523220"/>
          </a:xfrm>
          <a:prstGeom prst="rect">
            <a:avLst/>
          </a:prstGeom>
        </p:spPr>
        <p:txBody>
          <a:bodyPr wrap="none">
            <a:spAutoFit/>
          </a:bodyPr>
          <a:lstStyle/>
          <a:p>
            <a:r>
              <a:rPr lang="es-ES" sz="2800" dirty="0" smtClean="0">
                <a:solidFill>
                  <a:schemeClr val="bg1"/>
                </a:solidFill>
                <a:latin typeface="Fira Sans"/>
              </a:rPr>
              <a:t>Muestreo </a:t>
            </a:r>
            <a:r>
              <a:rPr lang="es-ES" sz="2800" dirty="0">
                <a:solidFill>
                  <a:schemeClr val="bg1"/>
                </a:solidFill>
                <a:latin typeface="Fira Sans"/>
              </a:rPr>
              <a:t>no probabilístico </a:t>
            </a:r>
            <a:endParaRPr lang="en-US" sz="2800" dirty="0">
              <a:solidFill>
                <a:schemeClr val="bg1"/>
              </a:solidFill>
            </a:endParaRPr>
          </a:p>
        </p:txBody>
      </p:sp>
      <p:graphicFrame>
        <p:nvGraphicFramePr>
          <p:cNvPr id="10" name="Diagrama 9"/>
          <p:cNvGraphicFramePr/>
          <p:nvPr>
            <p:extLst>
              <p:ext uri="{D42A27DB-BD31-4B8C-83A1-F6EECF244321}">
                <p14:modId xmlns:p14="http://schemas.microsoft.com/office/powerpoint/2010/main" val="3273074138"/>
              </p:ext>
            </p:extLst>
          </p:nvPr>
        </p:nvGraphicFramePr>
        <p:xfrm>
          <a:off x="791255" y="1219591"/>
          <a:ext cx="10411096" cy="556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45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530416838"/>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592795" y="916113"/>
            <a:ext cx="7366119" cy="523220"/>
          </a:xfrm>
          <a:prstGeom prst="rect">
            <a:avLst/>
          </a:prstGeom>
        </p:spPr>
        <p:txBody>
          <a:bodyPr wrap="none">
            <a:spAutoFit/>
          </a:bodyPr>
          <a:lstStyle/>
          <a:p>
            <a:r>
              <a:rPr lang="es-ES" sz="2800" dirty="0">
                <a:solidFill>
                  <a:schemeClr val="bg1"/>
                </a:solidFill>
                <a:latin typeface="Fira Sans"/>
              </a:rPr>
              <a:t>¿Cuándo usar el muestreo no probabilístico?</a:t>
            </a:r>
          </a:p>
        </p:txBody>
      </p:sp>
    </p:spTree>
    <p:extLst>
      <p:ext uri="{BB962C8B-B14F-4D97-AF65-F5344CB8AC3E}">
        <p14:creationId xmlns:p14="http://schemas.microsoft.com/office/powerpoint/2010/main" val="85456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2182" y="2230623"/>
            <a:ext cx="9766663" cy="2369880"/>
          </a:xfrm>
          <a:prstGeom prst="rect">
            <a:avLst/>
          </a:prstGeom>
        </p:spPr>
        <p:txBody>
          <a:bodyPr wrap="square">
            <a:spAutoFit/>
          </a:bodyPr>
          <a:lstStyle/>
          <a:p>
            <a:endParaRPr lang="es-ES" sz="2800" dirty="0">
              <a:solidFill>
                <a:srgbClr val="082C64"/>
              </a:solidFill>
              <a:latin typeface="Fira Sans"/>
            </a:endParaRPr>
          </a:p>
          <a:p>
            <a:r>
              <a:rPr lang="es-ES" sz="2400" dirty="0">
                <a:latin typeface="Arial Black" panose="020B0A04020102020204" pitchFamily="34" charset="0"/>
              </a:rPr>
              <a:t>1.</a:t>
            </a:r>
            <a:r>
              <a:rPr lang="es-ES" sz="2400" dirty="0">
                <a:solidFill>
                  <a:srgbClr val="082C64"/>
                </a:solidFill>
                <a:latin typeface="Arial Black" panose="020B0A04020102020204" pitchFamily="34" charset="0"/>
              </a:rPr>
              <a:t>  </a:t>
            </a:r>
            <a:r>
              <a:rPr lang="es-ES" sz="2400" dirty="0" smtClean="0">
                <a:latin typeface="Arial Black" panose="020B0A04020102020204" pitchFamily="34" charset="0"/>
              </a:rPr>
              <a:t>Muestreo </a:t>
            </a:r>
            <a:r>
              <a:rPr lang="es-ES" sz="2400" dirty="0">
                <a:latin typeface="Arial Black" panose="020B0A04020102020204" pitchFamily="34" charset="0"/>
              </a:rPr>
              <a:t>por </a:t>
            </a:r>
            <a:r>
              <a:rPr lang="es-ES" sz="2400" dirty="0" smtClean="0">
                <a:latin typeface="Arial Black" panose="020B0A04020102020204" pitchFamily="34" charset="0"/>
              </a:rPr>
              <a:t>conveniencia</a:t>
            </a:r>
          </a:p>
          <a:p>
            <a:r>
              <a:rPr lang="en-US" sz="2400" dirty="0">
                <a:latin typeface="Arial Black" panose="020B0A04020102020204" pitchFamily="34" charset="0"/>
              </a:rPr>
              <a:t>2</a:t>
            </a:r>
            <a:r>
              <a:rPr lang="en-US" sz="2400" dirty="0" smtClean="0">
                <a:latin typeface="Arial Black" panose="020B0A04020102020204" pitchFamily="34" charset="0"/>
              </a:rPr>
              <a:t>.</a:t>
            </a:r>
            <a:r>
              <a:rPr lang="en-US" sz="2400" dirty="0">
                <a:latin typeface="Arial Black" panose="020B0A04020102020204" pitchFamily="34" charset="0"/>
              </a:rPr>
              <a:t>  </a:t>
            </a:r>
            <a:r>
              <a:rPr lang="en-US" sz="2400" dirty="0" err="1" smtClean="0">
                <a:latin typeface="Arial Black" panose="020B0A04020102020204" pitchFamily="34" charset="0"/>
              </a:rPr>
              <a:t>Muestreo</a:t>
            </a:r>
            <a:r>
              <a:rPr lang="en-US" sz="2400" dirty="0" smtClean="0">
                <a:latin typeface="Arial Black" panose="020B0A04020102020204" pitchFamily="34" charset="0"/>
              </a:rPr>
              <a:t> </a:t>
            </a:r>
            <a:r>
              <a:rPr lang="en-US" sz="2400" dirty="0" err="1">
                <a:latin typeface="Arial Black" panose="020B0A04020102020204" pitchFamily="34" charset="0"/>
              </a:rPr>
              <a:t>por</a:t>
            </a:r>
            <a:r>
              <a:rPr lang="en-US" sz="2400" dirty="0">
                <a:latin typeface="Arial Black" panose="020B0A04020102020204" pitchFamily="34" charset="0"/>
              </a:rPr>
              <a:t> </a:t>
            </a:r>
            <a:r>
              <a:rPr lang="en-US" sz="2400" dirty="0" err="1">
                <a:latin typeface="Arial Black" panose="020B0A04020102020204" pitchFamily="34" charset="0"/>
              </a:rPr>
              <a:t>cuotas</a:t>
            </a:r>
            <a:endParaRPr lang="en-US" sz="2400" dirty="0">
              <a:latin typeface="Arial Black" panose="020B0A04020102020204" pitchFamily="34" charset="0"/>
            </a:endParaRPr>
          </a:p>
          <a:p>
            <a:r>
              <a:rPr lang="es-ES" sz="2400" dirty="0">
                <a:latin typeface="Arial Black" panose="020B0A04020102020204" pitchFamily="34" charset="0"/>
              </a:rPr>
              <a:t>3</a:t>
            </a:r>
            <a:r>
              <a:rPr lang="es-ES" sz="2400" dirty="0" smtClean="0">
                <a:latin typeface="Arial Black" panose="020B0A04020102020204" pitchFamily="34" charset="0"/>
              </a:rPr>
              <a:t>.  Muestreo </a:t>
            </a:r>
            <a:r>
              <a:rPr lang="es-ES" sz="2400" dirty="0">
                <a:latin typeface="Arial Black" panose="020B0A04020102020204" pitchFamily="34" charset="0"/>
              </a:rPr>
              <a:t>intencional o por juicio</a:t>
            </a:r>
          </a:p>
          <a:p>
            <a:r>
              <a:rPr lang="es-ES" sz="2400" dirty="0">
                <a:latin typeface="Arial Black" panose="020B0A04020102020204" pitchFamily="34" charset="0"/>
              </a:rPr>
              <a:t>4</a:t>
            </a:r>
            <a:r>
              <a:rPr lang="es-ES" sz="2400" dirty="0" smtClean="0">
                <a:latin typeface="Arial Black" panose="020B0A04020102020204" pitchFamily="34" charset="0"/>
              </a:rPr>
              <a:t>.</a:t>
            </a:r>
            <a:r>
              <a:rPr lang="es-ES" sz="2400" dirty="0">
                <a:latin typeface="Arial Black" panose="020B0A04020102020204" pitchFamily="34" charset="0"/>
              </a:rPr>
              <a:t>  </a:t>
            </a:r>
            <a:r>
              <a:rPr lang="es-ES" sz="2400" dirty="0" smtClean="0">
                <a:latin typeface="Arial Black" panose="020B0A04020102020204" pitchFamily="34" charset="0"/>
              </a:rPr>
              <a:t>Muestreo </a:t>
            </a:r>
            <a:r>
              <a:rPr lang="es-ES" sz="2400" dirty="0">
                <a:latin typeface="Arial Black" panose="020B0A04020102020204" pitchFamily="34" charset="0"/>
              </a:rPr>
              <a:t>de bola de nieve</a:t>
            </a:r>
          </a:p>
          <a:p>
            <a:endParaRPr lang="es-ES" sz="2400" b="0" i="0" dirty="0">
              <a:solidFill>
                <a:srgbClr val="082C64"/>
              </a:solidFill>
              <a:effectLst/>
              <a:latin typeface="Fira Sans"/>
            </a:endParaRPr>
          </a:p>
        </p:txBody>
      </p:sp>
      <p:sp>
        <p:nvSpPr>
          <p:cNvPr id="5" name="Rectángulo 4"/>
          <p:cNvSpPr/>
          <p:nvPr/>
        </p:nvSpPr>
        <p:spPr>
          <a:xfrm>
            <a:off x="409303" y="5935283"/>
            <a:ext cx="4946162" cy="369332"/>
          </a:xfrm>
          <a:prstGeom prst="rect">
            <a:avLst/>
          </a:prstGeom>
        </p:spPr>
        <p:txBody>
          <a:bodyPr wrap="none">
            <a:spAutoFit/>
          </a:bodyPr>
          <a:lstStyle/>
          <a:p>
            <a:r>
              <a:rPr lang="en-US" dirty="0"/>
              <a:t>https://www.youtube.com/watch?v=Z1MitwY5UUg</a:t>
            </a:r>
          </a:p>
        </p:txBody>
      </p:sp>
      <p:sp>
        <p:nvSpPr>
          <p:cNvPr id="6" name="Rectángulo 5"/>
          <p:cNvSpPr/>
          <p:nvPr/>
        </p:nvSpPr>
        <p:spPr>
          <a:xfrm>
            <a:off x="409303" y="1202021"/>
            <a:ext cx="7691016" cy="523220"/>
          </a:xfrm>
          <a:prstGeom prst="rect">
            <a:avLst/>
          </a:prstGeom>
        </p:spPr>
        <p:txBody>
          <a:bodyPr wrap="none">
            <a:spAutoFit/>
          </a:bodyPr>
          <a:lstStyle/>
          <a:p>
            <a:r>
              <a:rPr lang="es-ES" sz="2800" dirty="0">
                <a:solidFill>
                  <a:schemeClr val="bg1"/>
                </a:solidFill>
                <a:latin typeface="Fira Sans"/>
              </a:rPr>
              <a:t>Tipos de muestreo no probabilístico y ejemplos</a:t>
            </a:r>
          </a:p>
        </p:txBody>
      </p:sp>
    </p:spTree>
    <p:extLst>
      <p:ext uri="{BB962C8B-B14F-4D97-AF65-F5344CB8AC3E}">
        <p14:creationId xmlns:p14="http://schemas.microsoft.com/office/powerpoint/2010/main" val="191544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46" t="19732" r="35208" b="24197"/>
          <a:stretch/>
        </p:blipFill>
        <p:spPr>
          <a:xfrm>
            <a:off x="1658984" y="2063933"/>
            <a:ext cx="8072845" cy="4101737"/>
          </a:xfrm>
          <a:prstGeom prst="rect">
            <a:avLst/>
          </a:prstGeom>
        </p:spPr>
      </p:pic>
      <p:sp>
        <p:nvSpPr>
          <p:cNvPr id="5" name="CuadroTexto 4"/>
          <p:cNvSpPr txBox="1"/>
          <p:nvPr/>
        </p:nvSpPr>
        <p:spPr>
          <a:xfrm>
            <a:off x="561702" y="1097280"/>
            <a:ext cx="8257453" cy="646331"/>
          </a:xfrm>
          <a:prstGeom prst="rect">
            <a:avLst/>
          </a:prstGeom>
          <a:noFill/>
        </p:spPr>
        <p:txBody>
          <a:bodyPr wrap="none" rtlCol="0">
            <a:spAutoFit/>
          </a:bodyPr>
          <a:lstStyle/>
          <a:p>
            <a:r>
              <a:rPr lang="es-ES" sz="3600" dirty="0" smtClean="0">
                <a:solidFill>
                  <a:schemeClr val="bg1"/>
                </a:solidFill>
              </a:rPr>
              <a:t>Ejemplo: competencias para la investigación</a:t>
            </a:r>
            <a:endParaRPr lang="en-US" sz="3600" dirty="0">
              <a:solidFill>
                <a:schemeClr val="bg1"/>
              </a:solidFill>
            </a:endParaRPr>
          </a:p>
        </p:txBody>
      </p:sp>
    </p:spTree>
    <p:extLst>
      <p:ext uri="{BB962C8B-B14F-4D97-AF65-F5344CB8AC3E}">
        <p14:creationId xmlns:p14="http://schemas.microsoft.com/office/powerpoint/2010/main" val="186140982"/>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11434</TotalTime>
  <Words>760</Words>
  <Application>Microsoft Office PowerPoint</Application>
  <PresentationFormat>Panorámica</PresentationFormat>
  <Paragraphs>110</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-apple-system</vt:lpstr>
      <vt:lpstr>Arial</vt:lpstr>
      <vt:lpstr>Arial Black</vt:lpstr>
      <vt:lpstr>Fira Sans</vt:lpstr>
      <vt:lpstr>Gill Sans MT</vt:lpstr>
      <vt:lpstr>Poppins</vt:lpstr>
      <vt:lpstr>Verdana</vt:lpstr>
      <vt:lpstr>Wingdings 2</vt:lpstr>
      <vt:lpstr>Dividendo</vt:lpstr>
      <vt:lpstr>Unidad de aprendizaje II. Quién participa: La muestra sí importa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muzquiz flores</dc:creator>
  <cp:lastModifiedBy>marlene muzquiz flores</cp:lastModifiedBy>
  <cp:revision>37</cp:revision>
  <dcterms:created xsi:type="dcterms:W3CDTF">2020-11-03T17:38:31Z</dcterms:created>
  <dcterms:modified xsi:type="dcterms:W3CDTF">2020-11-11T16:12:50Z</dcterms:modified>
</cp:coreProperties>
</file>