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8" r:id="rId3"/>
    <p:sldId id="269" r:id="rId4"/>
    <p:sldId id="275" r:id="rId5"/>
    <p:sldId id="272" r:id="rId6"/>
    <p:sldId id="273" r:id="rId7"/>
    <p:sldId id="274" r:id="rId8"/>
    <p:sldId id="276" r:id="rId9"/>
    <p:sldId id="27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108" y="-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968717"/>
            <a:ext cx="11242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9280" marR="598805" algn="just">
              <a:spcBef>
                <a:spcPts val="1260"/>
              </a:spcBef>
              <a:spcAft>
                <a:spcPts val="0"/>
              </a:spcAft>
            </a:pPr>
            <a:r>
              <a:rPr lang="es-ES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de aprendizaje III. Prediciendo el futuro: La probabilidad y su uso en educación</a:t>
            </a:r>
            <a:endParaRPr lang="en-US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2880" y="2684491"/>
            <a:ext cx="11416937" cy="2223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935">
              <a:spcAft>
                <a:spcPts val="0"/>
              </a:spcAft>
            </a:pP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Competencias de la unidad de aprendizaje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948690" algn="l"/>
                <a:tab pos="949325" algn="l"/>
              </a:tabLst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</a:t>
            </a:r>
            <a:r>
              <a:rPr lang="es-ES" spc="-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es-ES" spc="-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probabilidad</a:t>
            </a:r>
            <a:r>
              <a:rPr lang="es-ES" spc="-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</a:t>
            </a:r>
            <a:r>
              <a:rPr lang="es-ES" spc="-6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hacer</a:t>
            </a:r>
            <a:r>
              <a:rPr lang="es-ES" spc="-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predicciones</a:t>
            </a:r>
            <a:r>
              <a:rPr lang="es-ES" spc="-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</a:t>
            </a:r>
            <a:r>
              <a:rPr lang="es-ES" spc="-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</a:t>
            </a:r>
            <a:r>
              <a:rPr lang="es-ES" spc="-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fenómeno</a:t>
            </a:r>
            <a:r>
              <a:rPr lang="es-ES" spc="-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dado.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marR="601980" lvl="1" indent="-285750">
              <a:lnSpc>
                <a:spcPct val="115000"/>
              </a:lnSpc>
              <a:spcBef>
                <a:spcPts val="215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948690" algn="l"/>
                <a:tab pos="949325" algn="l"/>
              </a:tabLst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Plantea hipótesis susceptibles de medirse a través de métodos probabilísticos</a:t>
            </a:r>
            <a:r>
              <a:rPr lang="es-ES" spc="-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adecuados.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marR="598170" lvl="1" indent="-28575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948690" algn="l"/>
                <a:tab pos="949325" algn="l"/>
              </a:tabLst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Incorpora</a:t>
            </a:r>
            <a:r>
              <a:rPr lang="es-ES" spc="-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</a:t>
            </a:r>
            <a:r>
              <a:rPr lang="es-ES" spc="-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didácticos</a:t>
            </a:r>
            <a:r>
              <a:rPr lang="es-ES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apropiados</a:t>
            </a:r>
            <a:r>
              <a:rPr lang="es-ES" spc="-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</a:t>
            </a:r>
            <a:r>
              <a:rPr lang="es-ES" spc="-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favorecer</a:t>
            </a:r>
            <a:r>
              <a:rPr lang="es-ES" spc="-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lang="es-ES" spc="-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aprendizaje</a:t>
            </a:r>
            <a:r>
              <a:rPr lang="es-ES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pc="-4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alumnas</a:t>
            </a:r>
            <a:r>
              <a:rPr lang="es-ES" spc="-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s-ES" spc="-8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alumnos</a:t>
            </a:r>
            <a:r>
              <a:rPr lang="es-ES" spc="-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spc="-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educación</a:t>
            </a:r>
            <a:r>
              <a:rPr lang="es-ES" spc="-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preescolar.</a:t>
            </a:r>
            <a:endParaRPr lang="en-US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5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956" t="34196" r="55188" b="24554"/>
          <a:stretch/>
        </p:blipFill>
        <p:spPr>
          <a:xfrm>
            <a:off x="1214846" y="2259874"/>
            <a:ext cx="8882742" cy="418011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66206" y="1149531"/>
            <a:ext cx="3387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Experimento binomial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01337" y="1890542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Cumpla las siguientes condiciones:</a:t>
            </a:r>
            <a:endParaRPr lang="en-US" dirty="0"/>
          </a:p>
        </p:txBody>
      </p:sp>
      <p:cxnSp>
        <p:nvCxnSpPr>
          <p:cNvPr id="3" name="Conector recto 2"/>
          <p:cNvCxnSpPr/>
          <p:nvPr/>
        </p:nvCxnSpPr>
        <p:spPr>
          <a:xfrm>
            <a:off x="5956663" y="4741817"/>
            <a:ext cx="431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4053672" y="5172891"/>
            <a:ext cx="7534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79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750" t="45089" r="69262" b="40447"/>
          <a:stretch/>
        </p:blipFill>
        <p:spPr>
          <a:xfrm>
            <a:off x="2236532" y="3140846"/>
            <a:ext cx="6199875" cy="18622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05394" y="1188720"/>
            <a:ext cx="4983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Función de probabilidad binomial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74766" y="2220686"/>
            <a:ext cx="11070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Para que un experimento binomial, sea </a:t>
            </a:r>
            <a:r>
              <a:rPr lang="es-ES" dirty="0" smtClean="0">
                <a:solidFill>
                  <a:srgbClr val="FF0000"/>
                </a:solidFill>
              </a:rPr>
              <a:t>p</a:t>
            </a:r>
            <a:r>
              <a:rPr lang="es-ES" dirty="0" smtClean="0"/>
              <a:t> la probabilidad de un “éxito” y </a:t>
            </a:r>
            <a:r>
              <a:rPr lang="es-ES" dirty="0">
                <a:solidFill>
                  <a:srgbClr val="FF0000"/>
                </a:solidFill>
              </a:rPr>
              <a:t>1</a:t>
            </a:r>
            <a:r>
              <a:rPr lang="es-ES" dirty="0" smtClean="0">
                <a:solidFill>
                  <a:srgbClr val="FF0000"/>
                </a:solidFill>
              </a:rPr>
              <a:t>-p</a:t>
            </a:r>
            <a:r>
              <a:rPr lang="es-ES" dirty="0" smtClean="0"/>
              <a:t> la probabilidad de un fracaso en un solo </a:t>
            </a:r>
          </a:p>
          <a:p>
            <a:r>
              <a:rPr lang="es-ES" dirty="0" smtClean="0"/>
              <a:t>ensayo; entonces la Probabilidad de obtener </a:t>
            </a:r>
            <a:r>
              <a:rPr lang="es-ES" dirty="0" smtClean="0">
                <a:solidFill>
                  <a:srgbClr val="0070C0"/>
                </a:solidFill>
              </a:rPr>
              <a:t>x</a:t>
            </a:r>
            <a:r>
              <a:rPr lang="es-ES" dirty="0" smtClean="0"/>
              <a:t> éxitos en </a:t>
            </a:r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es-ES" dirty="0" smtClean="0"/>
              <a:t> ensayos , está dada por la función de f(x)</a:t>
            </a:r>
            <a:endParaRPr lang="en-US" dirty="0"/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2873829" y="4284617"/>
            <a:ext cx="0" cy="940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1805458" y="5225143"/>
            <a:ext cx="2416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Función de probabilidad</a:t>
            </a:r>
          </a:p>
          <a:p>
            <a:r>
              <a:rPr lang="es-ES" dirty="0" smtClean="0"/>
              <a:t>binomial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3224078" y="4477881"/>
            <a:ext cx="948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Probabilidad</a:t>
            </a:r>
            <a:endParaRPr lang="en-US" sz="1200" dirty="0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3735977" y="4180114"/>
            <a:ext cx="0" cy="235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324587" y="3375763"/>
            <a:ext cx="16962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Variable aleatoria binomial</a:t>
            </a:r>
            <a:endParaRPr lang="en-US" sz="1100" dirty="0"/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4222145" y="3678559"/>
            <a:ext cx="0" cy="227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5270409" y="3044903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Número de ensayos</a:t>
            </a:r>
          </a:p>
          <a:p>
            <a:r>
              <a:rPr lang="es-ES" sz="1200" dirty="0" smtClean="0"/>
              <a:t>Combinatoria de n en x</a:t>
            </a:r>
            <a:endParaRPr lang="en-US" sz="1200" dirty="0"/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5832244" y="3494446"/>
            <a:ext cx="0" cy="285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710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adroTexto 51"/>
          <p:cNvSpPr txBox="1"/>
          <p:nvPr/>
        </p:nvSpPr>
        <p:spPr>
          <a:xfrm>
            <a:off x="282842" y="1946365"/>
            <a:ext cx="11909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La probabilidad de que a un niño de nuevo ingreso le guste la metodología que utiliza la maestra para enseñar las matemáticas</a:t>
            </a:r>
          </a:p>
          <a:p>
            <a:r>
              <a:rPr lang="es-ES" dirty="0" smtClean="0"/>
              <a:t>es de 0,8. Si llegan 5 niños de nuevo ingreso ¿Cuál es la probabilidad de que solo a 2 de ellos le guste la metodología  para</a:t>
            </a:r>
          </a:p>
          <a:p>
            <a:r>
              <a:rPr lang="es-ES" dirty="0" smtClean="0"/>
              <a:t>Enseñar las matemáticas empleada por La maestra de grupo?  </a:t>
            </a:r>
            <a:r>
              <a:rPr lang="es-ES" dirty="0" smtClean="0">
                <a:solidFill>
                  <a:srgbClr val="FF0000"/>
                </a:solidFill>
              </a:rPr>
              <a:t>5.12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43523" y="2987657"/>
            <a:ext cx="535428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  X=número de alumnos nuevos de (5) que les guste la </a:t>
            </a:r>
          </a:p>
          <a:p>
            <a:r>
              <a:rPr lang="es-ES" dirty="0"/>
              <a:t>Metodología para enseñar las matemáticas</a:t>
            </a:r>
          </a:p>
          <a:p>
            <a:endParaRPr lang="es-ES" dirty="0"/>
          </a:p>
          <a:p>
            <a:r>
              <a:rPr lang="es-ES" dirty="0" smtClean="0"/>
              <a:t>X          B </a:t>
            </a:r>
            <a:r>
              <a:rPr lang="es-ES" dirty="0"/>
              <a:t>(n; p)          B (5; 0,8</a:t>
            </a:r>
            <a:r>
              <a:rPr lang="es-ES" dirty="0" smtClean="0"/>
              <a:t>)</a:t>
            </a:r>
            <a:endParaRPr lang="en-US" dirty="0" smtClean="0"/>
          </a:p>
          <a:p>
            <a:r>
              <a:rPr lang="es-ES" dirty="0" smtClean="0"/>
              <a:t>          </a:t>
            </a:r>
            <a:endParaRPr lang="es-ES" dirty="0"/>
          </a:p>
          <a:p>
            <a:r>
              <a:rPr lang="es-ES" dirty="0"/>
              <a:t>    </a:t>
            </a:r>
          </a:p>
          <a:p>
            <a:r>
              <a:rPr lang="es-ES" dirty="0"/>
              <a:t> x =0;1;2;3;4;5</a:t>
            </a:r>
          </a:p>
          <a:p>
            <a:r>
              <a:rPr lang="es-ES" dirty="0"/>
              <a:t>  </a:t>
            </a:r>
          </a:p>
          <a:p>
            <a:r>
              <a:rPr lang="es-ES" dirty="0" smtClean="0"/>
              <a:t>n: número de ensayos</a:t>
            </a:r>
          </a:p>
          <a:p>
            <a:r>
              <a:rPr lang="es-ES" dirty="0" smtClean="0"/>
              <a:t>n= 5</a:t>
            </a:r>
          </a:p>
          <a:p>
            <a:endParaRPr lang="es-ES" dirty="0"/>
          </a:p>
          <a:p>
            <a:r>
              <a:rPr lang="es-ES" dirty="0" smtClean="0"/>
              <a:t>p= probabilidad de éxito</a:t>
            </a:r>
          </a:p>
          <a:p>
            <a:r>
              <a:rPr lang="es-ES" dirty="0" smtClean="0"/>
              <a:t>P= 0,8</a:t>
            </a:r>
            <a:endParaRPr lang="en-US" dirty="0"/>
          </a:p>
        </p:txBody>
      </p:sp>
      <p:cxnSp>
        <p:nvCxnSpPr>
          <p:cNvPr id="54" name="Conector curvado 53"/>
          <p:cNvCxnSpPr/>
          <p:nvPr/>
        </p:nvCxnSpPr>
        <p:spPr>
          <a:xfrm>
            <a:off x="435055" y="3938336"/>
            <a:ext cx="274320" cy="52251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adroTexto 54"/>
          <p:cNvSpPr txBox="1"/>
          <p:nvPr/>
        </p:nvSpPr>
        <p:spPr>
          <a:xfrm>
            <a:off x="5708469" y="3383280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</a:t>
            </a:r>
            <a:r>
              <a:rPr lang="es-ES" dirty="0" smtClean="0"/>
              <a:t>(x)=P(X=x)= ( n ) (p) </a:t>
            </a:r>
            <a:endParaRPr lang="en-US" dirty="0"/>
          </a:p>
        </p:txBody>
      </p:sp>
      <p:sp>
        <p:nvSpPr>
          <p:cNvPr id="56" name="CuadroTexto 55"/>
          <p:cNvSpPr txBox="1"/>
          <p:nvPr/>
        </p:nvSpPr>
        <p:spPr>
          <a:xfrm>
            <a:off x="7886951" y="32621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x</a:t>
            </a:r>
            <a:endParaRPr lang="en-US" dirty="0"/>
          </a:p>
        </p:txBody>
      </p:sp>
      <p:sp>
        <p:nvSpPr>
          <p:cNvPr id="57" name="CuadroTexto 56"/>
          <p:cNvSpPr txBox="1"/>
          <p:nvPr/>
        </p:nvSpPr>
        <p:spPr>
          <a:xfrm>
            <a:off x="8116745" y="338328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(1-p)</a:t>
            </a:r>
            <a:endParaRPr lang="en-US" dirty="0"/>
          </a:p>
        </p:txBody>
      </p:sp>
      <p:sp>
        <p:nvSpPr>
          <p:cNvPr id="58" name="CuadroTexto 57"/>
          <p:cNvSpPr txBox="1"/>
          <p:nvPr/>
        </p:nvSpPr>
        <p:spPr>
          <a:xfrm>
            <a:off x="8636376" y="3284697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n-x</a:t>
            </a:r>
            <a:endParaRPr lang="en-US" dirty="0"/>
          </a:p>
        </p:txBody>
      </p:sp>
      <p:sp>
        <p:nvSpPr>
          <p:cNvPr id="59" name="CuadroTexto 58"/>
          <p:cNvSpPr txBox="1"/>
          <p:nvPr/>
        </p:nvSpPr>
        <p:spPr>
          <a:xfrm>
            <a:off x="7212157" y="35679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x</a:t>
            </a:r>
            <a:endParaRPr lang="en-US" dirty="0"/>
          </a:p>
        </p:txBody>
      </p:sp>
      <p:sp>
        <p:nvSpPr>
          <p:cNvPr id="60" name="CuadroTexto 59"/>
          <p:cNvSpPr txBox="1"/>
          <p:nvPr/>
        </p:nvSpPr>
        <p:spPr>
          <a:xfrm>
            <a:off x="5500377" y="3890945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f(   </a:t>
            </a:r>
            <a:r>
              <a:rPr lang="es-ES" dirty="0"/>
              <a:t>)= P(X=      )= </a:t>
            </a:r>
            <a:endParaRPr lang="en-US" dirty="0"/>
          </a:p>
        </p:txBody>
      </p:sp>
      <p:sp>
        <p:nvSpPr>
          <p:cNvPr id="61" name="Elipse 60"/>
          <p:cNvSpPr/>
          <p:nvPr/>
        </p:nvSpPr>
        <p:spPr>
          <a:xfrm>
            <a:off x="836023" y="4697644"/>
            <a:ext cx="169817" cy="2733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ángulo 61"/>
          <p:cNvSpPr/>
          <p:nvPr/>
        </p:nvSpPr>
        <p:spPr>
          <a:xfrm>
            <a:off x="5461359" y="4404530"/>
            <a:ext cx="3422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7030A0"/>
                </a:solidFill>
              </a:rPr>
              <a:t>f( </a:t>
            </a:r>
            <a:r>
              <a:rPr lang="es-ES" dirty="0" smtClean="0">
                <a:solidFill>
                  <a:srgbClr val="7030A0"/>
                </a:solidFill>
              </a:rPr>
              <a:t>2 )= </a:t>
            </a:r>
            <a:r>
              <a:rPr lang="es-ES" dirty="0">
                <a:solidFill>
                  <a:srgbClr val="7030A0"/>
                </a:solidFill>
              </a:rPr>
              <a:t>P(X= </a:t>
            </a:r>
            <a:r>
              <a:rPr lang="es-ES" dirty="0" smtClean="0">
                <a:solidFill>
                  <a:srgbClr val="7030A0"/>
                </a:solidFill>
              </a:rPr>
              <a:t>2 )= </a:t>
            </a:r>
            <a:r>
              <a:rPr lang="es-ES" dirty="0" smtClean="0"/>
              <a:t>(5) (0,8)   (1-0,8)</a:t>
            </a:r>
            <a:endParaRPr lang="en-US" dirty="0"/>
          </a:p>
        </p:txBody>
      </p:sp>
      <p:sp>
        <p:nvSpPr>
          <p:cNvPr id="63" name="CuadroTexto 62"/>
          <p:cNvSpPr txBox="1"/>
          <p:nvPr/>
        </p:nvSpPr>
        <p:spPr>
          <a:xfrm>
            <a:off x="7177492" y="46496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</a:t>
            </a:r>
            <a:endParaRPr lang="en-US" dirty="0"/>
          </a:p>
        </p:txBody>
      </p:sp>
      <p:sp>
        <p:nvSpPr>
          <p:cNvPr id="64" name="CuadroTexto 63"/>
          <p:cNvSpPr txBox="1"/>
          <p:nvPr/>
        </p:nvSpPr>
        <p:spPr>
          <a:xfrm>
            <a:off x="7870279" y="42464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</a:t>
            </a:r>
            <a:endParaRPr lang="en-US" dirty="0"/>
          </a:p>
        </p:txBody>
      </p:sp>
      <p:sp>
        <p:nvSpPr>
          <p:cNvPr id="65" name="CuadroTexto 64"/>
          <p:cNvSpPr txBox="1"/>
          <p:nvPr/>
        </p:nvSpPr>
        <p:spPr>
          <a:xfrm>
            <a:off x="8636376" y="427334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5-2</a:t>
            </a:r>
            <a:endParaRPr lang="en-US" dirty="0"/>
          </a:p>
        </p:txBody>
      </p:sp>
      <p:sp>
        <p:nvSpPr>
          <p:cNvPr id="66" name="CuadroTexto 65"/>
          <p:cNvSpPr txBox="1"/>
          <p:nvPr/>
        </p:nvSpPr>
        <p:spPr>
          <a:xfrm>
            <a:off x="5711288" y="4945309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7030A0"/>
                </a:solidFill>
              </a:rPr>
              <a:t>f(2)=P(X=2)= </a:t>
            </a:r>
            <a:r>
              <a:rPr lang="es-ES" dirty="0" smtClean="0"/>
              <a:t>10 (0,8)</a:t>
            </a:r>
            <a:endParaRPr lang="en-US" dirty="0"/>
          </a:p>
        </p:txBody>
      </p:sp>
      <p:sp>
        <p:nvSpPr>
          <p:cNvPr id="67" name="CuadroTexto 66"/>
          <p:cNvSpPr txBox="1"/>
          <p:nvPr/>
        </p:nvSpPr>
        <p:spPr>
          <a:xfrm>
            <a:off x="6523667" y="2970874"/>
            <a:ext cx="1677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Combinatoria de n en x</a:t>
            </a:r>
            <a:endParaRPr lang="en-US" sz="1200" dirty="0"/>
          </a:p>
        </p:txBody>
      </p:sp>
      <p:cxnSp>
        <p:nvCxnSpPr>
          <p:cNvPr id="68" name="Conector recto de flecha 67"/>
          <p:cNvCxnSpPr>
            <a:stCxn id="67" idx="2"/>
          </p:cNvCxnSpPr>
          <p:nvPr/>
        </p:nvCxnSpPr>
        <p:spPr>
          <a:xfrm>
            <a:off x="7362198" y="3247873"/>
            <a:ext cx="0" cy="221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uadroTexto 68"/>
          <p:cNvSpPr txBox="1"/>
          <p:nvPr/>
        </p:nvSpPr>
        <p:spPr>
          <a:xfrm>
            <a:off x="5599419" y="5695406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(n )</a:t>
            </a:r>
            <a:endParaRPr lang="en-US" dirty="0"/>
          </a:p>
        </p:txBody>
      </p:sp>
      <p:sp>
        <p:nvSpPr>
          <p:cNvPr id="70" name="CuadroTexto 69"/>
          <p:cNvSpPr txBox="1"/>
          <p:nvPr/>
        </p:nvSpPr>
        <p:spPr>
          <a:xfrm>
            <a:off x="5693757" y="59407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x</a:t>
            </a:r>
            <a:endParaRPr lang="en-US" dirty="0"/>
          </a:p>
        </p:txBody>
      </p:sp>
      <p:sp>
        <p:nvSpPr>
          <p:cNvPr id="71" name="Arco 70"/>
          <p:cNvSpPr/>
          <p:nvPr/>
        </p:nvSpPr>
        <p:spPr>
          <a:xfrm>
            <a:off x="5886437" y="5782443"/>
            <a:ext cx="107402" cy="80989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o 71"/>
          <p:cNvSpPr/>
          <p:nvPr/>
        </p:nvSpPr>
        <p:spPr>
          <a:xfrm>
            <a:off x="5586356" y="5782443"/>
            <a:ext cx="107401" cy="80989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uadroTexto 72"/>
          <p:cNvSpPr txBox="1"/>
          <p:nvPr/>
        </p:nvSpPr>
        <p:spPr>
          <a:xfrm>
            <a:off x="6101241" y="5940713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= </a:t>
            </a:r>
            <a:endParaRPr lang="en-US" dirty="0"/>
          </a:p>
        </p:txBody>
      </p:sp>
      <p:sp>
        <p:nvSpPr>
          <p:cNvPr id="74" name="CuadroTexto 73"/>
          <p:cNvSpPr txBox="1"/>
          <p:nvPr/>
        </p:nvSpPr>
        <p:spPr>
          <a:xfrm>
            <a:off x="6592081" y="5695406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</a:t>
            </a:r>
            <a:r>
              <a:rPr lang="es-ES" dirty="0" smtClean="0"/>
              <a:t>!</a:t>
            </a:r>
            <a:endParaRPr lang="en-US" dirty="0"/>
          </a:p>
        </p:txBody>
      </p:sp>
      <p:cxnSp>
        <p:nvCxnSpPr>
          <p:cNvPr id="75" name="Conector recto 74"/>
          <p:cNvCxnSpPr/>
          <p:nvPr/>
        </p:nvCxnSpPr>
        <p:spPr>
          <a:xfrm>
            <a:off x="6523667" y="6064738"/>
            <a:ext cx="9885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uadroTexto 75"/>
          <p:cNvSpPr txBox="1"/>
          <p:nvPr/>
        </p:nvSpPr>
        <p:spPr>
          <a:xfrm>
            <a:off x="6541295" y="6002725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x! (n-x)!</a:t>
            </a:r>
            <a:endParaRPr lang="en-US" dirty="0"/>
          </a:p>
        </p:txBody>
      </p:sp>
      <p:sp>
        <p:nvSpPr>
          <p:cNvPr id="77" name="Elipse 76"/>
          <p:cNvSpPr/>
          <p:nvPr/>
        </p:nvSpPr>
        <p:spPr>
          <a:xfrm>
            <a:off x="7172725" y="4404529"/>
            <a:ext cx="339514" cy="5996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lipse 77"/>
          <p:cNvSpPr/>
          <p:nvPr/>
        </p:nvSpPr>
        <p:spPr>
          <a:xfrm>
            <a:off x="5681321" y="5704190"/>
            <a:ext cx="339514" cy="5996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uadroTexto 78"/>
          <p:cNvSpPr txBox="1"/>
          <p:nvPr/>
        </p:nvSpPr>
        <p:spPr>
          <a:xfrm>
            <a:off x="7583032" y="588007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=</a:t>
            </a:r>
            <a:endParaRPr lang="en-US" dirty="0"/>
          </a:p>
        </p:txBody>
      </p:sp>
      <p:sp>
        <p:nvSpPr>
          <p:cNvPr id="80" name="CuadroTexto 79"/>
          <p:cNvSpPr txBox="1"/>
          <p:nvPr/>
        </p:nvSpPr>
        <p:spPr>
          <a:xfrm>
            <a:off x="7870279" y="567843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5x4x3x2x1</a:t>
            </a:r>
            <a:endParaRPr lang="en-US" dirty="0"/>
          </a:p>
        </p:txBody>
      </p:sp>
      <p:cxnSp>
        <p:nvCxnSpPr>
          <p:cNvPr id="81" name="Conector recto 80"/>
          <p:cNvCxnSpPr/>
          <p:nvPr/>
        </p:nvCxnSpPr>
        <p:spPr>
          <a:xfrm flipV="1">
            <a:off x="7902350" y="6002725"/>
            <a:ext cx="1633536" cy="45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uadroTexto 81"/>
          <p:cNvSpPr txBox="1"/>
          <p:nvPr/>
        </p:nvSpPr>
        <p:spPr>
          <a:xfrm>
            <a:off x="7875277" y="602524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2x1x3x2x1</a:t>
            </a:r>
            <a:endParaRPr lang="en-US" dirty="0"/>
          </a:p>
        </p:txBody>
      </p:sp>
      <p:sp>
        <p:nvSpPr>
          <p:cNvPr id="83" name="CuadroTexto 82"/>
          <p:cNvSpPr txBox="1"/>
          <p:nvPr/>
        </p:nvSpPr>
        <p:spPr>
          <a:xfrm>
            <a:off x="6773381" y="6321766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(5-2)!</a:t>
            </a:r>
            <a:endParaRPr lang="en-US" dirty="0"/>
          </a:p>
        </p:txBody>
      </p:sp>
      <p:cxnSp>
        <p:nvCxnSpPr>
          <p:cNvPr id="84" name="Conector recto 83"/>
          <p:cNvCxnSpPr>
            <a:stCxn id="80" idx="3"/>
          </p:cNvCxnSpPr>
          <p:nvPr/>
        </p:nvCxnSpPr>
        <p:spPr>
          <a:xfrm flipH="1">
            <a:off x="8881796" y="5863104"/>
            <a:ext cx="211895" cy="77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/>
          <p:cNvCxnSpPr/>
          <p:nvPr/>
        </p:nvCxnSpPr>
        <p:spPr>
          <a:xfrm flipH="1">
            <a:off x="8881796" y="6133915"/>
            <a:ext cx="108447" cy="169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/>
          <p:cNvCxnSpPr/>
          <p:nvPr/>
        </p:nvCxnSpPr>
        <p:spPr>
          <a:xfrm flipH="1">
            <a:off x="8719118" y="5747126"/>
            <a:ext cx="39149" cy="209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/>
          <p:cNvCxnSpPr/>
          <p:nvPr/>
        </p:nvCxnSpPr>
        <p:spPr>
          <a:xfrm flipH="1">
            <a:off x="8636376" y="6101308"/>
            <a:ext cx="121891" cy="220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/>
          <p:cNvCxnSpPr>
            <a:stCxn id="80" idx="0"/>
            <a:endCxn id="80" idx="2"/>
          </p:cNvCxnSpPr>
          <p:nvPr/>
        </p:nvCxnSpPr>
        <p:spPr>
          <a:xfrm>
            <a:off x="8481985" y="5678438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/>
          <p:cNvCxnSpPr>
            <a:stCxn id="82" idx="0"/>
          </p:cNvCxnSpPr>
          <p:nvPr/>
        </p:nvCxnSpPr>
        <p:spPr>
          <a:xfrm flipH="1">
            <a:off x="8437506" y="6025247"/>
            <a:ext cx="49477" cy="481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/>
          <p:cNvCxnSpPr/>
          <p:nvPr/>
        </p:nvCxnSpPr>
        <p:spPr>
          <a:xfrm flipH="1">
            <a:off x="8200729" y="5747126"/>
            <a:ext cx="89510" cy="193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uadroTexto 90"/>
          <p:cNvSpPr txBox="1"/>
          <p:nvPr/>
        </p:nvSpPr>
        <p:spPr>
          <a:xfrm>
            <a:off x="8143419" y="54141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</a:t>
            </a:r>
            <a:endParaRPr lang="en-US" dirty="0"/>
          </a:p>
        </p:txBody>
      </p:sp>
      <p:sp>
        <p:nvSpPr>
          <p:cNvPr id="92" name="CuadroTexto 91"/>
          <p:cNvSpPr txBox="1"/>
          <p:nvPr/>
        </p:nvSpPr>
        <p:spPr>
          <a:xfrm>
            <a:off x="7875517" y="63186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</a:t>
            </a:r>
            <a:endParaRPr lang="en-US" dirty="0"/>
          </a:p>
        </p:txBody>
      </p:sp>
      <p:cxnSp>
        <p:nvCxnSpPr>
          <p:cNvPr id="93" name="Conector recto 92"/>
          <p:cNvCxnSpPr/>
          <p:nvPr/>
        </p:nvCxnSpPr>
        <p:spPr>
          <a:xfrm flipH="1">
            <a:off x="7902350" y="6101308"/>
            <a:ext cx="194734" cy="210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uadroTexto 93"/>
          <p:cNvSpPr txBox="1"/>
          <p:nvPr/>
        </p:nvSpPr>
        <p:spPr>
          <a:xfrm>
            <a:off x="9619029" y="5843366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= 10</a:t>
            </a:r>
            <a:endParaRPr lang="en-US" dirty="0"/>
          </a:p>
        </p:txBody>
      </p:sp>
      <p:sp>
        <p:nvSpPr>
          <p:cNvPr id="95" name="CuadroTexto 94"/>
          <p:cNvSpPr txBox="1"/>
          <p:nvPr/>
        </p:nvSpPr>
        <p:spPr>
          <a:xfrm>
            <a:off x="7748042" y="47512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</a:t>
            </a:r>
            <a:endParaRPr lang="en-US" dirty="0"/>
          </a:p>
        </p:txBody>
      </p:sp>
      <p:sp>
        <p:nvSpPr>
          <p:cNvPr id="96" name="CuadroTexto 95"/>
          <p:cNvSpPr txBox="1"/>
          <p:nvPr/>
        </p:nvSpPr>
        <p:spPr>
          <a:xfrm>
            <a:off x="7923954" y="4911667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(0,2)</a:t>
            </a:r>
            <a:endParaRPr lang="en-US" dirty="0"/>
          </a:p>
        </p:txBody>
      </p:sp>
      <p:sp>
        <p:nvSpPr>
          <p:cNvPr id="97" name="CuadroTexto 96"/>
          <p:cNvSpPr txBox="1"/>
          <p:nvPr/>
        </p:nvSpPr>
        <p:spPr>
          <a:xfrm>
            <a:off x="8407760" y="47869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</a:t>
            </a:r>
            <a:endParaRPr lang="en-US" dirty="0"/>
          </a:p>
        </p:txBody>
      </p:sp>
      <p:sp>
        <p:nvSpPr>
          <p:cNvPr id="98" name="CuadroTexto 97"/>
          <p:cNvSpPr txBox="1"/>
          <p:nvPr/>
        </p:nvSpPr>
        <p:spPr>
          <a:xfrm>
            <a:off x="8598415" y="4895009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=0,0512=5.12</a:t>
            </a:r>
            <a:endParaRPr lang="en-US" dirty="0"/>
          </a:p>
        </p:txBody>
      </p:sp>
      <p:sp>
        <p:nvSpPr>
          <p:cNvPr id="99" name="CuadroTexto 98"/>
          <p:cNvSpPr txBox="1"/>
          <p:nvPr/>
        </p:nvSpPr>
        <p:spPr>
          <a:xfrm>
            <a:off x="8716641" y="5191528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x100</a:t>
            </a:r>
            <a:endParaRPr lang="en-US" sz="1100" dirty="0"/>
          </a:p>
        </p:txBody>
      </p:sp>
      <p:sp>
        <p:nvSpPr>
          <p:cNvPr id="100" name="CuadroTexto 99"/>
          <p:cNvSpPr txBox="1"/>
          <p:nvPr/>
        </p:nvSpPr>
        <p:spPr>
          <a:xfrm>
            <a:off x="-101104" y="2674760"/>
            <a:ext cx="16209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Variable aleatoria binomial</a:t>
            </a:r>
            <a:endParaRPr lang="en-US" sz="1050" dirty="0"/>
          </a:p>
        </p:txBody>
      </p:sp>
      <p:cxnSp>
        <p:nvCxnSpPr>
          <p:cNvPr id="101" name="Conector recto de flecha 100"/>
          <p:cNvCxnSpPr/>
          <p:nvPr/>
        </p:nvCxnSpPr>
        <p:spPr>
          <a:xfrm>
            <a:off x="348157" y="2860129"/>
            <a:ext cx="0" cy="221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uadroTexto 101"/>
          <p:cNvSpPr txBox="1"/>
          <p:nvPr/>
        </p:nvSpPr>
        <p:spPr>
          <a:xfrm>
            <a:off x="5099539" y="6462129"/>
            <a:ext cx="1557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n! : 5x4x3x2x1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45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87827" y="1227909"/>
            <a:ext cx="3148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Distribución de </a:t>
            </a:r>
            <a:r>
              <a:rPr lang="es-ES" sz="2400" dirty="0" err="1" smtClean="0">
                <a:solidFill>
                  <a:schemeClr val="bg1"/>
                </a:solidFill>
              </a:rPr>
              <a:t>Poisson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7862" y="2436951"/>
            <a:ext cx="11151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rgbClr val="2C2F34"/>
                </a:solidFill>
                <a:latin typeface="-apple-system"/>
              </a:rPr>
              <a:t>Es 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una distribución de probabilidad discreta, que describe el número de veces que ocurre un evento durante un intervalo específico; el cual puede ser de tiempo, distancia, área, volumen, entre otros.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317862" y="3345548"/>
            <a:ext cx="10942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rgbClr val="2C2F34"/>
                </a:solidFill>
                <a:latin typeface="-apple-system"/>
              </a:rPr>
              <a:t>Fue 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propuesta por primera vez por Simeón </a:t>
            </a:r>
            <a:r>
              <a:rPr lang="es-ES" dirty="0" err="1">
                <a:solidFill>
                  <a:srgbClr val="2C2F34"/>
                </a:solidFill>
                <a:latin typeface="-apple-system"/>
              </a:rPr>
              <a:t>Poisson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 en libro publicado en 1837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4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39930" y="1250910"/>
            <a:ext cx="9988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-apple-system"/>
              </a:rPr>
              <a:t>En una distribución de </a:t>
            </a:r>
            <a:r>
              <a:rPr lang="es-ES" dirty="0" err="1">
                <a:solidFill>
                  <a:schemeClr val="bg1"/>
                </a:solidFill>
                <a:latin typeface="-apple-system"/>
              </a:rPr>
              <a:t>Poisson</a:t>
            </a:r>
            <a:r>
              <a:rPr lang="es-ES" dirty="0">
                <a:solidFill>
                  <a:schemeClr val="bg1"/>
                </a:solidFill>
                <a:latin typeface="-apple-system"/>
              </a:rPr>
              <a:t>, se cumplen siempre los siguientes supuestos: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91886" y="2006511"/>
            <a:ext cx="11273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s-ES" dirty="0" smtClean="0">
                <a:solidFill>
                  <a:srgbClr val="2C2F34"/>
                </a:solidFill>
                <a:latin typeface="-apple-system"/>
              </a:rPr>
              <a:t>la 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variable aleatoria es el número de veces que ocurre un evento durante un intervalo definido. El intervalo puede ser tiempo, distancia, área, volumen o alguna unidad similar</a:t>
            </a:r>
            <a:r>
              <a:rPr lang="es-ES" dirty="0" smtClean="0">
                <a:solidFill>
                  <a:srgbClr val="2C2F34"/>
                </a:solidFill>
                <a:latin typeface="-apple-system"/>
              </a:rPr>
              <a:t>.</a:t>
            </a:r>
          </a:p>
          <a:p>
            <a:endParaRPr lang="es-ES" dirty="0">
              <a:solidFill>
                <a:srgbClr val="2C2F34"/>
              </a:solidFill>
              <a:latin typeface="-apple-system"/>
            </a:endParaRPr>
          </a:p>
          <a:p>
            <a:pPr algn="ctr"/>
            <a:r>
              <a:rPr lang="es-ES" dirty="0">
                <a:solidFill>
                  <a:srgbClr val="2C2F34"/>
                </a:solidFill>
                <a:latin typeface="-apple-system"/>
              </a:rPr>
              <a:t>X = número de veces que ocurre un evento durante un intervalo </a:t>
            </a:r>
            <a:r>
              <a:rPr lang="es-ES" dirty="0" smtClean="0">
                <a:solidFill>
                  <a:srgbClr val="2C2F34"/>
                </a:solidFill>
                <a:latin typeface="-apple-system"/>
              </a:rPr>
              <a:t>definido</a:t>
            </a:r>
          </a:p>
          <a:p>
            <a:pPr algn="ctr"/>
            <a:endParaRPr lang="es-ES" dirty="0">
              <a:solidFill>
                <a:srgbClr val="2C2F34"/>
              </a:solidFill>
              <a:latin typeface="-apple-system"/>
            </a:endParaRPr>
          </a:p>
          <a:p>
            <a:r>
              <a:rPr lang="es-ES" dirty="0">
                <a:solidFill>
                  <a:srgbClr val="2C2F34"/>
                </a:solidFill>
                <a:latin typeface="-apple-system"/>
              </a:rPr>
              <a:t>2</a:t>
            </a:r>
            <a:r>
              <a:rPr lang="es-ES" dirty="0" smtClean="0">
                <a:solidFill>
                  <a:srgbClr val="2C2F34"/>
                </a:solidFill>
                <a:latin typeface="-apple-system"/>
              </a:rPr>
              <a:t>) 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la probabilidad de ocurrencia es la misma para cualesquiera 2 intervalos de igual longitud</a:t>
            </a:r>
            <a:r>
              <a:rPr lang="es-ES" dirty="0" smtClean="0">
                <a:solidFill>
                  <a:srgbClr val="2C2F34"/>
                </a:solidFill>
                <a:latin typeface="-apple-system"/>
              </a:rPr>
              <a:t>.</a:t>
            </a:r>
          </a:p>
          <a:p>
            <a:r>
              <a:rPr lang="es-ES" dirty="0">
                <a:solidFill>
                  <a:srgbClr val="2C2F34"/>
                </a:solidFill>
                <a:latin typeface="-apple-system"/>
              </a:rPr>
              <a:t/>
            </a:r>
            <a:br>
              <a:rPr lang="es-ES" dirty="0">
                <a:solidFill>
                  <a:srgbClr val="2C2F34"/>
                </a:solidFill>
                <a:latin typeface="-apple-system"/>
              </a:rPr>
            </a:br>
            <a:r>
              <a:rPr lang="es-ES" dirty="0">
                <a:solidFill>
                  <a:srgbClr val="2C2F34"/>
                </a:solidFill>
                <a:latin typeface="-apple-system"/>
              </a:rPr>
              <a:t>3</a:t>
            </a:r>
            <a:r>
              <a:rPr lang="es-ES" dirty="0" smtClean="0">
                <a:solidFill>
                  <a:srgbClr val="2C2F34"/>
                </a:solidFill>
                <a:latin typeface="-apple-system"/>
              </a:rPr>
              <a:t>) 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la ocurrencia o no ocurrencia en cualquier intervalo es independiente de la ocurrencia o no ocurrencia en cualquier otro intervalo</a:t>
            </a:r>
            <a:r>
              <a:rPr lang="es-ES" dirty="0" smtClean="0">
                <a:solidFill>
                  <a:srgbClr val="2C2F34"/>
                </a:solidFill>
                <a:latin typeface="-apple-system"/>
              </a:rPr>
              <a:t>.</a:t>
            </a:r>
          </a:p>
          <a:p>
            <a:r>
              <a:rPr lang="es-ES" dirty="0">
                <a:solidFill>
                  <a:srgbClr val="2C2F34"/>
                </a:solidFill>
                <a:latin typeface="-apple-system"/>
              </a:rPr>
              <a:t/>
            </a:r>
            <a:br>
              <a:rPr lang="es-ES" dirty="0">
                <a:solidFill>
                  <a:srgbClr val="2C2F34"/>
                </a:solidFill>
                <a:latin typeface="-apple-system"/>
              </a:rPr>
            </a:br>
            <a:r>
              <a:rPr lang="es-ES" dirty="0" smtClean="0">
                <a:solidFill>
                  <a:srgbClr val="2C2F34"/>
                </a:solidFill>
                <a:latin typeface="-apple-system"/>
              </a:rPr>
              <a:t>4) 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dos eventos no pueden ocurrir exactamente al mismo tiempo</a:t>
            </a:r>
            <a:r>
              <a:rPr lang="es-ES" dirty="0" smtClean="0">
                <a:solidFill>
                  <a:srgbClr val="2C2F34"/>
                </a:solidFill>
                <a:latin typeface="-apple-system"/>
              </a:rPr>
              <a:t>.</a:t>
            </a:r>
          </a:p>
          <a:p>
            <a:r>
              <a:rPr lang="es-ES" dirty="0">
                <a:solidFill>
                  <a:srgbClr val="2C2F34"/>
                </a:solidFill>
                <a:latin typeface="-apple-system"/>
              </a:rPr>
              <a:t> </a:t>
            </a:r>
          </a:p>
          <a:p>
            <a:r>
              <a:rPr lang="es-ES" dirty="0">
                <a:solidFill>
                  <a:srgbClr val="2C2F34"/>
                </a:solidFill>
                <a:latin typeface="-apple-system"/>
              </a:rPr>
              <a:t>Si se cumplen esas condiciones, la variable aleatoria discreta </a:t>
            </a:r>
            <a:r>
              <a:rPr lang="es-ES" i="1" dirty="0">
                <a:solidFill>
                  <a:srgbClr val="2C2F34"/>
                </a:solidFill>
                <a:latin typeface="-apple-system"/>
              </a:rPr>
              <a:t>X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 sigue una distribución de </a:t>
            </a:r>
            <a:r>
              <a:rPr lang="es-ES" dirty="0" err="1">
                <a:solidFill>
                  <a:srgbClr val="2C2F34"/>
                </a:solidFill>
                <a:latin typeface="-apple-system"/>
              </a:rPr>
              <a:t>Poisson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 y podemos aplicar la fórmula de la distribución de </a:t>
            </a:r>
            <a:r>
              <a:rPr lang="es-ES" dirty="0" err="1">
                <a:solidFill>
                  <a:srgbClr val="2C2F34"/>
                </a:solidFill>
                <a:latin typeface="-apple-system"/>
              </a:rPr>
              <a:t>Poisson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.</a:t>
            </a:r>
            <a:endParaRPr lang="es-ES" b="0" i="0" dirty="0">
              <a:solidFill>
                <a:srgbClr val="2C2F34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5059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76104" y="2057685"/>
            <a:ext cx="9248502" cy="12926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Se dice que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una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 variable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aleatoria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discreta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 </a:t>
            </a: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X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 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tiene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una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distribución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 de Poisson con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parámetro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μ (μ&gt;0)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 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si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 la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función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 de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probabilidad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 de </a:t>
            </a: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X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 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es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1259" t="57768" r="31995" b="30804"/>
          <a:stretch/>
        </p:blipFill>
        <p:spPr>
          <a:xfrm>
            <a:off x="2466754" y="2624819"/>
            <a:ext cx="6756875" cy="118153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70411" y="3447706"/>
            <a:ext cx="91352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2C2F34"/>
                </a:solidFill>
                <a:latin typeface="-apple-system"/>
              </a:rPr>
              <a:t>Donde</a:t>
            </a:r>
            <a:r>
              <a:rPr lang="es-ES" dirty="0" smtClean="0">
                <a:solidFill>
                  <a:srgbClr val="2C2F34"/>
                </a:solidFill>
                <a:latin typeface="-apple-system"/>
              </a:rPr>
              <a:t>:</a:t>
            </a:r>
          </a:p>
          <a:p>
            <a:endParaRPr lang="es-ES" dirty="0">
              <a:solidFill>
                <a:srgbClr val="2C2F34"/>
              </a:solidFill>
              <a:latin typeface="-apple-system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i="1" dirty="0">
                <a:solidFill>
                  <a:srgbClr val="2C2F34"/>
                </a:solidFill>
                <a:latin typeface="-apple-system"/>
              </a:rPr>
              <a:t>f(x) = P(X=x)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 : probabilidad de </a:t>
            </a:r>
            <a:r>
              <a:rPr lang="es-ES" i="1" dirty="0">
                <a:solidFill>
                  <a:srgbClr val="2C2F34"/>
                </a:solidFill>
                <a:latin typeface="-apple-system"/>
              </a:rPr>
              <a:t>x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 ocurrencias en un intervalo.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i="1" dirty="0">
                <a:solidFill>
                  <a:srgbClr val="2C2F34"/>
                </a:solidFill>
                <a:latin typeface="-apple-system"/>
              </a:rPr>
              <a:t>μ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: valor esperado o media de </a:t>
            </a:r>
            <a:r>
              <a:rPr lang="es-ES" i="1" dirty="0">
                <a:solidFill>
                  <a:srgbClr val="2C2F34"/>
                </a:solidFill>
                <a:latin typeface="-apple-system"/>
              </a:rPr>
              <a:t>X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i="1" dirty="0">
                <a:solidFill>
                  <a:srgbClr val="2C2F34"/>
                </a:solidFill>
                <a:latin typeface="-apple-system"/>
              </a:rPr>
              <a:t>e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: base de los logaritmos naturales. Su valor es 2,71828…</a:t>
            </a:r>
            <a:endParaRPr lang="es-ES" b="0" i="0" dirty="0">
              <a:solidFill>
                <a:srgbClr val="2C2F34"/>
              </a:solidFill>
              <a:effectLst/>
              <a:latin typeface="-apple-system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70411" y="51571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2C2F34"/>
                </a:solidFill>
                <a:latin typeface="-apple-system"/>
              </a:rPr>
              <a:t>Además, en una distribución de </a:t>
            </a:r>
            <a:r>
              <a:rPr lang="es-ES" dirty="0" err="1">
                <a:solidFill>
                  <a:srgbClr val="2C2F34"/>
                </a:solidFill>
                <a:latin typeface="-apple-system"/>
              </a:rPr>
              <a:t>Poisson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C2F34"/>
                </a:solidFill>
                <a:latin typeface="-apple-system"/>
              </a:rPr>
              <a:t>La media de </a:t>
            </a:r>
            <a:r>
              <a:rPr lang="es-ES" i="1" dirty="0">
                <a:solidFill>
                  <a:srgbClr val="2C2F34"/>
                </a:solidFill>
                <a:latin typeface="-apple-system"/>
              </a:rPr>
              <a:t>X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 es igual a </a:t>
            </a:r>
            <a:r>
              <a:rPr lang="es-ES" i="1" dirty="0">
                <a:solidFill>
                  <a:srgbClr val="2C2F34"/>
                </a:solidFill>
                <a:latin typeface="-apple-system"/>
              </a:rPr>
              <a:t>μ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C2F34"/>
                </a:solidFill>
                <a:latin typeface="-apple-system"/>
              </a:rPr>
              <a:t>La varianza de </a:t>
            </a:r>
            <a:r>
              <a:rPr lang="es-ES" i="1" dirty="0">
                <a:solidFill>
                  <a:srgbClr val="2C2F34"/>
                </a:solidFill>
                <a:latin typeface="-apple-system"/>
              </a:rPr>
              <a:t>X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 es igual a </a:t>
            </a:r>
            <a:r>
              <a:rPr lang="es-ES" i="1" dirty="0">
                <a:solidFill>
                  <a:srgbClr val="2C2F34"/>
                </a:solidFill>
                <a:latin typeface="-apple-system"/>
              </a:rPr>
              <a:t>μ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.</a:t>
            </a:r>
            <a:endParaRPr lang="es-ES" b="0" i="0" dirty="0">
              <a:solidFill>
                <a:srgbClr val="2C2F34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4032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7828" y="1933303"/>
            <a:ext cx="10136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Para las asesorías de Inglés, Miss Lily recibe un promedio de </a:t>
            </a:r>
            <a:r>
              <a:rPr lang="es-ES" i="1" dirty="0" smtClean="0">
                <a:solidFill>
                  <a:srgbClr val="2C2F34"/>
                </a:solidFill>
                <a:latin typeface="-apple-system"/>
              </a:rPr>
              <a:t>μ= 4 </a:t>
            </a:r>
            <a:r>
              <a:rPr lang="es-ES" i="1" dirty="0" smtClean="0">
                <a:solidFill>
                  <a:srgbClr val="2C2F34"/>
                </a:solidFill>
                <a:latin typeface="+mj-lt"/>
              </a:rPr>
              <a:t>alumnos al día. </a:t>
            </a:r>
            <a:r>
              <a:rPr lang="es-ES" i="1" dirty="0" smtClean="0">
                <a:solidFill>
                  <a:srgbClr val="2C2F34"/>
                </a:solidFill>
              </a:rPr>
              <a:t>Sabiendo que el número de </a:t>
            </a:r>
          </a:p>
          <a:p>
            <a:r>
              <a:rPr lang="es-ES" i="1" dirty="0" smtClean="0">
                <a:solidFill>
                  <a:srgbClr val="2C2F34"/>
                </a:solidFill>
              </a:rPr>
              <a:t>alumnos</a:t>
            </a:r>
            <a:r>
              <a:rPr lang="es-ES" dirty="0" smtClean="0"/>
              <a:t> que llegan en un día sigue una distribución de </a:t>
            </a:r>
            <a:r>
              <a:rPr lang="es-ES" dirty="0" err="1" smtClean="0"/>
              <a:t>Poisson</a:t>
            </a:r>
            <a:r>
              <a:rPr lang="es-ES" dirty="0" smtClean="0"/>
              <a:t>, calcular:</a:t>
            </a:r>
          </a:p>
          <a:p>
            <a:pPr marL="342900" indent="-342900">
              <a:buAutoNum type="alphaLcParenR"/>
            </a:pPr>
            <a:r>
              <a:rPr lang="es-ES" dirty="0" smtClean="0">
                <a:solidFill>
                  <a:srgbClr val="FF0000"/>
                </a:solidFill>
              </a:rPr>
              <a:t>La probabilidad de que </a:t>
            </a:r>
            <a:r>
              <a:rPr lang="es-ES" dirty="0" smtClean="0">
                <a:solidFill>
                  <a:srgbClr val="FF0000"/>
                </a:solidFill>
              </a:rPr>
              <a:t>lleguen </a:t>
            </a:r>
            <a:r>
              <a:rPr lang="es-ES" dirty="0" smtClean="0">
                <a:solidFill>
                  <a:srgbClr val="FF0000"/>
                </a:solidFill>
              </a:rPr>
              <a:t>3 alumnos en un </a:t>
            </a:r>
            <a:r>
              <a:rPr lang="es-ES" dirty="0" smtClean="0">
                <a:solidFill>
                  <a:srgbClr val="FF0000"/>
                </a:solidFill>
              </a:rPr>
              <a:t>día = 19.54%</a:t>
            </a:r>
            <a:endParaRPr lang="es-ES" dirty="0" smtClean="0">
              <a:solidFill>
                <a:srgbClr val="FF0000"/>
              </a:solidFill>
            </a:endParaRPr>
          </a:p>
          <a:p>
            <a:pPr marL="342900" indent="-342900">
              <a:buAutoNum type="alphaLcParenR"/>
            </a:pPr>
            <a:r>
              <a:rPr lang="es-ES" dirty="0" smtClean="0"/>
              <a:t>La probabilidad de que lleguen 5 </a:t>
            </a:r>
            <a:r>
              <a:rPr lang="es-ES" dirty="0" smtClean="0"/>
              <a:t>alumnos en un día= </a:t>
            </a:r>
            <a:r>
              <a:rPr lang="es-ES" dirty="0">
                <a:solidFill>
                  <a:srgbClr val="FF0000"/>
                </a:solidFill>
              </a:rPr>
              <a:t>15.63 %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1259" t="57768" r="47809" b="32655"/>
          <a:stretch/>
        </p:blipFill>
        <p:spPr>
          <a:xfrm>
            <a:off x="6875656" y="2533467"/>
            <a:ext cx="3848986" cy="99025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45789" y="333905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x= </a:t>
            </a:r>
            <a:r>
              <a:rPr lang="es-ES" dirty="0"/>
              <a:t>3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821744" y="3708384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2C2F34"/>
                </a:solidFill>
                <a:latin typeface="-apple-system"/>
              </a:rPr>
              <a:t>μ= 4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3848986" y="3708384"/>
            <a:ext cx="248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f(3)= P(X=3)= e     .   4  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5388048" y="361507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-4</a:t>
            </a:r>
            <a:endParaRPr lang="en-US" dirty="0"/>
          </a:p>
        </p:txBody>
      </p:sp>
      <p:sp>
        <p:nvSpPr>
          <p:cNvPr id="9" name="Rectángulo 8"/>
          <p:cNvSpPr/>
          <p:nvPr/>
        </p:nvSpPr>
        <p:spPr>
          <a:xfrm>
            <a:off x="6031635" y="352371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3</a:t>
            </a:r>
            <a:endParaRPr lang="en-US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5305647" y="4077716"/>
            <a:ext cx="11589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5703821" y="4105356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3!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678865" y="4848447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3!= 3x2x1 = 6</a:t>
            </a:r>
            <a:endParaRPr lang="en-U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677247" y="3984402"/>
            <a:ext cx="115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= e    .   4 </a:t>
            </a:r>
            <a:endParaRPr lang="en-U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064853" y="389305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-4</a:t>
            </a:r>
            <a:endParaRPr lang="en-U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638337" y="38063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</a:t>
            </a:r>
            <a:endParaRPr lang="en-US" dirty="0"/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6942543" y="4262382"/>
            <a:ext cx="1272946" cy="27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7440277" y="4346928"/>
            <a:ext cx="198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6</a:t>
            </a:r>
            <a:endParaRPr lang="en-U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9005777" y="4716260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(e    ) (4    ) / 6</a:t>
            </a:r>
            <a:endParaRPr lang="en-U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9223144" y="4571317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-4</a:t>
            </a:r>
            <a:endParaRPr lang="en-U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9813049" y="45713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</a:t>
            </a:r>
            <a:endParaRPr lang="en-U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414195" y="4848447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= 0.1954 x100= 19.54%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4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1419947" y="2701098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x= 5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1395902" y="3070430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2C2F34"/>
                </a:solidFill>
                <a:latin typeface="-apple-system"/>
              </a:rPr>
              <a:t>μ= 4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3444949" y="2431886"/>
            <a:ext cx="248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f(5)= P(X=5)= e     .   4  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4984011" y="2338572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-4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5627598" y="22472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5</a:t>
            </a:r>
            <a:endParaRPr lang="en-US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4901610" y="2801218"/>
            <a:ext cx="11589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5299784" y="2828858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5</a:t>
            </a:r>
            <a:r>
              <a:rPr lang="es-ES" dirty="0" smtClean="0"/>
              <a:t>!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273210" y="2707904"/>
            <a:ext cx="115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= e    .   4 </a:t>
            </a:r>
            <a:endParaRPr lang="en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660816" y="2616552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-4</a:t>
            </a:r>
            <a:endParaRPr lang="en-US" dirty="0"/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6502961" y="3049596"/>
            <a:ext cx="1272946" cy="27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2640553" y="3886480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5!= 5x4x3x2x1 = 120</a:t>
            </a:r>
            <a:endParaRPr lang="en-U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188370" y="25232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</a:t>
            </a:r>
            <a:endParaRPr lang="en-U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807496" y="307723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120</a:t>
            </a:r>
            <a:endParaRPr lang="en-U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7928037" y="287875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=</a:t>
            </a:r>
            <a:endParaRPr lang="en-U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8185081" y="2828858"/>
            <a:ext cx="24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0.1563 x 100%= 15.63 %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3542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5277</TotalTime>
  <Words>607</Words>
  <Application>Microsoft Office PowerPoint</Application>
  <PresentationFormat>Panorámica</PresentationFormat>
  <Paragraphs>120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-apple-system</vt:lpstr>
      <vt:lpstr>Arial</vt:lpstr>
      <vt:lpstr>Gill Sans MT</vt:lpstr>
      <vt:lpstr>Verdana</vt:lpstr>
      <vt:lpstr>Wingdings</vt:lpstr>
      <vt:lpstr>Wingdings 2</vt:lpstr>
      <vt:lpstr>Dividendo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marlene muzquiz flores</dc:creator>
  <cp:lastModifiedBy>marlene muzquiz flores</cp:lastModifiedBy>
  <cp:revision>52</cp:revision>
  <cp:lastPrinted>2020-12-15T17:36:51Z</cp:lastPrinted>
  <dcterms:created xsi:type="dcterms:W3CDTF">2020-12-06T21:56:51Z</dcterms:created>
  <dcterms:modified xsi:type="dcterms:W3CDTF">2021-01-19T19:24:53Z</dcterms:modified>
</cp:coreProperties>
</file>