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>
        <p:scale>
          <a:sx n="90" d="100"/>
          <a:sy n="90" d="100"/>
        </p:scale>
        <p:origin x="-102" y="-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s://economipedia.com/wp-content/uploads/Formula-media-aritmetica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onomipedia.com/wp-content/uploads/media-aritmetica-calculo.jp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economipedia.com/wp-content/uploads/media-aritmetica-ejemplo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onomipedia.com/definiciones/estadistico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tadisticamente.com/variables-cualitativas/" TargetMode="External"/><Relationship Id="rId2" Type="http://schemas.openxmlformats.org/officeDocument/2006/relationships/hyperlink" Target="https://estadisticamente.com/variables-cuantitativa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jtzACMXuL0" TargetMode="External"/><Relationship Id="rId2" Type="http://schemas.openxmlformats.org/officeDocument/2006/relationships/hyperlink" Target="https://www.youtube.com/watch?v=Jzap2ZpvSd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60694" y="1028469"/>
            <a:ext cx="10106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735"/>
              </a:spcBef>
              <a:spcAft>
                <a:spcPts val="0"/>
              </a:spcAft>
              <a:buSzPts val="1000"/>
              <a:tabLst>
                <a:tab pos="948690" algn="l"/>
                <a:tab pos="949325" algn="l"/>
              </a:tabLst>
            </a:pP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</a:t>
            </a:r>
            <a:r>
              <a:rPr lang="es-ES" sz="2800" u="sng" dirty="0" smtClean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ac</a:t>
            </a:r>
            <a:r>
              <a:rPr lang="es-ES" sz="2800" u="sng" spc="-5" dirty="0" smtClean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</a:t>
            </a:r>
            <a:r>
              <a:rPr lang="es-ES" sz="2800" u="sng" dirty="0" smtClean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s-ES" sz="2800" u="sng" spc="-80" dirty="0" smtClean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ó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spc="-9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v</a:t>
            </a:r>
            <a:r>
              <a:rPr lang="es-ES" sz="2800" u="sng" spc="1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</a:t>
            </a:r>
            <a:r>
              <a:rPr lang="es-ES" sz="2800" u="sng" spc="-9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os:</a:t>
            </a:r>
            <a:r>
              <a:rPr lang="es-ES" sz="2800" u="sng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as</a:t>
            </a:r>
            <a:r>
              <a:rPr lang="es-ES" sz="2800" u="sng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spc="-9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te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ncia</a:t>
            </a:r>
            <a:r>
              <a:rPr lang="es-ES" sz="2800" u="sng" spc="-9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spc="1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</a:t>
            </a:r>
            <a:r>
              <a:rPr lang="es-ES" sz="2800" u="sng" spc="1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</a:t>
            </a:r>
            <a:endParaRPr lang="en-US" sz="3600" u="sng" dirty="0">
              <a:solidFill>
                <a:schemeClr val="bg1"/>
              </a:solidFill>
              <a:effectLst/>
              <a:latin typeface="Verdana" panose="020B060403050404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7379" y="1928936"/>
            <a:ext cx="110729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 smtClean="0">
                <a:solidFill>
                  <a:srgbClr val="333333"/>
                </a:solidFill>
                <a:latin typeface="Open Sans"/>
              </a:rPr>
              <a:t>Media: (M)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es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el valor promedio de un conjunto de datos numéricos, calculada como la suma del conjunto de valores dividida entre el número total de valores.</a:t>
            </a:r>
            <a:endParaRPr lang="en-US" dirty="0"/>
          </a:p>
        </p:txBody>
      </p:sp>
      <p:pic>
        <p:nvPicPr>
          <p:cNvPr id="2050" name="Picture 2" descr="https://economipedia.com/wp-content/uploads/Formula-media-aritmet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291" y="2678824"/>
            <a:ext cx="47910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223867" y="3206987"/>
            <a:ext cx="81781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Ejemplo: </a:t>
            </a:r>
          </a:p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Donde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x es el valor de la observación i, y N el número total de observaciones.</a:t>
            </a:r>
          </a:p>
          <a:p>
            <a:r>
              <a:rPr lang="es-ES" dirty="0">
                <a:solidFill>
                  <a:srgbClr val="333333"/>
                </a:solidFill>
                <a:latin typeface="Open Sans"/>
              </a:rPr>
              <a:t>Supongamos que nuestras calificaciones en la escuela son: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68539"/>
              </p:ext>
            </p:extLst>
          </p:nvPr>
        </p:nvGraphicFramePr>
        <p:xfrm>
          <a:off x="9520324" y="3180236"/>
          <a:ext cx="2102390" cy="1916908"/>
        </p:xfrm>
        <a:graphic>
          <a:graphicData uri="http://schemas.openxmlformats.org/drawingml/2006/table">
            <a:tbl>
              <a:tblPr/>
              <a:tblGrid>
                <a:gridCol w="1051195">
                  <a:extLst>
                    <a:ext uri="{9D8B030D-6E8A-4147-A177-3AD203B41FA5}">
                      <a16:colId xmlns:a16="http://schemas.microsoft.com/office/drawing/2014/main" val="1818365682"/>
                    </a:ext>
                  </a:extLst>
                </a:gridCol>
                <a:gridCol w="1051195">
                  <a:extLst>
                    <a:ext uri="{9D8B030D-6E8A-4147-A177-3AD203B41FA5}">
                      <a16:colId xmlns:a16="http://schemas.microsoft.com/office/drawing/2014/main" val="2123755782"/>
                    </a:ext>
                  </a:extLst>
                </a:gridCol>
              </a:tblGrid>
              <a:tr h="335953"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effectLst/>
                        </a:rPr>
                        <a:t>Asignatura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effectLst/>
                        </a:rPr>
                        <a:t>Nota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183477"/>
                  </a:ext>
                </a:extLst>
              </a:tr>
              <a:tr h="335953"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Matemáticas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7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461693"/>
                  </a:ext>
                </a:extLst>
              </a:tr>
              <a:tr h="573096">
                <a:tc>
                  <a:txBody>
                    <a:bodyPr/>
                    <a:lstStyle/>
                    <a:p>
                      <a:pPr algn="l"/>
                      <a:r>
                        <a:rPr lang="en-US" sz="1400" i="1" dirty="0" err="1">
                          <a:effectLst/>
                        </a:rPr>
                        <a:t>Educación</a:t>
                      </a:r>
                      <a:r>
                        <a:rPr lang="en-US" sz="1400" i="1" dirty="0">
                          <a:effectLst/>
                        </a:rPr>
                        <a:t> </a:t>
                      </a:r>
                      <a:r>
                        <a:rPr lang="en-US" sz="1400" i="1" dirty="0" err="1">
                          <a:effectLst/>
                        </a:rPr>
                        <a:t>Física</a:t>
                      </a:r>
                      <a:endParaRPr lang="en-US" sz="1400" dirty="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8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517163"/>
                  </a:ext>
                </a:extLst>
              </a:tr>
              <a:tr h="335953"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Biología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5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874277"/>
                  </a:ext>
                </a:extLst>
              </a:tr>
              <a:tr h="335953"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Economía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 dirty="0">
                          <a:effectLst/>
                        </a:rPr>
                        <a:t>10</a:t>
                      </a:r>
                      <a:endParaRPr lang="en-US" sz="1400" dirty="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910559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7757553" y="3811956"/>
            <a:ext cx="248381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38291" y="4138690"/>
            <a:ext cx="3865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333333"/>
                </a:solidFill>
                <a:latin typeface="Open Sans"/>
              </a:rPr>
              <a:t>N = número total de </a:t>
            </a:r>
            <a:r>
              <a:rPr lang="pt-BR" dirty="0" err="1" smtClean="0">
                <a:solidFill>
                  <a:srgbClr val="333333"/>
                </a:solidFill>
                <a:latin typeface="Open Sans"/>
              </a:rPr>
              <a:t>asignaturas</a:t>
            </a:r>
            <a:r>
              <a:rPr lang="pt-BR" dirty="0" smtClean="0">
                <a:solidFill>
                  <a:srgbClr val="333333"/>
                </a:solidFill>
                <a:latin typeface="Open Sans"/>
              </a:rPr>
              <a:t> = 4</a:t>
            </a:r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58501" y="4628342"/>
            <a:ext cx="80047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Entonces aplicando la fórmula que acabamos de exponer, el resultado sería:</a:t>
            </a:r>
          </a:p>
          <a:p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pic>
        <p:nvPicPr>
          <p:cNvPr id="14" name="Picture 29" descr="https://economipedia.com/wp-content/uploads/media-aritmetica-ejemplo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246" y="5024106"/>
            <a:ext cx="606742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0" descr="https://economipedia.com/wp-content/uploads/media-aritmetica-calculo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264" y="5551672"/>
            <a:ext cx="366712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ángulo 15"/>
          <p:cNvSpPr/>
          <p:nvPr/>
        </p:nvSpPr>
        <p:spPr>
          <a:xfrm>
            <a:off x="3441470" y="6337725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Nuestra calificación media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será de un 7,5.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9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300446" y="3382953"/>
            <a:ext cx="11416936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adroTexto 18"/>
          <p:cNvSpPr txBox="1"/>
          <p:nvPr/>
        </p:nvSpPr>
        <p:spPr>
          <a:xfrm>
            <a:off x="640081" y="1005839"/>
            <a:ext cx="1463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bg1"/>
                </a:solidFill>
              </a:rPr>
              <a:t>Mediana</a:t>
            </a:r>
            <a:r>
              <a:rPr lang="es-ES" sz="2400" dirty="0" smtClean="0">
                <a:solidFill>
                  <a:schemeClr val="bg1"/>
                </a:solidFill>
              </a:rPr>
              <a:t>: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91886" y="1889906"/>
            <a:ext cx="11325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Open Sans"/>
              </a:rPr>
              <a:t>La mediana es un </a:t>
            </a:r>
            <a:r>
              <a:rPr lang="es-ES" sz="1600" b="1" dirty="0">
                <a:latin typeface="Open Sans"/>
                <a:hlinkClick r:id="rId2"/>
              </a:rPr>
              <a:t>estadístico</a:t>
            </a:r>
            <a:r>
              <a:rPr lang="es-ES" sz="1600" b="1" dirty="0">
                <a:latin typeface="Open Sans"/>
              </a:rPr>
              <a:t> de posición central que parte la distribución en dos, es decir, deja la misma cantidad de valores a un lado que a otro</a:t>
            </a:r>
            <a:r>
              <a:rPr lang="es-ES" sz="1600" b="1" dirty="0" smtClean="0">
                <a:latin typeface="Open Sans"/>
              </a:rPr>
              <a:t>.</a:t>
            </a:r>
          </a:p>
          <a:p>
            <a:endParaRPr lang="es-ES" sz="1600" b="1" dirty="0">
              <a:latin typeface="Open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u="sng" dirty="0">
                <a:latin typeface="Open Sans"/>
              </a:rPr>
              <a:t>Para calcular la mediana es importante que los datos estén ordenados de mayor a menor, o al contrario de menor a mayor. Esto es, que tengan un orden.</a:t>
            </a:r>
            <a:endParaRPr lang="es-ES" sz="1600" b="0" i="0" u="sng" dirty="0">
              <a:effectLst/>
              <a:latin typeface="Open Sans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91886" y="3378488"/>
            <a:ext cx="11325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Open Sans"/>
              </a:rPr>
              <a:t>Al contrario que la media que puede estar desplazada hacia un lado o a otro, según la distribución, la mediana siempre se sitúa en el centro de esta. Dicho sea paso, a la forma de la distribución se le conoce como </a:t>
            </a:r>
            <a:r>
              <a:rPr lang="es-ES" b="1" dirty="0" err="1">
                <a:solidFill>
                  <a:schemeClr val="bg1"/>
                </a:solidFill>
                <a:latin typeface="Open Sans"/>
              </a:rPr>
              <a:t>curtosis</a:t>
            </a:r>
            <a:r>
              <a:rPr lang="es-ES" b="1" dirty="0">
                <a:solidFill>
                  <a:schemeClr val="bg1"/>
                </a:solidFill>
                <a:latin typeface="Open Sans"/>
              </a:rPr>
              <a:t>. Con la </a:t>
            </a:r>
            <a:r>
              <a:rPr lang="es-ES" b="1" dirty="0" err="1">
                <a:solidFill>
                  <a:schemeClr val="bg1"/>
                </a:solidFill>
                <a:latin typeface="Open Sans"/>
              </a:rPr>
              <a:t>curtosis</a:t>
            </a:r>
            <a:r>
              <a:rPr lang="es-ES" b="1" dirty="0">
                <a:solidFill>
                  <a:schemeClr val="bg1"/>
                </a:solidFill>
                <a:latin typeface="Open Sans"/>
              </a:rPr>
              <a:t> podemos ver hacia dónde está desplaza la distribución.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95943" y="450473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>
                <a:solidFill>
                  <a:srgbClr val="333333"/>
                </a:solidFill>
                <a:latin typeface="Open Sans"/>
              </a:rPr>
              <a:t>La fórmula no nos dará el valor de la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mediana (lo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que nos dará es la posición en la que está dentro del conjunto de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datos).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Debemos tener en cuenta, en este sentido, si el número total de datos u observaciones que tenemos (n) es par o impar. De tal forma que la fórmula de la mediana es:</a:t>
            </a:r>
            <a:endParaRPr lang="en-US" dirty="0"/>
          </a:p>
        </p:txBody>
      </p:sp>
      <p:sp>
        <p:nvSpPr>
          <p:cNvPr id="24" name="Rectángulo 23"/>
          <p:cNvSpPr/>
          <p:nvPr/>
        </p:nvSpPr>
        <p:spPr>
          <a:xfrm>
            <a:off x="7019109" y="450689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Cuando el número de observaciones es par:</a:t>
            </a:r>
          </a:p>
          <a:p>
            <a:r>
              <a:rPr lang="es-ES" dirty="0"/>
              <a:t>Mediana = (n+1) / 2 → Media de las observaciones</a:t>
            </a:r>
          </a:p>
          <a:p>
            <a:endParaRPr lang="es-ES" dirty="0"/>
          </a:p>
          <a:p>
            <a:r>
              <a:rPr lang="es-ES" dirty="0"/>
              <a:t>Cuando el número de observaciones es impar:</a:t>
            </a:r>
          </a:p>
          <a:p>
            <a:r>
              <a:rPr lang="es-ES" dirty="0"/>
              <a:t>Mediana = (n+1) / 2 → Valor de la observación</a:t>
            </a:r>
            <a:endParaRPr lang="en-US" dirty="0"/>
          </a:p>
        </p:txBody>
      </p:sp>
      <p:sp>
        <p:nvSpPr>
          <p:cNvPr id="25" name="Flecha derecha 24"/>
          <p:cNvSpPr/>
          <p:nvPr/>
        </p:nvSpPr>
        <p:spPr>
          <a:xfrm>
            <a:off x="6396446" y="5133703"/>
            <a:ext cx="622663" cy="248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/>
          <p:cNvSpPr/>
          <p:nvPr/>
        </p:nvSpPr>
        <p:spPr>
          <a:xfrm>
            <a:off x="2103943" y="1052005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</a:rPr>
              <a:t>(Me) o (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Md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5185954" y="2417075"/>
            <a:ext cx="326572" cy="3693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3178628" y="7550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Open Sans"/>
              </a:rPr>
              <a:t> </a:t>
            </a:r>
            <a:r>
              <a:rPr lang="es-ES" b="1" dirty="0" smtClean="0">
                <a:solidFill>
                  <a:schemeClr val="bg1"/>
                </a:solidFill>
                <a:latin typeface="Open Sans"/>
              </a:rPr>
              <a:t>Ejemplo impar: Imaginemos </a:t>
            </a:r>
            <a:r>
              <a:rPr lang="es-ES" b="1" dirty="0">
                <a:solidFill>
                  <a:schemeClr val="bg1"/>
                </a:solidFill>
                <a:latin typeface="Open Sans"/>
              </a:rPr>
              <a:t>que tenemos los siguientes datos: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Open Sans"/>
              </a:rPr>
              <a:t>2,4,12,6,8,14,16,10,18.</a:t>
            </a:r>
            <a:endParaRPr lang="es-ES" b="0" i="0" dirty="0"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51378" y="2047743"/>
            <a:ext cx="11004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333333"/>
                </a:solidFill>
                <a:latin typeface="Open Sans"/>
              </a:rPr>
              <a:t>En primer lugar los ordenamos de menor a mayor con lo que tendríamos lo siguiente:</a:t>
            </a:r>
            <a:endParaRPr lang="en-US" dirty="0"/>
          </a:p>
        </p:txBody>
      </p:sp>
      <p:sp>
        <p:nvSpPr>
          <p:cNvPr id="10" name="Rectángulo 9"/>
          <p:cNvSpPr/>
          <p:nvPr/>
        </p:nvSpPr>
        <p:spPr>
          <a:xfrm>
            <a:off x="4360245" y="2417075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Open Sans"/>
              </a:rPr>
              <a:t>2,4,6,8,</a:t>
            </a:r>
            <a:r>
              <a:rPr lang="en-US" b="1" dirty="0">
                <a:solidFill>
                  <a:srgbClr val="333333"/>
                </a:solidFill>
                <a:latin typeface="Open Sans"/>
              </a:rPr>
              <a:t>10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,12,14,16,18.</a:t>
            </a:r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2905752" y="2911230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Pues bien, el valor de la mediana, como indica la fórmula, es aquel que deje la misma cantidad de valores tanto a un lado como a otro. ¿Cuántas observaciones tenemos? 9 observaciones. Calculamos la posición con la fórmula de la mediana correspondiente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endParaRPr lang="es-ES" dirty="0">
              <a:solidFill>
                <a:srgbClr val="333333"/>
              </a:solidFill>
              <a:latin typeface="Open Sans"/>
            </a:endParaRPr>
          </a:p>
          <a:p>
            <a:pPr algn="ctr"/>
            <a:r>
              <a:rPr lang="es-ES" dirty="0">
                <a:solidFill>
                  <a:srgbClr val="333333"/>
                </a:solidFill>
                <a:latin typeface="Open Sans"/>
              </a:rPr>
              <a:t>Mediana = 9+1 / 2 = 5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65611" y="5067378"/>
            <a:ext cx="11673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Qué </a:t>
            </a:r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quiere decir este 5? </a:t>
            </a:r>
            <a:endParaRPr lang="es-ES" b="1" i="1" dirty="0" smtClean="0">
              <a:solidFill>
                <a:schemeClr val="accent1">
                  <a:lumMod val="90000"/>
                  <a:lumOff val="10000"/>
                </a:schemeClr>
              </a:solidFill>
              <a:latin typeface="Open Sans"/>
            </a:endParaRPr>
          </a:p>
          <a:p>
            <a:pPr algn="just"/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Nos </a:t>
            </a:r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dice que el valor de la mediana, se encuentra en la observación cuya posición es la quinta</a:t>
            </a:r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.</a:t>
            </a:r>
            <a:endParaRPr lang="es-ES" b="1" i="1" dirty="0">
              <a:solidFill>
                <a:schemeClr val="accent1">
                  <a:lumMod val="90000"/>
                  <a:lumOff val="10000"/>
                </a:schemeClr>
              </a:solidFill>
              <a:latin typeface="Open Sans"/>
            </a:endParaRPr>
          </a:p>
          <a:p>
            <a:pPr algn="just"/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Por lo tanto la mediana de esta sería de datos sería el número 10, ya que está en la posición quinta. Además, podemos comprobar como tanto a la izquierda del 5 hay 4 valores (2, 4, 6 y 8) y a la derecha del 10 hay otros 4 valores (12, 14, 16 y 18).</a:t>
            </a:r>
            <a:endParaRPr lang="es-ES" b="1" i="1" dirty="0">
              <a:solidFill>
                <a:schemeClr val="accent1">
                  <a:lumMod val="90000"/>
                  <a:lumOff val="10000"/>
                </a:schemeClr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04627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/>
          <p:cNvSpPr/>
          <p:nvPr/>
        </p:nvSpPr>
        <p:spPr>
          <a:xfrm>
            <a:off x="6283234" y="2312126"/>
            <a:ext cx="378823" cy="3160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2990983" y="70226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Open Sans"/>
              </a:rPr>
              <a:t>Ejemplo par: Imaginemos </a:t>
            </a:r>
            <a:r>
              <a:rPr lang="es-ES" b="1" dirty="0">
                <a:solidFill>
                  <a:schemeClr val="bg1"/>
                </a:solidFill>
                <a:latin typeface="Open Sans"/>
              </a:rPr>
              <a:t>ahora que tenemos los siguientes números: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Open Sans"/>
              </a:rPr>
              <a:t>1,2,4,2,5,9,8,9.</a:t>
            </a:r>
            <a:endParaRPr lang="es-ES" b="0" i="0" dirty="0"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439886" y="19949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Si los ordenamos tendríamos lo siguiente:</a:t>
            </a:r>
          </a:p>
          <a:p>
            <a:pPr algn="ctr"/>
            <a:r>
              <a:rPr lang="es-ES" dirty="0">
                <a:solidFill>
                  <a:srgbClr val="333333"/>
                </a:solidFill>
                <a:latin typeface="Open Sans"/>
              </a:rPr>
              <a:t>1,2,2,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4,6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,8,9,9.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05245" y="2841980"/>
            <a:ext cx="114125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En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este caso, la cantidad de observaciones es par. Por tanto, de tener en cuenta las consideraciones para el número de observaciones par. La fórmula nos indica lo siguiente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:</a:t>
            </a:r>
          </a:p>
          <a:p>
            <a:endParaRPr lang="es-ES" dirty="0">
              <a:solidFill>
                <a:srgbClr val="333333"/>
              </a:solidFill>
              <a:latin typeface="Open Sans"/>
            </a:endParaRPr>
          </a:p>
          <a:p>
            <a:pPr algn="ctr"/>
            <a:r>
              <a:rPr lang="es-ES" dirty="0">
                <a:solidFill>
                  <a:srgbClr val="333333"/>
                </a:solidFill>
                <a:latin typeface="Open Sans"/>
              </a:rPr>
              <a:t>Mediana = 8+1 / 2 =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4.5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50257" y="4042309"/>
            <a:ext cx="111774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NOTA IMPORTANTE:</a:t>
            </a:r>
          </a:p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¿Cuál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es la posición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4.5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? O está en la posición 4 o está en la posición 5, pero la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4.5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no existe. Lo que haremos será una media de los valores que están en la posición 4 y 5. Esos números son el 4 y el 6. La media entre estos dos números es 5 [ (4+6) / 2 ].</a:t>
            </a:r>
          </a:p>
          <a:p>
            <a:r>
              <a:rPr lang="es-ES" b="1" dirty="0">
                <a:solidFill>
                  <a:srgbClr val="333333"/>
                </a:solidFill>
                <a:latin typeface="Open Sans"/>
              </a:rPr>
              <a:t>El valor de la mediana, por tanto, sería 5. El número 5 (nos lo imaginamos) dejaría al lado izquierdo (1, 2, 2 y 4) la misma cantidad de observaciones que al lado derecho (6, 8, 9 y 9)</a:t>
            </a:r>
            <a:endParaRPr lang="es-ES" b="1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2454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5023" y="1911757"/>
            <a:ext cx="110076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rgbClr val="333333"/>
                </a:solidFill>
                <a:latin typeface="Muli"/>
              </a:rPr>
              <a:t>Moda: </a:t>
            </a:r>
            <a:r>
              <a:rPr lang="es-ES" b="1" dirty="0" smtClean="0">
                <a:solidFill>
                  <a:srgbClr val="333333"/>
                </a:solidFill>
                <a:latin typeface="Muli"/>
              </a:rPr>
              <a:t>conjunto 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de datos, se define como el número que está representado más veces dentro de esos datos, es decir, aquel número que presenta una mayor frecuencia absoluta dentro de la muestra.</a:t>
            </a:r>
          </a:p>
          <a:p>
            <a:endParaRPr lang="es-ES" b="1" dirty="0" smtClean="0">
              <a:solidFill>
                <a:srgbClr val="333333"/>
              </a:solidFill>
              <a:latin typeface="Muli"/>
            </a:endParaRPr>
          </a:p>
          <a:p>
            <a:r>
              <a:rPr lang="es-ES" b="1" dirty="0" smtClean="0">
                <a:solidFill>
                  <a:srgbClr val="333333"/>
                </a:solidFill>
                <a:latin typeface="Muli"/>
              </a:rPr>
              <a:t>**La 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moda puede ser calculada tanto para </a:t>
            </a:r>
            <a:r>
              <a:rPr lang="es-ES" b="1" dirty="0">
                <a:solidFill>
                  <a:srgbClr val="405FD4"/>
                </a:solidFill>
                <a:latin typeface="Muli"/>
                <a:hlinkClick r:id="rId2"/>
              </a:rPr>
              <a:t>variables cuantitativas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 como para </a:t>
            </a:r>
            <a:r>
              <a:rPr lang="es-ES" b="1" dirty="0">
                <a:solidFill>
                  <a:srgbClr val="405FD4"/>
                </a:solidFill>
                <a:latin typeface="Muli"/>
                <a:hlinkClick r:id="rId3"/>
              </a:rPr>
              <a:t>variables cualitativas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.</a:t>
            </a:r>
            <a:endParaRPr lang="es-ES" b="1" i="0" dirty="0">
              <a:solidFill>
                <a:srgbClr val="333333"/>
              </a:solidFill>
              <a:effectLst/>
              <a:latin typeface="Mul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30926" y="3466238"/>
            <a:ext cx="11255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Muli"/>
              </a:rPr>
              <a:t>MODA UNIMODAL</a:t>
            </a:r>
            <a:r>
              <a:rPr lang="es-ES" dirty="0">
                <a:solidFill>
                  <a:srgbClr val="333333"/>
                </a:solidFill>
                <a:latin typeface="Muli"/>
              </a:rPr>
              <a:t>: cuando el máximo número de repeticiones se da para un solo </a:t>
            </a:r>
            <a:r>
              <a:rPr lang="es-ES" dirty="0" err="1">
                <a:solidFill>
                  <a:srgbClr val="333333"/>
                </a:solidFill>
                <a:latin typeface="Muli"/>
              </a:rPr>
              <a:t>número.Ejemplo</a:t>
            </a:r>
            <a:r>
              <a:rPr lang="es-ES" dirty="0">
                <a:solidFill>
                  <a:srgbClr val="333333"/>
                </a:solidFill>
                <a:latin typeface="Muli"/>
              </a:rPr>
              <a:t> conjunto de datos: [ 3, 5, 5, 6, 8 ]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33333"/>
                </a:solidFill>
                <a:latin typeface="Muli"/>
              </a:rPr>
              <a:t>La moda del conjunto es 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5</a:t>
            </a:r>
            <a:r>
              <a:rPr lang="es-ES" dirty="0">
                <a:solidFill>
                  <a:srgbClr val="333333"/>
                </a:solidFill>
                <a:latin typeface="Muli"/>
              </a:rPr>
              <a:t> porque se repite en dos ocasiones, mientras que el resto de números se repiten únicamente una vez.</a:t>
            </a:r>
            <a:endParaRPr lang="es-ES" b="0" i="0" dirty="0">
              <a:solidFill>
                <a:srgbClr val="333333"/>
              </a:solidFill>
              <a:effectLst/>
              <a:latin typeface="Muli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30926" y="4929279"/>
            <a:ext cx="11255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Muli"/>
              </a:rPr>
              <a:t>MODA BIMODAL</a:t>
            </a:r>
            <a:r>
              <a:rPr lang="es-ES" dirty="0">
                <a:solidFill>
                  <a:srgbClr val="333333"/>
                </a:solidFill>
                <a:latin typeface="Muli"/>
              </a:rPr>
              <a:t>: cuando el máximo número de repeticiones se da para dos </a:t>
            </a:r>
            <a:r>
              <a:rPr lang="es-ES" dirty="0" err="1">
                <a:solidFill>
                  <a:srgbClr val="333333"/>
                </a:solidFill>
                <a:latin typeface="Muli"/>
              </a:rPr>
              <a:t>números.Ejemplo</a:t>
            </a:r>
            <a:r>
              <a:rPr lang="es-ES" dirty="0">
                <a:solidFill>
                  <a:srgbClr val="333333"/>
                </a:solidFill>
                <a:latin typeface="Muli"/>
              </a:rPr>
              <a:t> conjunto de datos: [ 3, 5, 5, 6, 8, 8 ]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33333"/>
                </a:solidFill>
                <a:latin typeface="Muli"/>
              </a:rPr>
              <a:t>La moda del conjunto sería 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5</a:t>
            </a:r>
            <a:r>
              <a:rPr lang="es-ES" dirty="0">
                <a:solidFill>
                  <a:srgbClr val="333333"/>
                </a:solidFill>
                <a:latin typeface="Muli"/>
              </a:rPr>
              <a:t> y 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8</a:t>
            </a:r>
            <a:r>
              <a:rPr lang="es-ES" dirty="0">
                <a:solidFill>
                  <a:srgbClr val="333333"/>
                </a:solidFill>
                <a:latin typeface="Muli"/>
              </a:rPr>
              <a:t> porque ambos números se repiten en dos ocasiones, mientras que el resto de números se repiten únicamente una vez.</a:t>
            </a:r>
            <a:endParaRPr lang="es-ES" b="0" i="0" dirty="0">
              <a:solidFill>
                <a:srgbClr val="333333"/>
              </a:solidFill>
              <a:effectLst/>
              <a:latin typeface="Muli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87829" y="1002714"/>
            <a:ext cx="1852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smtClean="0">
                <a:solidFill>
                  <a:schemeClr val="bg1"/>
                </a:solidFill>
              </a:rPr>
              <a:t>Moda: (Mo)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3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0257" y="5832550"/>
            <a:ext cx="4878964" cy="830997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r>
              <a:rPr lang="es-ES" sz="1600" b="1" dirty="0" smtClean="0">
                <a:solidFill>
                  <a:srgbClr val="002060"/>
                </a:solidFill>
                <a:hlinkClick r:id="rId2"/>
              </a:rPr>
              <a:t>Revisar las siguientes ligas:</a:t>
            </a:r>
          </a:p>
          <a:p>
            <a:r>
              <a:rPr lang="en-US" sz="1600" dirty="0">
                <a:solidFill>
                  <a:srgbClr val="002060"/>
                </a:solidFill>
                <a:hlinkClick r:id="rId3"/>
              </a:rPr>
              <a:t>https://www.youtube.com/watch?v=FjtzACMXuL0</a:t>
            </a:r>
            <a:endParaRPr lang="en-US" sz="1600" dirty="0">
              <a:solidFill>
                <a:srgbClr val="002060"/>
              </a:solidFill>
            </a:endParaRPr>
          </a:p>
          <a:p>
            <a:r>
              <a:rPr lang="en-US" sz="1600" b="1" dirty="0" smtClean="0">
                <a:solidFill>
                  <a:srgbClr val="002060"/>
                </a:solidFill>
                <a:hlinkClick r:id="rId2"/>
              </a:rPr>
              <a:t>https</a:t>
            </a:r>
            <a:r>
              <a:rPr lang="en-US" sz="1600" b="1" dirty="0">
                <a:solidFill>
                  <a:srgbClr val="002060"/>
                </a:solidFill>
                <a:hlinkClick r:id="rId2"/>
              </a:rPr>
              <a:t>://www.youtube.com/watch?v=Jzap2ZpvSdQ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50257" y="2329768"/>
            <a:ext cx="112671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Muli"/>
              </a:rPr>
              <a:t>MODA MULTIMODAL</a:t>
            </a:r>
            <a:r>
              <a:rPr lang="es-ES" dirty="0">
                <a:solidFill>
                  <a:srgbClr val="333333"/>
                </a:solidFill>
                <a:latin typeface="Muli"/>
              </a:rPr>
              <a:t>: cuando el máximo número de repeticiones se da para tres o más </a:t>
            </a:r>
            <a:r>
              <a:rPr lang="es-ES" err="1">
                <a:solidFill>
                  <a:srgbClr val="333333"/>
                </a:solidFill>
                <a:latin typeface="Muli"/>
              </a:rPr>
              <a:t>números</a:t>
            </a:r>
            <a:r>
              <a:rPr lang="es-ES" smtClean="0">
                <a:solidFill>
                  <a:srgbClr val="333333"/>
                </a:solidFill>
                <a:latin typeface="Muli"/>
              </a:rPr>
              <a:t>. Ejemplo </a:t>
            </a:r>
            <a:r>
              <a:rPr lang="es-ES" dirty="0">
                <a:solidFill>
                  <a:srgbClr val="333333"/>
                </a:solidFill>
                <a:latin typeface="Muli"/>
              </a:rPr>
              <a:t>conjunto de datos: [ 3, 3, 5, 5, 6, 8, 8 ]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33333"/>
                </a:solidFill>
                <a:latin typeface="Muli"/>
              </a:rPr>
              <a:t>La moda del conjunto en este caso serían tres números, porque los tres se repiten el mismo número de veces: 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3, 5, 8</a:t>
            </a:r>
            <a:r>
              <a:rPr lang="es-ES" dirty="0">
                <a:solidFill>
                  <a:srgbClr val="333333"/>
                </a:solidFill>
                <a:latin typeface="Muli"/>
              </a:rPr>
              <a:t>.</a:t>
            </a:r>
            <a:endParaRPr lang="es-ES" b="0" i="0" dirty="0">
              <a:solidFill>
                <a:srgbClr val="333333"/>
              </a:solidFill>
              <a:effectLst/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134447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24046</TotalTime>
  <Words>804</Words>
  <Application>Microsoft Office PowerPoint</Application>
  <PresentationFormat>Panorámica</PresentationFormat>
  <Paragraphs>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Gill Sans MT</vt:lpstr>
      <vt:lpstr>Muli</vt:lpstr>
      <vt:lpstr>Open Sans</vt:lpstr>
      <vt:lpstr>Symbol</vt:lpstr>
      <vt:lpstr>Verdana</vt:lpstr>
      <vt:lpstr>Wingdings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 Imágenes que dicen mucho: estadística descriptiva</dc:title>
  <dc:creator>marlene muzquiz flores</dc:creator>
  <cp:lastModifiedBy>marlene muzquiz flores</cp:lastModifiedBy>
  <cp:revision>43</cp:revision>
  <dcterms:created xsi:type="dcterms:W3CDTF">2020-09-16T14:19:50Z</dcterms:created>
  <dcterms:modified xsi:type="dcterms:W3CDTF">2021-09-06T13:05:36Z</dcterms:modified>
</cp:coreProperties>
</file>