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58" r:id="rId3"/>
    <p:sldId id="259" r:id="rId4"/>
    <p:sldId id="260" r:id="rId5"/>
    <p:sldId id="261"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10/27/2020</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10/27/2020</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10/27/2020</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10/27/2020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10/27/2020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10/27/2020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10/27/2020</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10/27/2020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10/27/2020</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‹Nº›</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questionpro.com/blog/es/escala-de-intervalo/"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es.wikipedia.org/wiki/Independencia_(probabilidad)"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304798" y="2235484"/>
            <a:ext cx="11099075" cy="3416320"/>
          </a:xfrm>
          <a:prstGeom prst="rect">
            <a:avLst/>
          </a:prstGeom>
        </p:spPr>
        <p:txBody>
          <a:bodyPr wrap="square">
            <a:spAutoFit/>
          </a:bodyPr>
          <a:lstStyle/>
          <a:p>
            <a:r>
              <a:rPr lang="es-ES" dirty="0">
                <a:latin typeface="Fira Sans"/>
              </a:rPr>
              <a:t>El coeficiente de correlación de Pearson es una prueba que mide la relación estadística entre dos variables continuas. Si la asociación entre los elementos no es lineal, entonces el coeficiente no se encuentra representado adecuadamente</a:t>
            </a:r>
            <a:r>
              <a:rPr lang="es-ES" dirty="0" smtClean="0">
                <a:latin typeface="Fira Sans"/>
              </a:rPr>
              <a:t>.</a:t>
            </a:r>
          </a:p>
          <a:p>
            <a:endParaRPr lang="es-ES" dirty="0">
              <a:latin typeface="Fira Sans"/>
            </a:endParaRPr>
          </a:p>
          <a:p>
            <a:endParaRPr lang="es-ES" dirty="0">
              <a:latin typeface="Fira Sans"/>
            </a:endParaRPr>
          </a:p>
          <a:p>
            <a:r>
              <a:rPr lang="es-ES" dirty="0">
                <a:latin typeface="Fira Sans"/>
              </a:rPr>
              <a:t>El coeficiente de correlación puede tomar un rango de valores de +1 a -1. Un valor de 0 indica que no hay asociación entre las dos variables. Un valor mayor que 0 indica una asociación positiva. </a:t>
            </a:r>
            <a:endParaRPr lang="es-ES" dirty="0" smtClean="0">
              <a:latin typeface="Fira Sans"/>
            </a:endParaRPr>
          </a:p>
          <a:p>
            <a:endParaRPr lang="es-ES" dirty="0">
              <a:latin typeface="Fira Sans"/>
            </a:endParaRPr>
          </a:p>
          <a:p>
            <a:endParaRPr lang="es-ES" dirty="0" smtClean="0">
              <a:latin typeface="Fira Sans"/>
            </a:endParaRPr>
          </a:p>
          <a:p>
            <a:r>
              <a:rPr lang="es-ES" dirty="0" smtClean="0">
                <a:latin typeface="Fira Sans"/>
              </a:rPr>
              <a:t>Es </a:t>
            </a:r>
            <a:r>
              <a:rPr lang="es-ES" dirty="0">
                <a:latin typeface="Fira Sans"/>
              </a:rPr>
              <a:t>decir, a medida que aumenta el valor de una variable, también lo hace el valor de la otra. Un valor menor que 0 indica una asociación negativa; es decir, a medida que aumenta el valor de una variable, el valor de la otra disminuye.</a:t>
            </a:r>
            <a:endParaRPr lang="es-ES" b="0" i="0" dirty="0">
              <a:effectLst/>
              <a:latin typeface="Fira Sans"/>
            </a:endParaRPr>
          </a:p>
        </p:txBody>
      </p:sp>
      <p:sp>
        <p:nvSpPr>
          <p:cNvPr id="5" name="Rectángulo 4"/>
          <p:cNvSpPr/>
          <p:nvPr/>
        </p:nvSpPr>
        <p:spPr>
          <a:xfrm>
            <a:off x="484943" y="1180402"/>
            <a:ext cx="5160387" cy="646331"/>
          </a:xfrm>
          <a:prstGeom prst="rect">
            <a:avLst/>
          </a:prstGeom>
        </p:spPr>
        <p:txBody>
          <a:bodyPr wrap="none">
            <a:spAutoFit/>
          </a:bodyPr>
          <a:lstStyle/>
          <a:p>
            <a:r>
              <a:rPr lang="es-ES" sz="3600" dirty="0" smtClean="0">
                <a:solidFill>
                  <a:schemeClr val="bg1"/>
                </a:solidFill>
                <a:latin typeface="Fira Sans"/>
              </a:rPr>
              <a:t>Correlación de Pearson </a:t>
            </a:r>
            <a:endParaRPr lang="en-US" sz="3600" dirty="0">
              <a:solidFill>
                <a:schemeClr val="bg1"/>
              </a:solidFill>
            </a:endParaRPr>
          </a:p>
        </p:txBody>
      </p:sp>
    </p:spTree>
    <p:extLst>
      <p:ext uri="{BB962C8B-B14F-4D97-AF65-F5344CB8AC3E}">
        <p14:creationId xmlns:p14="http://schemas.microsoft.com/office/powerpoint/2010/main" val="14776957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592182" y="2196461"/>
            <a:ext cx="10184675" cy="2308324"/>
          </a:xfrm>
          <a:prstGeom prst="rect">
            <a:avLst/>
          </a:prstGeom>
        </p:spPr>
        <p:txBody>
          <a:bodyPr wrap="square">
            <a:spAutoFit/>
          </a:bodyPr>
          <a:lstStyle/>
          <a:p>
            <a:endParaRPr lang="es-ES" dirty="0">
              <a:latin typeface="Fira Sans"/>
            </a:endParaRPr>
          </a:p>
          <a:p>
            <a:pPr>
              <a:buFont typeface="Arial" panose="020B0604020202020204" pitchFamily="34" charset="0"/>
              <a:buChar char="•"/>
            </a:pPr>
            <a:r>
              <a:rPr lang="es-ES" dirty="0">
                <a:latin typeface="Fira Sans"/>
              </a:rPr>
              <a:t>La escala de medida debe ser una </a:t>
            </a:r>
            <a:r>
              <a:rPr lang="es-ES" dirty="0">
                <a:solidFill>
                  <a:srgbClr val="0A94DB"/>
                </a:solidFill>
                <a:latin typeface="Fira Sans"/>
                <a:hlinkClick r:id="rId2"/>
              </a:rPr>
              <a:t>escala de intervalo</a:t>
            </a:r>
            <a:r>
              <a:rPr lang="es-ES" dirty="0">
                <a:latin typeface="Fira Sans"/>
              </a:rPr>
              <a:t> o relación</a:t>
            </a:r>
            <a:r>
              <a:rPr lang="es-ES" dirty="0" smtClean="0">
                <a:latin typeface="Fira Sans"/>
              </a:rPr>
              <a:t>.</a:t>
            </a:r>
          </a:p>
          <a:p>
            <a:endParaRPr lang="es-ES" dirty="0">
              <a:latin typeface="Fira Sans"/>
            </a:endParaRPr>
          </a:p>
          <a:p>
            <a:pPr>
              <a:buFont typeface="Arial" panose="020B0604020202020204" pitchFamily="34" charset="0"/>
              <a:buChar char="•"/>
            </a:pPr>
            <a:r>
              <a:rPr lang="es-ES" dirty="0">
                <a:latin typeface="Fira Sans"/>
              </a:rPr>
              <a:t>Las variables deben estar distribuida de forma aproximada</a:t>
            </a:r>
            <a:r>
              <a:rPr lang="es-ES" dirty="0" smtClean="0">
                <a:latin typeface="Fira Sans"/>
              </a:rPr>
              <a:t>.</a:t>
            </a:r>
          </a:p>
          <a:p>
            <a:endParaRPr lang="es-ES" dirty="0">
              <a:latin typeface="Fira Sans"/>
            </a:endParaRPr>
          </a:p>
          <a:p>
            <a:pPr>
              <a:buFont typeface="Arial" panose="020B0604020202020204" pitchFamily="34" charset="0"/>
              <a:buChar char="•"/>
            </a:pPr>
            <a:r>
              <a:rPr lang="es-ES" dirty="0">
                <a:latin typeface="Fira Sans"/>
              </a:rPr>
              <a:t>La asociación debe ser lineal</a:t>
            </a:r>
            <a:r>
              <a:rPr lang="es-ES" dirty="0" smtClean="0">
                <a:latin typeface="Fira Sans"/>
              </a:rPr>
              <a:t>.</a:t>
            </a:r>
          </a:p>
          <a:p>
            <a:endParaRPr lang="es-ES" dirty="0">
              <a:latin typeface="Fira Sans"/>
            </a:endParaRPr>
          </a:p>
          <a:p>
            <a:pPr>
              <a:buFont typeface="Arial" panose="020B0604020202020204" pitchFamily="34" charset="0"/>
              <a:buChar char="•"/>
            </a:pPr>
            <a:r>
              <a:rPr lang="es-ES" dirty="0">
                <a:latin typeface="Fira Sans"/>
              </a:rPr>
              <a:t>No debe haber valores atípicos en los datos.</a:t>
            </a:r>
            <a:endParaRPr lang="es-ES" b="0" i="0" dirty="0">
              <a:effectLst/>
              <a:latin typeface="Fira Sans"/>
            </a:endParaRPr>
          </a:p>
        </p:txBody>
      </p:sp>
      <p:sp>
        <p:nvSpPr>
          <p:cNvPr id="5" name="Rectángulo 4"/>
          <p:cNvSpPr/>
          <p:nvPr/>
        </p:nvSpPr>
        <p:spPr>
          <a:xfrm>
            <a:off x="474614" y="1159469"/>
            <a:ext cx="11086013" cy="461665"/>
          </a:xfrm>
          <a:prstGeom prst="rect">
            <a:avLst/>
          </a:prstGeom>
        </p:spPr>
        <p:txBody>
          <a:bodyPr wrap="square">
            <a:spAutoFit/>
          </a:bodyPr>
          <a:lstStyle/>
          <a:p>
            <a:r>
              <a:rPr lang="es-ES" sz="2400" dirty="0">
                <a:solidFill>
                  <a:schemeClr val="bg1"/>
                </a:solidFill>
                <a:latin typeface="Fira Sans"/>
              </a:rPr>
              <a:t>Para llevar a cabo la correlación de Pearson es necesario cumplir lo siguiente:</a:t>
            </a:r>
          </a:p>
        </p:txBody>
      </p:sp>
    </p:spTree>
    <p:extLst>
      <p:ext uri="{BB962C8B-B14F-4D97-AF65-F5344CB8AC3E}">
        <p14:creationId xmlns:p14="http://schemas.microsoft.com/office/powerpoint/2010/main" val="6853736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885468" y="2300963"/>
            <a:ext cx="10223863" cy="1754326"/>
          </a:xfrm>
          <a:prstGeom prst="rect">
            <a:avLst/>
          </a:prstGeom>
        </p:spPr>
        <p:txBody>
          <a:bodyPr wrap="square">
            <a:spAutoFit/>
          </a:bodyPr>
          <a:lstStyle/>
          <a:p>
            <a:r>
              <a:rPr lang="es-ES" dirty="0" smtClean="0">
                <a:latin typeface="Fira Sans"/>
              </a:rPr>
              <a:t>La </a:t>
            </a:r>
            <a:r>
              <a:rPr lang="es-ES" dirty="0">
                <a:latin typeface="Fira Sans"/>
              </a:rPr>
              <a:t>fórmula del coeficiente de correlación de Pearson es la siguiente:</a:t>
            </a:r>
          </a:p>
          <a:p>
            <a:r>
              <a:rPr lang="es-ES" dirty="0">
                <a:latin typeface="Fira Sans"/>
              </a:rPr>
              <a:t>Donde</a:t>
            </a:r>
            <a:r>
              <a:rPr lang="es-ES" dirty="0" smtClean="0">
                <a:latin typeface="Fira Sans"/>
              </a:rPr>
              <a:t>:</a:t>
            </a:r>
          </a:p>
          <a:p>
            <a:endParaRPr lang="es-ES" dirty="0">
              <a:latin typeface="Fira Sans"/>
            </a:endParaRPr>
          </a:p>
          <a:p>
            <a:r>
              <a:rPr lang="es-ES" dirty="0">
                <a:latin typeface="Fira Sans"/>
              </a:rPr>
              <a:t>“x” es igual a la variable número uno, “y” pertenece a la variable número dos, “</a:t>
            </a:r>
            <a:r>
              <a:rPr lang="es-ES" dirty="0" err="1">
                <a:latin typeface="Fira Sans"/>
              </a:rPr>
              <a:t>zx</a:t>
            </a:r>
            <a:r>
              <a:rPr lang="es-ES" dirty="0">
                <a:latin typeface="Fira Sans"/>
              </a:rPr>
              <a:t>” es la desviación estándar de la variable uno, “</a:t>
            </a:r>
            <a:r>
              <a:rPr lang="es-ES" dirty="0" err="1">
                <a:latin typeface="Fira Sans"/>
              </a:rPr>
              <a:t>zy</a:t>
            </a:r>
            <a:r>
              <a:rPr lang="es-ES" dirty="0">
                <a:latin typeface="Fira Sans"/>
              </a:rPr>
              <a:t>” es la desviación estándar de la variable dos y “N” es </a:t>
            </a:r>
            <a:r>
              <a:rPr lang="es-ES" dirty="0" err="1">
                <a:latin typeface="Fira Sans"/>
              </a:rPr>
              <a:t>es</a:t>
            </a:r>
            <a:r>
              <a:rPr lang="es-ES" dirty="0">
                <a:latin typeface="Fira Sans"/>
              </a:rPr>
              <a:t> número de datos.</a:t>
            </a:r>
            <a:endParaRPr lang="es-ES" b="0" i="0" dirty="0">
              <a:effectLst/>
              <a:latin typeface="Fira Sans"/>
            </a:endParaRPr>
          </a:p>
        </p:txBody>
      </p:sp>
      <p:sp>
        <p:nvSpPr>
          <p:cNvPr id="5" name="Rectángulo 4"/>
          <p:cNvSpPr/>
          <p:nvPr/>
        </p:nvSpPr>
        <p:spPr>
          <a:xfrm>
            <a:off x="885468" y="1062837"/>
            <a:ext cx="9344225" cy="523220"/>
          </a:xfrm>
          <a:prstGeom prst="rect">
            <a:avLst/>
          </a:prstGeom>
        </p:spPr>
        <p:txBody>
          <a:bodyPr wrap="none">
            <a:spAutoFit/>
          </a:bodyPr>
          <a:lstStyle/>
          <a:p>
            <a:r>
              <a:rPr lang="es-ES" sz="2800" dirty="0">
                <a:solidFill>
                  <a:schemeClr val="bg1"/>
                </a:solidFill>
                <a:latin typeface="Fira Sans"/>
              </a:rPr>
              <a:t>Cómo se calcula el coeficiente de correlación de Pearson</a:t>
            </a:r>
            <a:endParaRPr lang="es-ES" sz="2800" dirty="0">
              <a:solidFill>
                <a:schemeClr val="bg1"/>
              </a:solidFill>
              <a:latin typeface="Fira Sans"/>
            </a:endParaRPr>
          </a:p>
        </p:txBody>
      </p:sp>
    </p:spTree>
    <p:extLst>
      <p:ext uri="{BB962C8B-B14F-4D97-AF65-F5344CB8AC3E}">
        <p14:creationId xmlns:p14="http://schemas.microsoft.com/office/powerpoint/2010/main" val="20044035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535575" y="2088947"/>
            <a:ext cx="10737669" cy="4247317"/>
          </a:xfrm>
          <a:prstGeom prst="rect">
            <a:avLst/>
          </a:prstGeom>
        </p:spPr>
        <p:txBody>
          <a:bodyPr wrap="square">
            <a:spAutoFit/>
          </a:bodyPr>
          <a:lstStyle/>
          <a:p>
            <a:r>
              <a:rPr lang="es-ES" dirty="0" smtClean="0"/>
              <a:t>El </a:t>
            </a:r>
            <a:r>
              <a:rPr lang="es-ES" dirty="0"/>
              <a:t>valor del índice de correlación varía en el intervalo [-1,1], indicando el signo el sentido de la relación:</a:t>
            </a:r>
            <a:endParaRPr lang="es-ES" dirty="0" smtClean="0">
              <a:latin typeface="Fira Sans"/>
            </a:endParaRPr>
          </a:p>
          <a:p>
            <a:endParaRPr lang="es-ES" dirty="0">
              <a:latin typeface="Fira Sans"/>
            </a:endParaRPr>
          </a:p>
          <a:p>
            <a:r>
              <a:rPr lang="es-ES" dirty="0"/>
              <a:t>Si </a:t>
            </a:r>
            <a:r>
              <a:rPr lang="es-ES" i="1" dirty="0"/>
              <a:t>r</a:t>
            </a:r>
            <a:r>
              <a:rPr lang="es-ES" dirty="0"/>
              <a:t> = 1, existe una correlación </a:t>
            </a:r>
            <a:r>
              <a:rPr lang="es-ES" dirty="0" smtClean="0"/>
              <a:t>directa perfecta. </a:t>
            </a:r>
            <a:r>
              <a:rPr lang="es-ES" dirty="0"/>
              <a:t>C</a:t>
            </a:r>
            <a:r>
              <a:rPr lang="es-ES" dirty="0" smtClean="0"/>
              <a:t>uando </a:t>
            </a:r>
            <a:r>
              <a:rPr lang="es-ES" dirty="0"/>
              <a:t>una de ellas aumenta, la otra también lo hace en proporción constante</a:t>
            </a:r>
            <a:r>
              <a:rPr lang="es-ES" dirty="0" smtClean="0"/>
              <a:t>.</a:t>
            </a:r>
          </a:p>
          <a:p>
            <a:endParaRPr lang="es-ES" dirty="0"/>
          </a:p>
          <a:p>
            <a:r>
              <a:rPr lang="es-ES" dirty="0"/>
              <a:t>Si 0 &lt; </a:t>
            </a:r>
            <a:r>
              <a:rPr lang="es-ES" i="1" dirty="0"/>
              <a:t>r</a:t>
            </a:r>
            <a:r>
              <a:rPr lang="es-ES" dirty="0"/>
              <a:t> &lt; 1, existe una correlación </a:t>
            </a:r>
            <a:r>
              <a:rPr lang="es-ES" dirty="0" smtClean="0"/>
              <a:t>directa positiva. (entre 0 y 1 sin tomar los extremos)</a:t>
            </a:r>
          </a:p>
          <a:p>
            <a:endParaRPr lang="es-ES" dirty="0"/>
          </a:p>
          <a:p>
            <a:r>
              <a:rPr lang="es-ES" dirty="0"/>
              <a:t>Si </a:t>
            </a:r>
            <a:r>
              <a:rPr lang="es-ES" i="1" dirty="0"/>
              <a:t>r</a:t>
            </a:r>
            <a:r>
              <a:rPr lang="es-ES" dirty="0"/>
              <a:t> = 0, no existe relación lineal. Pero esto no necesariamente implica que las variables son </a:t>
            </a:r>
            <a:r>
              <a:rPr lang="es-ES" dirty="0">
                <a:hlinkClick r:id="rId2" tooltip="Independencia (probabilidad)"/>
              </a:rPr>
              <a:t>independientes</a:t>
            </a:r>
            <a:r>
              <a:rPr lang="es-ES" dirty="0"/>
              <a:t>: pueden existir todavía relaciones no lineales entre las dos variables</a:t>
            </a:r>
            <a:r>
              <a:rPr lang="es-ES" dirty="0" smtClean="0"/>
              <a:t>.</a:t>
            </a:r>
          </a:p>
          <a:p>
            <a:endParaRPr lang="es-ES" dirty="0"/>
          </a:p>
          <a:p>
            <a:r>
              <a:rPr lang="es-ES" dirty="0"/>
              <a:t>Si -1 &lt; </a:t>
            </a:r>
            <a:r>
              <a:rPr lang="es-ES" i="1" dirty="0"/>
              <a:t>r</a:t>
            </a:r>
            <a:r>
              <a:rPr lang="es-ES" dirty="0"/>
              <a:t> &lt; 0, existe una correlación </a:t>
            </a:r>
            <a:r>
              <a:rPr lang="es-ES" dirty="0" smtClean="0"/>
              <a:t>negativa o inversa. (correlación menos 1 y cero sin tomar los extremos)</a:t>
            </a:r>
          </a:p>
          <a:p>
            <a:endParaRPr lang="es-ES" dirty="0"/>
          </a:p>
          <a:p>
            <a:r>
              <a:rPr lang="es-ES" dirty="0"/>
              <a:t>Si </a:t>
            </a:r>
            <a:r>
              <a:rPr lang="es-ES" i="1" dirty="0"/>
              <a:t>r</a:t>
            </a:r>
            <a:r>
              <a:rPr lang="es-ES" dirty="0"/>
              <a:t> = -1, existe una correlación negativa </a:t>
            </a:r>
            <a:r>
              <a:rPr lang="es-ES" dirty="0" smtClean="0"/>
              <a:t>perfecta o inversa perfecta. </a:t>
            </a:r>
            <a:r>
              <a:rPr lang="es-ES" dirty="0"/>
              <a:t>El índice indica una dependencia total entre las dos variables llamada </a:t>
            </a:r>
            <a:r>
              <a:rPr lang="es-ES" i="1" dirty="0"/>
              <a:t>relación inversa</a:t>
            </a:r>
            <a:r>
              <a:rPr lang="es-ES" dirty="0"/>
              <a:t>: cuando una de ellas aumenta, la otra disminuye en proporción constante.</a:t>
            </a:r>
          </a:p>
          <a:p>
            <a:endParaRPr lang="es-ES" b="1" i="0" dirty="0">
              <a:effectLst/>
              <a:latin typeface="Fira Sans"/>
            </a:endParaRPr>
          </a:p>
        </p:txBody>
      </p:sp>
      <p:sp>
        <p:nvSpPr>
          <p:cNvPr id="5" name="Rectángulo 4"/>
          <p:cNvSpPr/>
          <p:nvPr/>
        </p:nvSpPr>
        <p:spPr>
          <a:xfrm>
            <a:off x="653141" y="976589"/>
            <a:ext cx="10215155" cy="523220"/>
          </a:xfrm>
          <a:prstGeom prst="rect">
            <a:avLst/>
          </a:prstGeom>
        </p:spPr>
        <p:txBody>
          <a:bodyPr wrap="square">
            <a:spAutoFit/>
          </a:bodyPr>
          <a:lstStyle/>
          <a:p>
            <a:r>
              <a:rPr lang="es-ES" sz="2800" dirty="0">
                <a:solidFill>
                  <a:schemeClr val="bg1"/>
                </a:solidFill>
                <a:latin typeface="Fira Sans"/>
              </a:rPr>
              <a:t>Interpretación del coeficiente de correlación de </a:t>
            </a:r>
            <a:r>
              <a:rPr lang="es-ES" sz="2800" dirty="0" smtClean="0">
                <a:solidFill>
                  <a:schemeClr val="bg1"/>
                </a:solidFill>
                <a:latin typeface="Fira Sans"/>
              </a:rPr>
              <a:t>Pearson</a:t>
            </a:r>
            <a:endParaRPr lang="es-ES" sz="2800" dirty="0">
              <a:solidFill>
                <a:schemeClr val="bg1"/>
              </a:solidFill>
              <a:latin typeface="Fira Sans"/>
            </a:endParaRPr>
          </a:p>
        </p:txBody>
      </p:sp>
    </p:spTree>
    <p:extLst>
      <p:ext uri="{BB962C8B-B14F-4D97-AF65-F5344CB8AC3E}">
        <p14:creationId xmlns:p14="http://schemas.microsoft.com/office/powerpoint/2010/main" val="42221726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1168143" y="3165957"/>
            <a:ext cx="5205336" cy="646331"/>
          </a:xfrm>
          <a:prstGeom prst="rect">
            <a:avLst/>
          </a:prstGeom>
        </p:spPr>
        <p:txBody>
          <a:bodyPr wrap="none">
            <a:spAutoFit/>
          </a:bodyPr>
          <a:lstStyle/>
          <a:p>
            <a:r>
              <a:rPr lang="es-ES" dirty="0" smtClean="0">
                <a:latin typeface="Fira Sans"/>
              </a:rPr>
              <a:t>Liga de apoyo</a:t>
            </a:r>
          </a:p>
          <a:p>
            <a:r>
              <a:rPr lang="es-ES" dirty="0" smtClean="0">
                <a:latin typeface="Fira Sans"/>
              </a:rPr>
              <a:t>https</a:t>
            </a:r>
            <a:r>
              <a:rPr lang="es-ES" dirty="0">
                <a:latin typeface="Fira Sans"/>
              </a:rPr>
              <a:t>://www.youtube.com/watch?v=DXFJicXBv5k</a:t>
            </a:r>
            <a:endParaRPr lang="es-ES" dirty="0">
              <a:latin typeface="Fira Sans"/>
            </a:endParaRPr>
          </a:p>
        </p:txBody>
      </p:sp>
    </p:spTree>
    <p:extLst>
      <p:ext uri="{BB962C8B-B14F-4D97-AF65-F5344CB8AC3E}">
        <p14:creationId xmlns:p14="http://schemas.microsoft.com/office/powerpoint/2010/main" val="2718086955"/>
      </p:ext>
    </p:extLst>
  </p:cSld>
  <p:clrMapOvr>
    <a:masterClrMapping/>
  </p:clrMapOvr>
</p:sld>
</file>

<file path=ppt/theme/theme1.xml><?xml version="1.0" encoding="utf-8"?>
<a:theme xmlns:a="http://schemas.openxmlformats.org/drawingml/2006/main" name="Dividendo">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emplate>TM03457464[[fn=Dividendo]]</Template>
  <TotalTime>27</TotalTime>
  <Words>268</Words>
  <Application>Microsoft Office PowerPoint</Application>
  <PresentationFormat>Panorámica</PresentationFormat>
  <Paragraphs>36</Paragraphs>
  <Slides>5</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5</vt:i4>
      </vt:variant>
    </vt:vector>
  </HeadingPairs>
  <TitlesOfParts>
    <vt:vector size="10" baseType="lpstr">
      <vt:lpstr>Arial</vt:lpstr>
      <vt:lpstr>Fira Sans</vt:lpstr>
      <vt:lpstr>Gill Sans MT</vt:lpstr>
      <vt:lpstr>Wingdings 2</vt:lpstr>
      <vt:lpstr>Dividendo</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marlene muzquiz flores</dc:creator>
  <cp:lastModifiedBy>marlene muzquiz flores</cp:lastModifiedBy>
  <cp:revision>5</cp:revision>
  <dcterms:created xsi:type="dcterms:W3CDTF">2020-10-27T17:01:15Z</dcterms:created>
  <dcterms:modified xsi:type="dcterms:W3CDTF">2020-10-27T17:28:21Z</dcterms:modified>
</cp:coreProperties>
</file>