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3" r:id="rId4"/>
    <p:sldId id="266" r:id="rId5"/>
    <p:sldId id="258" r:id="rId6"/>
    <p:sldId id="259" r:id="rId7"/>
    <p:sldId id="260" r:id="rId8"/>
    <p:sldId id="261" r:id="rId9"/>
    <p:sldId id="262" r:id="rId10"/>
    <p:sldId id="257" r:id="rId11"/>
    <p:sldId id="267" r:id="rId12"/>
    <p:sldId id="268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40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59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67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457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106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00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12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0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78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53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28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0754E21-3304-49EB-A0C4-B675D49E3ACC}" type="datetimeFigureOut">
              <a:rPr lang="es-MX" smtClean="0"/>
              <a:t>22/11/2021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C2CC8A5-1894-496F-9C4B-B75E3B22BB0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25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31070" y="66910"/>
            <a:ext cx="1685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/>
              <a:t>UNIDAD III</a:t>
            </a:r>
            <a:endParaRPr lang="es-MX" sz="2400" dirty="0"/>
          </a:p>
        </p:txBody>
      </p:sp>
      <p:sp>
        <p:nvSpPr>
          <p:cNvPr id="2" name="Rectángulo 1"/>
          <p:cNvSpPr/>
          <p:nvPr/>
        </p:nvSpPr>
        <p:spPr>
          <a:xfrm>
            <a:off x="95792" y="759407"/>
            <a:ext cx="11817534" cy="244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935">
              <a:spcAft>
                <a:spcPts val="0"/>
              </a:spcAft>
            </a:pPr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Competencias de la unidad de aprendizaje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es-E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spcAft>
                <a:spcPts val="0"/>
              </a:spcAft>
              <a:buFont typeface="Wingdings" panose="05000000000000000000" pitchFamily="2" charset="2"/>
              <a:buChar char=""/>
              <a:tabLst>
                <a:tab pos="948690" algn="l"/>
                <a:tab pos="949325" algn="l"/>
              </a:tabLst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Utiliza</a:t>
            </a:r>
            <a:r>
              <a:rPr lang="es-ES" sz="16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s-ES" sz="1600" spc="-5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probabilidad</a:t>
            </a:r>
            <a:r>
              <a:rPr lang="es-ES" sz="1600" spc="-7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</a:t>
            </a:r>
            <a:r>
              <a:rPr lang="es-ES" sz="1600" spc="-6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hacer</a:t>
            </a:r>
            <a:r>
              <a:rPr lang="es-ES" sz="1600" spc="-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predicciones</a:t>
            </a:r>
            <a:r>
              <a:rPr lang="es-ES" sz="1600" spc="-6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sobre</a:t>
            </a:r>
            <a:r>
              <a:rPr lang="es-ES" sz="1600" spc="-6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lang="es-ES" sz="16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fenómeno</a:t>
            </a:r>
            <a:r>
              <a:rPr lang="es-ES" sz="1600" spc="-5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dado.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marR="601980" lvl="1" indent="-285750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  <a:buFont typeface="Wingdings" panose="05000000000000000000" pitchFamily="2" charset="2"/>
              <a:buChar char=""/>
              <a:tabLst>
                <a:tab pos="948690" algn="l"/>
                <a:tab pos="949325" algn="l"/>
              </a:tabLst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Plantea hipótesis susceptibles de medirse a través de métodos probabilísticos</a:t>
            </a:r>
            <a:r>
              <a:rPr lang="es-ES" sz="1600" spc="-9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adecuados.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marR="598170" lvl="1" indent="-28575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"/>
              <a:tabLst>
                <a:tab pos="948690" algn="l"/>
                <a:tab pos="949325" algn="l"/>
              </a:tabLst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Incorpora</a:t>
            </a:r>
            <a:r>
              <a:rPr lang="es-ES" sz="16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</a:t>
            </a:r>
            <a:r>
              <a:rPr lang="es-ES" sz="1600" spc="-6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didácticos</a:t>
            </a:r>
            <a:r>
              <a:rPr lang="es-ES" sz="1600" spc="-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apropiados</a:t>
            </a:r>
            <a:r>
              <a:rPr lang="es-ES" sz="1600" spc="-5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</a:t>
            </a:r>
            <a:r>
              <a:rPr lang="es-ES" sz="16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favorecer</a:t>
            </a:r>
            <a:r>
              <a:rPr lang="es-ES" sz="1600" spc="-7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</a:t>
            </a:r>
            <a:r>
              <a:rPr lang="es-ES" sz="1600" spc="-7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aprendizaje</a:t>
            </a:r>
            <a:r>
              <a:rPr lang="es-ES" sz="1600" spc="-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alumnas</a:t>
            </a:r>
            <a:r>
              <a:rPr lang="es-ES" sz="16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600" spc="-8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alumnos</a:t>
            </a:r>
            <a:r>
              <a:rPr lang="es-ES" sz="16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600" spc="-7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educación</a:t>
            </a:r>
            <a:r>
              <a:rPr lang="es-ES" sz="1600" spc="-8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preescolar.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45"/>
              </a:spcBef>
              <a:spcAft>
                <a:spcPts val="0"/>
              </a:spcAft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5792" y="3535696"/>
            <a:ext cx="10346233" cy="159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9280">
              <a:spcAft>
                <a:spcPts val="0"/>
              </a:spcAft>
            </a:pPr>
            <a:r>
              <a:rPr lang="es-E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Propósito de la unidad de aprendizaje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s-E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89280" marR="598805" algn="just">
              <a:lnSpc>
                <a:spcPct val="115000"/>
              </a:lnSpc>
              <a:spcAft>
                <a:spcPts val="0"/>
              </a:spcAft>
            </a:pP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el estudiante normalista interiorice la importancia de utilizar la probabilidad como herramienta para su desarrollo profesional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41733" y="2536499"/>
            <a:ext cx="107941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 estudiantes de secundaria víctimas del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bullying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son más propensos a dejar sus estudios que aquellos no se ven amenazados por estos ataques. </a:t>
            </a:r>
          </a:p>
          <a:p>
            <a:endParaRPr lang="es-MX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s-MX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Tema de investigación: Efectos del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bullying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en la educación.</a:t>
            </a:r>
          </a:p>
          <a:p>
            <a:endParaRPr lang="es-MX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s-MX" dirty="0" smtClean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¿El acoso escolar es un factor determinante en la deserción escolar?</a:t>
            </a:r>
          </a:p>
          <a:p>
            <a:endParaRPr lang="es-MX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Si el adolescente sufre </a:t>
            </a:r>
            <a:r>
              <a:rPr lang="es-MX" dirty="0" err="1" smtClean="0">
                <a:solidFill>
                  <a:srgbClr val="202124"/>
                </a:solidFill>
                <a:latin typeface="arial" panose="020B0604020202020204" pitchFamily="34" charset="0"/>
              </a:rPr>
              <a:t>bullying</a:t>
            </a:r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 escolar su deserción en la secundaria será inminente</a:t>
            </a:r>
          </a:p>
          <a:p>
            <a:endParaRPr lang="es-MX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A mayor </a:t>
            </a:r>
            <a:r>
              <a:rPr lang="es-MX" dirty="0" err="1" smtClean="0">
                <a:solidFill>
                  <a:srgbClr val="202124"/>
                </a:solidFill>
                <a:latin typeface="arial" panose="020B0604020202020204" pitchFamily="34" charset="0"/>
              </a:rPr>
              <a:t>bullyoin</a:t>
            </a:r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 escolar mayor deserción en nivel medio superior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800888" y="895932"/>
            <a:ext cx="1846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>
                <a:solidFill>
                  <a:schemeClr val="bg1"/>
                </a:solidFill>
              </a:rPr>
              <a:t>Ejemplo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50276" y="1122406"/>
            <a:ext cx="8902262" cy="1844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6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ÌNDICES DE ALFABETIZACIÒN EN RELACIÒN CON EL NIVEL SOCIOECONÒMICO </a:t>
            </a:r>
            <a:r>
              <a:rPr lang="es-MX" sz="36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LOS JARDINES </a:t>
            </a:r>
            <a:r>
              <a:rPr lang="es-MX" sz="36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36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NIÑOS DE COAHUILA</a:t>
            </a:r>
            <a:endParaRPr lang="es-MX" sz="16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77234" y="3104200"/>
            <a:ext cx="4455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ÌNDICES DE ALFABETIZACIÒN </a:t>
            </a:r>
            <a:endParaRPr lang="es-MX" sz="2800" dirty="0">
              <a:solidFill>
                <a:srgbClr val="7030A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445607" y="3111014"/>
            <a:ext cx="4006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 SOCIOECONÒMICO </a:t>
            </a:r>
            <a:endParaRPr lang="es-MX" sz="2800" dirty="0">
              <a:solidFill>
                <a:srgbClr val="7030A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4202" y="3960026"/>
            <a:ext cx="11277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Objetivo general: Conocer </a:t>
            </a:r>
            <a:r>
              <a:rPr lang="es-MX" dirty="0" smtClean="0"/>
              <a:t>la relación que existe entre la alfabetización con el nivel socioeconómico en los jardines de </a:t>
            </a:r>
            <a:endParaRPr lang="es-MX" dirty="0" smtClean="0"/>
          </a:p>
          <a:p>
            <a:r>
              <a:rPr lang="es-MX" dirty="0" smtClean="0"/>
              <a:t>niños de Coahuila </a:t>
            </a:r>
            <a:r>
              <a:rPr lang="es-MX" dirty="0" smtClean="0"/>
              <a:t>para plantear programas de mejora continua educativa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783316" y="5443474"/>
            <a:ext cx="9973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 mayor nivel socioeconómico en los jardines de niños de </a:t>
            </a:r>
            <a:r>
              <a:rPr lang="es-MX" dirty="0" err="1" smtClean="0"/>
              <a:t>coahuila</a:t>
            </a:r>
            <a:r>
              <a:rPr lang="es-MX" dirty="0" smtClean="0"/>
              <a:t> mayor será el índice de alfabetización</a:t>
            </a:r>
          </a:p>
          <a:p>
            <a:r>
              <a:rPr lang="es-MX" dirty="0" smtClean="0"/>
              <a:t>Si el nivel socioeconómico en el jardín de niños es alto mayor será el nivel de </a:t>
            </a:r>
            <a:r>
              <a:rPr lang="es-MX" dirty="0" err="1" smtClean="0"/>
              <a:t>alfabetizaciòn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624202" y="4932149"/>
            <a:ext cx="1029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El nivel de alfabetización en los jardines de niños de Coahuila </a:t>
            </a:r>
            <a:r>
              <a:rPr lang="es-MX" dirty="0" err="1" smtClean="0"/>
              <a:t>està</a:t>
            </a:r>
            <a:r>
              <a:rPr lang="es-MX" dirty="0" smtClean="0"/>
              <a:t> relacionado con el nivel </a:t>
            </a:r>
            <a:r>
              <a:rPr lang="es-MX" dirty="0" err="1" smtClean="0"/>
              <a:t>socioeconòmico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1145923" y="6231798"/>
            <a:ext cx="882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 menor nivel socioeconómico en los jardines de niños menor será el nivel de </a:t>
            </a:r>
            <a:r>
              <a:rPr lang="es-MX" dirty="0" err="1" smtClean="0"/>
              <a:t>alfabetizaciòn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698270" y="4633078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HIPÓTESIS :</a:t>
            </a:r>
            <a:endParaRPr lang="es-MX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1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70010" y="1371271"/>
            <a:ext cx="95772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MX" dirty="0" smtClean="0"/>
              <a:t>Partiendo del título de su encuesta, rediseñar, contextualizar y dar un nuevo título (dos variables )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Definir objetivo general (qué, para qué, cómo) REFLEJADAS LAS VARIABLES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3 HIPÒTESIS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JIUCIO, AFIRMATIVA, NEGATIVA</a:t>
            </a:r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450704" y="3125597"/>
            <a:ext cx="1148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La relación de la participación de los padres de familia y el impacto en el nivel socioemocional en la educación preescolar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157489" y="4118809"/>
            <a:ext cx="390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La participación de los padres de familia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620407" y="4118809"/>
            <a:ext cx="3350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Impacto del nivel </a:t>
            </a:r>
            <a:r>
              <a:rPr lang="es-MX" dirty="0"/>
              <a:t>socioemocional </a:t>
            </a:r>
          </a:p>
        </p:txBody>
      </p:sp>
    </p:spTree>
    <p:extLst>
      <p:ext uri="{BB962C8B-B14F-4D97-AF65-F5344CB8AC3E}">
        <p14:creationId xmlns:p14="http://schemas.microsoft.com/office/powerpoint/2010/main" val="19163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83172" y="2096981"/>
            <a:ext cx="10179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El término hipótesis está formado por dos palabras de origen griego: hipo, que significa subordinación o por debajo y tesis, conclusión que se mantiene con razonamiento, con lo cual podemos decir que la hipótesis sería "lo que se pone en la base"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683172" y="3727471"/>
            <a:ext cx="10305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effectLst/>
                <a:latin typeface="arial" panose="020B0604020202020204" pitchFamily="34" charset="0"/>
              </a:rPr>
              <a:t>Es una afirmación que puede o no ser cierta. Sin embargo, se formula en base a un indicio o a una serie de hechos, a los cuales se puede añadir determinados supuestos.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1808380" y="4956233"/>
            <a:ext cx="88234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3">
                    <a:lumMod val="75000"/>
                  </a:schemeClr>
                </a:solidFill>
              </a:rPr>
              <a:t>La hipótesis es una conjetura científica que requiere una contrastación con la experiencia</a:t>
            </a:r>
            <a:endParaRPr lang="es-MX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19807" y="1097433"/>
            <a:ext cx="434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Acerca de la hipótesis …</a:t>
            </a:r>
            <a:endParaRPr lang="es-MX" sz="3200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9" y="2214725"/>
            <a:ext cx="508633" cy="68784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212" y="5150921"/>
            <a:ext cx="508633" cy="68784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8" y="3727471"/>
            <a:ext cx="508633" cy="6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93239" y="1132655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Tipos de hipótesis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60171" y="2380005"/>
            <a:ext cx="111331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Según su alcance: </a:t>
            </a:r>
            <a:r>
              <a:rPr lang="es-MX" sz="2400" u="sng" dirty="0" smtClean="0"/>
              <a:t>singulares </a:t>
            </a:r>
            <a:r>
              <a:rPr lang="es-MX" sz="2400" dirty="0" smtClean="0"/>
              <a:t>(se refieren a un hecho singular, concreto) o </a:t>
            </a:r>
            <a:r>
              <a:rPr lang="es-MX" sz="2400" u="sng" dirty="0" smtClean="0"/>
              <a:t>generales</a:t>
            </a:r>
            <a:r>
              <a:rPr lang="es-MX" sz="2400" dirty="0" smtClean="0"/>
              <a:t> (versan sobre hechos que se repiten sistemáticamente). </a:t>
            </a:r>
          </a:p>
          <a:p>
            <a:endParaRPr lang="es-MX" sz="2400" dirty="0"/>
          </a:p>
          <a:p>
            <a:endParaRPr lang="es-MX" sz="2400" dirty="0" smtClean="0"/>
          </a:p>
          <a:p>
            <a:r>
              <a:rPr lang="es-MX" sz="2400" dirty="0" smtClean="0"/>
              <a:t>Por su origen: </a:t>
            </a:r>
            <a:r>
              <a:rPr lang="es-MX" sz="2400" u="sng" dirty="0" smtClean="0"/>
              <a:t>Inductivas </a:t>
            </a:r>
            <a:r>
              <a:rPr lang="es-MX" sz="2400" dirty="0" smtClean="0"/>
              <a:t>(se descubren secuencias y se confía en ellas; la inducción es circular: se basa en que todos los casos que no hemos visto serán iguales; es decir, se basa en cierta regularidad del orden de la naturaleza), </a:t>
            </a:r>
            <a:r>
              <a:rPr lang="es-MX" sz="2400" u="sng" dirty="0" smtClean="0"/>
              <a:t>deductiva</a:t>
            </a:r>
            <a:r>
              <a:rPr lang="es-MX" sz="2400" dirty="0" smtClean="0"/>
              <a:t>s (deducciones de otras hipótesis), por </a:t>
            </a:r>
            <a:r>
              <a:rPr lang="es-MX" sz="2400" u="sng" dirty="0" smtClean="0"/>
              <a:t>analogía </a:t>
            </a:r>
            <a:r>
              <a:rPr lang="es-MX" sz="2400" dirty="0" smtClean="0"/>
              <a:t>(surgen a modo de metáfora, por el trasvase de hipótesis de unas disciplinas a otras,.</a:t>
            </a:r>
          </a:p>
          <a:p>
            <a:endParaRPr lang="es-MX" sz="2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38" y="4566769"/>
            <a:ext cx="508633" cy="68784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37" y="2471275"/>
            <a:ext cx="508633" cy="6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2811" y="2217227"/>
            <a:ext cx="108770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Por su profundidad: </a:t>
            </a:r>
            <a:r>
              <a:rPr lang="es-MX" sz="2400" u="sng" dirty="0"/>
              <a:t>Fenomenológicas</a:t>
            </a:r>
            <a:r>
              <a:rPr lang="es-MX" sz="2400" dirty="0"/>
              <a:t> (no buscan explicaciones de fondo, sino que se quedan en la observación de fenómenos: caja negra) o </a:t>
            </a:r>
            <a:r>
              <a:rPr lang="es-MX" sz="2400" u="sng" dirty="0"/>
              <a:t>representacionales</a:t>
            </a:r>
            <a:r>
              <a:rPr lang="es-MX" sz="2400" dirty="0"/>
              <a:t> (pertenecen a un nivel más explicativo: caja traslúcida) Por su nivel </a:t>
            </a:r>
            <a:r>
              <a:rPr lang="es-MX" sz="2400" u="sng" dirty="0"/>
              <a:t>natural</a:t>
            </a:r>
            <a:r>
              <a:rPr lang="es-MX" sz="2400" dirty="0"/>
              <a:t>: Sociológicas, biológicas, psicológicas, físico-químicas, de varios niveles, etc. </a:t>
            </a:r>
          </a:p>
          <a:p>
            <a:endParaRPr lang="es-MX" sz="2400" dirty="0"/>
          </a:p>
          <a:p>
            <a:r>
              <a:rPr lang="es-MX" sz="2400" dirty="0"/>
              <a:t>Por su fundamento: </a:t>
            </a:r>
            <a:r>
              <a:rPr lang="es-MX" sz="2400" u="sng" dirty="0"/>
              <a:t>Empíricas </a:t>
            </a:r>
            <a:r>
              <a:rPr lang="es-MX" sz="2400" dirty="0"/>
              <a:t>(tienen a su base datos empíricos que le dan cierta consistencia, pero no el soporte teórico de otras hipótesis o teorías), </a:t>
            </a:r>
            <a:r>
              <a:rPr lang="es-MX" sz="2400" b="1" u="sng" dirty="0"/>
              <a:t>teóricas </a:t>
            </a:r>
            <a:r>
              <a:rPr lang="es-MX" sz="2400" dirty="0"/>
              <a:t>(o plausibles, porque no tienen base empírica sino el apoyo de otras teorías) o convalidadas (esto no quiere decir comprobadas, pues si lo estuvieran ya no serían hipótesis).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78" y="2567422"/>
            <a:ext cx="508633" cy="68784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9" y="4417994"/>
            <a:ext cx="508633" cy="6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87682" y="242340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dirty="0" smtClean="0"/>
              <a:t>Reunir información</a:t>
            </a:r>
          </a:p>
          <a:p>
            <a:endParaRPr lang="es-MX" sz="2400" dirty="0" smtClean="0"/>
          </a:p>
          <a:p>
            <a:r>
              <a:rPr lang="es-MX" sz="2400" dirty="0" smtClean="0"/>
              <a:t>Compararla</a:t>
            </a:r>
          </a:p>
          <a:p>
            <a:endParaRPr lang="es-MX" sz="2400" dirty="0" smtClean="0"/>
          </a:p>
          <a:p>
            <a:r>
              <a:rPr lang="es-MX" sz="2400" dirty="0" smtClean="0"/>
              <a:t>Dar posibles explicaciones</a:t>
            </a:r>
          </a:p>
          <a:p>
            <a:endParaRPr lang="es-MX" sz="2400" dirty="0"/>
          </a:p>
          <a:p>
            <a:endParaRPr lang="es-MX" sz="2400" dirty="0" smtClean="0"/>
          </a:p>
          <a:p>
            <a:r>
              <a:rPr lang="es-MX" sz="2400" dirty="0"/>
              <a:t>E</a:t>
            </a:r>
            <a:r>
              <a:rPr lang="es-MX" sz="2400" dirty="0" smtClean="0"/>
              <a:t>scoger la explicación más probable</a:t>
            </a:r>
            <a:endParaRPr lang="es-MX" sz="2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049" y="3946903"/>
            <a:ext cx="508633" cy="68784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875" y="3082440"/>
            <a:ext cx="508633" cy="68784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701" y="2394599"/>
            <a:ext cx="508633" cy="68784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83172" y="984460"/>
            <a:ext cx="3908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Los pasos de la hipótesis son: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276" y="4866969"/>
            <a:ext cx="508633" cy="6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96006" y="1025399"/>
            <a:ext cx="4616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Hipótesis de investigación 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97662" y="2064921"/>
            <a:ext cx="107013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Toda hipótesis constituye un juicio o proposición, una afirmación o una negación de algo. </a:t>
            </a:r>
          </a:p>
          <a:p>
            <a:endParaRPr lang="es-MX" sz="2000" dirty="0"/>
          </a:p>
          <a:p>
            <a:r>
              <a:rPr lang="es-MX" sz="2000" dirty="0" smtClean="0"/>
              <a:t>Son proposiciones provisionales y exploratorias y, por tanto, su valor de veracidad o falsedad depende críticamente de las pruebas empíricas disponibles. En este sentido, la </a:t>
            </a:r>
            <a:r>
              <a:rPr lang="es-MX" sz="2000" dirty="0" err="1" smtClean="0"/>
              <a:t>replicabilidad</a:t>
            </a:r>
            <a:r>
              <a:rPr lang="es-MX" sz="2000" dirty="0" smtClean="0"/>
              <a:t> o </a:t>
            </a:r>
            <a:r>
              <a:rPr lang="es-MX" sz="2000" dirty="0" err="1" smtClean="0"/>
              <a:t>repetibilidad</a:t>
            </a:r>
            <a:r>
              <a:rPr lang="es-MX" sz="2000" dirty="0" smtClean="0"/>
              <a:t> de los resultados es fundamental para confirmar una hipótesis como solución de un problema.</a:t>
            </a:r>
            <a:endParaRPr lang="es-MX" sz="2000" dirty="0"/>
          </a:p>
        </p:txBody>
      </p:sp>
      <p:sp>
        <p:nvSpPr>
          <p:cNvPr id="6" name="Rectángulo 5"/>
          <p:cNvSpPr/>
          <p:nvPr/>
        </p:nvSpPr>
        <p:spPr>
          <a:xfrm>
            <a:off x="897662" y="4011657"/>
            <a:ext cx="109158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E</a:t>
            </a:r>
            <a:r>
              <a:rPr lang="es-MX" sz="2000" dirty="0" smtClean="0"/>
              <a:t>s el elemento que condiciona el diseño de la investigación y responde provisionalmente al problema, verdadero motor de la investigación. Como se ha dicho, esta hipótesis es una aseveración que puede </a:t>
            </a:r>
            <a:r>
              <a:rPr lang="es-MX" sz="2000" b="1" u="sng" dirty="0" smtClean="0">
                <a:solidFill>
                  <a:schemeClr val="accent3">
                    <a:lumMod val="75000"/>
                  </a:schemeClr>
                </a:solidFill>
              </a:rPr>
              <a:t>validarse estadísticamente</a:t>
            </a:r>
            <a:endParaRPr lang="es-MX" sz="2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89921" y="5367605"/>
            <a:ext cx="109495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Una hipótesis se considera explicación y por tanto toma cuerpo como elemento fundamental de una teoría científica, cuando el conocimiento existente en el área permite formular predicciones razonables acerca de la relación de dos o más elementos o variables. </a:t>
            </a:r>
            <a:endParaRPr lang="es-MX" sz="2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58" y="2536608"/>
            <a:ext cx="508633" cy="68784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29" y="5531517"/>
            <a:ext cx="508633" cy="68784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36" y="4186786"/>
            <a:ext cx="508633" cy="6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68853" y="1165088"/>
            <a:ext cx="4885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Importancia de las hipótesis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20561" y="2607668"/>
            <a:ext cx="111315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S</a:t>
            </a:r>
            <a:r>
              <a:rPr lang="es-MX" sz="2400" dirty="0" smtClean="0"/>
              <a:t>on el punto de enlace entre la teoría y la observación. Su importancia es que dan rumbo a la investigación al sugerir los pasos y procedimientos que deben darse en la búsqueda del conocimiento. </a:t>
            </a:r>
            <a:endParaRPr lang="es-MX" sz="2400" dirty="0"/>
          </a:p>
        </p:txBody>
      </p:sp>
      <p:sp>
        <p:nvSpPr>
          <p:cNvPr id="6" name="Rectángulo 5"/>
          <p:cNvSpPr/>
          <p:nvPr/>
        </p:nvSpPr>
        <p:spPr>
          <a:xfrm>
            <a:off x="419861" y="4727357"/>
            <a:ext cx="108141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Cuando una hipótesis de investigación ha sido bien elaborada, y en ella se observa claramente la relación o vínculo entre dos o más variables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1703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1533" y="784913"/>
            <a:ext cx="4679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</a:rPr>
              <a:t>Características de las hipótesis 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54346" y="1984372"/>
            <a:ext cx="10668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Deben referirse a una situación real o realizable, no a una situación que no puede ocurrir bajo un cierto estado de hechos. </a:t>
            </a:r>
          </a:p>
          <a:p>
            <a:endParaRPr lang="es-MX" dirty="0"/>
          </a:p>
          <a:p>
            <a:r>
              <a:rPr lang="es-MX" dirty="0" smtClean="0"/>
              <a:t>Las variables de la hipótesis tienen que ser comprensibles, estar bien definidas y ser lo más concretas posible. La relación entre variables propuesta por una hipótesis debe ser clara y verosímil.</a:t>
            </a:r>
          </a:p>
          <a:p>
            <a:endParaRPr lang="es-MX" dirty="0"/>
          </a:p>
          <a:p>
            <a:r>
              <a:rPr lang="es-MX" dirty="0" smtClean="0"/>
              <a:t> Los términos de la hipótesis y la relación planteada entre ellos, deben poder ser observados y medidos. Las hipótesis deben estar relacionadas con técnicas disponibles para probarlas. </a:t>
            </a:r>
          </a:p>
          <a:p>
            <a:endParaRPr lang="es-MX" dirty="0"/>
          </a:p>
          <a:p>
            <a:r>
              <a:rPr lang="es-MX" dirty="0" smtClean="0"/>
              <a:t>Asimismo, cada tipo de hipótesis tiene sus características extra. </a:t>
            </a:r>
          </a:p>
          <a:p>
            <a:endParaRPr lang="es-MX" dirty="0"/>
          </a:p>
          <a:p>
            <a:r>
              <a:rPr lang="es-MX" dirty="0" smtClean="0"/>
              <a:t>Las hipótesis descriptivas del valor de variables que se van a observar en un contexto. </a:t>
            </a:r>
          </a:p>
          <a:p>
            <a:endParaRPr lang="es-MX" dirty="0"/>
          </a:p>
          <a:p>
            <a:r>
              <a:rPr lang="es-MX" dirty="0" smtClean="0"/>
              <a:t>Las hipótesis correlacionales especifican las relaciones entre dos o más variables y el orden de éstas no es importante. Pueden alcanzar un nivel predictivo y parcialmente explicativo.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29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Identificación de las variables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486704" y="2619000"/>
            <a:ext cx="107625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Algunas hipótesis involucran variables cuantitativas que pueden poseer una relación causal establecida.</a:t>
            </a:r>
          </a:p>
          <a:p>
            <a:endParaRPr lang="es-MX" dirty="0"/>
          </a:p>
          <a:p>
            <a:r>
              <a:rPr lang="es-MX" dirty="0" smtClean="0"/>
              <a:t> En ocasiones el investigador tendrá control o capacidad de observación sobre unas variables y sobre otras no, en estas dimensiones las variables involucradas pueden clasificarse en: Variable independiente: valor real dado a una hipótesis en relación con la causa.</a:t>
            </a:r>
          </a:p>
          <a:p>
            <a:endParaRPr lang="es-MX" dirty="0"/>
          </a:p>
          <a:p>
            <a:r>
              <a:rPr lang="es-MX" dirty="0" smtClean="0"/>
              <a:t> Variable dependiente: valor real que se refiere al efecto, más no a la causa. </a:t>
            </a:r>
          </a:p>
          <a:p>
            <a:endParaRPr lang="es-MX" dirty="0"/>
          </a:p>
          <a:p>
            <a:r>
              <a:rPr lang="es-MX" dirty="0" smtClean="0"/>
              <a:t>Variable interviniente: aquella que no se refiere a factores de causa o efecto, pero que modifican las condiciones del problema investigado.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0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5825</TotalTime>
  <Words>1082</Words>
  <Application>Microsoft Office PowerPoint</Application>
  <PresentationFormat>Panorámica</PresentationFormat>
  <Paragraphs>89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Identificación de las variables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21</cp:revision>
  <dcterms:created xsi:type="dcterms:W3CDTF">2021-11-05T16:33:48Z</dcterms:created>
  <dcterms:modified xsi:type="dcterms:W3CDTF">2021-11-22T16:43:48Z</dcterms:modified>
</cp:coreProperties>
</file>