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8" r:id="rId3"/>
    <p:sldId id="268" r:id="rId4"/>
    <p:sldId id="269" r:id="rId5"/>
    <p:sldId id="280" r:id="rId6"/>
    <p:sldId id="281" r:id="rId7"/>
    <p:sldId id="282" r:id="rId8"/>
    <p:sldId id="279" r:id="rId9"/>
    <p:sldId id="272" r:id="rId10"/>
    <p:sldId id="273" r:id="rId11"/>
    <p:sldId id="274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68717"/>
            <a:ext cx="1124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280" marR="598805" algn="just">
              <a:spcBef>
                <a:spcPts val="1260"/>
              </a:spcBef>
              <a:spcAft>
                <a:spcPts val="0"/>
              </a:spcAft>
            </a:pPr>
            <a:r>
              <a:rPr lang="es-ES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aprendizaje III. Prediciendo el futuro: La probabilidad y su uso en educación</a:t>
            </a:r>
            <a:endParaRPr lang="en-US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2880" y="2684491"/>
            <a:ext cx="11416937" cy="222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935"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Competencias de la unidad de aprendizaje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probabilidad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s-ES" spc="-6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</a:t>
            </a:r>
            <a:r>
              <a:rPr lang="es-ES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predicciones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fenómeno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601980" lvl="1" indent="-285750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 hipótesis susceptibles de medirse a través de métodos probabilísticos</a:t>
            </a:r>
            <a:r>
              <a:rPr lang="es-ES" spc="-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adecuados.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598170" lvl="1" indent="-28575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948690" algn="l"/>
                <a:tab pos="949325" algn="l"/>
              </a:tabLst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s-ES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didácticos</a:t>
            </a:r>
            <a:r>
              <a:rPr lang="es-ES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apropiados</a:t>
            </a:r>
            <a:r>
              <a:rPr lang="es-ES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favorecer</a:t>
            </a:r>
            <a:r>
              <a:rPr lang="es-ES" spc="-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aprendizaje</a:t>
            </a:r>
            <a:r>
              <a:rPr lang="es-ES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alumnas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pc="-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alumnos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</a:t>
            </a:r>
            <a:r>
              <a:rPr lang="es-ES" spc="-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preescolar.</a:t>
            </a: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930" y="1250910"/>
            <a:ext cx="998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-apple-system"/>
              </a:rPr>
              <a:t>En una distribución de </a:t>
            </a:r>
            <a:r>
              <a:rPr lang="es-ES" dirty="0" err="1">
                <a:solidFill>
                  <a:schemeClr val="bg1"/>
                </a:solidFill>
                <a:latin typeface="-apple-system"/>
              </a:rPr>
              <a:t>Poisson</a:t>
            </a:r>
            <a:r>
              <a:rPr lang="es-ES" dirty="0">
                <a:solidFill>
                  <a:schemeClr val="bg1"/>
                </a:solidFill>
                <a:latin typeface="-apple-system"/>
              </a:rPr>
              <a:t>, se cumplen siempre los siguientes supuestos: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1886" y="2006511"/>
            <a:ext cx="11273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la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variable aleatoria es el número de veces que ocurre un evento durante un intervalo definido. El intervalo puede ser tiempo, distancia, área, volumen o alguna unidad similar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endParaRPr lang="es-ES" dirty="0">
              <a:solidFill>
                <a:srgbClr val="2C2F34"/>
              </a:solidFill>
              <a:latin typeface="-apple-system"/>
            </a:endParaRPr>
          </a:p>
          <a:p>
            <a:pPr algn="ctr"/>
            <a:r>
              <a:rPr lang="es-ES" dirty="0">
                <a:solidFill>
                  <a:srgbClr val="2C2F34"/>
                </a:solidFill>
                <a:latin typeface="-apple-system"/>
              </a:rPr>
              <a:t>X = número de veces que ocurre un evento durante un intervalo 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definido</a:t>
            </a:r>
          </a:p>
          <a:p>
            <a:pPr algn="ctr"/>
            <a:endParaRPr lang="es-ES" dirty="0">
              <a:solidFill>
                <a:srgbClr val="2C2F34"/>
              </a:solidFill>
              <a:latin typeface="-apple-system"/>
            </a:endParaRP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2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la probabilidad de ocurrencia es la misma para cualesquiera 2 intervalos de igual longitud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/>
            </a:r>
            <a:br>
              <a:rPr lang="es-ES" dirty="0">
                <a:solidFill>
                  <a:srgbClr val="2C2F34"/>
                </a:solidFill>
                <a:latin typeface="-apple-system"/>
              </a:rPr>
            </a:br>
            <a:r>
              <a:rPr lang="es-ES" dirty="0">
                <a:solidFill>
                  <a:srgbClr val="2C2F34"/>
                </a:solidFill>
                <a:latin typeface="-apple-system"/>
              </a:rPr>
              <a:t>3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la ocurrencia o no ocurrencia en cualquier intervalo es independiente de la ocurrencia o no ocurrencia en cualquier otro intervalo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/>
            </a:r>
            <a:br>
              <a:rPr lang="es-ES" dirty="0">
                <a:solidFill>
                  <a:srgbClr val="2C2F34"/>
                </a:solidFill>
                <a:latin typeface="-apple-system"/>
              </a:rPr>
            </a:br>
            <a:r>
              <a:rPr lang="es-ES" dirty="0" smtClean="0">
                <a:solidFill>
                  <a:srgbClr val="2C2F34"/>
                </a:solidFill>
                <a:latin typeface="-apple-system"/>
              </a:rPr>
              <a:t>4)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dos eventos no pueden ocurrir exactamente al mismo tiempo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 </a:t>
            </a:r>
          </a:p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Si se cumplen esas condiciones, la variable aleatoria discreta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sigue una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 y podemos aplicar la fórmula de la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05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6104" y="2057685"/>
            <a:ext cx="9248502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Se dice que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una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variable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aleatoria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discreta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X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tiene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una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distribución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 Poisson con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parámetro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μ (μ&gt;0)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si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la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función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probabilidad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 de 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X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C2F34"/>
                </a:solidFill>
                <a:effectLst/>
                <a:latin typeface="-apple-system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259" t="57768" r="31995" b="30804"/>
          <a:stretch/>
        </p:blipFill>
        <p:spPr>
          <a:xfrm>
            <a:off x="2466754" y="2624819"/>
            <a:ext cx="6756875" cy="118153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0411" y="3447706"/>
            <a:ext cx="9135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Donde</a:t>
            </a:r>
            <a:r>
              <a:rPr lang="es-ES" dirty="0" smtClean="0">
                <a:solidFill>
                  <a:srgbClr val="2C2F34"/>
                </a:solidFill>
                <a:latin typeface="-apple-system"/>
              </a:rPr>
              <a:t>:</a:t>
            </a:r>
          </a:p>
          <a:p>
            <a:endParaRPr lang="es-ES" dirty="0">
              <a:solidFill>
                <a:srgbClr val="2C2F34"/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f(x) = P(X=x)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: probabilidad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ocurrencias en un intervalo.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 valor esperado o media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2C2F34"/>
                </a:solidFill>
                <a:latin typeface="-apple-system"/>
              </a:rPr>
              <a:t>e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 base de los logaritmos naturales. Su valor es 2,71828…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0411" y="5157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2C2F34"/>
                </a:solidFill>
                <a:latin typeface="-apple-system"/>
              </a:rPr>
              <a:t>Además, en una distribución de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C2F34"/>
                </a:solidFill>
                <a:latin typeface="-apple-system"/>
              </a:rPr>
              <a:t>La media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es igual 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C2F34"/>
                </a:solidFill>
                <a:latin typeface="-apple-system"/>
              </a:rPr>
              <a:t>La varianza de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X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 es igual a </a:t>
            </a:r>
            <a:r>
              <a:rPr lang="es-ES" i="1" dirty="0">
                <a:solidFill>
                  <a:srgbClr val="2C2F34"/>
                </a:solidFill>
                <a:latin typeface="-apple-system"/>
              </a:rPr>
              <a:t>μ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.</a:t>
            </a:r>
            <a:endParaRPr lang="es-ES" b="0" i="0" dirty="0">
              <a:solidFill>
                <a:srgbClr val="2C2F3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4032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828" y="1933303"/>
            <a:ext cx="10136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las asesorías de Inglés, Miss Lily recibe un promedio de </a:t>
            </a:r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 </a:t>
            </a:r>
            <a:r>
              <a:rPr lang="es-ES" i="1" dirty="0" smtClean="0">
                <a:solidFill>
                  <a:srgbClr val="2C2F34"/>
                </a:solidFill>
                <a:latin typeface="+mj-lt"/>
              </a:rPr>
              <a:t>alumnos al día. </a:t>
            </a:r>
            <a:r>
              <a:rPr lang="es-ES" i="1" dirty="0" smtClean="0">
                <a:solidFill>
                  <a:srgbClr val="2C2F34"/>
                </a:solidFill>
              </a:rPr>
              <a:t>Sabiendo que el número de </a:t>
            </a:r>
          </a:p>
          <a:p>
            <a:r>
              <a:rPr lang="es-ES" i="1" dirty="0" smtClean="0">
                <a:solidFill>
                  <a:srgbClr val="2C2F34"/>
                </a:solidFill>
              </a:rPr>
              <a:t>alumnos</a:t>
            </a:r>
            <a:r>
              <a:rPr lang="es-ES" dirty="0" smtClean="0"/>
              <a:t> que llegan en un día sigue una distribución de </a:t>
            </a:r>
            <a:r>
              <a:rPr lang="es-ES" dirty="0" err="1" smtClean="0"/>
              <a:t>Poisson</a:t>
            </a:r>
            <a:r>
              <a:rPr lang="es-ES" dirty="0" smtClean="0"/>
              <a:t>, calcular:</a:t>
            </a:r>
          </a:p>
          <a:p>
            <a:pPr marL="342900" indent="-342900">
              <a:buAutoNum type="alphaLcParenR"/>
            </a:pPr>
            <a:r>
              <a:rPr lang="es-ES" dirty="0" smtClean="0">
                <a:solidFill>
                  <a:srgbClr val="FF0000"/>
                </a:solidFill>
              </a:rPr>
              <a:t>La probabilidad de que lleguen 3 alumnos en un día = 19.54%</a:t>
            </a:r>
          </a:p>
          <a:p>
            <a:pPr marL="342900" indent="-342900">
              <a:buAutoNum type="alphaLcParenR"/>
            </a:pPr>
            <a:r>
              <a:rPr lang="es-ES" dirty="0" smtClean="0"/>
              <a:t>La probabilidad de que lleguen 5 alumnos en un día= </a:t>
            </a:r>
            <a:r>
              <a:rPr lang="es-ES" dirty="0">
                <a:solidFill>
                  <a:srgbClr val="FF0000"/>
                </a:solidFill>
              </a:rPr>
              <a:t>15.63 %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259" t="57768" r="47809" b="32655"/>
          <a:stretch/>
        </p:blipFill>
        <p:spPr>
          <a:xfrm>
            <a:off x="6875656" y="2533467"/>
            <a:ext cx="3848986" cy="99025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5789" y="33390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x= </a:t>
            </a:r>
            <a:r>
              <a:rPr lang="es-ES" dirty="0"/>
              <a:t>3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821744" y="3708384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48986" y="3708384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f(3)= P(X=3)= e     .   4 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88048" y="361507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6031635" y="35237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5305647" y="4077716"/>
            <a:ext cx="1158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703821" y="410535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3!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78865" y="484844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3!= 3x2x1 = 6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677247" y="3984402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e    .   4 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64853" y="389305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38337" y="3806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n-US" dirty="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942543" y="4262382"/>
            <a:ext cx="1272946" cy="2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440277" y="4346928"/>
            <a:ext cx="1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005777" y="471626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(e    ) (4    ) / 6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223144" y="457131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813049" y="45713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414195" y="4848447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0.1954 x100= 19.54%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419947" y="27010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x= 5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95902" y="3070430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2C2F34"/>
                </a:solidFill>
                <a:latin typeface="-apple-system"/>
              </a:rPr>
              <a:t>μ= 4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4949" y="2431886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f(5)= P(X=5)= e     .   4 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84011" y="23385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5627598" y="22472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5</a:t>
            </a:r>
            <a:endParaRPr lang="en-U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901610" y="2801218"/>
            <a:ext cx="1158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299784" y="282885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5</a:t>
            </a:r>
            <a:r>
              <a:rPr lang="es-ES" dirty="0" smtClean="0"/>
              <a:t>!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73210" y="2707904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 e    .   4 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660816" y="261655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-4</a:t>
            </a:r>
            <a:endParaRPr lang="en-US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6502961" y="3049596"/>
            <a:ext cx="1272946" cy="2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640553" y="388648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5!= 5x4x3x2x1 = 120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88370" y="2523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807496" y="307723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120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928037" y="28787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=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185081" y="282885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0.1563 x 100%= 15.63 %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13314" y="28758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rgbClr val="333333"/>
                </a:solidFill>
                <a:latin typeface="Open Sans"/>
              </a:rPr>
              <a:t>Es </a:t>
            </a:r>
            <a:r>
              <a:rPr lang="es-ES" sz="2400" dirty="0">
                <a:solidFill>
                  <a:srgbClr val="333333"/>
                </a:solidFill>
                <a:latin typeface="Open Sans"/>
              </a:rPr>
              <a:t>una distribución de probabilidad discreta que describe el número de éxitos al realizar n experimentos independientes entre sí, acerca de una variable aleatoria.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9269" y="1162594"/>
            <a:ext cx="523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¿Qué es un experimento binomial?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56" t="34196" r="55188" b="24554"/>
          <a:stretch/>
        </p:blipFill>
        <p:spPr>
          <a:xfrm>
            <a:off x="1214846" y="2259874"/>
            <a:ext cx="8882742" cy="41801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9269" y="1149531"/>
            <a:ext cx="792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Para que se lleva a cabo un Experimento binomial 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1337" y="189054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Cumpla las siguientes condiciones:</a:t>
            </a:r>
            <a:endParaRPr lang="en-US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5956663" y="4741817"/>
            <a:ext cx="431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053672" y="5172891"/>
            <a:ext cx="7534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50" t="45089" r="69262" b="40447"/>
          <a:stretch/>
        </p:blipFill>
        <p:spPr>
          <a:xfrm>
            <a:off x="2236532" y="3140846"/>
            <a:ext cx="6199875" cy="18622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5394" y="1188720"/>
            <a:ext cx="498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Función de probabilidad binomial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0887" y="2132830"/>
            <a:ext cx="11471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que un experimento binomial, sea la probabilidad de un “éxito” (</a:t>
            </a:r>
            <a:r>
              <a:rPr lang="es-ES" dirty="0" smtClean="0">
                <a:solidFill>
                  <a:srgbClr val="FF0000"/>
                </a:solidFill>
              </a:rPr>
              <a:t>p)</a:t>
            </a:r>
            <a:r>
              <a:rPr lang="es-ES" dirty="0" smtClean="0"/>
              <a:t> y/o la probabilidad de un fracaso </a:t>
            </a:r>
            <a:r>
              <a:rPr lang="es-ES" dirty="0"/>
              <a:t>(</a:t>
            </a:r>
            <a:r>
              <a:rPr lang="es-ES" dirty="0" smtClean="0">
                <a:solidFill>
                  <a:srgbClr val="FF0000"/>
                </a:solidFill>
              </a:rPr>
              <a:t>1-p)</a:t>
            </a:r>
            <a:r>
              <a:rPr lang="es-ES" dirty="0" smtClean="0"/>
              <a:t> </a:t>
            </a:r>
            <a:r>
              <a:rPr lang="es-ES" dirty="0"/>
              <a:t>en </a:t>
            </a:r>
            <a:r>
              <a:rPr lang="es-ES" dirty="0" smtClean="0"/>
              <a:t>un solo </a:t>
            </a:r>
          </a:p>
          <a:p>
            <a:r>
              <a:rPr lang="es-ES" dirty="0" smtClean="0"/>
              <a:t>ensayo; la Probabilidad de obtener </a:t>
            </a:r>
            <a:r>
              <a:rPr lang="es-ES" dirty="0" smtClean="0">
                <a:solidFill>
                  <a:srgbClr val="0070C0"/>
                </a:solidFill>
              </a:rPr>
              <a:t>x</a:t>
            </a:r>
            <a:r>
              <a:rPr lang="es-ES" dirty="0" smtClean="0"/>
              <a:t> éxitos en 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s-ES" dirty="0" smtClean="0"/>
              <a:t> ensayos , está dada por la función de f(x)</a:t>
            </a:r>
            <a:endParaRPr lang="en-US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873829" y="4284617"/>
            <a:ext cx="0" cy="94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805458" y="5225143"/>
            <a:ext cx="241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Función de probabilidad</a:t>
            </a:r>
          </a:p>
          <a:p>
            <a:r>
              <a:rPr lang="es-ES" dirty="0" smtClean="0"/>
              <a:t>binomial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24078" y="4477881"/>
            <a:ext cx="948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Probabilidad</a:t>
            </a:r>
            <a:endParaRPr lang="en-US" sz="12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735977" y="4180114"/>
            <a:ext cx="0" cy="23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324587" y="3375763"/>
            <a:ext cx="1824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Variable aleatoria binomial</a:t>
            </a:r>
            <a:endParaRPr lang="en-US" sz="1200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222145" y="3678559"/>
            <a:ext cx="0" cy="22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184630" y="2983348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Número de ensayos</a:t>
            </a:r>
          </a:p>
          <a:p>
            <a:r>
              <a:rPr lang="es-ES" sz="1400" dirty="0" smtClean="0"/>
              <a:t>Combinatoria de n en x</a:t>
            </a:r>
            <a:endParaRPr lang="en-US" sz="140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5832244" y="3494446"/>
            <a:ext cx="0" cy="28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455378" y="4616380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éxitos</a:t>
            </a:r>
            <a:endParaRPr lang="en-US" sz="1600" dirty="0"/>
          </a:p>
        </p:txBody>
      </p:sp>
      <p:cxnSp>
        <p:nvCxnSpPr>
          <p:cNvPr id="7" name="Conector recto de flecha 6"/>
          <p:cNvCxnSpPr>
            <a:stCxn id="2" idx="0"/>
          </p:cNvCxnSpPr>
          <p:nvPr/>
        </p:nvCxnSpPr>
        <p:spPr>
          <a:xfrm flipH="1" flipV="1">
            <a:off x="5800985" y="4415246"/>
            <a:ext cx="1" cy="20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05853" y="4593345"/>
            <a:ext cx="176463" cy="39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49859" y="1897488"/>
            <a:ext cx="119091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 smtClean="0">
                <a:solidFill>
                  <a:srgbClr val="FF0000"/>
                </a:solidFill>
              </a:rPr>
              <a:t>probabilidad</a:t>
            </a:r>
            <a:r>
              <a:rPr lang="es-ES" dirty="0" smtClean="0"/>
              <a:t> de que a un niño de nuevo ingreso le guste la metodología que utiliza la maestra para enseñar las matemáticas</a:t>
            </a:r>
          </a:p>
          <a:p>
            <a:r>
              <a:rPr lang="es-ES" dirty="0" smtClean="0"/>
              <a:t>es </a:t>
            </a:r>
            <a:r>
              <a:rPr lang="es-ES" dirty="0" smtClean="0">
                <a:solidFill>
                  <a:srgbClr val="FF0000"/>
                </a:solidFill>
              </a:rPr>
              <a:t>de 0,8. </a:t>
            </a:r>
            <a:r>
              <a:rPr lang="es-ES" dirty="0" smtClean="0"/>
              <a:t>Si llegan 5 niños de nuevo ingreso ¿Cuál es la probabilidad de que solo a 2 de ellos le guste la metodología  para</a:t>
            </a:r>
          </a:p>
          <a:p>
            <a:r>
              <a:rPr lang="es-ES" dirty="0" smtClean="0"/>
              <a:t>Enseñar las matemáticas empleada por La maestra de grupo? </a:t>
            </a:r>
            <a:r>
              <a:rPr lang="es-MX" sz="2000" dirty="0">
                <a:solidFill>
                  <a:srgbClr val="00B0F0"/>
                </a:solidFill>
              </a:rPr>
              <a:t>5.12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2215" y="1058948"/>
            <a:ext cx="469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Ejemplo: Experimento binomial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3097468"/>
            <a:ext cx="30878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  X=número de alumnos nuevos </a:t>
            </a:r>
            <a:r>
              <a:rPr lang="es-ES" sz="1600" dirty="0" smtClean="0"/>
              <a:t>que </a:t>
            </a:r>
            <a:r>
              <a:rPr lang="es-ES" sz="1600" dirty="0"/>
              <a:t>les guste la </a:t>
            </a:r>
          </a:p>
          <a:p>
            <a:r>
              <a:rPr lang="es-ES" sz="1600" dirty="0"/>
              <a:t>Metodología para enseñar las </a:t>
            </a:r>
            <a:r>
              <a:rPr lang="es-ES" sz="1600" dirty="0" smtClean="0"/>
              <a:t>matemáticas          </a:t>
            </a:r>
            <a:endParaRPr lang="es-ES" sz="1600" dirty="0"/>
          </a:p>
          <a:p>
            <a:r>
              <a:rPr lang="es-ES" sz="1600" dirty="0"/>
              <a:t>    </a:t>
            </a:r>
          </a:p>
          <a:p>
            <a:r>
              <a:rPr lang="es-ES" sz="1600" dirty="0">
                <a:solidFill>
                  <a:srgbClr val="FF0000"/>
                </a:solidFill>
              </a:rPr>
              <a:t> x </a:t>
            </a:r>
            <a:r>
              <a:rPr lang="es-ES" sz="1600" dirty="0" smtClean="0">
                <a:solidFill>
                  <a:srgbClr val="FF0000"/>
                </a:solidFill>
              </a:rPr>
              <a:t>=número de éxitos </a:t>
            </a:r>
          </a:p>
          <a:p>
            <a:r>
              <a:rPr lang="es-ES" sz="1600" dirty="0"/>
              <a:t>x</a:t>
            </a:r>
            <a:r>
              <a:rPr lang="es-ES" sz="1600" dirty="0" smtClean="0"/>
              <a:t>= 0, 1, 2, 3, 4 , 5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n= número de ensayos</a:t>
            </a:r>
          </a:p>
          <a:p>
            <a:r>
              <a:rPr lang="es-ES" sz="1600" dirty="0" smtClean="0"/>
              <a:t>n= 5 niños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p= probabilidad de éxito</a:t>
            </a:r>
          </a:p>
          <a:p>
            <a:r>
              <a:rPr lang="es-ES" sz="1600" dirty="0" smtClean="0"/>
              <a:t>P= 0,8</a:t>
            </a:r>
            <a:endParaRPr lang="en-US" sz="1600" dirty="0"/>
          </a:p>
        </p:txBody>
      </p:sp>
      <p:grpSp>
        <p:nvGrpSpPr>
          <p:cNvPr id="2" name="Grupo 1"/>
          <p:cNvGrpSpPr/>
          <p:nvPr/>
        </p:nvGrpSpPr>
        <p:grpSpPr>
          <a:xfrm>
            <a:off x="8046297" y="3500020"/>
            <a:ext cx="3510665" cy="2353306"/>
            <a:chOff x="4600909" y="3115745"/>
            <a:chExt cx="6630949" cy="300627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750" t="45089" r="69262" b="40447"/>
            <a:stretch/>
          </p:blipFill>
          <p:spPr>
            <a:xfrm>
              <a:off x="5031983" y="3391390"/>
              <a:ext cx="6199875" cy="1862228"/>
            </a:xfrm>
            <a:prstGeom prst="rect">
              <a:avLst/>
            </a:prstGeom>
          </p:spPr>
        </p:pic>
        <p:cxnSp>
          <p:nvCxnSpPr>
            <p:cNvPr id="9" name="Conector recto de flecha 8"/>
            <p:cNvCxnSpPr/>
            <p:nvPr/>
          </p:nvCxnSpPr>
          <p:spPr>
            <a:xfrm>
              <a:off x="5669280" y="4535161"/>
              <a:ext cx="0" cy="9405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4600909" y="5475687"/>
              <a:ext cx="24166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Función de probabilidad</a:t>
              </a:r>
            </a:p>
            <a:p>
              <a:r>
                <a:rPr lang="es-ES" dirty="0" smtClean="0"/>
                <a:t>binomial</a:t>
              </a:r>
              <a:endParaRPr lang="en-US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19529" y="4728425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Probabilidad</a:t>
              </a:r>
              <a:endParaRPr lang="en-US" sz="1200" dirty="0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6531428" y="4430658"/>
              <a:ext cx="0" cy="235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6063727" y="3391657"/>
              <a:ext cx="2151930" cy="58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Variable aleatoria </a:t>
              </a:r>
            </a:p>
            <a:p>
              <a:r>
                <a:rPr lang="es-ES" sz="1200" dirty="0" smtClean="0"/>
                <a:t>binomial</a:t>
              </a:r>
              <a:endParaRPr lang="en-US" sz="1200" dirty="0"/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 flipV="1">
              <a:off x="7017596" y="3929103"/>
              <a:ext cx="0" cy="227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8131920" y="3115745"/>
              <a:ext cx="1923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Número de ensayos</a:t>
              </a:r>
            </a:p>
            <a:p>
              <a:r>
                <a:rPr lang="es-ES" sz="1400" dirty="0" smtClean="0"/>
                <a:t>Combinatoria de n en x</a:t>
              </a:r>
              <a:endParaRPr lang="en-US" sz="1400" dirty="0"/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>
              <a:off x="8627695" y="3744990"/>
              <a:ext cx="0" cy="285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/>
            <p:cNvSpPr txBox="1"/>
            <p:nvPr/>
          </p:nvSpPr>
          <p:spPr>
            <a:xfrm>
              <a:off x="8250829" y="4866924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éxitos</a:t>
              </a:r>
              <a:endParaRPr lang="en-US" sz="1600" dirty="0"/>
            </a:p>
          </p:txBody>
        </p:sp>
        <p:cxnSp>
          <p:nvCxnSpPr>
            <p:cNvPr id="18" name="Conector recto de flecha 17"/>
            <p:cNvCxnSpPr>
              <a:stCxn id="17" idx="0"/>
            </p:cNvCxnSpPr>
            <p:nvPr/>
          </p:nvCxnSpPr>
          <p:spPr>
            <a:xfrm flipH="1" flipV="1">
              <a:off x="8596436" y="4665790"/>
              <a:ext cx="1" cy="201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/>
          <p:cNvCxnSpPr>
            <a:endCxn id="6" idx="2"/>
          </p:cNvCxnSpPr>
          <p:nvPr/>
        </p:nvCxnSpPr>
        <p:spPr>
          <a:xfrm flipV="1">
            <a:off x="2661704" y="3352037"/>
            <a:ext cx="1416805" cy="19824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2011190" y="5199270"/>
            <a:ext cx="4551948" cy="1815143"/>
            <a:chOff x="2630905" y="4577186"/>
            <a:chExt cx="4551948" cy="1815143"/>
          </a:xfrm>
        </p:grpSpPr>
        <p:sp>
          <p:nvSpPr>
            <p:cNvPr id="26" name="CuadroTexto 25"/>
            <p:cNvSpPr txBox="1"/>
            <p:nvPr/>
          </p:nvSpPr>
          <p:spPr>
            <a:xfrm>
              <a:off x="2918819" y="459334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n!</a:t>
              </a:r>
              <a:endParaRPr lang="es-MX" dirty="0"/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2630905" y="4989095"/>
              <a:ext cx="1257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/>
            <p:cNvSpPr txBox="1"/>
            <p:nvPr/>
          </p:nvSpPr>
          <p:spPr>
            <a:xfrm>
              <a:off x="2700229" y="4962677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x! (n-x)!</a:t>
              </a:r>
              <a:endParaRPr lang="es-MX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864912" y="479972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</a:t>
              </a:r>
              <a:endParaRPr lang="es-MX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184230" y="461531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5!</a:t>
              </a:r>
              <a:endParaRPr lang="es-MX" dirty="0"/>
            </a:p>
          </p:txBody>
        </p:sp>
        <p:cxnSp>
          <p:nvCxnSpPr>
            <p:cNvPr id="35" name="Conector recto 34"/>
            <p:cNvCxnSpPr/>
            <p:nvPr/>
          </p:nvCxnSpPr>
          <p:spPr>
            <a:xfrm flipV="1">
              <a:off x="4198623" y="4949373"/>
              <a:ext cx="810123" cy="1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adroTexto 35"/>
            <p:cNvSpPr txBox="1"/>
            <p:nvPr/>
          </p:nvSpPr>
          <p:spPr>
            <a:xfrm>
              <a:off x="4159108" y="4960973"/>
              <a:ext cx="412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2!</a:t>
              </a:r>
              <a:endParaRPr lang="es-MX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380699" y="49493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(5-2)!</a:t>
              </a:r>
              <a:endParaRPr lang="es-MX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987011" y="475310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mtClean="0"/>
                <a:t>=</a:t>
              </a:r>
              <a:endParaRPr lang="es-MX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91937" y="4577186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5*4*3*2*1</a:t>
              </a:r>
              <a:endParaRPr lang="es-MX" dirty="0"/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5239828" y="4937773"/>
              <a:ext cx="1257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uadroTexto 41"/>
            <p:cNvSpPr txBox="1"/>
            <p:nvPr/>
          </p:nvSpPr>
          <p:spPr>
            <a:xfrm>
              <a:off x="5208395" y="49290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rgbClr val="7030A0"/>
                  </a:solidFill>
                </a:rPr>
                <a:t>2*1</a:t>
              </a:r>
              <a:endParaRPr lang="es-MX" dirty="0">
                <a:solidFill>
                  <a:srgbClr val="7030A0"/>
                </a:solidFill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5630953" y="4891433"/>
              <a:ext cx="750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rgbClr val="00B050"/>
                  </a:solidFill>
                </a:rPr>
                <a:t>(3)!</a:t>
              </a:r>
              <a:endParaRPr lang="es-MX" dirty="0">
                <a:solidFill>
                  <a:srgbClr val="00B050"/>
                </a:solidFill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5225583" y="5532895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/>
                <a:t>5*4*3*2*1</a:t>
              </a:r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5163003" y="5818208"/>
              <a:ext cx="1257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uadroTexto 46"/>
            <p:cNvSpPr txBox="1"/>
            <p:nvPr/>
          </p:nvSpPr>
          <p:spPr>
            <a:xfrm>
              <a:off x="5218394" y="581419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rgbClr val="7030A0"/>
                  </a:solidFill>
                </a:rPr>
                <a:t>2*1</a:t>
              </a:r>
              <a:r>
                <a:rPr lang="es-MX" dirty="0" smtClean="0"/>
                <a:t>*</a:t>
              </a:r>
              <a:r>
                <a:rPr lang="es-MX" dirty="0" smtClean="0">
                  <a:solidFill>
                    <a:srgbClr val="00B050"/>
                  </a:solidFill>
                </a:rPr>
                <a:t>3*2*1</a:t>
              </a:r>
              <a:endParaRPr lang="es-MX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Conector recto 48"/>
            <p:cNvCxnSpPr/>
            <p:nvPr/>
          </p:nvCxnSpPr>
          <p:spPr>
            <a:xfrm flipH="1">
              <a:off x="6123646" y="5833816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flipH="1">
              <a:off x="6131226" y="5650758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 flipH="1">
              <a:off x="5913239" y="5814197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>
              <a:off x="5880322" y="5650757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5688233" y="5821240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5685434" y="5663747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5507685" y="5544127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5444093" y="52816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2</a:t>
              </a:r>
              <a:endParaRPr lang="es-MX" dirty="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245094" y="6022997"/>
              <a:ext cx="9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1</a:t>
              </a:r>
              <a:endParaRPr lang="es-MX" dirty="0"/>
            </a:p>
          </p:txBody>
        </p:sp>
        <p:cxnSp>
          <p:nvCxnSpPr>
            <p:cNvPr id="58" name="Conector recto 57"/>
            <p:cNvCxnSpPr/>
            <p:nvPr/>
          </p:nvCxnSpPr>
          <p:spPr>
            <a:xfrm flipH="1">
              <a:off x="5196009" y="5890831"/>
              <a:ext cx="212389" cy="28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6399797" y="563657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</a:t>
              </a:r>
              <a:endParaRPr lang="es-MX" dirty="0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6624153" y="546765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10</a:t>
              </a:r>
              <a:endParaRPr lang="es-MX" dirty="0"/>
            </a:p>
          </p:txBody>
        </p:sp>
        <p:cxnSp>
          <p:nvCxnSpPr>
            <p:cNvPr id="61" name="Conector recto 60"/>
            <p:cNvCxnSpPr/>
            <p:nvPr/>
          </p:nvCxnSpPr>
          <p:spPr>
            <a:xfrm flipV="1">
              <a:off x="6559456" y="5804795"/>
              <a:ext cx="623397" cy="9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6736021" y="5796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</a:t>
              </a:r>
              <a:endParaRPr lang="es-MX" dirty="0"/>
            </a:p>
          </p:txBody>
        </p:sp>
      </p:grpSp>
      <p:sp>
        <p:nvSpPr>
          <p:cNvPr id="64" name="CuadroTexto 63"/>
          <p:cNvSpPr txBox="1"/>
          <p:nvPr/>
        </p:nvSpPr>
        <p:spPr>
          <a:xfrm>
            <a:off x="6659221" y="62276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=10</a:t>
            </a:r>
            <a:endParaRPr lang="es-MX" dirty="0"/>
          </a:p>
        </p:txBody>
      </p:sp>
      <p:grpSp>
        <p:nvGrpSpPr>
          <p:cNvPr id="84" name="Grupo 83"/>
          <p:cNvGrpSpPr/>
          <p:nvPr/>
        </p:nvGrpSpPr>
        <p:grpSpPr>
          <a:xfrm>
            <a:off x="3886790" y="2725768"/>
            <a:ext cx="2486551" cy="2062369"/>
            <a:chOff x="4010526" y="3051035"/>
            <a:chExt cx="2486551" cy="2062369"/>
          </a:xfrm>
        </p:grpSpPr>
        <p:sp>
          <p:nvSpPr>
            <p:cNvPr id="6" name="CuadroTexto 5"/>
            <p:cNvSpPr txBox="1"/>
            <p:nvPr/>
          </p:nvSpPr>
          <p:spPr>
            <a:xfrm>
              <a:off x="4010526" y="330797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 </a:t>
              </a:r>
              <a:endParaRPr lang="es-MX" dirty="0"/>
            </a:p>
          </p:txBody>
        </p:sp>
        <p:sp>
          <p:nvSpPr>
            <p:cNvPr id="19" name="Abrir corchete 18"/>
            <p:cNvSpPr/>
            <p:nvPr/>
          </p:nvSpPr>
          <p:spPr>
            <a:xfrm>
              <a:off x="4288107" y="3170662"/>
              <a:ext cx="203682" cy="535724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287164" y="3116808"/>
              <a:ext cx="300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5</a:t>
              </a:r>
            </a:p>
            <a:p>
              <a:r>
                <a:rPr lang="es-MX" dirty="0"/>
                <a:t>2</a:t>
              </a:r>
            </a:p>
          </p:txBody>
        </p:sp>
        <p:sp>
          <p:nvSpPr>
            <p:cNvPr id="21" name="Cerrar corchete 20"/>
            <p:cNvSpPr/>
            <p:nvPr/>
          </p:nvSpPr>
          <p:spPr>
            <a:xfrm>
              <a:off x="4587246" y="3170662"/>
              <a:ext cx="45719" cy="584754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127010" y="30510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2</a:t>
              </a:r>
              <a:endParaRPr lang="es-MX" dirty="0"/>
            </a:p>
          </p:txBody>
        </p:sp>
        <p:grpSp>
          <p:nvGrpSpPr>
            <p:cNvPr id="69" name="Grupo 68"/>
            <p:cNvGrpSpPr/>
            <p:nvPr/>
          </p:nvGrpSpPr>
          <p:grpSpPr>
            <a:xfrm>
              <a:off x="4700008" y="3068329"/>
              <a:ext cx="1797069" cy="530539"/>
              <a:chOff x="4700008" y="3068329"/>
              <a:chExt cx="1797069" cy="530539"/>
            </a:xfrm>
          </p:grpSpPr>
          <p:sp>
            <p:nvSpPr>
              <p:cNvPr id="22" name="CuadroTexto 21"/>
              <p:cNvSpPr txBox="1"/>
              <p:nvPr/>
            </p:nvSpPr>
            <p:spPr>
              <a:xfrm>
                <a:off x="4700008" y="3226956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(0.8)</a:t>
                </a:r>
                <a:endParaRPr lang="es-MX" dirty="0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411585" y="3229536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(1-0.8)</a:t>
                </a:r>
                <a:endParaRPr lang="es-MX" dirty="0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6006237" y="3068329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5-2</a:t>
                </a:r>
                <a:endParaRPr lang="es-MX" dirty="0"/>
              </a:p>
            </p:txBody>
          </p:sp>
        </p:grpSp>
        <p:sp>
          <p:nvSpPr>
            <p:cNvPr id="65" name="CuadroTexto 64"/>
            <p:cNvSpPr txBox="1"/>
            <p:nvPr/>
          </p:nvSpPr>
          <p:spPr>
            <a:xfrm>
              <a:off x="4159108" y="392900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=10 </a:t>
              </a:r>
              <a:endParaRPr lang="es-MX" dirty="0"/>
            </a:p>
          </p:txBody>
        </p:sp>
        <p:grpSp>
          <p:nvGrpSpPr>
            <p:cNvPr id="70" name="Grupo 69"/>
            <p:cNvGrpSpPr/>
            <p:nvPr/>
          </p:nvGrpSpPr>
          <p:grpSpPr>
            <a:xfrm>
              <a:off x="4671339" y="3714150"/>
              <a:ext cx="1797069" cy="530539"/>
              <a:chOff x="4700008" y="3068329"/>
              <a:chExt cx="1797069" cy="530539"/>
            </a:xfrm>
          </p:grpSpPr>
          <p:sp>
            <p:nvSpPr>
              <p:cNvPr id="71" name="CuadroTexto 70"/>
              <p:cNvSpPr txBox="1"/>
              <p:nvPr/>
            </p:nvSpPr>
            <p:spPr>
              <a:xfrm>
                <a:off x="4700008" y="3226956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(0.8)</a:t>
                </a:r>
                <a:endParaRPr lang="es-MX" dirty="0"/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5411585" y="3229536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(1-0.8)</a:t>
                </a:r>
                <a:endParaRPr lang="es-MX" dirty="0"/>
              </a:p>
            </p:txBody>
          </p:sp>
          <p:sp>
            <p:nvSpPr>
              <p:cNvPr id="73" name="CuadroTexto 72"/>
              <p:cNvSpPr txBox="1"/>
              <p:nvPr/>
            </p:nvSpPr>
            <p:spPr>
              <a:xfrm>
                <a:off x="6006237" y="3068329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5-2</a:t>
                </a:r>
                <a:endParaRPr lang="es-MX" dirty="0"/>
              </a:p>
            </p:txBody>
          </p:sp>
        </p:grpSp>
        <p:sp>
          <p:nvSpPr>
            <p:cNvPr id="78" name="CuadroTexto 77"/>
            <p:cNvSpPr txBox="1"/>
            <p:nvPr/>
          </p:nvSpPr>
          <p:spPr>
            <a:xfrm>
              <a:off x="5070458" y="3765465"/>
              <a:ext cx="222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2</a:t>
              </a:r>
              <a:endParaRPr lang="es-MX" dirty="0"/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4287164" y="4298334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=10 (0.64) (0.2)</a:t>
              </a:r>
              <a:endParaRPr lang="es-MX" dirty="0"/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5744338" y="418000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5-2</a:t>
              </a:r>
              <a:endParaRPr lang="es-MX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4389948" y="4744072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=10 (0.64) (0.2) </a:t>
              </a:r>
              <a:endParaRPr lang="es-MX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5880863" y="458397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3</a:t>
              </a:r>
              <a:endParaRPr lang="es-MX" dirty="0"/>
            </a:p>
          </p:txBody>
        </p:sp>
      </p:grpSp>
      <p:sp>
        <p:nvSpPr>
          <p:cNvPr id="87" name="CuadroTexto 86"/>
          <p:cNvSpPr txBox="1"/>
          <p:nvPr/>
        </p:nvSpPr>
        <p:spPr>
          <a:xfrm>
            <a:off x="4173540" y="475471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 10 (0.64) (0.008)</a:t>
            </a:r>
            <a:endParaRPr lang="es-MX" dirty="0"/>
          </a:p>
        </p:txBody>
      </p:sp>
      <p:sp>
        <p:nvSpPr>
          <p:cNvPr id="88" name="CuadroTexto 87"/>
          <p:cNvSpPr txBox="1"/>
          <p:nvPr/>
        </p:nvSpPr>
        <p:spPr>
          <a:xfrm>
            <a:off x="6019698" y="4607839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=0.0512 x 100= </a:t>
            </a:r>
            <a:r>
              <a:rPr lang="es-MX" sz="2800" dirty="0" smtClean="0">
                <a:solidFill>
                  <a:srgbClr val="00B0F0"/>
                </a:solidFill>
              </a:rPr>
              <a:t>5.12</a:t>
            </a:r>
            <a:endParaRPr lang="es-MX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0272" y="607346"/>
            <a:ext cx="1052051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2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todos alumnos que ingresan a estudiar la maestría en educación en UPN, el 0,7 se titula. Si se inscriben 10 alumnos ¿cuál es la probabilidad de que 5 </a:t>
            </a:r>
            <a:r>
              <a:rPr lang="es-ES" sz="24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màs</a:t>
            </a:r>
            <a:r>
              <a:rPr lang="es-ES" sz="24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2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titulen?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2254075"/>
            <a:ext cx="2271252" cy="2834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  </a:t>
            </a:r>
            <a:r>
              <a:rPr lang="es-ES" sz="1600" dirty="0" smtClean="0"/>
              <a:t>X=alumnos que ingresan a </a:t>
            </a:r>
            <a:r>
              <a:rPr lang="es-ES" sz="1600" dirty="0" err="1" smtClean="0"/>
              <a:t>maestrìa</a:t>
            </a:r>
            <a:r>
              <a:rPr lang="es-ES" sz="1600" dirty="0" smtClean="0"/>
              <a:t> UPN</a:t>
            </a:r>
          </a:p>
          <a:p>
            <a:endParaRPr lang="es-ES" sz="1600" dirty="0"/>
          </a:p>
          <a:p>
            <a:r>
              <a:rPr lang="es-ES" sz="1600" dirty="0">
                <a:solidFill>
                  <a:srgbClr val="FF0000"/>
                </a:solidFill>
              </a:rPr>
              <a:t> x </a:t>
            </a:r>
            <a:r>
              <a:rPr lang="es-ES" sz="1600" dirty="0" smtClean="0">
                <a:solidFill>
                  <a:srgbClr val="FF0000"/>
                </a:solidFill>
              </a:rPr>
              <a:t>=número de éxitos </a:t>
            </a:r>
          </a:p>
          <a:p>
            <a:r>
              <a:rPr lang="es-ES" sz="1600" dirty="0"/>
              <a:t>x</a:t>
            </a:r>
            <a:r>
              <a:rPr lang="es-ES" sz="1600" dirty="0" smtClean="0"/>
              <a:t>= </a:t>
            </a:r>
            <a:r>
              <a:rPr lang="es-ES" sz="1600" dirty="0" smtClean="0"/>
              <a:t>5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n= número de ensayos</a:t>
            </a:r>
          </a:p>
          <a:p>
            <a:r>
              <a:rPr lang="es-ES" sz="1600" dirty="0" smtClean="0"/>
              <a:t>n</a:t>
            </a:r>
            <a:r>
              <a:rPr lang="es-ES" sz="1600" dirty="0" smtClean="0"/>
              <a:t>= 10 alumnos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p= probabilidad de éxito</a:t>
            </a:r>
          </a:p>
          <a:p>
            <a:r>
              <a:rPr lang="es-ES" sz="1600" dirty="0" smtClean="0"/>
              <a:t>p</a:t>
            </a:r>
            <a:r>
              <a:rPr lang="es-ES" sz="1600" dirty="0" smtClean="0"/>
              <a:t>= 0.7</a:t>
            </a:r>
            <a:endParaRPr lang="en-US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8238026" y="1980936"/>
            <a:ext cx="3510665" cy="2353306"/>
            <a:chOff x="4600909" y="3115745"/>
            <a:chExt cx="6630949" cy="30062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3750" t="45089" r="69262" b="40447"/>
            <a:stretch/>
          </p:blipFill>
          <p:spPr>
            <a:xfrm>
              <a:off x="5031983" y="3391390"/>
              <a:ext cx="6199875" cy="1862228"/>
            </a:xfrm>
            <a:prstGeom prst="rect">
              <a:avLst/>
            </a:prstGeom>
          </p:spPr>
        </p:pic>
        <p:cxnSp>
          <p:nvCxnSpPr>
            <p:cNvPr id="8" name="Conector recto de flecha 7"/>
            <p:cNvCxnSpPr/>
            <p:nvPr/>
          </p:nvCxnSpPr>
          <p:spPr>
            <a:xfrm>
              <a:off x="5669280" y="4535161"/>
              <a:ext cx="0" cy="9405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4600909" y="5475687"/>
              <a:ext cx="24166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Función de probabilidad</a:t>
              </a:r>
            </a:p>
            <a:p>
              <a:r>
                <a:rPr lang="es-ES" dirty="0" smtClean="0"/>
                <a:t>binomial</a:t>
              </a:r>
              <a:endParaRPr lang="en-US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19529" y="4728425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Probabilidad</a:t>
              </a:r>
              <a:endParaRPr lang="en-US" sz="1200" dirty="0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6531428" y="4430658"/>
              <a:ext cx="0" cy="235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6063727" y="3391657"/>
              <a:ext cx="2151930" cy="58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Variable aleatoria </a:t>
              </a:r>
            </a:p>
            <a:p>
              <a:r>
                <a:rPr lang="es-ES" sz="1200" dirty="0" smtClean="0"/>
                <a:t>binomial</a:t>
              </a:r>
              <a:endParaRPr lang="en-US" sz="1200" dirty="0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7017596" y="3929103"/>
              <a:ext cx="0" cy="227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8131920" y="3115745"/>
              <a:ext cx="1923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Número de ensayos</a:t>
              </a:r>
            </a:p>
            <a:p>
              <a:r>
                <a:rPr lang="es-ES" sz="1400" dirty="0" smtClean="0"/>
                <a:t>Combinatoria de n en x</a:t>
              </a:r>
              <a:endParaRPr lang="en-US" sz="1400" dirty="0"/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8627695" y="3744990"/>
              <a:ext cx="0" cy="285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8250829" y="4866924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éxitos</a:t>
              </a:r>
              <a:endParaRPr lang="en-US" sz="1600" dirty="0"/>
            </a:p>
          </p:txBody>
        </p:sp>
        <p:cxnSp>
          <p:nvCxnSpPr>
            <p:cNvPr id="17" name="Conector recto de flecha 16"/>
            <p:cNvCxnSpPr>
              <a:stCxn id="16" idx="0"/>
            </p:cNvCxnSpPr>
            <p:nvPr/>
          </p:nvCxnSpPr>
          <p:spPr>
            <a:xfrm flipH="1" flipV="1">
              <a:off x="8596436" y="4665790"/>
              <a:ext cx="1" cy="201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/>
          <p:cNvSpPr txBox="1"/>
          <p:nvPr/>
        </p:nvSpPr>
        <p:spPr>
          <a:xfrm>
            <a:off x="3333135" y="22540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</a:t>
            </a:r>
            <a:endParaRPr lang="es-MX" dirty="0"/>
          </a:p>
        </p:txBody>
      </p:sp>
      <p:sp>
        <p:nvSpPr>
          <p:cNvPr id="19" name="Corchetes 18"/>
          <p:cNvSpPr/>
          <p:nvPr/>
        </p:nvSpPr>
        <p:spPr>
          <a:xfrm>
            <a:off x="3731342" y="2196710"/>
            <a:ext cx="324464" cy="5005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3685825" y="2123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10</a:t>
            </a:r>
          </a:p>
          <a:p>
            <a:r>
              <a:rPr lang="es-MX" dirty="0"/>
              <a:t>5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030089" y="222048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mtClean="0"/>
              <a:t>(0.7)</a:t>
            </a:r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4452008" y="2089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691775" y="219671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</a:t>
            </a:r>
            <a:r>
              <a:rPr lang="es-MX" dirty="0" smtClean="0">
                <a:solidFill>
                  <a:schemeClr val="accent6"/>
                </a:solidFill>
              </a:rPr>
              <a:t>1-0.7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322141" y="20584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10-5</a:t>
            </a:r>
            <a:endParaRPr lang="es-MX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124781" y="50873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grpSp>
        <p:nvGrpSpPr>
          <p:cNvPr id="74" name="Grupo 73"/>
          <p:cNvGrpSpPr/>
          <p:nvPr/>
        </p:nvGrpSpPr>
        <p:grpSpPr>
          <a:xfrm>
            <a:off x="1266184" y="5262026"/>
            <a:ext cx="6371647" cy="1519495"/>
            <a:chOff x="2603256" y="4659557"/>
            <a:chExt cx="6371647" cy="1519495"/>
          </a:xfrm>
        </p:grpSpPr>
        <p:sp>
          <p:nvSpPr>
            <p:cNvPr id="25" name="CuadroTexto 24"/>
            <p:cNvSpPr txBox="1"/>
            <p:nvPr/>
          </p:nvSpPr>
          <p:spPr>
            <a:xfrm>
              <a:off x="2713703" y="497020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n!</a:t>
              </a:r>
              <a:endParaRPr lang="es-MX" dirty="0"/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2620894" y="5309419"/>
              <a:ext cx="871900" cy="30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27"/>
            <p:cNvSpPr txBox="1"/>
            <p:nvPr/>
          </p:nvSpPr>
          <p:spPr>
            <a:xfrm>
              <a:off x="2603256" y="5339538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x! (n-x)!</a:t>
              </a:r>
              <a:endParaRPr lang="es-MX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492794" y="504407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</a:t>
              </a:r>
              <a:endParaRPr lang="es-MX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893574" y="4970206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10!</a:t>
              </a:r>
              <a:endParaRPr lang="es-MX" dirty="0"/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3850849" y="5302356"/>
              <a:ext cx="901241" cy="7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adroTexto 35"/>
            <p:cNvSpPr txBox="1"/>
            <p:nvPr/>
          </p:nvSpPr>
          <p:spPr>
            <a:xfrm>
              <a:off x="3951282" y="536353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accent2">
                      <a:lumMod val="75000"/>
                    </a:schemeClr>
                  </a:solidFill>
                </a:rPr>
                <a:t>5!</a:t>
              </a:r>
              <a:endParaRPr lang="es-MX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132582" y="5350030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(</a:t>
              </a:r>
              <a:r>
                <a:rPr lang="es-MX" dirty="0" smtClean="0">
                  <a:solidFill>
                    <a:srgbClr val="0070C0"/>
                  </a:solidFill>
                </a:rPr>
                <a:t>10-5)!</a:t>
              </a:r>
              <a:endParaRPr lang="es-MX" dirty="0">
                <a:solidFill>
                  <a:srgbClr val="0070C0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773523" y="511769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</a:t>
              </a:r>
              <a:endParaRPr lang="es-MX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933182" y="4955146"/>
              <a:ext cx="2319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10*9*8*7*6*5*4*3*2*1</a:t>
              </a:r>
              <a:endParaRPr lang="es-MX" dirty="0"/>
            </a:p>
          </p:txBody>
        </p:sp>
        <p:cxnSp>
          <p:nvCxnSpPr>
            <p:cNvPr id="42" name="Conector recto 41"/>
            <p:cNvCxnSpPr/>
            <p:nvPr/>
          </p:nvCxnSpPr>
          <p:spPr>
            <a:xfrm>
              <a:off x="5092841" y="5309419"/>
              <a:ext cx="2160207" cy="15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/>
            <p:cNvSpPr txBox="1"/>
            <p:nvPr/>
          </p:nvSpPr>
          <p:spPr>
            <a:xfrm>
              <a:off x="5092841" y="5384250"/>
              <a:ext cx="2204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accent2">
                      <a:lumMod val="75000"/>
                    </a:schemeClr>
                  </a:solidFill>
                </a:rPr>
                <a:t>5*4*3*2*1</a:t>
              </a:r>
              <a:r>
                <a:rPr lang="es-MX" dirty="0" smtClean="0"/>
                <a:t>*</a:t>
              </a:r>
              <a:r>
                <a:rPr lang="es-MX" dirty="0" smtClean="0">
                  <a:solidFill>
                    <a:srgbClr val="0070C0"/>
                  </a:solidFill>
                </a:rPr>
                <a:t>5*4*3*2*1</a:t>
              </a:r>
              <a:endParaRPr lang="es-MX" dirty="0">
                <a:solidFill>
                  <a:srgbClr val="0070C0"/>
                </a:solidFill>
              </a:endParaRPr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7049729" y="4955146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7031820" y="5421215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6828501" y="4955146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6818845" y="5446510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H="1">
              <a:off x="6640465" y="5409378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flipH="1">
              <a:off x="6565614" y="4990044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 flipH="1">
              <a:off x="6384125" y="4909394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>
              <a:off x="6389217" y="5413405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6193716" y="5421215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6184915" y="4929594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5917970" y="4969738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5771906" y="5416235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adroTexto 56"/>
            <p:cNvSpPr txBox="1"/>
            <p:nvPr/>
          </p:nvSpPr>
          <p:spPr>
            <a:xfrm>
              <a:off x="5953996" y="46595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3</a:t>
              </a:r>
              <a:endParaRPr lang="es-MX" dirty="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5699656" y="5732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</a:t>
              </a:r>
              <a:endParaRPr lang="es-MX" dirty="0"/>
            </a:p>
          </p:txBody>
        </p:sp>
        <p:cxnSp>
          <p:nvCxnSpPr>
            <p:cNvPr id="59" name="Conector recto 58"/>
            <p:cNvCxnSpPr/>
            <p:nvPr/>
          </p:nvCxnSpPr>
          <p:spPr>
            <a:xfrm flipH="1">
              <a:off x="5369177" y="5396602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 flipH="1">
              <a:off x="5552482" y="4961506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adroTexto 60"/>
            <p:cNvSpPr txBox="1"/>
            <p:nvPr/>
          </p:nvSpPr>
          <p:spPr>
            <a:xfrm>
              <a:off x="5440549" y="47104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4</a:t>
              </a:r>
              <a:endParaRPr lang="es-MX" dirty="0"/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5299869" y="56004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2</a:t>
              </a:r>
              <a:endParaRPr lang="es-MX" dirty="0"/>
            </a:p>
          </p:txBody>
        </p:sp>
        <p:cxnSp>
          <p:nvCxnSpPr>
            <p:cNvPr id="63" name="Conector recto 62"/>
            <p:cNvCxnSpPr/>
            <p:nvPr/>
          </p:nvCxnSpPr>
          <p:spPr>
            <a:xfrm flipH="1">
              <a:off x="5295691" y="5600433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 flipH="1">
              <a:off x="5523609" y="4706371"/>
              <a:ext cx="203319" cy="347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uadroTexto 65"/>
            <p:cNvSpPr txBox="1"/>
            <p:nvPr/>
          </p:nvSpPr>
          <p:spPr>
            <a:xfrm>
              <a:off x="5320795" y="58097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</a:t>
              </a:r>
              <a:endParaRPr lang="es-MX" dirty="0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7243510" y="51253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</a:t>
              </a:r>
              <a:endParaRPr lang="es-MX" dirty="0"/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7550005" y="499105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3780</a:t>
              </a:r>
              <a:endParaRPr lang="es-MX" dirty="0"/>
            </a:p>
          </p:txBody>
        </p:sp>
        <p:cxnSp>
          <p:nvCxnSpPr>
            <p:cNvPr id="71" name="Conector recto 70"/>
            <p:cNvCxnSpPr/>
            <p:nvPr/>
          </p:nvCxnSpPr>
          <p:spPr>
            <a:xfrm flipV="1">
              <a:off x="7550005" y="5316948"/>
              <a:ext cx="721953" cy="28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uadroTexto 71"/>
            <p:cNvSpPr txBox="1"/>
            <p:nvPr/>
          </p:nvSpPr>
          <p:spPr>
            <a:xfrm>
              <a:off x="7696273" y="527566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15</a:t>
              </a:r>
              <a:endParaRPr lang="es-MX" dirty="0"/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8245216" y="513228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= 252</a:t>
              </a:r>
              <a:endParaRPr lang="es-MX" dirty="0"/>
            </a:p>
          </p:txBody>
        </p:sp>
      </p:grpSp>
      <p:sp>
        <p:nvSpPr>
          <p:cNvPr id="75" name="CuadroTexto 74"/>
          <p:cNvSpPr txBox="1"/>
          <p:nvPr/>
        </p:nvSpPr>
        <p:spPr>
          <a:xfrm>
            <a:off x="3415018" y="292558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=252 (0.16807) (</a:t>
            </a:r>
            <a:r>
              <a:rPr lang="es-MX" dirty="0" smtClean="0">
                <a:solidFill>
                  <a:schemeClr val="accent6"/>
                </a:solidFill>
              </a:rPr>
              <a:t>0.3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76" name="CuadroTexto 75"/>
          <p:cNvSpPr txBox="1"/>
          <p:nvPr/>
        </p:nvSpPr>
        <p:spPr>
          <a:xfrm>
            <a:off x="5349969" y="2802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77" name="CuadroTexto 76"/>
          <p:cNvSpPr txBox="1"/>
          <p:nvPr/>
        </p:nvSpPr>
        <p:spPr>
          <a:xfrm>
            <a:off x="3436451" y="333695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 </a:t>
            </a:r>
            <a:r>
              <a:rPr lang="es-MX" dirty="0"/>
              <a:t>252 (0.16807) </a:t>
            </a:r>
            <a:r>
              <a:rPr lang="es-MX" dirty="0" smtClean="0"/>
              <a:t>(0.00243)</a:t>
            </a:r>
            <a:endParaRPr lang="es-MX" dirty="0"/>
          </a:p>
        </p:txBody>
      </p:sp>
      <p:sp>
        <p:nvSpPr>
          <p:cNvPr id="78" name="CuadroTexto 77"/>
          <p:cNvSpPr txBox="1"/>
          <p:nvPr/>
        </p:nvSpPr>
        <p:spPr>
          <a:xfrm>
            <a:off x="3415018" y="375328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=0.102919 *100= 10.2919</a:t>
            </a:r>
            <a:endParaRPr lang="es-MX" dirty="0"/>
          </a:p>
        </p:txBody>
      </p:sp>
      <p:sp>
        <p:nvSpPr>
          <p:cNvPr id="79" name="Rectángulo 78"/>
          <p:cNvSpPr/>
          <p:nvPr/>
        </p:nvSpPr>
        <p:spPr>
          <a:xfrm>
            <a:off x="4279286" y="1339937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10.2919</a:t>
            </a:r>
            <a:endParaRPr lang="es-MX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7250" y="783630"/>
            <a:ext cx="10800735" cy="15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probabilidad de que una maestra que presentó el examen de oposición de nuevo ingreso pase el examen es de 0,7. Si llegan 6 maestros de nuevo ingreso para presentar ¿Cuál es la probabilidad de que solo a 3 de ellos le den su plaza</a:t>
            </a:r>
            <a:r>
              <a:rPr lang="es-ES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s-MX" sz="2800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18.52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2446773"/>
            <a:ext cx="3087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  </a:t>
            </a:r>
            <a:r>
              <a:rPr lang="es-ES" sz="1600" dirty="0" smtClean="0"/>
              <a:t>X= otorgamiento de plaza </a:t>
            </a:r>
          </a:p>
          <a:p>
            <a:endParaRPr lang="es-ES" sz="1600" dirty="0"/>
          </a:p>
          <a:p>
            <a:r>
              <a:rPr lang="es-ES" sz="1600" dirty="0">
                <a:solidFill>
                  <a:srgbClr val="FF0000"/>
                </a:solidFill>
              </a:rPr>
              <a:t> x </a:t>
            </a:r>
            <a:r>
              <a:rPr lang="es-ES" sz="1600" dirty="0" smtClean="0">
                <a:solidFill>
                  <a:srgbClr val="FF0000"/>
                </a:solidFill>
              </a:rPr>
              <a:t>=número de éxitos </a:t>
            </a:r>
          </a:p>
          <a:p>
            <a:r>
              <a:rPr lang="es-ES" sz="1600" dirty="0"/>
              <a:t>x</a:t>
            </a:r>
            <a:r>
              <a:rPr lang="es-ES" sz="1600" dirty="0" smtClean="0"/>
              <a:t>= </a:t>
            </a:r>
            <a:r>
              <a:rPr lang="es-ES" sz="1600" dirty="0" smtClean="0"/>
              <a:t>3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n= número de ensayos</a:t>
            </a:r>
          </a:p>
          <a:p>
            <a:r>
              <a:rPr lang="es-ES" sz="1600" dirty="0" smtClean="0"/>
              <a:t>n</a:t>
            </a:r>
            <a:r>
              <a:rPr lang="es-ES" sz="1600" dirty="0" smtClean="0"/>
              <a:t>= 6 maestros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FF0000"/>
                </a:solidFill>
              </a:rPr>
              <a:t>p= probabilidad de éxito</a:t>
            </a:r>
          </a:p>
          <a:p>
            <a:r>
              <a:rPr lang="es-ES" sz="1600" dirty="0"/>
              <a:t>p</a:t>
            </a:r>
            <a:r>
              <a:rPr lang="es-ES" sz="1600" dirty="0" smtClean="0"/>
              <a:t>= 0.7</a:t>
            </a:r>
            <a:endParaRPr lang="en-US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8311768" y="2900986"/>
            <a:ext cx="3510665" cy="2353306"/>
            <a:chOff x="4600909" y="3115745"/>
            <a:chExt cx="6630949" cy="30062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3750" t="45089" r="69262" b="40447"/>
            <a:stretch/>
          </p:blipFill>
          <p:spPr>
            <a:xfrm>
              <a:off x="5031983" y="3391390"/>
              <a:ext cx="6199875" cy="1862228"/>
            </a:xfrm>
            <a:prstGeom prst="rect">
              <a:avLst/>
            </a:prstGeom>
          </p:spPr>
        </p:pic>
        <p:cxnSp>
          <p:nvCxnSpPr>
            <p:cNvPr id="8" name="Conector recto de flecha 7"/>
            <p:cNvCxnSpPr/>
            <p:nvPr/>
          </p:nvCxnSpPr>
          <p:spPr>
            <a:xfrm>
              <a:off x="5669280" y="4535161"/>
              <a:ext cx="0" cy="9405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4600909" y="5475687"/>
              <a:ext cx="24166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Función de probabilidad</a:t>
              </a:r>
            </a:p>
            <a:p>
              <a:r>
                <a:rPr lang="es-ES" dirty="0" smtClean="0"/>
                <a:t>binomial</a:t>
              </a:r>
              <a:endParaRPr lang="en-US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19529" y="4728425"/>
              <a:ext cx="948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Probabilidad</a:t>
              </a:r>
              <a:endParaRPr lang="en-US" sz="1200" dirty="0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6531428" y="4430658"/>
              <a:ext cx="0" cy="235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6063727" y="3391657"/>
              <a:ext cx="2151930" cy="589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Variable aleatoria </a:t>
              </a:r>
            </a:p>
            <a:p>
              <a:r>
                <a:rPr lang="es-ES" sz="1200" dirty="0" smtClean="0"/>
                <a:t>binomial</a:t>
              </a:r>
              <a:endParaRPr lang="en-US" sz="1200" dirty="0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7017596" y="3929103"/>
              <a:ext cx="0" cy="227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8131920" y="3115745"/>
              <a:ext cx="1923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Número de ensayos</a:t>
              </a:r>
            </a:p>
            <a:p>
              <a:r>
                <a:rPr lang="es-ES" sz="1400" dirty="0" smtClean="0"/>
                <a:t>Combinatoria de n en x</a:t>
              </a:r>
              <a:endParaRPr lang="en-US" sz="1400" dirty="0"/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8627695" y="3744990"/>
              <a:ext cx="0" cy="285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8250829" y="4866924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éxitos</a:t>
              </a:r>
              <a:endParaRPr lang="en-US" sz="1600" dirty="0"/>
            </a:p>
          </p:txBody>
        </p:sp>
        <p:cxnSp>
          <p:nvCxnSpPr>
            <p:cNvPr id="17" name="Conector recto de flecha 16"/>
            <p:cNvCxnSpPr>
              <a:stCxn id="16" idx="0"/>
            </p:cNvCxnSpPr>
            <p:nvPr/>
          </p:nvCxnSpPr>
          <p:spPr>
            <a:xfrm flipH="1" flipV="1">
              <a:off x="8596436" y="4665790"/>
              <a:ext cx="1" cy="201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/>
          <p:cNvSpPr txBox="1"/>
          <p:nvPr/>
        </p:nvSpPr>
        <p:spPr>
          <a:xfrm>
            <a:off x="3244645" y="244677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</a:t>
            </a:r>
            <a:endParaRPr lang="es-MX" dirty="0"/>
          </a:p>
        </p:txBody>
      </p:sp>
      <p:sp>
        <p:nvSpPr>
          <p:cNvPr id="19" name="Corchetes 18"/>
          <p:cNvSpPr/>
          <p:nvPr/>
        </p:nvSpPr>
        <p:spPr>
          <a:xfrm>
            <a:off x="3731342" y="2256240"/>
            <a:ext cx="353961" cy="64474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3758281" y="2254655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6</a:t>
            </a:r>
          </a:p>
          <a:p>
            <a:r>
              <a:rPr lang="es-MX" dirty="0"/>
              <a:t>3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207408" y="226210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(0.7)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646908" y="21483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824885" y="223652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(1-0.7)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491809" y="209087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6-3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08130" y="320592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=20 (0.343) (0.3)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844687" y="30720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194801" y="363786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 </a:t>
            </a:r>
            <a:r>
              <a:rPr lang="es-MX" dirty="0"/>
              <a:t>20 (0.343) </a:t>
            </a:r>
            <a:r>
              <a:rPr lang="es-MX" dirty="0" smtClean="0"/>
              <a:t>(0.027)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228710" y="408714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=0.18522 *100= 18.52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10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8830" y="2319649"/>
            <a:ext cx="10746377" cy="336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alumnos que ingresan a estudiar la maestría en 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en UPN, 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 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titula. Si se inscriben 10 alumnos ¿cuál es la probabilidad de que 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más se titulen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probabilidad de que una maestra que presentó el examen de oposición de nuevo ingreso pase el examen es de </a:t>
            </a:r>
            <a:r>
              <a:rPr lang="es-ES" sz="2400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</a:t>
            </a:r>
            <a:r>
              <a:rPr lang="es-ES" sz="24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llegan 6 maestros de nuevo ingreso para presentar ¿Cuál es la probabilidad de que solo a 3 de ellos le den su plaza?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0559" y="987840"/>
            <a:ext cx="484510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Ejercicios 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binomial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87827" y="1227909"/>
            <a:ext cx="314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Distribución de </a:t>
            </a:r>
            <a:r>
              <a:rPr lang="es-ES" sz="2400" dirty="0" err="1" smtClean="0">
                <a:solidFill>
                  <a:schemeClr val="bg1"/>
                </a:solidFill>
              </a:rPr>
              <a:t>Poisson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862" y="2436951"/>
            <a:ext cx="1115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Es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una distribución de probabilidad discreta, que describe el número de veces que ocurre un evento durante un intervalo específico; el cual puede ser de tiempo, distancia, área, volumen, entre otros.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17862" y="3345548"/>
            <a:ext cx="1094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2C2F34"/>
                </a:solidFill>
                <a:latin typeface="-apple-system"/>
              </a:rPr>
              <a:t>Fue 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propuesta por primera vez por Simeón </a:t>
            </a:r>
            <a:r>
              <a:rPr lang="es-ES" dirty="0" err="1">
                <a:solidFill>
                  <a:srgbClr val="2C2F34"/>
                </a:solidFill>
                <a:latin typeface="-apple-system"/>
              </a:rPr>
              <a:t>Poisson</a:t>
            </a:r>
            <a:r>
              <a:rPr lang="es-ES" dirty="0">
                <a:solidFill>
                  <a:srgbClr val="2C2F34"/>
                </a:solidFill>
                <a:latin typeface="-apple-system"/>
              </a:rPr>
              <a:t> en libro publicado en 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6608</TotalTime>
  <Words>986</Words>
  <Application>Microsoft Office PowerPoint</Application>
  <PresentationFormat>Panorámica</PresentationFormat>
  <Paragraphs>219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-apple-system</vt:lpstr>
      <vt:lpstr>Arial</vt:lpstr>
      <vt:lpstr>Calibri</vt:lpstr>
      <vt:lpstr>Gill Sans MT</vt:lpstr>
      <vt:lpstr>Open Sans</vt:lpstr>
      <vt:lpstr>Segoe UI</vt:lpstr>
      <vt:lpstr>Times New Roman</vt:lpstr>
      <vt:lpstr>Verdana</vt:lpstr>
      <vt:lpstr>Wingdings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muzquiz flores</dc:creator>
  <cp:lastModifiedBy>enep</cp:lastModifiedBy>
  <cp:revision>77</cp:revision>
  <cp:lastPrinted>2020-12-15T17:36:51Z</cp:lastPrinted>
  <dcterms:created xsi:type="dcterms:W3CDTF">2020-12-06T21:56:51Z</dcterms:created>
  <dcterms:modified xsi:type="dcterms:W3CDTF">2021-11-29T14:56:44Z</dcterms:modified>
</cp:coreProperties>
</file>