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58"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47D50F-3569-44C9-B9B0-3680BBA49A23}" type="doc">
      <dgm:prSet loTypeId="urn:microsoft.com/office/officeart/2005/8/layout/hProcess9" loCatId="process" qsTypeId="urn:microsoft.com/office/officeart/2005/8/quickstyle/simple1" qsCatId="simple" csTypeId="urn:microsoft.com/office/officeart/2005/8/colors/accent0_1" csCatId="mainScheme" phldr="1"/>
      <dgm:spPr/>
    </dgm:pt>
    <dgm:pt modelId="{8053E7BA-C37A-4AFD-B709-202DC413C4F8}">
      <dgm:prSet phldrT="[Texto]" custT="1"/>
      <dgm:spPr/>
      <dgm:t>
        <a:bodyPr/>
        <a:lstStyle/>
        <a:p>
          <a:r>
            <a:rPr lang="es-ES" sz="1800" dirty="0" smtClean="0"/>
            <a:t>Es una construcción teórico formal que fundamentada científica e ideológicamente interpreta, diseña y ajusta la realidad pedagógica que responde a una necesidad histórico concreta. Implica el contenido de la enseñanza, el desarrollo del estudiante y las características de la práctica docente.</a:t>
          </a:r>
          <a:endParaRPr lang="es-ES" sz="1800" dirty="0"/>
        </a:p>
      </dgm:t>
    </dgm:pt>
    <dgm:pt modelId="{7457ED7A-3CAD-46D5-924B-A708BB1F2D5E}" type="parTrans" cxnId="{2102530D-1F22-4DD0-9990-F976AB468A73}">
      <dgm:prSet/>
      <dgm:spPr/>
      <dgm:t>
        <a:bodyPr/>
        <a:lstStyle/>
        <a:p>
          <a:endParaRPr lang="es-ES"/>
        </a:p>
      </dgm:t>
    </dgm:pt>
    <dgm:pt modelId="{17E99DAB-D5B7-4311-B72B-93649C9786B0}" type="sibTrans" cxnId="{2102530D-1F22-4DD0-9990-F976AB468A73}">
      <dgm:prSet/>
      <dgm:spPr/>
      <dgm:t>
        <a:bodyPr/>
        <a:lstStyle/>
        <a:p>
          <a:endParaRPr lang="es-ES"/>
        </a:p>
      </dgm:t>
    </dgm:pt>
    <dgm:pt modelId="{312A7314-9576-463E-BA62-8F18E4F94262}">
      <dgm:prSet phldrT="[Texto]" custT="1"/>
      <dgm:spPr/>
      <dgm:t>
        <a:bodyPr/>
        <a:lstStyle/>
        <a:p>
          <a:r>
            <a:rPr lang="es-ES" sz="1800" dirty="0" smtClean="0"/>
            <a:t>Pretende lograr aprendizajes y se concreta en el aula. Es un instrumento de la investigación de carácter teórico creado para reproducir idealmente el proceso enseñanza - aprendizaje. Es un paradigma que sirve para analizar, interpretar, comprender, orientar, dirigir y transformar la educación.</a:t>
          </a:r>
          <a:endParaRPr lang="es-ES" sz="1800" dirty="0"/>
        </a:p>
      </dgm:t>
    </dgm:pt>
    <dgm:pt modelId="{53FEADD3-9B78-49D4-849A-73693D6E720E}" type="parTrans" cxnId="{85DA6DD0-C74D-4AE7-B585-FC12EE6A2FEE}">
      <dgm:prSet/>
      <dgm:spPr/>
      <dgm:t>
        <a:bodyPr/>
        <a:lstStyle/>
        <a:p>
          <a:endParaRPr lang="es-ES"/>
        </a:p>
      </dgm:t>
    </dgm:pt>
    <dgm:pt modelId="{33055C8A-B1E5-45DA-BC2C-E9B0314598B2}" type="sibTrans" cxnId="{85DA6DD0-C74D-4AE7-B585-FC12EE6A2FEE}">
      <dgm:prSet/>
      <dgm:spPr/>
      <dgm:t>
        <a:bodyPr/>
        <a:lstStyle/>
        <a:p>
          <a:endParaRPr lang="es-ES"/>
        </a:p>
      </dgm:t>
    </dgm:pt>
    <dgm:pt modelId="{3E4C2BAC-7453-4762-B454-5B398B88C882}">
      <dgm:prSet phldrT="[Texto]"/>
      <dgm:spPr/>
      <dgm:t>
        <a:bodyPr/>
        <a:lstStyle/>
        <a:p>
          <a:r>
            <a:rPr lang="es-ES" dirty="0" smtClean="0"/>
            <a:t>Son representaciones ideales del mundo real de lo educativo, para explicar teóricamente su hacer. Se construye a partir de un ideal de hombre y de mujer que la sociedad concibe.</a:t>
          </a:r>
          <a:endParaRPr lang="es-ES" dirty="0"/>
        </a:p>
      </dgm:t>
    </dgm:pt>
    <dgm:pt modelId="{21531E60-CC1D-4594-A3F8-4ED887857ABE}" type="parTrans" cxnId="{D4B0382D-C75D-4C45-8A0F-BD0770C4C37D}">
      <dgm:prSet/>
      <dgm:spPr/>
      <dgm:t>
        <a:bodyPr/>
        <a:lstStyle/>
        <a:p>
          <a:endParaRPr lang="es-ES"/>
        </a:p>
      </dgm:t>
    </dgm:pt>
    <dgm:pt modelId="{E8CB3FE8-BEF3-4C85-BF0A-DB9720C09A19}" type="sibTrans" cxnId="{D4B0382D-C75D-4C45-8A0F-BD0770C4C37D}">
      <dgm:prSet/>
      <dgm:spPr/>
      <dgm:t>
        <a:bodyPr/>
        <a:lstStyle/>
        <a:p>
          <a:endParaRPr lang="es-ES"/>
        </a:p>
      </dgm:t>
    </dgm:pt>
    <dgm:pt modelId="{9A20A215-BBDF-4F16-9624-2255C94C4208}" type="pres">
      <dgm:prSet presAssocID="{AB47D50F-3569-44C9-B9B0-3680BBA49A23}" presName="CompostProcess" presStyleCnt="0">
        <dgm:presLayoutVars>
          <dgm:dir/>
          <dgm:resizeHandles val="exact"/>
        </dgm:presLayoutVars>
      </dgm:prSet>
      <dgm:spPr/>
    </dgm:pt>
    <dgm:pt modelId="{BB0E5E10-A982-4C2C-8B5B-BFC5D4F3914E}" type="pres">
      <dgm:prSet presAssocID="{AB47D50F-3569-44C9-B9B0-3680BBA49A23}" presName="arrow" presStyleLbl="bgShp" presStyleIdx="0" presStyleCnt="1"/>
      <dgm:spPr/>
    </dgm:pt>
    <dgm:pt modelId="{06796979-63C5-4537-A71E-4F64FA785F20}" type="pres">
      <dgm:prSet presAssocID="{AB47D50F-3569-44C9-B9B0-3680BBA49A23}" presName="linearProcess" presStyleCnt="0"/>
      <dgm:spPr/>
    </dgm:pt>
    <dgm:pt modelId="{44F2B0B2-5FDF-4A64-AE07-3393933D2260}" type="pres">
      <dgm:prSet presAssocID="{8053E7BA-C37A-4AFD-B709-202DC413C4F8}" presName="textNode" presStyleLbl="node1" presStyleIdx="0" presStyleCnt="3" custScaleY="137271">
        <dgm:presLayoutVars>
          <dgm:bulletEnabled val="1"/>
        </dgm:presLayoutVars>
      </dgm:prSet>
      <dgm:spPr/>
      <dgm:t>
        <a:bodyPr/>
        <a:lstStyle/>
        <a:p>
          <a:endParaRPr lang="es-ES"/>
        </a:p>
      </dgm:t>
    </dgm:pt>
    <dgm:pt modelId="{9F62E959-3DF9-4E51-9938-C2DC665AD191}" type="pres">
      <dgm:prSet presAssocID="{17E99DAB-D5B7-4311-B72B-93649C9786B0}" presName="sibTrans" presStyleCnt="0"/>
      <dgm:spPr/>
    </dgm:pt>
    <dgm:pt modelId="{EA71A296-856A-401A-B44D-261D17041518}" type="pres">
      <dgm:prSet presAssocID="{312A7314-9576-463E-BA62-8F18E4F94262}" presName="textNode" presStyleLbl="node1" presStyleIdx="1" presStyleCnt="3" custScaleY="128295">
        <dgm:presLayoutVars>
          <dgm:bulletEnabled val="1"/>
        </dgm:presLayoutVars>
      </dgm:prSet>
      <dgm:spPr/>
      <dgm:t>
        <a:bodyPr/>
        <a:lstStyle/>
        <a:p>
          <a:endParaRPr lang="es-ES"/>
        </a:p>
      </dgm:t>
    </dgm:pt>
    <dgm:pt modelId="{FDA22C7E-7C50-44A2-A646-9CC49C2766E5}" type="pres">
      <dgm:prSet presAssocID="{33055C8A-B1E5-45DA-BC2C-E9B0314598B2}" presName="sibTrans" presStyleCnt="0"/>
      <dgm:spPr/>
    </dgm:pt>
    <dgm:pt modelId="{32267B10-40A8-4EAB-A22A-9B7F3C363FF4}" type="pres">
      <dgm:prSet presAssocID="{3E4C2BAC-7453-4762-B454-5B398B88C882}" presName="textNode" presStyleLbl="node1" presStyleIdx="2" presStyleCnt="3">
        <dgm:presLayoutVars>
          <dgm:bulletEnabled val="1"/>
        </dgm:presLayoutVars>
      </dgm:prSet>
      <dgm:spPr/>
      <dgm:t>
        <a:bodyPr/>
        <a:lstStyle/>
        <a:p>
          <a:endParaRPr lang="es-ES"/>
        </a:p>
      </dgm:t>
    </dgm:pt>
  </dgm:ptLst>
  <dgm:cxnLst>
    <dgm:cxn modelId="{78250D68-AA22-4443-A25D-8DB386297D2F}" type="presOf" srcId="{AB47D50F-3569-44C9-B9B0-3680BBA49A23}" destId="{9A20A215-BBDF-4F16-9624-2255C94C4208}" srcOrd="0" destOrd="0" presId="urn:microsoft.com/office/officeart/2005/8/layout/hProcess9"/>
    <dgm:cxn modelId="{85DA6DD0-C74D-4AE7-B585-FC12EE6A2FEE}" srcId="{AB47D50F-3569-44C9-B9B0-3680BBA49A23}" destId="{312A7314-9576-463E-BA62-8F18E4F94262}" srcOrd="1" destOrd="0" parTransId="{53FEADD3-9B78-49D4-849A-73693D6E720E}" sibTransId="{33055C8A-B1E5-45DA-BC2C-E9B0314598B2}"/>
    <dgm:cxn modelId="{B8B33E4D-2CC0-48AD-85BB-F4166508B1EF}" type="presOf" srcId="{3E4C2BAC-7453-4762-B454-5B398B88C882}" destId="{32267B10-40A8-4EAB-A22A-9B7F3C363FF4}" srcOrd="0" destOrd="0" presId="urn:microsoft.com/office/officeart/2005/8/layout/hProcess9"/>
    <dgm:cxn modelId="{4E3C08F4-D92B-483C-A643-2D6F9D1D6EA4}" type="presOf" srcId="{8053E7BA-C37A-4AFD-B709-202DC413C4F8}" destId="{44F2B0B2-5FDF-4A64-AE07-3393933D2260}" srcOrd="0" destOrd="0" presId="urn:microsoft.com/office/officeart/2005/8/layout/hProcess9"/>
    <dgm:cxn modelId="{9BABB9D0-B35A-4250-97EE-5628108F2CE7}" type="presOf" srcId="{312A7314-9576-463E-BA62-8F18E4F94262}" destId="{EA71A296-856A-401A-B44D-261D17041518}" srcOrd="0" destOrd="0" presId="urn:microsoft.com/office/officeart/2005/8/layout/hProcess9"/>
    <dgm:cxn modelId="{2102530D-1F22-4DD0-9990-F976AB468A73}" srcId="{AB47D50F-3569-44C9-B9B0-3680BBA49A23}" destId="{8053E7BA-C37A-4AFD-B709-202DC413C4F8}" srcOrd="0" destOrd="0" parTransId="{7457ED7A-3CAD-46D5-924B-A708BB1F2D5E}" sibTransId="{17E99DAB-D5B7-4311-B72B-93649C9786B0}"/>
    <dgm:cxn modelId="{D4B0382D-C75D-4C45-8A0F-BD0770C4C37D}" srcId="{AB47D50F-3569-44C9-B9B0-3680BBA49A23}" destId="{3E4C2BAC-7453-4762-B454-5B398B88C882}" srcOrd="2" destOrd="0" parTransId="{21531E60-CC1D-4594-A3F8-4ED887857ABE}" sibTransId="{E8CB3FE8-BEF3-4C85-BF0A-DB9720C09A19}"/>
    <dgm:cxn modelId="{3FEBBE5C-AA94-4C9D-8E85-69AA15B53B3C}" type="presParOf" srcId="{9A20A215-BBDF-4F16-9624-2255C94C4208}" destId="{BB0E5E10-A982-4C2C-8B5B-BFC5D4F3914E}" srcOrd="0" destOrd="0" presId="urn:microsoft.com/office/officeart/2005/8/layout/hProcess9"/>
    <dgm:cxn modelId="{84519CFB-C099-4DE7-A6AB-F1A3EEE2FCA7}" type="presParOf" srcId="{9A20A215-BBDF-4F16-9624-2255C94C4208}" destId="{06796979-63C5-4537-A71E-4F64FA785F20}" srcOrd="1" destOrd="0" presId="urn:microsoft.com/office/officeart/2005/8/layout/hProcess9"/>
    <dgm:cxn modelId="{027A136B-2540-4200-BC69-CC9C52373BFF}" type="presParOf" srcId="{06796979-63C5-4537-A71E-4F64FA785F20}" destId="{44F2B0B2-5FDF-4A64-AE07-3393933D2260}" srcOrd="0" destOrd="0" presId="urn:microsoft.com/office/officeart/2005/8/layout/hProcess9"/>
    <dgm:cxn modelId="{F5C54912-6F9A-4A09-8667-7D458FCD6720}" type="presParOf" srcId="{06796979-63C5-4537-A71E-4F64FA785F20}" destId="{9F62E959-3DF9-4E51-9938-C2DC665AD191}" srcOrd="1" destOrd="0" presId="urn:microsoft.com/office/officeart/2005/8/layout/hProcess9"/>
    <dgm:cxn modelId="{D8D293AF-AFC1-4306-88CD-B2CAC6F5A9FB}" type="presParOf" srcId="{06796979-63C5-4537-A71E-4F64FA785F20}" destId="{EA71A296-856A-401A-B44D-261D17041518}" srcOrd="2" destOrd="0" presId="urn:microsoft.com/office/officeart/2005/8/layout/hProcess9"/>
    <dgm:cxn modelId="{418615B7-D2D1-4E65-8D65-5B790C5E271D}" type="presParOf" srcId="{06796979-63C5-4537-A71E-4F64FA785F20}" destId="{FDA22C7E-7C50-44A2-A646-9CC49C2766E5}" srcOrd="3" destOrd="0" presId="urn:microsoft.com/office/officeart/2005/8/layout/hProcess9"/>
    <dgm:cxn modelId="{F2BFAB19-F4F5-47B5-8BCE-FDE83437D942}" type="presParOf" srcId="{06796979-63C5-4537-A71E-4F64FA785F20}" destId="{32267B10-40A8-4EAB-A22A-9B7F3C363FF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9B0EC-7AD6-4E31-81E9-B5C573638CAD}" type="doc">
      <dgm:prSet loTypeId="urn:microsoft.com/office/officeart/2005/8/layout/arrow5" loCatId="process" qsTypeId="urn:microsoft.com/office/officeart/2005/8/quickstyle/simple1" qsCatId="simple" csTypeId="urn:microsoft.com/office/officeart/2005/8/colors/accent2_1" csCatId="accent2" phldr="1"/>
      <dgm:spPr/>
      <dgm:t>
        <a:bodyPr/>
        <a:lstStyle/>
        <a:p>
          <a:endParaRPr lang="es-ES"/>
        </a:p>
      </dgm:t>
    </dgm:pt>
    <dgm:pt modelId="{8601405D-16DE-453A-8723-EA1F1C49C350}">
      <dgm:prSet phldrT="[Texto]" custT="1"/>
      <dgm:spPr/>
      <dgm:t>
        <a:bodyPr/>
        <a:lstStyle/>
        <a:p>
          <a:r>
            <a:rPr lang="es-ES" sz="1800" b="1" u="sng" dirty="0" smtClean="0"/>
            <a:t>Expiatorias: </a:t>
          </a:r>
          <a:r>
            <a:rPr lang="es-ES" sz="2000" dirty="0" smtClean="0"/>
            <a:t>son aquellas donde no existe una relación lógica entre la acción a ser sancionada y la sanción; esto es, el vínculo es totalmente arbitrario e impuesto por una persona con autoridad.</a:t>
          </a:r>
          <a:endParaRPr lang="es-ES" sz="2000" dirty="0"/>
        </a:p>
      </dgm:t>
    </dgm:pt>
    <dgm:pt modelId="{A8CED533-6387-4CE2-AD47-B2256256FDE4}" type="parTrans" cxnId="{E343A924-F2D7-4FD2-BB6A-AD8A1388CADA}">
      <dgm:prSet/>
      <dgm:spPr/>
      <dgm:t>
        <a:bodyPr/>
        <a:lstStyle/>
        <a:p>
          <a:endParaRPr lang="es-ES"/>
        </a:p>
      </dgm:t>
    </dgm:pt>
    <dgm:pt modelId="{A9B6BF3B-AEC3-4CDD-9700-E4F1BAE48862}" type="sibTrans" cxnId="{E343A924-F2D7-4FD2-BB6A-AD8A1388CADA}">
      <dgm:prSet/>
      <dgm:spPr/>
      <dgm:t>
        <a:bodyPr/>
        <a:lstStyle/>
        <a:p>
          <a:endParaRPr lang="es-ES"/>
        </a:p>
      </dgm:t>
    </dgm:pt>
    <dgm:pt modelId="{68AA8A3C-19ED-4619-853F-5DB2CA295B20}">
      <dgm:prSet phldrT="[Texto]" custT="1"/>
      <dgm:spPr/>
      <dgm:t>
        <a:bodyPr/>
        <a:lstStyle/>
        <a:p>
          <a:r>
            <a:rPr lang="es-ES" sz="1600" b="1" u="sng" dirty="0" smtClean="0">
              <a:solidFill>
                <a:schemeClr val="accent1">
                  <a:lumMod val="75000"/>
                  <a:lumOff val="25000"/>
                </a:schemeClr>
              </a:solidFill>
            </a:rPr>
            <a:t>Reciprocidad: </a:t>
          </a:r>
          <a:r>
            <a:rPr lang="es-ES" sz="1600" dirty="0" smtClean="0"/>
            <a:t>son   aquellas   que están directamente relacionadas con el acto a sancionar y su efecto es ayudar a construir reglas de conducta mediante la coordinación de puntos de vista (es la fuente de la autonomía tanto moral como intelectual). Las sanciones de este tipo están basadas en la "regla de oro" (no hagas a otro lo que no quieras que te sea hecho) y deben ser utilizadas sólo en casos necesarios y siempre en un ambiente de mutuo respeto entre el maestro y el estudiante</a:t>
          </a:r>
          <a:r>
            <a:rPr lang="es-ES" sz="1500" dirty="0" smtClean="0"/>
            <a:t>.</a:t>
          </a:r>
          <a:endParaRPr lang="es-ES" sz="1500" dirty="0"/>
        </a:p>
      </dgm:t>
    </dgm:pt>
    <dgm:pt modelId="{CE3685CD-4102-42FA-8838-C2CB842521C0}" type="parTrans" cxnId="{5B70C22C-DE9B-487B-9BA7-44480EFA9568}">
      <dgm:prSet/>
      <dgm:spPr/>
      <dgm:t>
        <a:bodyPr/>
        <a:lstStyle/>
        <a:p>
          <a:endParaRPr lang="es-ES"/>
        </a:p>
      </dgm:t>
    </dgm:pt>
    <dgm:pt modelId="{842231F0-28CF-467B-BF46-4D684664D283}" type="sibTrans" cxnId="{5B70C22C-DE9B-487B-9BA7-44480EFA9568}">
      <dgm:prSet/>
      <dgm:spPr/>
      <dgm:t>
        <a:bodyPr/>
        <a:lstStyle/>
        <a:p>
          <a:endParaRPr lang="es-ES"/>
        </a:p>
      </dgm:t>
    </dgm:pt>
    <dgm:pt modelId="{51F0A60F-E79F-40C7-AB40-97DF973943D9}" type="pres">
      <dgm:prSet presAssocID="{DAD9B0EC-7AD6-4E31-81E9-B5C573638CAD}" presName="diagram" presStyleCnt="0">
        <dgm:presLayoutVars>
          <dgm:dir/>
          <dgm:resizeHandles val="exact"/>
        </dgm:presLayoutVars>
      </dgm:prSet>
      <dgm:spPr/>
    </dgm:pt>
    <dgm:pt modelId="{8E1EE97A-8228-481C-9415-B17CA7D607D7}" type="pres">
      <dgm:prSet presAssocID="{8601405D-16DE-453A-8723-EA1F1C49C350}" presName="arrow" presStyleLbl="node1" presStyleIdx="0" presStyleCnt="2">
        <dgm:presLayoutVars>
          <dgm:bulletEnabled val="1"/>
        </dgm:presLayoutVars>
      </dgm:prSet>
      <dgm:spPr/>
      <dgm:t>
        <a:bodyPr/>
        <a:lstStyle/>
        <a:p>
          <a:endParaRPr lang="es-ES"/>
        </a:p>
      </dgm:t>
    </dgm:pt>
    <dgm:pt modelId="{454EAF8F-BCE3-4E9C-8E7C-4CA42575B1AC}" type="pres">
      <dgm:prSet presAssocID="{68AA8A3C-19ED-4619-853F-5DB2CA295B20}" presName="arrow" presStyleLbl="node1" presStyleIdx="1" presStyleCnt="2">
        <dgm:presLayoutVars>
          <dgm:bulletEnabled val="1"/>
        </dgm:presLayoutVars>
      </dgm:prSet>
      <dgm:spPr/>
      <dgm:t>
        <a:bodyPr/>
        <a:lstStyle/>
        <a:p>
          <a:endParaRPr lang="es-ES"/>
        </a:p>
      </dgm:t>
    </dgm:pt>
  </dgm:ptLst>
  <dgm:cxnLst>
    <dgm:cxn modelId="{5B70C22C-DE9B-487B-9BA7-44480EFA9568}" srcId="{DAD9B0EC-7AD6-4E31-81E9-B5C573638CAD}" destId="{68AA8A3C-19ED-4619-853F-5DB2CA295B20}" srcOrd="1" destOrd="0" parTransId="{CE3685CD-4102-42FA-8838-C2CB842521C0}" sibTransId="{842231F0-28CF-467B-BF46-4D684664D283}"/>
    <dgm:cxn modelId="{E343A924-F2D7-4FD2-BB6A-AD8A1388CADA}" srcId="{DAD9B0EC-7AD6-4E31-81E9-B5C573638CAD}" destId="{8601405D-16DE-453A-8723-EA1F1C49C350}" srcOrd="0" destOrd="0" parTransId="{A8CED533-6387-4CE2-AD47-B2256256FDE4}" sibTransId="{A9B6BF3B-AEC3-4CDD-9700-E4F1BAE48862}"/>
    <dgm:cxn modelId="{89FDC426-0174-4362-8C69-DC0B4911AC1F}" type="presOf" srcId="{DAD9B0EC-7AD6-4E31-81E9-B5C573638CAD}" destId="{51F0A60F-E79F-40C7-AB40-97DF973943D9}" srcOrd="0" destOrd="0" presId="urn:microsoft.com/office/officeart/2005/8/layout/arrow5"/>
    <dgm:cxn modelId="{6B83F6B8-EE5A-4F48-9DF1-AC1033A95DC6}" type="presOf" srcId="{8601405D-16DE-453A-8723-EA1F1C49C350}" destId="{8E1EE97A-8228-481C-9415-B17CA7D607D7}" srcOrd="0" destOrd="0" presId="urn:microsoft.com/office/officeart/2005/8/layout/arrow5"/>
    <dgm:cxn modelId="{D0E2665C-97E7-404E-8EBC-62B9F2C3CBCD}" type="presOf" srcId="{68AA8A3C-19ED-4619-853F-5DB2CA295B20}" destId="{454EAF8F-BCE3-4E9C-8E7C-4CA42575B1AC}" srcOrd="0" destOrd="0" presId="urn:microsoft.com/office/officeart/2005/8/layout/arrow5"/>
    <dgm:cxn modelId="{FE7E942C-DCF8-45BF-AAA6-A52456ABE937}" type="presParOf" srcId="{51F0A60F-E79F-40C7-AB40-97DF973943D9}" destId="{8E1EE97A-8228-481C-9415-B17CA7D607D7}" srcOrd="0" destOrd="0" presId="urn:microsoft.com/office/officeart/2005/8/layout/arrow5"/>
    <dgm:cxn modelId="{DE906FB8-436F-41CB-98B8-473930AD47FF}" type="presParOf" srcId="{51F0A60F-E79F-40C7-AB40-97DF973943D9}" destId="{454EAF8F-BCE3-4E9C-8E7C-4CA42575B1AC}"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0E5E10-A982-4C2C-8B5B-BFC5D4F3914E}">
      <dsp:nvSpPr>
        <dsp:cNvPr id="0" name=""/>
        <dsp:cNvSpPr/>
      </dsp:nvSpPr>
      <dsp:spPr>
        <a:xfrm>
          <a:off x="851371" y="0"/>
          <a:ext cx="9648878" cy="5093305"/>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F2B0B2-5FDF-4A64-AE07-3393933D2260}">
      <dsp:nvSpPr>
        <dsp:cNvPr id="0" name=""/>
        <dsp:cNvSpPr/>
      </dsp:nvSpPr>
      <dsp:spPr>
        <a:xfrm>
          <a:off x="5542" y="1148326"/>
          <a:ext cx="3658237" cy="2796652"/>
        </a:xfrm>
        <a:prstGeom prst="round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t>Es una construcción teórico formal que fundamentada científica e ideológicamente interpreta, diseña y ajusta la realidad pedagógica que responde a una necesidad histórico concreta. Implica el contenido de la enseñanza, el desarrollo del estudiante y las características de la práctica docente.</a:t>
          </a:r>
          <a:endParaRPr lang="es-ES" sz="1800" kern="1200" dirty="0"/>
        </a:p>
      </dsp:txBody>
      <dsp:txXfrm>
        <a:off x="142063" y="1284847"/>
        <a:ext cx="3385195" cy="2523610"/>
      </dsp:txXfrm>
    </dsp:sp>
    <dsp:sp modelId="{EA71A296-856A-401A-B44D-261D17041518}">
      <dsp:nvSpPr>
        <dsp:cNvPr id="0" name=""/>
        <dsp:cNvSpPr/>
      </dsp:nvSpPr>
      <dsp:spPr>
        <a:xfrm>
          <a:off x="3846692" y="1239761"/>
          <a:ext cx="3658237" cy="2613782"/>
        </a:xfrm>
        <a:prstGeom prst="round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t>Pretende lograr aprendizajes y se concreta en el aula. Es un instrumento de la investigación de carácter teórico creado para reproducir idealmente el proceso enseñanza - aprendizaje. Es un paradigma que sirve para analizar, interpretar, comprender, orientar, dirigir y transformar la educación.</a:t>
          </a:r>
          <a:endParaRPr lang="es-ES" sz="1800" kern="1200" dirty="0"/>
        </a:p>
      </dsp:txBody>
      <dsp:txXfrm>
        <a:off x="3974286" y="1367355"/>
        <a:ext cx="3403049" cy="2358594"/>
      </dsp:txXfrm>
    </dsp:sp>
    <dsp:sp modelId="{32267B10-40A8-4EAB-A22A-9B7F3C363FF4}">
      <dsp:nvSpPr>
        <dsp:cNvPr id="0" name=""/>
        <dsp:cNvSpPr/>
      </dsp:nvSpPr>
      <dsp:spPr>
        <a:xfrm>
          <a:off x="7687841" y="1527991"/>
          <a:ext cx="3658237" cy="2037322"/>
        </a:xfrm>
        <a:prstGeom prst="roundRect">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Son representaciones ideales del mundo real de lo educativo, para explicar teóricamente su hacer. Se construye a partir de un ideal de hombre y de mujer que la sociedad concibe.</a:t>
          </a:r>
          <a:endParaRPr lang="es-ES" sz="2000" kern="1200" dirty="0"/>
        </a:p>
      </dsp:txBody>
      <dsp:txXfrm>
        <a:off x="7787295" y="1627445"/>
        <a:ext cx="3459329" cy="18384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EE97A-8228-481C-9415-B17CA7D607D7}">
      <dsp:nvSpPr>
        <dsp:cNvPr id="0" name=""/>
        <dsp:cNvSpPr/>
      </dsp:nvSpPr>
      <dsp:spPr>
        <a:xfrm rot="16200000">
          <a:off x="810" y="417619"/>
          <a:ext cx="5094088" cy="5094088"/>
        </a:xfrm>
        <a:prstGeom prst="downArrow">
          <a:avLst>
            <a:gd name="adj1" fmla="val 50000"/>
            <a:gd name="adj2" fmla="val 35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b="1" u="sng" kern="1200" dirty="0" smtClean="0"/>
            <a:t>Expiatorias: </a:t>
          </a:r>
          <a:r>
            <a:rPr lang="es-ES" sz="2000" kern="1200" dirty="0" smtClean="0"/>
            <a:t>son aquellas donde no existe una relación lógica entre la acción a ser sancionada y la sanción; esto es, el vínculo es totalmente arbitrario e impuesto por una persona con autoridad.</a:t>
          </a:r>
          <a:endParaRPr lang="es-ES" sz="2000" kern="1200" dirty="0"/>
        </a:p>
      </dsp:txBody>
      <dsp:txXfrm rot="5400000">
        <a:off x="811" y="1691140"/>
        <a:ext cx="4202623" cy="2547044"/>
      </dsp:txXfrm>
    </dsp:sp>
    <dsp:sp modelId="{454EAF8F-BCE3-4E9C-8E7C-4CA42575B1AC}">
      <dsp:nvSpPr>
        <dsp:cNvPr id="0" name=""/>
        <dsp:cNvSpPr/>
      </dsp:nvSpPr>
      <dsp:spPr>
        <a:xfrm rot="5400000">
          <a:off x="5390219" y="417619"/>
          <a:ext cx="5094088" cy="5094088"/>
        </a:xfrm>
        <a:prstGeom prst="downArrow">
          <a:avLst>
            <a:gd name="adj1" fmla="val 50000"/>
            <a:gd name="adj2" fmla="val 35000"/>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u="sng" kern="1200" dirty="0" smtClean="0">
              <a:solidFill>
                <a:schemeClr val="accent1">
                  <a:lumMod val="75000"/>
                  <a:lumOff val="25000"/>
                </a:schemeClr>
              </a:solidFill>
            </a:rPr>
            <a:t>Reciprocidad: </a:t>
          </a:r>
          <a:r>
            <a:rPr lang="es-ES" sz="1600" kern="1200" dirty="0" smtClean="0"/>
            <a:t>son   aquellas   que están directamente relacionadas con el acto a sancionar y su efecto es ayudar a construir reglas de conducta mediante la coordinación de puntos de vista (es la fuente de la autonomía tanto moral como intelectual). Las sanciones de este tipo están basadas en la "regla de oro" (no hagas a otro lo que no quieras que te sea hecho) y deben ser utilizadas sólo en casos necesarios y siempre en un ambiente de mutuo respeto entre el maestro y el estudiante</a:t>
          </a:r>
          <a:r>
            <a:rPr lang="es-ES" sz="1500" kern="1200" dirty="0" smtClean="0"/>
            <a:t>.</a:t>
          </a:r>
          <a:endParaRPr lang="es-ES" sz="1500" kern="1200" dirty="0"/>
        </a:p>
      </dsp:txBody>
      <dsp:txXfrm rot="-5400000">
        <a:off x="6281685" y="1691141"/>
        <a:ext cx="4202623" cy="254704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C674305-3B66-40D3-826C-67BBD69F6AA2}" type="datetimeFigureOut">
              <a:rPr lang="en-US" smtClean="0"/>
              <a:t>2/27/2022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48D076D-105F-49CD-9537-7B48F26D2D57}" type="slidenum">
              <a:rPr lang="en-US" smtClean="0"/>
              <a:t>‹Nº›</a:t>
            </a:fld>
            <a:endParaRPr lang="en-US"/>
          </a:p>
        </p:txBody>
      </p:sp>
    </p:spTree>
    <p:extLst>
      <p:ext uri="{BB962C8B-B14F-4D97-AF65-F5344CB8AC3E}">
        <p14:creationId xmlns:p14="http://schemas.microsoft.com/office/powerpoint/2010/main" val="59766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674305-3B66-40D3-826C-67BBD69F6AA2}"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3557409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C674305-3B66-40D3-826C-67BBD69F6AA2}" type="datetimeFigureOut">
              <a:rPr lang="en-US" smtClean="0"/>
              <a:t>2/27/2022</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48D076D-105F-49CD-9537-7B48F26D2D57}" type="slidenum">
              <a:rPr lang="en-US" smtClean="0"/>
              <a:t>‹Nº›</a:t>
            </a:fld>
            <a:endParaRPr lang="en-US"/>
          </a:p>
        </p:txBody>
      </p:sp>
    </p:spTree>
    <p:extLst>
      <p:ext uri="{BB962C8B-B14F-4D97-AF65-F5344CB8AC3E}">
        <p14:creationId xmlns:p14="http://schemas.microsoft.com/office/powerpoint/2010/main" val="121521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674305-3B66-40D3-826C-67BBD69F6AA2}"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2739842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C674305-3B66-40D3-826C-67BBD69F6AA2}" type="datetimeFigureOut">
              <a:rPr lang="en-US" smtClean="0"/>
              <a:t>2/27/2022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48D076D-105F-49CD-9537-7B48F26D2D57}" type="slidenum">
              <a:rPr lang="en-US" smtClean="0"/>
              <a:t>‹Nº›</a:t>
            </a:fld>
            <a:endParaRPr lang="en-US"/>
          </a:p>
        </p:txBody>
      </p:sp>
    </p:spTree>
    <p:extLst>
      <p:ext uri="{BB962C8B-B14F-4D97-AF65-F5344CB8AC3E}">
        <p14:creationId xmlns:p14="http://schemas.microsoft.com/office/powerpoint/2010/main" val="389747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C674305-3B66-40D3-826C-67BBD69F6AA2}" type="datetimeFigureOut">
              <a:rPr lang="en-US" smtClean="0"/>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81465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C674305-3B66-40D3-826C-67BBD69F6AA2}" type="datetimeFigureOut">
              <a:rPr lang="en-US" smtClean="0"/>
              <a:t>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145404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C674305-3B66-40D3-826C-67BBD69F6AA2}" type="datetimeFigureOut">
              <a:rPr lang="en-US" smtClean="0"/>
              <a:t>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2945308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74305-3B66-40D3-826C-67BBD69F6AA2}" type="datetimeFigureOut">
              <a:rPr lang="en-US" smtClean="0"/>
              <a:t>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3599080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C674305-3B66-40D3-826C-67BBD69F6AA2}" type="datetimeFigureOut">
              <a:rPr lang="en-US" smtClean="0"/>
              <a:t>2/27/2022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48D076D-105F-49CD-9537-7B48F26D2D57}" type="slidenum">
              <a:rPr lang="en-US" smtClean="0"/>
              <a:t>‹Nº›</a:t>
            </a:fld>
            <a:endParaRPr lang="en-US"/>
          </a:p>
        </p:txBody>
      </p:sp>
    </p:spTree>
    <p:extLst>
      <p:ext uri="{BB962C8B-B14F-4D97-AF65-F5344CB8AC3E}">
        <p14:creationId xmlns:p14="http://schemas.microsoft.com/office/powerpoint/2010/main" val="2751597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C674305-3B66-40D3-826C-67BBD69F6AA2}" type="datetimeFigureOut">
              <a:rPr lang="en-US" smtClean="0"/>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D076D-105F-49CD-9537-7B48F26D2D57}" type="slidenum">
              <a:rPr lang="en-US" smtClean="0"/>
              <a:t>‹Nº›</a:t>
            </a:fld>
            <a:endParaRPr lang="en-US"/>
          </a:p>
        </p:txBody>
      </p:sp>
    </p:spTree>
    <p:extLst>
      <p:ext uri="{BB962C8B-B14F-4D97-AF65-F5344CB8AC3E}">
        <p14:creationId xmlns:p14="http://schemas.microsoft.com/office/powerpoint/2010/main" val="3288451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C674305-3B66-40D3-826C-67BBD69F6AA2}" type="datetimeFigureOut">
              <a:rPr lang="en-US" smtClean="0"/>
              <a:t>2/27/2022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48D076D-105F-49CD-9537-7B48F26D2D57}" type="slidenum">
              <a:rPr lang="en-US" smtClean="0"/>
              <a:t>‹Nº›</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57273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16629" y="1841863"/>
            <a:ext cx="6857968" cy="1015663"/>
          </a:xfrm>
          <a:prstGeom prst="rect">
            <a:avLst/>
          </a:prstGeom>
          <a:noFill/>
        </p:spPr>
        <p:txBody>
          <a:bodyPr wrap="none" rtlCol="0">
            <a:spAutoFit/>
          </a:bodyPr>
          <a:lstStyle/>
          <a:p>
            <a:r>
              <a:rPr lang="es-ES" sz="6000" dirty="0" smtClean="0"/>
              <a:t>Modelos pedagógicos</a:t>
            </a:r>
            <a:endParaRPr lang="en-US" sz="6000" dirty="0"/>
          </a:p>
        </p:txBody>
      </p:sp>
      <p:sp>
        <p:nvSpPr>
          <p:cNvPr id="6" name="CuadroTexto 5"/>
          <p:cNvSpPr txBox="1"/>
          <p:nvPr/>
        </p:nvSpPr>
        <p:spPr>
          <a:xfrm>
            <a:off x="1783235" y="3265714"/>
            <a:ext cx="8901476" cy="523220"/>
          </a:xfrm>
          <a:prstGeom prst="rect">
            <a:avLst/>
          </a:prstGeom>
          <a:noFill/>
        </p:spPr>
        <p:txBody>
          <a:bodyPr wrap="none" rtlCol="0">
            <a:spAutoFit/>
          </a:bodyPr>
          <a:lstStyle/>
          <a:p>
            <a:r>
              <a:rPr lang="es-ES" sz="2800" dirty="0" smtClean="0">
                <a:solidFill>
                  <a:schemeClr val="bg1"/>
                </a:solidFill>
              </a:rPr>
              <a:t>Desde el paradigma conductista hasta la socio-formación …</a:t>
            </a:r>
            <a:endParaRPr lang="en-US" sz="2800" dirty="0">
              <a:solidFill>
                <a:schemeClr val="bg1"/>
              </a:solidFill>
            </a:endParaRPr>
          </a:p>
        </p:txBody>
      </p:sp>
    </p:spTree>
    <p:extLst>
      <p:ext uri="{BB962C8B-B14F-4D97-AF65-F5344CB8AC3E}">
        <p14:creationId xmlns:p14="http://schemas.microsoft.com/office/powerpoint/2010/main" val="348961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22515" y="1293223"/>
            <a:ext cx="4201791" cy="461665"/>
          </a:xfrm>
          <a:prstGeom prst="rect">
            <a:avLst/>
          </a:prstGeom>
          <a:noFill/>
        </p:spPr>
        <p:txBody>
          <a:bodyPr wrap="none" rtlCol="0">
            <a:spAutoFit/>
          </a:bodyPr>
          <a:lstStyle/>
          <a:p>
            <a:r>
              <a:rPr lang="es-ES" sz="2400" dirty="0" smtClean="0">
                <a:solidFill>
                  <a:schemeClr val="bg1"/>
                </a:solidFill>
              </a:rPr>
              <a:t>¿Qué es un modelo pedagógico?</a:t>
            </a:r>
            <a:endParaRPr lang="en-US" sz="2400" dirty="0">
              <a:solidFill>
                <a:schemeClr val="bg1"/>
              </a:solidFill>
            </a:endParaRPr>
          </a:p>
        </p:txBody>
      </p:sp>
      <p:graphicFrame>
        <p:nvGraphicFramePr>
          <p:cNvPr id="5" name="Diagrama 4"/>
          <p:cNvGraphicFramePr/>
          <p:nvPr>
            <p:extLst>
              <p:ext uri="{D42A27DB-BD31-4B8C-83A1-F6EECF244321}">
                <p14:modId xmlns:p14="http://schemas.microsoft.com/office/powerpoint/2010/main" val="4180776213"/>
              </p:ext>
            </p:extLst>
          </p:nvPr>
        </p:nvGraphicFramePr>
        <p:xfrm>
          <a:off x="391887" y="1293223"/>
          <a:ext cx="11351622" cy="5093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p:cNvSpPr/>
          <p:nvPr/>
        </p:nvSpPr>
        <p:spPr>
          <a:xfrm>
            <a:off x="9676276" y="6017196"/>
            <a:ext cx="2067233" cy="369332"/>
          </a:xfrm>
          <a:prstGeom prst="rect">
            <a:avLst/>
          </a:prstGeom>
        </p:spPr>
        <p:txBody>
          <a:bodyPr wrap="none">
            <a:spAutoFit/>
          </a:bodyPr>
          <a:lstStyle/>
          <a:p>
            <a:r>
              <a:rPr lang="es-ES" dirty="0" smtClean="0">
                <a:latin typeface="Arial MT"/>
                <a:ea typeface="Times New Roman" panose="02020603050405020304" pitchFamily="18" charset="0"/>
                <a:cs typeface="Times New Roman" panose="02020603050405020304" pitchFamily="18" charset="0"/>
              </a:rPr>
              <a:t>Ortiz</a:t>
            </a:r>
            <a:r>
              <a:rPr lang="es-ES" spc="-20" dirty="0" smtClean="0">
                <a:latin typeface="Arial MT"/>
                <a:ea typeface="Times New Roman" panose="02020603050405020304" pitchFamily="18" charset="0"/>
                <a:cs typeface="Times New Roman" panose="02020603050405020304" pitchFamily="18" charset="0"/>
              </a:rPr>
              <a:t>-</a:t>
            </a:r>
            <a:r>
              <a:rPr lang="es-ES" dirty="0" smtClean="0">
                <a:latin typeface="Arial MT"/>
                <a:ea typeface="Times New Roman" panose="02020603050405020304" pitchFamily="18" charset="0"/>
                <a:cs typeface="Times New Roman" panose="02020603050405020304" pitchFamily="18" charset="0"/>
              </a:rPr>
              <a:t>Ocaña, 2018</a:t>
            </a:r>
            <a:endParaRPr lang="en-US" dirty="0"/>
          </a:p>
        </p:txBody>
      </p:sp>
    </p:spTree>
    <p:extLst>
      <p:ext uri="{BB962C8B-B14F-4D97-AF65-F5344CB8AC3E}">
        <p14:creationId xmlns:p14="http://schemas.microsoft.com/office/powerpoint/2010/main" val="275806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14136" y="2050373"/>
            <a:ext cx="9792790" cy="3985706"/>
          </a:xfrm>
          <a:prstGeom prst="rect">
            <a:avLst/>
          </a:prstGeom>
        </p:spPr>
        <p:txBody>
          <a:bodyPr wrap="square">
            <a:spAutoFit/>
          </a:bodyPr>
          <a:lstStyle/>
          <a:p>
            <a:pPr>
              <a:spcBef>
                <a:spcPts val="40"/>
              </a:spcBef>
              <a:spcAft>
                <a:spcPts val="0"/>
              </a:spcAft>
            </a:pPr>
            <a:r>
              <a:rPr lang="es-ES" sz="2800" dirty="0">
                <a:latin typeface="Calibri" panose="020F0502020204030204" pitchFamily="34" charset="0"/>
                <a:ea typeface="Calibri" panose="020F0502020204030204" pitchFamily="34" charset="0"/>
              </a:rPr>
              <a:t> </a:t>
            </a:r>
            <a:endParaRPr lang="en-US" sz="2400" dirty="0">
              <a:latin typeface="Calibri" panose="020F0502020204030204" pitchFamily="34" charset="0"/>
              <a:ea typeface="Calibri" panose="020F0502020204030204" pitchFamily="34" charset="0"/>
            </a:endParaRPr>
          </a:p>
          <a:p>
            <a:pPr lvl="0">
              <a:spcBef>
                <a:spcPts val="5"/>
              </a:spcBef>
              <a:buSzPts val="950"/>
              <a:tabLst>
                <a:tab pos="532765" algn="l"/>
                <a:tab pos="533400" algn="l"/>
              </a:tabLst>
            </a:pPr>
            <a:r>
              <a:rPr lang="es-ES" sz="2400" dirty="0">
                <a:latin typeface="Calibri" panose="020F0502020204030204" pitchFamily="34" charset="0"/>
                <a:ea typeface="Symbol" panose="05050102010706020507" pitchFamily="18" charset="2"/>
                <a:cs typeface="Symbol" panose="05050102010706020507" pitchFamily="18" charset="2"/>
              </a:rPr>
              <a:t>¿Qué</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tipo</a:t>
            </a:r>
            <a:r>
              <a:rPr lang="es-ES" sz="2400" spc="-1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de</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hombre</a:t>
            </a:r>
            <a:r>
              <a:rPr lang="es-ES" sz="2400" spc="-1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interesa,</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formar</a:t>
            </a:r>
            <a:r>
              <a:rPr lang="es-ES" sz="2400" dirty="0" smtClean="0">
                <a:latin typeface="Calibri" panose="020F0502020204030204" pitchFamily="34" charset="0"/>
                <a:ea typeface="Symbol" panose="05050102010706020507" pitchFamily="18" charset="2"/>
                <a:cs typeface="Symbol" panose="05050102010706020507" pitchFamily="18" charset="2"/>
              </a:rPr>
              <a:t>?</a:t>
            </a:r>
          </a:p>
          <a:p>
            <a:pPr lvl="0">
              <a:spcBef>
                <a:spcPts val="5"/>
              </a:spcBef>
              <a:buSzPts val="950"/>
              <a:tabLst>
                <a:tab pos="532765" algn="l"/>
                <a:tab pos="533400" algn="l"/>
              </a:tabLst>
            </a:pPr>
            <a:endParaRPr lang="es-ES" sz="2400" dirty="0" smtClean="0">
              <a:latin typeface="Calibri" panose="020F0502020204030204" pitchFamily="34" charset="0"/>
              <a:ea typeface="Symbol" panose="05050102010706020507" pitchFamily="18" charset="2"/>
              <a:cs typeface="Symbol" panose="05050102010706020507" pitchFamily="18" charset="2"/>
            </a:endParaRPr>
          </a:p>
          <a:p>
            <a:pPr lvl="0">
              <a:spcBef>
                <a:spcPts val="60"/>
              </a:spcBef>
              <a:buSzPts val="950"/>
              <a:tabLst>
                <a:tab pos="532765" algn="l"/>
                <a:tab pos="533400" algn="l"/>
              </a:tabLst>
            </a:pPr>
            <a:r>
              <a:rPr lang="es-ES" sz="2400" spc="5" dirty="0" smtClean="0">
                <a:latin typeface="Calibri" panose="020F0502020204030204" pitchFamily="34" charset="0"/>
                <a:ea typeface="Symbol" panose="05050102010706020507" pitchFamily="18" charset="2"/>
                <a:cs typeface="Symbol" panose="05050102010706020507" pitchFamily="18" charset="2"/>
              </a:rPr>
              <a:t>¿</a:t>
            </a:r>
            <a:r>
              <a:rPr lang="es-ES" sz="2400" spc="10" dirty="0">
                <a:latin typeface="Calibri" panose="020F0502020204030204" pitchFamily="34" charset="0"/>
                <a:ea typeface="Symbol" panose="05050102010706020507" pitchFamily="18" charset="2"/>
                <a:cs typeface="Symbol" panose="05050102010706020507" pitchFamily="18" charset="2"/>
              </a:rPr>
              <a:t>Có</a:t>
            </a:r>
            <a:r>
              <a:rPr lang="es-ES" sz="2400" spc="15" dirty="0">
                <a:latin typeface="Calibri" panose="020F0502020204030204" pitchFamily="34" charset="0"/>
                <a:ea typeface="Symbol" panose="05050102010706020507" pitchFamily="18" charset="2"/>
                <a:cs typeface="Symbol" panose="05050102010706020507" pitchFamily="18" charset="2"/>
              </a:rPr>
              <a:t>m</a:t>
            </a:r>
            <a:r>
              <a:rPr lang="es-ES" sz="2400" dirty="0">
                <a:latin typeface="Calibri" panose="020F0502020204030204" pitchFamily="34" charset="0"/>
                <a:ea typeface="Symbol" panose="05050102010706020507" pitchFamily="18" charset="2"/>
                <a:cs typeface="Symbol" panose="05050102010706020507" pitchFamily="18" charset="2"/>
              </a:rPr>
              <a:t>o</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y</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spc="10" dirty="0" smtClean="0">
                <a:latin typeface="Calibri" panose="020F0502020204030204" pitchFamily="34" charset="0"/>
                <a:ea typeface="Symbol" panose="05050102010706020507" pitchFamily="18" charset="2"/>
                <a:cs typeface="Symbol" panose="05050102010706020507" pitchFamily="18" charset="2"/>
              </a:rPr>
              <a:t>co</a:t>
            </a:r>
            <a:r>
              <a:rPr lang="es-ES" sz="2400" dirty="0" smtClean="0">
                <a:latin typeface="Calibri" panose="020F0502020204030204" pitchFamily="34" charset="0"/>
                <a:ea typeface="Symbol" panose="05050102010706020507" pitchFamily="18" charset="2"/>
                <a:cs typeface="Symbol" panose="05050102010706020507" pitchFamily="18" charset="2"/>
              </a:rPr>
              <a:t>n</a:t>
            </a:r>
            <a:r>
              <a:rPr lang="es-ES" sz="2400" spc="20" dirty="0" smtClean="0">
                <a:latin typeface="Calibri" panose="020F0502020204030204" pitchFamily="34" charset="0"/>
                <a:ea typeface="Symbol" panose="05050102010706020507" pitchFamily="18" charset="2"/>
                <a:cs typeface="Symbol" panose="05050102010706020507" pitchFamily="18" charset="2"/>
              </a:rPr>
              <a:t> </a:t>
            </a:r>
            <a:r>
              <a:rPr lang="es-ES" sz="2400" spc="10" dirty="0">
                <a:latin typeface="Calibri" panose="020F0502020204030204" pitchFamily="34" charset="0"/>
                <a:ea typeface="Symbol" panose="05050102010706020507" pitchFamily="18" charset="2"/>
                <a:cs typeface="Symbol" panose="05050102010706020507" pitchFamily="18" charset="2"/>
              </a:rPr>
              <a:t>qu</a:t>
            </a:r>
            <a:r>
              <a:rPr lang="es-ES" sz="2400" dirty="0">
                <a:latin typeface="Calibri" panose="020F0502020204030204" pitchFamily="34" charset="0"/>
                <a:ea typeface="Symbol" panose="05050102010706020507" pitchFamily="18" charset="2"/>
                <a:cs typeface="Symbol" panose="05050102010706020507" pitchFamily="18" charset="2"/>
              </a:rPr>
              <a:t>é</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spc="5" dirty="0">
                <a:latin typeface="Calibri" panose="020F0502020204030204" pitchFamily="34" charset="0"/>
                <a:ea typeface="Symbol" panose="05050102010706020507" pitchFamily="18" charset="2"/>
                <a:cs typeface="Symbol" panose="05050102010706020507" pitchFamily="18" charset="2"/>
              </a:rPr>
              <a:t>estr</a:t>
            </a:r>
            <a:r>
              <a:rPr lang="es-ES" sz="2400" spc="10" dirty="0">
                <a:latin typeface="Calibri" panose="020F0502020204030204" pitchFamily="34" charset="0"/>
                <a:ea typeface="Symbol" panose="05050102010706020507" pitchFamily="18" charset="2"/>
                <a:cs typeface="Symbol" panose="05050102010706020507" pitchFamily="18" charset="2"/>
              </a:rPr>
              <a:t>a</a:t>
            </a:r>
            <a:r>
              <a:rPr lang="es-ES" sz="2400" spc="5" dirty="0">
                <a:latin typeface="Calibri" panose="020F0502020204030204" pitchFamily="34" charset="0"/>
                <a:ea typeface="Symbol" panose="05050102010706020507" pitchFamily="18" charset="2"/>
                <a:cs typeface="Symbol" panose="05050102010706020507" pitchFamily="18" charset="2"/>
              </a:rPr>
              <a:t>te</a:t>
            </a:r>
            <a:r>
              <a:rPr lang="es-ES" sz="2400" spc="10" dirty="0">
                <a:latin typeface="Calibri" panose="020F0502020204030204" pitchFamily="34" charset="0"/>
                <a:ea typeface="Symbol" panose="05050102010706020507" pitchFamily="18" charset="2"/>
                <a:cs typeface="Symbol" panose="05050102010706020507" pitchFamily="18" charset="2"/>
              </a:rPr>
              <a:t>g</a:t>
            </a:r>
            <a:r>
              <a:rPr lang="es-ES" sz="2400" dirty="0">
                <a:latin typeface="Calibri" panose="020F0502020204030204" pitchFamily="34" charset="0"/>
                <a:ea typeface="Symbol" panose="05050102010706020507" pitchFamily="18" charset="2"/>
                <a:cs typeface="Symbol" panose="05050102010706020507" pitchFamily="18" charset="2"/>
              </a:rPr>
              <a:t>i</a:t>
            </a:r>
            <a:r>
              <a:rPr lang="es-ES" sz="2400" spc="10" dirty="0">
                <a:latin typeface="Calibri" panose="020F0502020204030204" pitchFamily="34" charset="0"/>
                <a:ea typeface="Symbol" panose="05050102010706020507" pitchFamily="18" charset="2"/>
                <a:cs typeface="Symbol" panose="05050102010706020507" pitchFamily="18" charset="2"/>
              </a:rPr>
              <a:t>a</a:t>
            </a:r>
            <a:r>
              <a:rPr lang="es-ES" sz="2400" dirty="0">
                <a:latin typeface="Calibri" panose="020F0502020204030204" pitchFamily="34" charset="0"/>
                <a:ea typeface="Symbol" panose="05050102010706020507" pitchFamily="18" charset="2"/>
                <a:cs typeface="Symbol" panose="05050102010706020507" pitchFamily="18" charset="2"/>
              </a:rPr>
              <a:t>s</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spc="5" dirty="0">
                <a:latin typeface="Calibri" panose="020F0502020204030204" pitchFamily="34" charset="0"/>
                <a:ea typeface="Symbol" panose="05050102010706020507" pitchFamily="18" charset="2"/>
                <a:cs typeface="Symbol" panose="05050102010706020507" pitchFamily="18" charset="2"/>
              </a:rPr>
              <a:t>téc</a:t>
            </a:r>
            <a:r>
              <a:rPr lang="es-ES" sz="2400" spc="10" dirty="0">
                <a:latin typeface="Calibri" panose="020F0502020204030204" pitchFamily="34" charset="0"/>
                <a:ea typeface="Symbol" panose="05050102010706020507" pitchFamily="18" charset="2"/>
                <a:cs typeface="Symbol" panose="05050102010706020507" pitchFamily="18" charset="2"/>
              </a:rPr>
              <a:t>n</a:t>
            </a:r>
            <a:r>
              <a:rPr lang="es-ES" sz="2400" dirty="0">
                <a:latin typeface="Calibri" panose="020F0502020204030204" pitchFamily="34" charset="0"/>
                <a:ea typeface="Symbol" panose="05050102010706020507" pitchFamily="18" charset="2"/>
                <a:cs typeface="Symbol" panose="05050102010706020507" pitchFamily="18" charset="2"/>
              </a:rPr>
              <a:t>i</a:t>
            </a:r>
            <a:r>
              <a:rPr lang="es-ES" sz="2400" spc="5" dirty="0">
                <a:latin typeface="Calibri" panose="020F0502020204030204" pitchFamily="34" charset="0"/>
                <a:ea typeface="Symbol" panose="05050102010706020507" pitchFamily="18" charset="2"/>
                <a:cs typeface="Symbol" panose="05050102010706020507" pitchFamily="18" charset="2"/>
              </a:rPr>
              <a:t>co</a:t>
            </a:r>
            <a:r>
              <a:rPr lang="es-ES" sz="2400" dirty="0">
                <a:latin typeface="Calibri" panose="020F0502020204030204" pitchFamily="34" charset="0"/>
                <a:ea typeface="Symbol" panose="05050102010706020507" pitchFamily="18" charset="2"/>
                <a:cs typeface="Symbol" panose="05050102010706020507" pitchFamily="18" charset="2"/>
              </a:rPr>
              <a:t>-</a:t>
            </a:r>
            <a:r>
              <a:rPr lang="es-ES" sz="2400" dirty="0" smtClean="0">
                <a:latin typeface="Calibri" panose="020F0502020204030204" pitchFamily="34" charset="0"/>
                <a:ea typeface="Symbol" panose="05050102010706020507" pitchFamily="18" charset="2"/>
                <a:cs typeface="Symbol" panose="05050102010706020507" pitchFamily="18" charset="2"/>
              </a:rPr>
              <a:t>­</a:t>
            </a:r>
            <a:r>
              <a:rPr lang="es-ES" sz="2400" spc="15" dirty="0" err="1" smtClean="0">
                <a:latin typeface="Calibri" panose="020F0502020204030204" pitchFamily="34" charset="0"/>
                <a:ea typeface="Symbol" panose="05050102010706020507" pitchFamily="18" charset="2"/>
                <a:cs typeface="Symbol" panose="05050102010706020507" pitchFamily="18" charset="2"/>
              </a:rPr>
              <a:t>m</a:t>
            </a:r>
            <a:r>
              <a:rPr lang="es-ES" sz="2400" spc="5" dirty="0" err="1" smtClean="0">
                <a:latin typeface="Calibri" panose="020F0502020204030204" pitchFamily="34" charset="0"/>
                <a:ea typeface="Symbol" panose="05050102010706020507" pitchFamily="18" charset="2"/>
                <a:cs typeface="Symbol" panose="05050102010706020507" pitchFamily="18" charset="2"/>
              </a:rPr>
              <a:t>et</a:t>
            </a:r>
            <a:r>
              <a:rPr lang="es-ES" sz="2400" spc="10" dirty="0" err="1" smtClean="0">
                <a:latin typeface="Calibri" panose="020F0502020204030204" pitchFamily="34" charset="0"/>
                <a:ea typeface="Symbol" panose="05050102010706020507" pitchFamily="18" charset="2"/>
                <a:cs typeface="Symbol" panose="05050102010706020507" pitchFamily="18" charset="2"/>
              </a:rPr>
              <a:t>o</a:t>
            </a:r>
            <a:r>
              <a:rPr lang="es-ES" sz="2400" dirty="0" err="1" smtClean="0">
                <a:latin typeface="Calibri" panose="020F0502020204030204" pitchFamily="34" charset="0"/>
                <a:ea typeface="Symbol" panose="05050102010706020507" pitchFamily="18" charset="2"/>
                <a:cs typeface="Symbol" panose="05050102010706020507" pitchFamily="18" charset="2"/>
              </a:rPr>
              <a:t>l</a:t>
            </a:r>
            <a:r>
              <a:rPr lang="es-ES" sz="2400" spc="10" dirty="0" err="1" smtClean="0">
                <a:latin typeface="Calibri" panose="020F0502020204030204" pitchFamily="34" charset="0"/>
                <a:ea typeface="Symbol" panose="05050102010706020507" pitchFamily="18" charset="2"/>
                <a:cs typeface="Symbol" panose="05050102010706020507" pitchFamily="18" charset="2"/>
              </a:rPr>
              <a:t>ogóg</a:t>
            </a:r>
            <a:r>
              <a:rPr lang="es-ES" sz="2400" dirty="0" err="1" smtClean="0">
                <a:latin typeface="Calibri" panose="020F0502020204030204" pitchFamily="34" charset="0"/>
                <a:ea typeface="Symbol" panose="05050102010706020507" pitchFamily="18" charset="2"/>
                <a:cs typeface="Symbol" panose="05050102010706020507" pitchFamily="18" charset="2"/>
              </a:rPr>
              <a:t>i</a:t>
            </a:r>
            <a:r>
              <a:rPr lang="es-ES" sz="2400" spc="5" dirty="0" err="1" smtClean="0">
                <a:latin typeface="Calibri" panose="020F0502020204030204" pitchFamily="34" charset="0"/>
                <a:ea typeface="Symbol" panose="05050102010706020507" pitchFamily="18" charset="2"/>
                <a:cs typeface="Symbol" panose="05050102010706020507" pitchFamily="18" charset="2"/>
              </a:rPr>
              <a:t>c</a:t>
            </a:r>
            <a:r>
              <a:rPr lang="es-ES" sz="2400" spc="10" dirty="0" err="1" smtClean="0">
                <a:latin typeface="Calibri" panose="020F0502020204030204" pitchFamily="34" charset="0"/>
                <a:ea typeface="Symbol" panose="05050102010706020507" pitchFamily="18" charset="2"/>
                <a:cs typeface="Symbol" panose="05050102010706020507" pitchFamily="18" charset="2"/>
              </a:rPr>
              <a:t>a</a:t>
            </a:r>
            <a:r>
              <a:rPr lang="es-ES" sz="2400" spc="5" dirty="0" err="1" smtClean="0">
                <a:latin typeface="Calibri" panose="020F0502020204030204" pitchFamily="34" charset="0"/>
                <a:ea typeface="Symbol" panose="05050102010706020507" pitchFamily="18" charset="2"/>
                <a:cs typeface="Symbol" panose="05050102010706020507" pitchFamily="18" charset="2"/>
              </a:rPr>
              <a:t>s</a:t>
            </a:r>
            <a:r>
              <a:rPr lang="es-ES" sz="2400" dirty="0">
                <a:latin typeface="Calibri" panose="020F0502020204030204" pitchFamily="34" charset="0"/>
                <a:ea typeface="Symbol" panose="05050102010706020507" pitchFamily="18" charset="2"/>
                <a:cs typeface="Symbol" panose="05050102010706020507" pitchFamily="18" charset="2"/>
              </a:rPr>
              <a:t>?</a:t>
            </a:r>
            <a:endParaRPr lang="es-ES" sz="2400" dirty="0" smtClean="0">
              <a:latin typeface="Calibri" panose="020F0502020204030204" pitchFamily="34" charset="0"/>
              <a:ea typeface="Symbol" panose="05050102010706020507" pitchFamily="18" charset="2"/>
              <a:cs typeface="Symbol" panose="05050102010706020507" pitchFamily="18" charset="2"/>
            </a:endParaRPr>
          </a:p>
          <a:p>
            <a:pPr lvl="0">
              <a:spcBef>
                <a:spcPts val="60"/>
              </a:spcBef>
              <a:buSzPts val="950"/>
              <a:tabLst>
                <a:tab pos="532765" algn="l"/>
                <a:tab pos="533400" algn="l"/>
              </a:tabLst>
            </a:pPr>
            <a:endParaRPr lang="es-ES" sz="2400" dirty="0" smtClean="0">
              <a:latin typeface="Calibri" panose="020F0502020204030204" pitchFamily="34" charset="0"/>
              <a:ea typeface="Symbol" panose="05050102010706020507" pitchFamily="18" charset="2"/>
              <a:cs typeface="Symbol" panose="05050102010706020507" pitchFamily="18" charset="2"/>
            </a:endParaRPr>
          </a:p>
          <a:p>
            <a:pPr lvl="0">
              <a:spcBef>
                <a:spcPts val="60"/>
              </a:spcBef>
              <a:buSzPts val="950"/>
              <a:tabLst>
                <a:tab pos="532765" algn="l"/>
                <a:tab pos="533400" algn="l"/>
              </a:tabLst>
            </a:pPr>
            <a:r>
              <a:rPr lang="es-ES" sz="2400" dirty="0" smtClean="0">
                <a:latin typeface="Calibri" panose="020F0502020204030204" pitchFamily="34" charset="0"/>
                <a:ea typeface="Symbol" panose="05050102010706020507" pitchFamily="18" charset="2"/>
                <a:cs typeface="Symbol" panose="05050102010706020507" pitchFamily="18" charset="2"/>
              </a:rPr>
              <a:t>¿</a:t>
            </a:r>
            <a:r>
              <a:rPr lang="es-ES" sz="2400" dirty="0">
                <a:latin typeface="Calibri" panose="020F0502020204030204" pitchFamily="34" charset="0"/>
                <a:ea typeface="Symbol" panose="05050102010706020507" pitchFamily="18" charset="2"/>
                <a:cs typeface="Symbol" panose="05050102010706020507" pitchFamily="18" charset="2"/>
              </a:rPr>
              <a:t>A</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través</a:t>
            </a:r>
            <a:r>
              <a:rPr lang="es-ES" sz="2400" spc="-2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de</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qué</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contenidos,</a:t>
            </a:r>
            <a:r>
              <a:rPr lang="es-ES" sz="2400" spc="-2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entrenamientos</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o</a:t>
            </a:r>
            <a:r>
              <a:rPr lang="es-ES" sz="2400" spc="-20" dirty="0">
                <a:latin typeface="Calibri" panose="020F0502020204030204" pitchFamily="34" charset="0"/>
                <a:ea typeface="Symbol" panose="05050102010706020507" pitchFamily="18" charset="2"/>
                <a:cs typeface="Symbol" panose="05050102010706020507" pitchFamily="18" charset="2"/>
              </a:rPr>
              <a:t> </a:t>
            </a:r>
            <a:r>
              <a:rPr lang="es-ES" sz="2400" dirty="0" smtClean="0">
                <a:latin typeface="Calibri" panose="020F0502020204030204" pitchFamily="34" charset="0"/>
                <a:ea typeface="Symbol" panose="05050102010706020507" pitchFamily="18" charset="2"/>
                <a:cs typeface="Symbol" panose="05050102010706020507" pitchFamily="18" charset="2"/>
              </a:rPr>
              <a:t>experiencias?</a:t>
            </a:r>
          </a:p>
          <a:p>
            <a:pPr lvl="0">
              <a:spcBef>
                <a:spcPts val="60"/>
              </a:spcBef>
              <a:buSzPts val="950"/>
              <a:tabLst>
                <a:tab pos="532765" algn="l"/>
                <a:tab pos="533400" algn="l"/>
              </a:tabLst>
            </a:pPr>
            <a:endParaRPr lang="es-ES" sz="2400" dirty="0" smtClean="0">
              <a:latin typeface="Calibri" panose="020F0502020204030204" pitchFamily="34" charset="0"/>
              <a:ea typeface="Symbol" panose="05050102010706020507" pitchFamily="18" charset="2"/>
              <a:cs typeface="Symbol" panose="05050102010706020507" pitchFamily="18" charset="2"/>
            </a:endParaRPr>
          </a:p>
          <a:p>
            <a:pPr lvl="0">
              <a:spcBef>
                <a:spcPts val="65"/>
              </a:spcBef>
              <a:buSzPts val="950"/>
              <a:tabLst>
                <a:tab pos="532765" algn="l"/>
                <a:tab pos="533400" algn="l"/>
              </a:tabLst>
            </a:pPr>
            <a:r>
              <a:rPr lang="es-ES" sz="2400" dirty="0" smtClean="0">
                <a:latin typeface="Calibri" panose="020F0502020204030204" pitchFamily="34" charset="0"/>
                <a:ea typeface="Symbol" panose="05050102010706020507" pitchFamily="18" charset="2"/>
                <a:cs typeface="Symbol" panose="05050102010706020507" pitchFamily="18" charset="2"/>
              </a:rPr>
              <a:t>¿</a:t>
            </a:r>
            <a:r>
              <a:rPr lang="es-ES" sz="2400" dirty="0">
                <a:latin typeface="Calibri" panose="020F0502020204030204" pitchFamily="34" charset="0"/>
                <a:ea typeface="Symbol" panose="05050102010706020507" pitchFamily="18" charset="2"/>
                <a:cs typeface="Symbol" panose="05050102010706020507" pitchFamily="18" charset="2"/>
              </a:rPr>
              <a:t>A</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qué</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ritmo</a:t>
            </a:r>
            <a:r>
              <a:rPr lang="es-ES" sz="2400" spc="-1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debe</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adelantarse</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el</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proceso</a:t>
            </a:r>
            <a:r>
              <a:rPr lang="es-ES" sz="2400" spc="-15"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de</a:t>
            </a:r>
            <a:r>
              <a:rPr lang="es-ES" sz="2400" spc="-10" dirty="0">
                <a:latin typeface="Calibri" panose="020F0502020204030204" pitchFamily="34" charset="0"/>
                <a:ea typeface="Symbol" panose="05050102010706020507" pitchFamily="18" charset="2"/>
                <a:cs typeface="Symbol" panose="05050102010706020507" pitchFamily="18" charset="2"/>
              </a:rPr>
              <a:t> </a:t>
            </a:r>
            <a:r>
              <a:rPr lang="es-ES" sz="2400" dirty="0">
                <a:latin typeface="Calibri" panose="020F0502020204030204" pitchFamily="34" charset="0"/>
                <a:ea typeface="Symbol" panose="05050102010706020507" pitchFamily="18" charset="2"/>
                <a:cs typeface="Symbol" panose="05050102010706020507" pitchFamily="18" charset="2"/>
              </a:rPr>
              <a:t>formación</a:t>
            </a:r>
            <a:r>
              <a:rPr lang="es-ES" sz="2400" dirty="0" smtClean="0">
                <a:latin typeface="Calibri" panose="020F0502020204030204" pitchFamily="34" charset="0"/>
                <a:ea typeface="Symbol" panose="05050102010706020507" pitchFamily="18" charset="2"/>
                <a:cs typeface="Symbol" panose="05050102010706020507" pitchFamily="18" charset="2"/>
              </a:rPr>
              <a:t>?</a:t>
            </a:r>
          </a:p>
          <a:p>
            <a:pPr marL="342900" lvl="0" indent="-342900">
              <a:spcBef>
                <a:spcPts val="65"/>
              </a:spcBef>
              <a:buSzPts val="950"/>
              <a:buFont typeface="Symbol" panose="05050102010706020507" pitchFamily="18" charset="2"/>
              <a:buChar char=""/>
              <a:tabLst>
                <a:tab pos="532765" algn="l"/>
                <a:tab pos="533400" algn="l"/>
              </a:tabLst>
            </a:pPr>
            <a:endParaRPr lang="en-US" sz="2800" dirty="0">
              <a:latin typeface="Calibri" panose="020F0502020204030204" pitchFamily="34" charset="0"/>
              <a:ea typeface="Symbol" panose="05050102010706020507" pitchFamily="18" charset="2"/>
              <a:cs typeface="Symbol" panose="05050102010706020507" pitchFamily="18" charset="2"/>
            </a:endParaRPr>
          </a:p>
          <a:p>
            <a:r>
              <a:rPr lang="es-ES" sz="2400" dirty="0">
                <a:latin typeface="Calibri" panose="020F0502020204030204" pitchFamily="34" charset="0"/>
                <a:ea typeface="Calibri" panose="020F0502020204030204" pitchFamily="34" charset="0"/>
              </a:rPr>
              <a:t>¿Quién predomina o dirige el proceso, </a:t>
            </a:r>
            <a:r>
              <a:rPr lang="es-ES" sz="2400" dirty="0" smtClean="0">
                <a:latin typeface="Calibri" panose="020F0502020204030204" pitchFamily="34" charset="0"/>
                <a:ea typeface="Calibri" panose="020F0502020204030204" pitchFamily="34" charset="0"/>
              </a:rPr>
              <a:t>maestro </a:t>
            </a:r>
            <a:r>
              <a:rPr lang="es-ES" sz="2400" dirty="0">
                <a:latin typeface="Calibri" panose="020F0502020204030204" pitchFamily="34" charset="0"/>
                <a:ea typeface="Calibri" panose="020F0502020204030204" pitchFamily="34" charset="0"/>
              </a:rPr>
              <a:t>o </a:t>
            </a:r>
            <a:r>
              <a:rPr lang="es-ES" sz="2400" dirty="0" smtClean="0">
                <a:latin typeface="Calibri" panose="020F0502020204030204" pitchFamily="34" charset="0"/>
                <a:ea typeface="Calibri" panose="020F0502020204030204" pitchFamily="34" charset="0"/>
              </a:rPr>
              <a:t>alumno</a:t>
            </a:r>
            <a:r>
              <a:rPr lang="es-ES" sz="2400" dirty="0">
                <a:latin typeface="Calibri" panose="020F0502020204030204" pitchFamily="34" charset="0"/>
                <a:ea typeface="Calibri" panose="020F0502020204030204" pitchFamily="34" charset="0"/>
              </a:rPr>
              <a:t>? </a:t>
            </a:r>
            <a:endParaRPr lang="en-US" sz="2400" dirty="0"/>
          </a:p>
        </p:txBody>
      </p:sp>
      <p:sp>
        <p:nvSpPr>
          <p:cNvPr id="5" name="CuadroTexto 4"/>
          <p:cNvSpPr txBox="1"/>
          <p:nvPr/>
        </p:nvSpPr>
        <p:spPr>
          <a:xfrm>
            <a:off x="692332" y="1280160"/>
            <a:ext cx="6122702" cy="461665"/>
          </a:xfrm>
          <a:prstGeom prst="rect">
            <a:avLst/>
          </a:prstGeom>
          <a:noFill/>
        </p:spPr>
        <p:txBody>
          <a:bodyPr wrap="none" rtlCol="0">
            <a:spAutoFit/>
          </a:bodyPr>
          <a:lstStyle/>
          <a:p>
            <a:r>
              <a:rPr lang="es-ES" sz="2400" dirty="0" smtClean="0">
                <a:solidFill>
                  <a:schemeClr val="bg1"/>
                </a:solidFill>
              </a:rPr>
              <a:t>Responde estas 5 interrogantes fundamentales :</a:t>
            </a:r>
            <a:endParaRPr lang="en-US" sz="2400" dirty="0">
              <a:solidFill>
                <a:schemeClr val="bg1"/>
              </a:solidFill>
            </a:endParaRPr>
          </a:p>
        </p:txBody>
      </p:sp>
      <p:pic>
        <p:nvPicPr>
          <p:cNvPr id="11" name="Imagen 10"/>
          <p:cNvPicPr>
            <a:picLocks noChangeAspect="1"/>
          </p:cNvPicPr>
          <p:nvPr/>
        </p:nvPicPr>
        <p:blipFill>
          <a:blip r:embed="rId2"/>
          <a:stretch>
            <a:fillRect/>
          </a:stretch>
        </p:blipFill>
        <p:spPr>
          <a:xfrm>
            <a:off x="348034" y="3643903"/>
            <a:ext cx="1197836" cy="1192512"/>
          </a:xfrm>
          <a:prstGeom prst="rect">
            <a:avLst/>
          </a:prstGeom>
        </p:spPr>
      </p:pic>
    </p:spTree>
    <p:extLst>
      <p:ext uri="{BB962C8B-B14F-4D97-AF65-F5344CB8AC3E}">
        <p14:creationId xmlns:p14="http://schemas.microsoft.com/office/powerpoint/2010/main" val="639375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10789" y="1357744"/>
            <a:ext cx="9718766" cy="5057923"/>
          </a:xfrm>
          <a:prstGeom prst="rect">
            <a:avLst/>
          </a:prstGeom>
        </p:spPr>
        <p:txBody>
          <a:bodyPr wrap="square">
            <a:spAutoFit/>
          </a:bodyPr>
          <a:lstStyle/>
          <a:p>
            <a:pPr marL="500380">
              <a:spcAft>
                <a:spcPts val="0"/>
              </a:spcAft>
            </a:pPr>
            <a:endParaRPr lang="en-US" sz="3200" b="1" dirty="0">
              <a:latin typeface="Calibri" panose="020F0502020204030204" pitchFamily="34" charset="0"/>
              <a:ea typeface="Times New Roman" panose="02020603050405020304" pitchFamily="18" charset="0"/>
              <a:cs typeface="Calibri" panose="020F0502020204030204" pitchFamily="34" charset="0"/>
            </a:endParaRPr>
          </a:p>
          <a:p>
            <a:pPr>
              <a:spcBef>
                <a:spcPts val="20"/>
              </a:spcBef>
              <a:spcAft>
                <a:spcPts val="0"/>
              </a:spcAft>
            </a:pPr>
            <a:r>
              <a:rPr lang="en-US" sz="2400" b="1" dirty="0">
                <a:latin typeface="Calibri" panose="020F0502020204030204" pitchFamily="34" charset="0"/>
                <a:ea typeface="Times New Roman" panose="02020603050405020304" pitchFamily="18" charset="0"/>
                <a:cs typeface="Calibri" panose="020F0502020204030204" pitchFamily="34" charset="0"/>
              </a:rPr>
              <a:t> </a:t>
            </a:r>
            <a:endParaRPr lang="en-US" b="1" dirty="0">
              <a:latin typeface="Calibri" panose="020F0502020204030204" pitchFamily="34" charset="0"/>
              <a:ea typeface="Times New Roman" panose="02020603050405020304" pitchFamily="18" charset="0"/>
              <a:cs typeface="Calibri" panose="020F0502020204030204" pitchFamily="34" charset="0"/>
            </a:endParaRPr>
          </a:p>
          <a:p>
            <a:pPr marR="367030" lvl="0" algn="just">
              <a:lnSpc>
                <a:spcPct val="147000"/>
              </a:lnSpc>
              <a:spcAft>
                <a:spcPts val="0"/>
              </a:spcAft>
              <a:buSzPts val="1200"/>
              <a:tabLst>
                <a:tab pos="681990" algn="l"/>
              </a:tabLst>
            </a:pPr>
            <a:r>
              <a:rPr lang="es-ES" b="1" dirty="0">
                <a:latin typeface="Calibri" panose="020F0502020204030204" pitchFamily="34" charset="0"/>
                <a:ea typeface="Symbol" panose="05050102010706020507" pitchFamily="18" charset="2"/>
                <a:cs typeface="Calibri" panose="020F0502020204030204" pitchFamily="34" charset="0"/>
              </a:rPr>
              <a:t>Ser un proceso de enseñanza - aprendizaje estandarizado, donde se absolutizan los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componentes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no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personales: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objetivos,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contenidos,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métodos,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recursos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didácticos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y</a:t>
            </a:r>
            <a:r>
              <a:rPr lang="es-ES" b="1" spc="-28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evaluación;</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con métodos directivos</a:t>
            </a:r>
            <a:r>
              <a:rPr lang="es-ES" b="1" spc="10"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y</a:t>
            </a:r>
            <a:r>
              <a:rPr lang="es-ES" b="1" spc="-1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frontales.</a:t>
            </a:r>
            <a:endParaRPr lang="en-US" sz="1600" b="1" dirty="0">
              <a:latin typeface="Calibri" panose="020F0502020204030204" pitchFamily="34" charset="0"/>
              <a:ea typeface="Symbol" panose="05050102010706020507" pitchFamily="18" charset="2"/>
              <a:cs typeface="Calibri" panose="020F0502020204030204" pitchFamily="34" charset="0"/>
            </a:endParaRPr>
          </a:p>
          <a:p>
            <a:pPr>
              <a:spcBef>
                <a:spcPts val="35"/>
              </a:spcBef>
              <a:spcAft>
                <a:spcPts val="0"/>
              </a:spcAft>
            </a:pPr>
            <a:r>
              <a:rPr lang="es-ES" sz="1400" b="1" dirty="0">
                <a:latin typeface="Calibri" panose="020F0502020204030204" pitchFamily="34" charset="0"/>
                <a:ea typeface="Times New Roman" panose="02020603050405020304" pitchFamily="18" charset="0"/>
                <a:cs typeface="Calibri" panose="020F0502020204030204" pitchFamily="34" charset="0"/>
              </a:rPr>
              <a:t> </a:t>
            </a:r>
            <a:endParaRPr lang="en-US" b="1" dirty="0">
              <a:latin typeface="Calibri" panose="020F0502020204030204" pitchFamily="34" charset="0"/>
              <a:ea typeface="Times New Roman" panose="02020603050405020304" pitchFamily="18" charset="0"/>
              <a:cs typeface="Calibri" panose="020F0502020204030204" pitchFamily="34" charset="0"/>
            </a:endParaRPr>
          </a:p>
          <a:p>
            <a:pPr marR="369570" lvl="0" algn="just">
              <a:lnSpc>
                <a:spcPct val="147000"/>
              </a:lnSpc>
              <a:spcAft>
                <a:spcPts val="0"/>
              </a:spcAft>
              <a:buSzPts val="1200"/>
              <a:tabLst>
                <a:tab pos="681990" algn="l"/>
              </a:tabLst>
            </a:pPr>
            <a:r>
              <a:rPr lang="es-ES" b="1" dirty="0">
                <a:latin typeface="Calibri" panose="020F0502020204030204" pitchFamily="34" charset="0"/>
                <a:ea typeface="Symbol" panose="05050102010706020507" pitchFamily="18" charset="2"/>
                <a:cs typeface="Calibri" panose="020F0502020204030204" pitchFamily="34" charset="0"/>
              </a:rPr>
              <a:t>El profesor es un trasmisor de conocimientos, autoritario, rígido, controlador, no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espontáneo, ya que su individualidad como profesional está limitada porque es un ejecutor</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de</a:t>
            </a:r>
            <a:r>
              <a:rPr lang="es-ES" b="1" spc="-10"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indicaciones preestablecidas.</a:t>
            </a:r>
            <a:endParaRPr lang="en-US" sz="1600" b="1" dirty="0">
              <a:latin typeface="Calibri" panose="020F0502020204030204" pitchFamily="34" charset="0"/>
              <a:ea typeface="Symbol" panose="05050102010706020507" pitchFamily="18" charset="2"/>
              <a:cs typeface="Calibri" panose="020F0502020204030204" pitchFamily="34" charset="0"/>
            </a:endParaRPr>
          </a:p>
          <a:p>
            <a:pPr>
              <a:spcBef>
                <a:spcPts val="20"/>
              </a:spcBef>
              <a:spcAft>
                <a:spcPts val="0"/>
              </a:spcAft>
            </a:pPr>
            <a:r>
              <a:rPr lang="es-ES" sz="1400" b="1" dirty="0">
                <a:latin typeface="Calibri" panose="020F0502020204030204" pitchFamily="34" charset="0"/>
                <a:ea typeface="Times New Roman" panose="02020603050405020304" pitchFamily="18" charset="0"/>
                <a:cs typeface="Calibri" panose="020F0502020204030204" pitchFamily="34" charset="0"/>
              </a:rPr>
              <a:t> </a:t>
            </a:r>
            <a:endParaRPr lang="en-US" b="1" dirty="0">
              <a:latin typeface="Calibri" panose="020F0502020204030204" pitchFamily="34" charset="0"/>
              <a:ea typeface="Times New Roman" panose="02020603050405020304" pitchFamily="18" charset="0"/>
              <a:cs typeface="Calibri" panose="020F0502020204030204" pitchFamily="34" charset="0"/>
            </a:endParaRPr>
          </a:p>
          <a:p>
            <a:pPr marR="367030" lvl="0" algn="just">
              <a:lnSpc>
                <a:spcPct val="148000"/>
              </a:lnSpc>
              <a:spcAft>
                <a:spcPts val="0"/>
              </a:spcAft>
              <a:buSzPts val="1200"/>
              <a:tabLst>
                <a:tab pos="681990" algn="l"/>
              </a:tabLst>
            </a:pPr>
            <a:r>
              <a:rPr lang="es-ES" b="1" dirty="0">
                <a:latin typeface="Calibri" panose="020F0502020204030204" pitchFamily="34" charset="0"/>
                <a:ea typeface="Symbol" panose="05050102010706020507" pitchFamily="18" charset="2"/>
                <a:cs typeface="Calibri" panose="020F0502020204030204" pitchFamily="34" charset="0"/>
              </a:rPr>
              <a:t>El</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estudiante</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es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un</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objeto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pasivo,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reproductor</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de</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conocimientos,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lo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que</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se</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manifiesta en su falta de iniciativa, pobreza de intereses, inseguridad y rigidez. Para él</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aprender</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es</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algo</a:t>
            </a:r>
            <a:r>
              <a:rPr lang="es-ES" b="1" spc="10"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ajeno,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obligatorio,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por</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cuanto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no</a:t>
            </a:r>
            <a:r>
              <a:rPr lang="es-ES" b="1" spc="10"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se</a:t>
            </a:r>
            <a:r>
              <a:rPr lang="es-ES" b="1" spc="-10"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implica</a:t>
            </a:r>
            <a:r>
              <a:rPr lang="es-ES" b="1" spc="-10"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en éste como</a:t>
            </a:r>
            <a:r>
              <a:rPr lang="es-ES" b="1" spc="-5" dirty="0">
                <a:latin typeface="Calibri" panose="020F0502020204030204" pitchFamily="34" charset="0"/>
                <a:ea typeface="Symbol" panose="05050102010706020507" pitchFamily="18" charset="2"/>
                <a:cs typeface="Calibri" panose="020F0502020204030204" pitchFamily="34" charset="0"/>
              </a:rPr>
              <a:t> </a:t>
            </a:r>
            <a:r>
              <a:rPr lang="es-ES" b="1" dirty="0">
                <a:latin typeface="Calibri" panose="020F0502020204030204" pitchFamily="34" charset="0"/>
                <a:ea typeface="Symbol" panose="05050102010706020507" pitchFamily="18" charset="2"/>
                <a:cs typeface="Calibri" panose="020F0502020204030204" pitchFamily="34" charset="0"/>
              </a:rPr>
              <a:t>persona.</a:t>
            </a:r>
            <a:endParaRPr lang="en-US" sz="1600" b="1" dirty="0">
              <a:effectLst/>
              <a:latin typeface="Calibri" panose="020F0502020204030204" pitchFamily="34" charset="0"/>
              <a:ea typeface="Symbol" panose="05050102010706020507" pitchFamily="18" charset="2"/>
              <a:cs typeface="Calibri" panose="020F0502020204030204" pitchFamily="34" charset="0"/>
            </a:endParaRPr>
          </a:p>
        </p:txBody>
      </p:sp>
      <p:pic>
        <p:nvPicPr>
          <p:cNvPr id="5" name="Imagen 4"/>
          <p:cNvPicPr>
            <a:picLocks noChangeAspect="1"/>
          </p:cNvPicPr>
          <p:nvPr/>
        </p:nvPicPr>
        <p:blipFill>
          <a:blip r:embed="rId2"/>
          <a:stretch>
            <a:fillRect/>
          </a:stretch>
        </p:blipFill>
        <p:spPr>
          <a:xfrm>
            <a:off x="397601" y="2472886"/>
            <a:ext cx="744991" cy="1007475"/>
          </a:xfrm>
          <a:prstGeom prst="rect">
            <a:avLst/>
          </a:prstGeom>
        </p:spPr>
      </p:pic>
      <p:pic>
        <p:nvPicPr>
          <p:cNvPr id="6" name="Imagen 5"/>
          <p:cNvPicPr>
            <a:picLocks noChangeAspect="1"/>
          </p:cNvPicPr>
          <p:nvPr/>
        </p:nvPicPr>
        <p:blipFill>
          <a:blip r:embed="rId2"/>
          <a:stretch>
            <a:fillRect/>
          </a:stretch>
        </p:blipFill>
        <p:spPr>
          <a:xfrm>
            <a:off x="397601" y="3886706"/>
            <a:ext cx="744991" cy="1007475"/>
          </a:xfrm>
          <a:prstGeom prst="rect">
            <a:avLst/>
          </a:prstGeom>
        </p:spPr>
      </p:pic>
      <p:pic>
        <p:nvPicPr>
          <p:cNvPr id="7" name="Imagen 6"/>
          <p:cNvPicPr>
            <a:picLocks noChangeAspect="1"/>
          </p:cNvPicPr>
          <p:nvPr/>
        </p:nvPicPr>
        <p:blipFill>
          <a:blip r:embed="rId2"/>
          <a:stretch>
            <a:fillRect/>
          </a:stretch>
        </p:blipFill>
        <p:spPr>
          <a:xfrm>
            <a:off x="399983" y="5332329"/>
            <a:ext cx="744991" cy="1007475"/>
          </a:xfrm>
          <a:prstGeom prst="rect">
            <a:avLst/>
          </a:prstGeom>
        </p:spPr>
      </p:pic>
      <p:sp>
        <p:nvSpPr>
          <p:cNvPr id="10" name="CuadroTexto 9"/>
          <p:cNvSpPr txBox="1"/>
          <p:nvPr/>
        </p:nvSpPr>
        <p:spPr>
          <a:xfrm>
            <a:off x="568129" y="1043916"/>
            <a:ext cx="6564191" cy="707886"/>
          </a:xfrm>
          <a:prstGeom prst="rect">
            <a:avLst/>
          </a:prstGeom>
          <a:noFill/>
        </p:spPr>
        <p:txBody>
          <a:bodyPr wrap="square" rtlCol="0">
            <a:spAutoFit/>
          </a:bodyPr>
          <a:lstStyle/>
          <a:p>
            <a:r>
              <a:rPr lang="es-ES" sz="4000" dirty="0" smtClean="0">
                <a:solidFill>
                  <a:schemeClr val="bg1"/>
                </a:solidFill>
              </a:rPr>
              <a:t>Paradigma Conductista </a:t>
            </a:r>
            <a:endParaRPr lang="en-US" sz="4000" dirty="0">
              <a:solidFill>
                <a:schemeClr val="bg1"/>
              </a:solidFill>
            </a:endParaRPr>
          </a:p>
        </p:txBody>
      </p:sp>
      <p:sp>
        <p:nvSpPr>
          <p:cNvPr id="11" name="Rectángulo 10"/>
          <p:cNvSpPr/>
          <p:nvPr/>
        </p:nvSpPr>
        <p:spPr>
          <a:xfrm>
            <a:off x="8552852" y="1228582"/>
            <a:ext cx="3118611" cy="523220"/>
          </a:xfrm>
          <a:prstGeom prst="rect">
            <a:avLst/>
          </a:prstGeom>
        </p:spPr>
        <p:txBody>
          <a:bodyPr wrap="none">
            <a:spAutoFit/>
          </a:bodyPr>
          <a:lstStyle/>
          <a:p>
            <a:r>
              <a:rPr lang="es-ES" sz="2800" dirty="0">
                <a:solidFill>
                  <a:schemeClr val="bg1"/>
                </a:solidFill>
                <a:latin typeface="Times New Roman" panose="02020603050405020304" pitchFamily="18" charset="0"/>
                <a:ea typeface="Times New Roman" panose="02020603050405020304" pitchFamily="18" charset="0"/>
              </a:rPr>
              <a:t>B. F.</a:t>
            </a:r>
            <a:r>
              <a:rPr lang="es-ES" sz="2800" spc="-10" dirty="0">
                <a:solidFill>
                  <a:schemeClr val="bg1"/>
                </a:solidFill>
                <a:latin typeface="Times New Roman" panose="02020603050405020304" pitchFamily="18" charset="0"/>
                <a:ea typeface="Times New Roman" panose="02020603050405020304" pitchFamily="18" charset="0"/>
              </a:rPr>
              <a:t> </a:t>
            </a:r>
            <a:r>
              <a:rPr lang="es-ES" sz="2800" dirty="0" err="1">
                <a:solidFill>
                  <a:schemeClr val="bg1"/>
                </a:solidFill>
                <a:latin typeface="Times New Roman" panose="02020603050405020304" pitchFamily="18" charset="0"/>
                <a:ea typeface="Times New Roman" panose="02020603050405020304" pitchFamily="18" charset="0"/>
              </a:rPr>
              <a:t>Skinner</a:t>
            </a:r>
            <a:r>
              <a:rPr lang="es-ES" sz="2800" dirty="0">
                <a:solidFill>
                  <a:schemeClr val="bg1"/>
                </a:solidFill>
                <a:latin typeface="Times New Roman" panose="02020603050405020304" pitchFamily="18" charset="0"/>
                <a:ea typeface="Times New Roman" panose="02020603050405020304" pitchFamily="18" charset="0"/>
              </a:rPr>
              <a:t> (1974)</a:t>
            </a:r>
            <a:endParaRPr lang="en-US" sz="2800" dirty="0">
              <a:solidFill>
                <a:schemeClr val="bg1"/>
              </a:solidFill>
            </a:endParaRPr>
          </a:p>
        </p:txBody>
      </p:sp>
    </p:spTree>
    <p:extLst>
      <p:ext uri="{BB962C8B-B14F-4D97-AF65-F5344CB8AC3E}">
        <p14:creationId xmlns:p14="http://schemas.microsoft.com/office/powerpoint/2010/main" val="83791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663435" y="2593682"/>
            <a:ext cx="9897292" cy="2862322"/>
          </a:xfrm>
          <a:prstGeom prst="rect">
            <a:avLst/>
          </a:prstGeom>
        </p:spPr>
        <p:txBody>
          <a:bodyPr wrap="square">
            <a:spAutoFit/>
          </a:bodyPr>
          <a:lstStyle/>
          <a:p>
            <a:r>
              <a:rPr lang="es-ES" sz="2000" b="1" dirty="0" smtClean="0">
                <a:latin typeface="Calibri" panose="020F0502020204030204" pitchFamily="34" charset="0"/>
                <a:cs typeface="Calibri" panose="020F0502020204030204" pitchFamily="34" charset="0"/>
              </a:rPr>
              <a:t>La </a:t>
            </a:r>
            <a:r>
              <a:rPr lang="es-ES" sz="2000" b="1" dirty="0">
                <a:latin typeface="Calibri" panose="020F0502020204030204" pitchFamily="34" charset="0"/>
                <a:cs typeface="Calibri" panose="020F0502020204030204" pitchFamily="34" charset="0"/>
              </a:rPr>
              <a:t>psicología conductista nació años antes de que </a:t>
            </a:r>
            <a:r>
              <a:rPr lang="en-US" sz="2000" b="1" dirty="0" err="1">
                <a:latin typeface="Calibri" panose="020F0502020204030204" pitchFamily="34" charset="0"/>
                <a:cs typeface="Calibri" panose="020F0502020204030204" pitchFamily="34" charset="0"/>
              </a:rPr>
              <a:t>Burrhus</a:t>
            </a:r>
            <a:r>
              <a:rPr lang="en-US" sz="2000" b="1" dirty="0">
                <a:latin typeface="Calibri" panose="020F0502020204030204" pitchFamily="34" charset="0"/>
                <a:cs typeface="Calibri" panose="020F0502020204030204" pitchFamily="34" charset="0"/>
              </a:rPr>
              <a:t> </a:t>
            </a:r>
            <a:r>
              <a:rPr lang="en-US" sz="2000" b="1" dirty="0" smtClean="0">
                <a:latin typeface="Calibri" panose="020F0502020204030204" pitchFamily="34" charset="0"/>
                <a:cs typeface="Calibri" panose="020F0502020204030204" pitchFamily="34" charset="0"/>
              </a:rPr>
              <a:t>Frederic </a:t>
            </a:r>
            <a:r>
              <a:rPr lang="es-ES" sz="2000" b="1" dirty="0" err="1" smtClean="0">
                <a:latin typeface="Calibri" panose="020F0502020204030204" pitchFamily="34" charset="0"/>
                <a:cs typeface="Calibri" panose="020F0502020204030204" pitchFamily="34" charset="0"/>
              </a:rPr>
              <a:t>Skinner</a:t>
            </a:r>
            <a:r>
              <a:rPr lang="es-ES" sz="2000" b="1" dirty="0" smtClean="0">
                <a:latin typeface="Calibri" panose="020F0502020204030204" pitchFamily="34" charset="0"/>
                <a:cs typeface="Calibri" panose="020F0502020204030204" pitchFamily="34" charset="0"/>
              </a:rPr>
              <a:t> </a:t>
            </a:r>
            <a:r>
              <a:rPr lang="es-ES" sz="2000" b="1" dirty="0">
                <a:latin typeface="Calibri" panose="020F0502020204030204" pitchFamily="34" charset="0"/>
                <a:cs typeface="Calibri" panose="020F0502020204030204" pitchFamily="34" charset="0"/>
              </a:rPr>
              <a:t>publicara sus estudios. Dos grandes pioneros de esta rama de la psicología con John Watson e </a:t>
            </a:r>
            <a:r>
              <a:rPr lang="es-ES" sz="2000" b="1" dirty="0" err="1">
                <a:latin typeface="Calibri" panose="020F0502020204030204" pitchFamily="34" charset="0"/>
                <a:cs typeface="Calibri" panose="020F0502020204030204" pitchFamily="34" charset="0"/>
              </a:rPr>
              <a:t>Ivan</a:t>
            </a:r>
            <a:r>
              <a:rPr lang="es-ES" sz="2000" b="1" dirty="0">
                <a:latin typeface="Calibri" panose="020F0502020204030204" pitchFamily="34" charset="0"/>
                <a:cs typeface="Calibri" panose="020F0502020204030204" pitchFamily="34" charset="0"/>
              </a:rPr>
              <a:t> </a:t>
            </a:r>
            <a:r>
              <a:rPr lang="es-ES" sz="2000" b="1" dirty="0" err="1">
                <a:latin typeface="Calibri" panose="020F0502020204030204" pitchFamily="34" charset="0"/>
                <a:cs typeface="Calibri" panose="020F0502020204030204" pitchFamily="34" charset="0"/>
              </a:rPr>
              <a:t>Pavlov</a:t>
            </a:r>
            <a:r>
              <a:rPr lang="es-ES" sz="2000" b="1" dirty="0">
                <a:latin typeface="Calibri" panose="020F0502020204030204" pitchFamily="34" charset="0"/>
                <a:cs typeface="Calibri" panose="020F0502020204030204" pitchFamily="34" charset="0"/>
              </a:rPr>
              <a:t> estudiaron lo que conocemos hoy en día como condicionamiento simple</a:t>
            </a:r>
            <a:r>
              <a:rPr lang="es-ES" sz="2000" b="1" dirty="0" smtClean="0">
                <a:latin typeface="Calibri" panose="020F0502020204030204" pitchFamily="34" charset="0"/>
                <a:cs typeface="Calibri" panose="020F0502020204030204" pitchFamily="34" charset="0"/>
              </a:rPr>
              <a:t>.</a:t>
            </a:r>
          </a:p>
          <a:p>
            <a:endParaRPr lang="es-ES" sz="2000" b="1" dirty="0">
              <a:latin typeface="Calibri" panose="020F0502020204030204" pitchFamily="34" charset="0"/>
              <a:cs typeface="Calibri" panose="020F0502020204030204" pitchFamily="34" charset="0"/>
            </a:endParaRPr>
          </a:p>
          <a:p>
            <a:r>
              <a:rPr lang="es-ES" sz="2000" b="1" dirty="0">
                <a:latin typeface="Calibri" panose="020F0502020204030204" pitchFamily="34" charset="0"/>
                <a:cs typeface="Calibri" panose="020F0502020204030204" pitchFamily="34" charset="0"/>
              </a:rPr>
              <a:t>El condicionamiento simple se trata de un procedimiento por el cual podemos inducir un reflejo o una respuesta a un animal (y en algunos casos, a una persona). Con experimentos como el de los perros de </a:t>
            </a:r>
            <a:r>
              <a:rPr lang="es-ES" sz="2000" b="1" dirty="0" err="1">
                <a:latin typeface="Calibri" panose="020F0502020204030204" pitchFamily="34" charset="0"/>
                <a:cs typeface="Calibri" panose="020F0502020204030204" pitchFamily="34" charset="0"/>
              </a:rPr>
              <a:t>Pavlov</a:t>
            </a:r>
            <a:r>
              <a:rPr lang="es-ES" sz="2000" b="1" dirty="0">
                <a:latin typeface="Calibri" panose="020F0502020204030204" pitchFamily="34" charset="0"/>
                <a:cs typeface="Calibri" panose="020F0502020204030204" pitchFamily="34" charset="0"/>
              </a:rPr>
              <a:t> o la inducción de una fobia a un niño de Watson, se pretendía demostrar que la mente humana se podía medir, observar y modificar a través de la conducta.</a:t>
            </a:r>
            <a:endParaRPr lang="es-ES" sz="2000" b="1" i="0" dirty="0">
              <a:effectLst/>
              <a:latin typeface="Calibri" panose="020F0502020204030204" pitchFamily="34" charset="0"/>
              <a:cs typeface="Calibri" panose="020F0502020204030204" pitchFamily="34" charset="0"/>
            </a:endParaRPr>
          </a:p>
        </p:txBody>
      </p:sp>
      <p:sp>
        <p:nvSpPr>
          <p:cNvPr id="6" name="CuadroTexto 5"/>
          <p:cNvSpPr txBox="1"/>
          <p:nvPr/>
        </p:nvSpPr>
        <p:spPr>
          <a:xfrm>
            <a:off x="566057" y="1214846"/>
            <a:ext cx="3203313" cy="584775"/>
          </a:xfrm>
          <a:prstGeom prst="rect">
            <a:avLst/>
          </a:prstGeom>
          <a:noFill/>
        </p:spPr>
        <p:txBody>
          <a:bodyPr wrap="none" rtlCol="0">
            <a:spAutoFit/>
          </a:bodyPr>
          <a:lstStyle/>
          <a:p>
            <a:r>
              <a:rPr lang="es-ES" sz="3200" dirty="0" smtClean="0">
                <a:solidFill>
                  <a:schemeClr val="bg1"/>
                </a:solidFill>
              </a:rPr>
              <a:t>Dato importante :</a:t>
            </a:r>
            <a:endParaRPr lang="en-US" sz="3200" dirty="0">
              <a:solidFill>
                <a:schemeClr val="bg1"/>
              </a:solidFill>
            </a:endParaRPr>
          </a:p>
        </p:txBody>
      </p:sp>
      <p:pic>
        <p:nvPicPr>
          <p:cNvPr id="8" name="Imagen 7"/>
          <p:cNvPicPr>
            <a:picLocks noChangeAspect="1"/>
          </p:cNvPicPr>
          <p:nvPr/>
        </p:nvPicPr>
        <p:blipFill>
          <a:blip r:embed="rId2"/>
          <a:stretch>
            <a:fillRect/>
          </a:stretch>
        </p:blipFill>
        <p:spPr>
          <a:xfrm>
            <a:off x="284792" y="3428587"/>
            <a:ext cx="1197836" cy="1192512"/>
          </a:xfrm>
          <a:prstGeom prst="rect">
            <a:avLst/>
          </a:prstGeom>
        </p:spPr>
      </p:pic>
      <p:sp>
        <p:nvSpPr>
          <p:cNvPr id="9" name="Rectángulo 8"/>
          <p:cNvSpPr/>
          <p:nvPr/>
        </p:nvSpPr>
        <p:spPr>
          <a:xfrm>
            <a:off x="5738948" y="1048789"/>
            <a:ext cx="6096000" cy="646331"/>
          </a:xfrm>
          <a:prstGeom prst="rect">
            <a:avLst/>
          </a:prstGeom>
        </p:spPr>
        <p:txBody>
          <a:bodyPr>
            <a:spAutoFit/>
          </a:bodyPr>
          <a:lstStyle/>
          <a:p>
            <a:r>
              <a:rPr lang="es-ES" sz="1200" dirty="0" smtClean="0">
                <a:solidFill>
                  <a:schemeClr val="bg1"/>
                </a:solidFill>
                <a:latin typeface="Catamaran"/>
              </a:rPr>
              <a:t>Obra "</a:t>
            </a:r>
            <a:r>
              <a:rPr lang="es-ES" sz="1200" i="1" dirty="0">
                <a:solidFill>
                  <a:schemeClr val="bg1"/>
                </a:solidFill>
                <a:latin typeface="Catamaran"/>
              </a:rPr>
              <a:t>Sobre el </a:t>
            </a:r>
            <a:r>
              <a:rPr lang="es-ES" sz="1200" i="1" dirty="0" smtClean="0">
                <a:solidFill>
                  <a:schemeClr val="bg1"/>
                </a:solidFill>
                <a:latin typeface="Catamaran"/>
              </a:rPr>
              <a:t>Conductismo</a:t>
            </a:r>
            <a:r>
              <a:rPr lang="es-ES" sz="1200" dirty="0" smtClean="0">
                <a:solidFill>
                  <a:schemeClr val="bg1"/>
                </a:solidFill>
                <a:latin typeface="Catamaran"/>
              </a:rPr>
              <a:t>"</a:t>
            </a:r>
            <a:endParaRPr lang="es-ES" sz="1200" dirty="0">
              <a:solidFill>
                <a:schemeClr val="bg1"/>
              </a:solidFill>
              <a:latin typeface="Catamaran"/>
            </a:endParaRPr>
          </a:p>
          <a:p>
            <a:r>
              <a:rPr lang="es-ES" sz="1200" dirty="0" err="1" smtClean="0">
                <a:solidFill>
                  <a:schemeClr val="bg1"/>
                </a:solidFill>
                <a:latin typeface="Catamaran"/>
              </a:rPr>
              <a:t>Skinner</a:t>
            </a:r>
            <a:r>
              <a:rPr lang="es-ES" sz="1200" dirty="0" smtClean="0">
                <a:solidFill>
                  <a:schemeClr val="bg1"/>
                </a:solidFill>
                <a:latin typeface="Catamaran"/>
              </a:rPr>
              <a:t> </a:t>
            </a:r>
            <a:r>
              <a:rPr lang="es-ES" sz="1200" dirty="0">
                <a:solidFill>
                  <a:schemeClr val="bg1"/>
                </a:solidFill>
                <a:latin typeface="Catamaran"/>
              </a:rPr>
              <a:t>explica los fundamentos del análisis de la conducta y cómo sus experimentos con animales pueden extrapolarse a la terapia psicológica en humanos.</a:t>
            </a:r>
            <a:endParaRPr lang="es-ES" sz="1200" b="0" i="0" dirty="0">
              <a:solidFill>
                <a:schemeClr val="bg1"/>
              </a:solidFill>
              <a:effectLst/>
              <a:latin typeface="Catamaran"/>
            </a:endParaRPr>
          </a:p>
        </p:txBody>
      </p:sp>
    </p:spTree>
    <p:extLst>
      <p:ext uri="{BB962C8B-B14F-4D97-AF65-F5344CB8AC3E}">
        <p14:creationId xmlns:p14="http://schemas.microsoft.com/office/powerpoint/2010/main" val="112096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Imagen 26"/>
          <p:cNvPicPr>
            <a:picLocks noChangeAspect="1"/>
          </p:cNvPicPr>
          <p:nvPr/>
        </p:nvPicPr>
        <p:blipFill>
          <a:blip r:embed="rId2"/>
          <a:stretch>
            <a:fillRect/>
          </a:stretch>
        </p:blipFill>
        <p:spPr>
          <a:xfrm>
            <a:off x="1698173" y="775282"/>
            <a:ext cx="8347164" cy="6082718"/>
          </a:xfrm>
          <a:prstGeom prst="rect">
            <a:avLst/>
          </a:prstGeom>
        </p:spPr>
      </p:pic>
      <p:sp>
        <p:nvSpPr>
          <p:cNvPr id="28" name="Rectángulo 27"/>
          <p:cNvSpPr/>
          <p:nvPr/>
        </p:nvSpPr>
        <p:spPr>
          <a:xfrm>
            <a:off x="8911897" y="5974472"/>
            <a:ext cx="3118611" cy="523220"/>
          </a:xfrm>
          <a:prstGeom prst="rect">
            <a:avLst/>
          </a:prstGeom>
        </p:spPr>
        <p:txBody>
          <a:bodyPr wrap="none">
            <a:spAutoFit/>
          </a:bodyPr>
          <a:lstStyle/>
          <a:p>
            <a:r>
              <a:rPr lang="es-ES" sz="2800" dirty="0">
                <a:latin typeface="Times New Roman" panose="02020603050405020304" pitchFamily="18" charset="0"/>
                <a:ea typeface="Times New Roman" panose="02020603050405020304" pitchFamily="18" charset="0"/>
              </a:rPr>
              <a:t>B. F.</a:t>
            </a:r>
            <a:r>
              <a:rPr lang="es-ES" sz="2800" spc="-10" dirty="0">
                <a:latin typeface="Times New Roman" panose="02020603050405020304" pitchFamily="18" charset="0"/>
                <a:ea typeface="Times New Roman" panose="02020603050405020304" pitchFamily="18" charset="0"/>
              </a:rPr>
              <a:t> </a:t>
            </a:r>
            <a:r>
              <a:rPr lang="es-ES" sz="2800" dirty="0" err="1" smtClean="0">
                <a:latin typeface="Times New Roman" panose="02020603050405020304" pitchFamily="18" charset="0"/>
                <a:ea typeface="Times New Roman" panose="02020603050405020304" pitchFamily="18" charset="0"/>
              </a:rPr>
              <a:t>Skinner</a:t>
            </a:r>
            <a:r>
              <a:rPr lang="es-ES" sz="2800" dirty="0" smtClean="0">
                <a:latin typeface="Times New Roman" panose="02020603050405020304" pitchFamily="18" charset="0"/>
                <a:ea typeface="Times New Roman" panose="02020603050405020304" pitchFamily="18" charset="0"/>
              </a:rPr>
              <a:t> (1974)</a:t>
            </a:r>
            <a:endParaRPr lang="en-US" sz="2800" dirty="0"/>
          </a:p>
        </p:txBody>
      </p:sp>
    </p:spTree>
    <p:extLst>
      <p:ext uri="{BB962C8B-B14F-4D97-AF65-F5344CB8AC3E}">
        <p14:creationId xmlns:p14="http://schemas.microsoft.com/office/powerpoint/2010/main" val="346745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994874" y="581538"/>
            <a:ext cx="8596584" cy="584775"/>
          </a:xfrm>
          <a:prstGeom prst="rect">
            <a:avLst/>
          </a:prstGeom>
          <a:noFill/>
        </p:spPr>
        <p:txBody>
          <a:bodyPr wrap="none" rtlCol="0">
            <a:spAutoFit/>
          </a:bodyPr>
          <a:lstStyle/>
          <a:p>
            <a:r>
              <a:rPr lang="es-ES" sz="3200" dirty="0" smtClean="0">
                <a:solidFill>
                  <a:schemeClr val="bg1"/>
                </a:solidFill>
              </a:rPr>
              <a:t>Paradigma Constructivista </a:t>
            </a:r>
            <a:r>
              <a:rPr lang="es-ES" sz="3200" dirty="0">
                <a:solidFill>
                  <a:schemeClr val="bg1"/>
                </a:solidFill>
              </a:rPr>
              <a:t>Jean </a:t>
            </a:r>
            <a:r>
              <a:rPr lang="es-ES" sz="3200" dirty="0" smtClean="0">
                <a:solidFill>
                  <a:schemeClr val="bg1"/>
                </a:solidFill>
              </a:rPr>
              <a:t>Piaget (suizo, 1926)</a:t>
            </a:r>
            <a:endParaRPr lang="en-US" sz="3200" dirty="0">
              <a:solidFill>
                <a:schemeClr val="bg1"/>
              </a:solidFill>
            </a:endParaRPr>
          </a:p>
        </p:txBody>
      </p:sp>
      <p:sp>
        <p:nvSpPr>
          <p:cNvPr id="5" name="Rectángulo 4"/>
          <p:cNvSpPr/>
          <p:nvPr/>
        </p:nvSpPr>
        <p:spPr>
          <a:xfrm>
            <a:off x="779416" y="2315968"/>
            <a:ext cx="10759439" cy="458074"/>
          </a:xfrm>
          <a:prstGeom prst="rect">
            <a:avLst/>
          </a:prstGeom>
        </p:spPr>
        <p:txBody>
          <a:bodyPr wrap="square">
            <a:spAutoFit/>
          </a:bodyPr>
          <a:lstStyle/>
          <a:p>
            <a:pPr marL="140970" marR="367030" indent="347345" algn="just">
              <a:lnSpc>
                <a:spcPct val="150000"/>
              </a:lnSpc>
              <a:spcAft>
                <a:spcPts val="0"/>
              </a:spcAft>
            </a:pPr>
            <a:r>
              <a:rPr lang="es-ES" dirty="0" smtClean="0">
                <a:latin typeface="Times New Roman" panose="02020603050405020304" pitchFamily="18" charset="0"/>
                <a:ea typeface="Times New Roman" panose="02020603050405020304" pitchFamily="18" charset="0"/>
              </a:rPr>
              <a:t>El </a:t>
            </a:r>
            <a:r>
              <a:rPr lang="es-ES" dirty="0">
                <a:latin typeface="Times New Roman" panose="02020603050405020304" pitchFamily="18" charset="0"/>
                <a:ea typeface="Times New Roman" panose="02020603050405020304" pitchFamily="18" charset="0"/>
              </a:rPr>
              <a:t>maestro</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es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un promotor del</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desarrollo</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y de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la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autonomía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los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estudiantes.</a:t>
            </a:r>
            <a:r>
              <a:rPr lang="es-ES" spc="5"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6" name="Rectángulo 5"/>
          <p:cNvSpPr/>
          <p:nvPr/>
        </p:nvSpPr>
        <p:spPr>
          <a:xfrm>
            <a:off x="1300978" y="3421018"/>
            <a:ext cx="9984376" cy="646331"/>
          </a:xfrm>
          <a:prstGeom prst="rect">
            <a:avLst/>
          </a:prstGeom>
        </p:spPr>
        <p:txBody>
          <a:bodyPr wrap="square">
            <a:spAutoFit/>
          </a:bodyPr>
          <a:lstStyle/>
          <a:p>
            <a:r>
              <a:rPr lang="es-ES" dirty="0">
                <a:latin typeface="Times New Roman" panose="02020603050405020304" pitchFamily="18" charset="0"/>
                <a:ea typeface="Times New Roman" panose="02020603050405020304" pitchFamily="18" charset="0"/>
              </a:rPr>
              <a:t>Debe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conocer</a:t>
            </a:r>
            <a:r>
              <a:rPr lang="es-ES" spc="30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a</a:t>
            </a:r>
            <a:r>
              <a:rPr lang="es-ES" spc="30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profundidad</a:t>
            </a:r>
            <a:r>
              <a:rPr lang="es-ES" spc="30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los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problemas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y</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características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del aprendizaje operatorio de los estudiantes y las etapas y</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estadios del desarrollo cognoscitivo general.</a:t>
            </a:r>
            <a:endParaRPr lang="en-US" dirty="0"/>
          </a:p>
        </p:txBody>
      </p:sp>
      <p:sp>
        <p:nvSpPr>
          <p:cNvPr id="8" name="Rectángulo 7"/>
          <p:cNvSpPr/>
          <p:nvPr/>
        </p:nvSpPr>
        <p:spPr>
          <a:xfrm>
            <a:off x="949712" y="4607260"/>
            <a:ext cx="10162904" cy="1754326"/>
          </a:xfrm>
          <a:prstGeom prst="rect">
            <a:avLst/>
          </a:prstGeom>
        </p:spPr>
        <p:txBody>
          <a:bodyPr wrap="square">
            <a:spAutoFit/>
          </a:bodyPr>
          <a:lstStyle/>
          <a:p>
            <a:pPr marL="140970" marR="367030" indent="347345" algn="just">
              <a:lnSpc>
                <a:spcPct val="150000"/>
              </a:lnSpc>
              <a:spcAft>
                <a:spcPts val="0"/>
              </a:spcAft>
            </a:pPr>
            <a:r>
              <a:rPr lang="es-ES" dirty="0">
                <a:latin typeface="Times New Roman" panose="02020603050405020304" pitchFamily="18" charset="0"/>
                <a:ea typeface="Times New Roman" panose="02020603050405020304" pitchFamily="18" charset="0"/>
              </a:rPr>
              <a:t>Su papel fundamental consiste en promover</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una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atmósfera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reciprocidad,</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respeto</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y</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auto</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confianza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para</a:t>
            </a:r>
            <a:r>
              <a:rPr lang="es-ES" spc="30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el</a:t>
            </a:r>
            <a:r>
              <a:rPr lang="es-ES" spc="300"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niño,</a:t>
            </a:r>
            <a:r>
              <a:rPr lang="es-ES" spc="300"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dando</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oportunidad para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el</a:t>
            </a:r>
            <a:r>
              <a:rPr lang="es-ES" spc="30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aprendizaje </a:t>
            </a:r>
            <a:r>
              <a:rPr lang="es-ES" dirty="0" err="1">
                <a:latin typeface="Times New Roman" panose="02020603050405020304" pitchFamily="18" charset="0"/>
                <a:ea typeface="Times New Roman" panose="02020603050405020304" pitchFamily="18" charset="0"/>
              </a:rPr>
              <a:t>autoestructurante</a:t>
            </a:r>
            <a:r>
              <a:rPr lang="es-ES" dirty="0">
                <a:latin typeface="Times New Roman" panose="02020603050405020304" pitchFamily="18" charset="0"/>
                <a:ea typeface="Times New Roman" panose="02020603050405020304" pitchFamily="18" charset="0"/>
              </a:rPr>
              <a:t> de los estudiantes, principalmente 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través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la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"enseñanza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indirecta"</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y</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del</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planteamiento</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de</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problemas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y</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conflictos</a:t>
            </a:r>
            <a:r>
              <a:rPr lang="es-ES" spc="5"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cognoscitivos.</a:t>
            </a:r>
            <a:endParaRPr lang="en-US" dirty="0">
              <a:latin typeface="Times New Roman" panose="02020603050405020304" pitchFamily="18" charset="0"/>
              <a:ea typeface="Times New Roman" panose="02020603050405020304" pitchFamily="18" charset="0"/>
            </a:endParaRPr>
          </a:p>
        </p:txBody>
      </p:sp>
      <p:pic>
        <p:nvPicPr>
          <p:cNvPr id="9" name="Imagen 8"/>
          <p:cNvPicPr>
            <a:picLocks noChangeAspect="1"/>
          </p:cNvPicPr>
          <p:nvPr/>
        </p:nvPicPr>
        <p:blipFill>
          <a:blip r:embed="rId2"/>
          <a:stretch>
            <a:fillRect/>
          </a:stretch>
        </p:blipFill>
        <p:spPr>
          <a:xfrm>
            <a:off x="314737" y="2461600"/>
            <a:ext cx="744991" cy="1007475"/>
          </a:xfrm>
          <a:prstGeom prst="rect">
            <a:avLst/>
          </a:prstGeom>
        </p:spPr>
      </p:pic>
      <p:pic>
        <p:nvPicPr>
          <p:cNvPr id="10" name="Imagen 9"/>
          <p:cNvPicPr>
            <a:picLocks noChangeAspect="1"/>
          </p:cNvPicPr>
          <p:nvPr/>
        </p:nvPicPr>
        <p:blipFill>
          <a:blip r:embed="rId2"/>
          <a:stretch>
            <a:fillRect/>
          </a:stretch>
        </p:blipFill>
        <p:spPr>
          <a:xfrm>
            <a:off x="308612" y="3739322"/>
            <a:ext cx="744991" cy="1007475"/>
          </a:xfrm>
          <a:prstGeom prst="rect">
            <a:avLst/>
          </a:prstGeom>
        </p:spPr>
      </p:pic>
      <p:pic>
        <p:nvPicPr>
          <p:cNvPr id="11" name="Imagen 10"/>
          <p:cNvPicPr>
            <a:picLocks noChangeAspect="1"/>
          </p:cNvPicPr>
          <p:nvPr/>
        </p:nvPicPr>
        <p:blipFill>
          <a:blip r:embed="rId2"/>
          <a:stretch>
            <a:fillRect/>
          </a:stretch>
        </p:blipFill>
        <p:spPr>
          <a:xfrm>
            <a:off x="308613" y="5060614"/>
            <a:ext cx="744991" cy="1007475"/>
          </a:xfrm>
          <a:prstGeom prst="rect">
            <a:avLst/>
          </a:prstGeom>
        </p:spPr>
      </p:pic>
      <p:sp>
        <p:nvSpPr>
          <p:cNvPr id="12" name="CuadroTexto 11"/>
          <p:cNvSpPr txBox="1"/>
          <p:nvPr/>
        </p:nvSpPr>
        <p:spPr>
          <a:xfrm>
            <a:off x="478018" y="1436269"/>
            <a:ext cx="3137397" cy="369332"/>
          </a:xfrm>
          <a:prstGeom prst="rect">
            <a:avLst/>
          </a:prstGeom>
          <a:noFill/>
        </p:spPr>
        <p:txBody>
          <a:bodyPr wrap="none" rtlCol="0">
            <a:spAutoFit/>
          </a:bodyPr>
          <a:lstStyle/>
          <a:p>
            <a:r>
              <a:rPr lang="es-ES" dirty="0" smtClean="0">
                <a:solidFill>
                  <a:schemeClr val="bg1"/>
                </a:solidFill>
              </a:rPr>
              <a:t>Características de éste modelo:</a:t>
            </a:r>
            <a:endParaRPr lang="en-US" dirty="0">
              <a:solidFill>
                <a:schemeClr val="bg1"/>
              </a:solidFill>
            </a:endParaRPr>
          </a:p>
        </p:txBody>
      </p:sp>
    </p:spTree>
    <p:extLst>
      <p:ext uri="{BB962C8B-B14F-4D97-AF65-F5344CB8AC3E}">
        <p14:creationId xmlns:p14="http://schemas.microsoft.com/office/powerpoint/2010/main" val="271393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46216" y="2415835"/>
            <a:ext cx="9583784" cy="1015663"/>
          </a:xfrm>
          <a:prstGeom prst="rect">
            <a:avLst/>
          </a:prstGeom>
        </p:spPr>
        <p:txBody>
          <a:bodyPr wrap="square">
            <a:spAutoFit/>
          </a:bodyPr>
          <a:lstStyle/>
          <a:p>
            <a:pPr marL="488315">
              <a:spcAft>
                <a:spcPts val="0"/>
              </a:spcAft>
            </a:pPr>
            <a:r>
              <a:rPr lang="es-ES" sz="2000" dirty="0" smtClean="0">
                <a:latin typeface="Calibri" panose="020F0502020204030204" pitchFamily="34" charset="0"/>
                <a:ea typeface="Times New Roman" panose="02020603050405020304" pitchFamily="18" charset="0"/>
                <a:cs typeface="Calibri" panose="020F0502020204030204" pitchFamily="34" charset="0"/>
              </a:rPr>
              <a:t>El</a:t>
            </a:r>
            <a:r>
              <a:rPr lang="es-ES" sz="2000" spc="130" dirty="0" smtClean="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profesor</a:t>
            </a:r>
            <a:r>
              <a:rPr lang="es-ES" sz="2000" spc="54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debe</a:t>
            </a:r>
            <a:r>
              <a:rPr lang="es-ES" sz="2000" spc="550"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respetar</a:t>
            </a:r>
            <a:r>
              <a:rPr lang="es-ES" sz="2000" spc="54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los</a:t>
            </a:r>
            <a:r>
              <a:rPr lang="es-ES" sz="2000" spc="12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errores</a:t>
            </a:r>
            <a:r>
              <a:rPr lang="es-ES" sz="2000" spc="140"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(los</a:t>
            </a:r>
            <a:r>
              <a:rPr lang="es-ES" sz="2000" spc="12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cuales</a:t>
            </a:r>
            <a:r>
              <a:rPr lang="es-ES" sz="2000" spc="120"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siempre</a:t>
            </a:r>
            <a:r>
              <a:rPr lang="es-ES" sz="2000" spc="115" dirty="0">
                <a:latin typeface="Calibri" panose="020F0502020204030204" pitchFamily="34" charset="0"/>
                <a:ea typeface="Times New Roman" panose="02020603050405020304" pitchFamily="18" charset="0"/>
                <a:cs typeface="Calibri" panose="020F0502020204030204" pitchFamily="34" charset="0"/>
              </a:rPr>
              <a:t> </a:t>
            </a:r>
            <a:r>
              <a:rPr lang="es-ES" sz="2000" dirty="0" smtClean="0">
                <a:latin typeface="Calibri" panose="020F0502020204030204" pitchFamily="34" charset="0"/>
                <a:ea typeface="Times New Roman" panose="02020603050405020304" pitchFamily="18" charset="0"/>
                <a:cs typeface="Calibri" panose="020F0502020204030204" pitchFamily="34" charset="0"/>
              </a:rPr>
              <a:t>tienen</a:t>
            </a:r>
            <a:r>
              <a:rPr lang="en-US" sz="2000" dirty="0" smtClean="0">
                <a:latin typeface="Calibri" panose="020F0502020204030204" pitchFamily="34" charset="0"/>
                <a:ea typeface="Times New Roman" panose="02020603050405020304" pitchFamily="18" charset="0"/>
                <a:cs typeface="Calibri" panose="020F0502020204030204" pitchFamily="34" charset="0"/>
              </a:rPr>
              <a:t> </a:t>
            </a:r>
            <a:r>
              <a:rPr lang="es-ES" sz="2000" dirty="0" smtClean="0">
                <a:latin typeface="Calibri" panose="020F0502020204030204" pitchFamily="34" charset="0"/>
                <a:ea typeface="Times New Roman" panose="02020603050405020304" pitchFamily="18" charset="0"/>
                <a:cs typeface="Calibri" panose="020F0502020204030204" pitchFamily="34" charset="0"/>
              </a:rPr>
              <a:t>algo </a:t>
            </a:r>
            <a:r>
              <a:rPr lang="es-ES" sz="2000" dirty="0">
                <a:latin typeface="Calibri" panose="020F0502020204030204" pitchFamily="34" charset="0"/>
                <a:ea typeface="Times New Roman" panose="02020603050405020304" pitchFamily="18" charset="0"/>
                <a:cs typeface="Calibri" panose="020F0502020204030204" pitchFamily="34" charset="0"/>
              </a:rPr>
              <a:t>de la respuesta correcta) y estrategias de conocimiento propias de los niños y no exigir</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la emisión simple de la "respuesta correcta". </a:t>
            </a:r>
            <a:endParaRPr lang="en-US" sz="2000" dirty="0">
              <a:latin typeface="Calibri" panose="020F0502020204030204" pitchFamily="34" charset="0"/>
              <a:ea typeface="Times New Roman" panose="02020603050405020304" pitchFamily="18" charset="0"/>
              <a:cs typeface="Calibri" panose="020F0502020204030204" pitchFamily="34" charset="0"/>
            </a:endParaRPr>
          </a:p>
        </p:txBody>
      </p:sp>
      <p:sp>
        <p:nvSpPr>
          <p:cNvPr id="5" name="Rectángulo 4"/>
          <p:cNvSpPr/>
          <p:nvPr/>
        </p:nvSpPr>
        <p:spPr>
          <a:xfrm>
            <a:off x="1846216" y="4119379"/>
            <a:ext cx="9374776" cy="1323439"/>
          </a:xfrm>
          <a:prstGeom prst="rect">
            <a:avLst/>
          </a:prstGeom>
        </p:spPr>
        <p:txBody>
          <a:bodyPr wrap="square">
            <a:spAutoFit/>
          </a:bodyPr>
          <a:lstStyle/>
          <a:p>
            <a:pPr marL="488315">
              <a:spcAft>
                <a:spcPts val="0"/>
              </a:spcAft>
            </a:pPr>
            <a:r>
              <a:rPr lang="es-ES" sz="2000" dirty="0">
                <a:latin typeface="Calibri" panose="020F0502020204030204" pitchFamily="34" charset="0"/>
                <a:ea typeface="Times New Roman" panose="02020603050405020304" pitchFamily="18" charset="0"/>
                <a:cs typeface="Calibri" panose="020F0502020204030204" pitchFamily="34" charset="0"/>
              </a:rPr>
              <a:t>Debe evitar el uso de la recompensa y el</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castigo (sanciones expiatorias) y promover que los</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niños</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construyan</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sus propios valores</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morales</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y</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sólo</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en aquellas ocasiones cuando sea necesario hacer </a:t>
            </a:r>
            <a:r>
              <a:rPr lang="es-ES" sz="2000" dirty="0" smtClean="0">
                <a:latin typeface="Calibri" panose="020F0502020204030204" pitchFamily="34" charset="0"/>
                <a:ea typeface="Times New Roman" panose="02020603050405020304" pitchFamily="18" charset="0"/>
                <a:cs typeface="Calibri" panose="020F0502020204030204" pitchFamily="34" charset="0"/>
              </a:rPr>
              <a:t>uso, </a:t>
            </a:r>
            <a:r>
              <a:rPr lang="es-ES" sz="2000" dirty="0">
                <a:latin typeface="Calibri" panose="020F0502020204030204" pitchFamily="34" charset="0"/>
                <a:ea typeface="Times New Roman" panose="02020603050405020304" pitchFamily="18" charset="0"/>
                <a:cs typeface="Calibri" panose="020F0502020204030204" pitchFamily="34" charset="0"/>
              </a:rPr>
              <a:t>de lo que</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Piaget</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llamó sanciones por</a:t>
            </a:r>
            <a:r>
              <a:rPr lang="es-ES" sz="2000" spc="29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reciprocidad,</a:t>
            </a:r>
            <a:r>
              <a:rPr lang="es-ES" sz="2000" spc="29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siempre</a:t>
            </a:r>
            <a:r>
              <a:rPr lang="es-ES" sz="2000" spc="29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en</a:t>
            </a:r>
            <a:r>
              <a:rPr lang="es-ES" sz="2000" spc="29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un contexto</a:t>
            </a:r>
            <a:r>
              <a:rPr lang="es-ES" sz="2000" spc="-5" dirty="0">
                <a:latin typeface="Calibri" panose="020F0502020204030204" pitchFamily="34" charset="0"/>
                <a:ea typeface="Times New Roman" panose="02020603050405020304" pitchFamily="18" charset="0"/>
                <a:cs typeface="Calibri" panose="020F0502020204030204" pitchFamily="34" charset="0"/>
              </a:rPr>
              <a:t> </a:t>
            </a:r>
            <a:r>
              <a:rPr lang="es-ES" sz="2000" dirty="0">
                <a:latin typeface="Calibri" panose="020F0502020204030204" pitchFamily="34" charset="0"/>
                <a:ea typeface="Times New Roman" panose="02020603050405020304" pitchFamily="18" charset="0"/>
                <a:cs typeface="Calibri" panose="020F0502020204030204" pitchFamily="34" charset="0"/>
              </a:rPr>
              <a:t>de respeto mutuo.</a:t>
            </a:r>
            <a:endParaRPr lang="en-US" sz="2000" dirty="0">
              <a:latin typeface="Calibri" panose="020F0502020204030204" pitchFamily="34" charset="0"/>
              <a:ea typeface="Times New Roman" panose="02020603050405020304" pitchFamily="18" charset="0"/>
              <a:cs typeface="Calibri" panose="020F0502020204030204" pitchFamily="34" charset="0"/>
            </a:endParaRPr>
          </a:p>
        </p:txBody>
      </p:sp>
      <p:pic>
        <p:nvPicPr>
          <p:cNvPr id="7" name="Imagen 6"/>
          <p:cNvPicPr>
            <a:picLocks noChangeAspect="1"/>
          </p:cNvPicPr>
          <p:nvPr/>
        </p:nvPicPr>
        <p:blipFill>
          <a:blip r:embed="rId2"/>
          <a:stretch>
            <a:fillRect/>
          </a:stretch>
        </p:blipFill>
        <p:spPr>
          <a:xfrm>
            <a:off x="792270" y="4119379"/>
            <a:ext cx="1197836" cy="1192512"/>
          </a:xfrm>
          <a:prstGeom prst="rect">
            <a:avLst/>
          </a:prstGeom>
        </p:spPr>
      </p:pic>
      <p:pic>
        <p:nvPicPr>
          <p:cNvPr id="8" name="Imagen 7"/>
          <p:cNvPicPr>
            <a:picLocks noChangeAspect="1"/>
          </p:cNvPicPr>
          <p:nvPr/>
        </p:nvPicPr>
        <p:blipFill>
          <a:blip r:embed="rId2"/>
          <a:stretch>
            <a:fillRect/>
          </a:stretch>
        </p:blipFill>
        <p:spPr>
          <a:xfrm>
            <a:off x="744583" y="2327410"/>
            <a:ext cx="1197836" cy="1192512"/>
          </a:xfrm>
          <a:prstGeom prst="rect">
            <a:avLst/>
          </a:prstGeom>
        </p:spPr>
      </p:pic>
    </p:spTree>
    <p:extLst>
      <p:ext uri="{BB962C8B-B14F-4D97-AF65-F5344CB8AC3E}">
        <p14:creationId xmlns:p14="http://schemas.microsoft.com/office/powerpoint/2010/main" val="3522741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93073" y="767583"/>
            <a:ext cx="10485118" cy="461665"/>
          </a:xfrm>
          <a:prstGeom prst="rect">
            <a:avLst/>
          </a:prstGeom>
        </p:spPr>
        <p:txBody>
          <a:bodyPr wrap="square">
            <a:spAutoFit/>
          </a:bodyPr>
          <a:lstStyle/>
          <a:p>
            <a:r>
              <a:rPr lang="es-ES" sz="2400" b="1" dirty="0">
                <a:solidFill>
                  <a:schemeClr val="bg1"/>
                </a:solidFill>
                <a:latin typeface="Times New Roman" panose="02020603050405020304" pitchFamily="18" charset="0"/>
                <a:ea typeface="Times New Roman" panose="02020603050405020304" pitchFamily="18" charset="0"/>
              </a:rPr>
              <a:t>De acuerdo con los escritos de Piaget </a:t>
            </a:r>
            <a:r>
              <a:rPr lang="es-ES" sz="2400" b="1" dirty="0" smtClean="0">
                <a:solidFill>
                  <a:schemeClr val="bg1"/>
                </a:solidFill>
                <a:latin typeface="Times New Roman" panose="02020603050405020304" pitchFamily="18" charset="0"/>
                <a:ea typeface="Times New Roman" panose="02020603050405020304" pitchFamily="18" charset="0"/>
              </a:rPr>
              <a:t>(1985</a:t>
            </a:r>
            <a:r>
              <a:rPr lang="es-ES" sz="2400" b="1" dirty="0">
                <a:solidFill>
                  <a:schemeClr val="bg1"/>
                </a:solidFill>
                <a:latin typeface="Times New Roman" panose="02020603050405020304" pitchFamily="18" charset="0"/>
                <a:ea typeface="Times New Roman" panose="02020603050405020304" pitchFamily="18" charset="0"/>
              </a:rPr>
              <a:t>) existen dos tipos de sanciones:</a:t>
            </a:r>
            <a:r>
              <a:rPr lang="es-ES" sz="2400" b="1" spc="5" dirty="0">
                <a:solidFill>
                  <a:schemeClr val="bg1"/>
                </a:solidFill>
                <a:latin typeface="Times New Roman" panose="02020603050405020304" pitchFamily="18" charset="0"/>
                <a:ea typeface="Times New Roman" panose="02020603050405020304" pitchFamily="18" charset="0"/>
              </a:rPr>
              <a:t> </a:t>
            </a:r>
            <a:endParaRPr lang="en-US" sz="2400" b="1" dirty="0">
              <a:solidFill>
                <a:schemeClr val="bg1"/>
              </a:solidFill>
            </a:endParaRPr>
          </a:p>
        </p:txBody>
      </p:sp>
      <p:graphicFrame>
        <p:nvGraphicFramePr>
          <p:cNvPr id="5" name="Diagrama 4"/>
          <p:cNvGraphicFramePr/>
          <p:nvPr>
            <p:extLst>
              <p:ext uri="{D42A27DB-BD31-4B8C-83A1-F6EECF244321}">
                <p14:modId xmlns:p14="http://schemas.microsoft.com/office/powerpoint/2010/main" val="1661592074"/>
              </p:ext>
            </p:extLst>
          </p:nvPr>
        </p:nvGraphicFramePr>
        <p:xfrm>
          <a:off x="814250" y="1229248"/>
          <a:ext cx="10485118" cy="5929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3161716"/>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Dividendo</Template>
  <TotalTime>111</TotalTime>
  <Words>564</Words>
  <Application>Microsoft Office PowerPoint</Application>
  <PresentationFormat>Panorámica</PresentationFormat>
  <Paragraphs>44</Paragraphs>
  <Slides>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9</vt:i4>
      </vt:variant>
    </vt:vector>
  </HeadingPairs>
  <TitlesOfParts>
    <vt:vector size="18" baseType="lpstr">
      <vt:lpstr>Arial</vt:lpstr>
      <vt:lpstr>Arial MT</vt:lpstr>
      <vt:lpstr>Calibri</vt:lpstr>
      <vt:lpstr>Catamaran</vt:lpstr>
      <vt:lpstr>Gill Sans MT</vt:lpstr>
      <vt:lpstr>Symbol</vt:lpstr>
      <vt:lpstr>Times New Roman</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marlene muzquiz flores</dc:creator>
  <cp:lastModifiedBy>marlene muzquiz flores</cp:lastModifiedBy>
  <cp:revision>28</cp:revision>
  <dcterms:created xsi:type="dcterms:W3CDTF">2022-02-08T15:46:08Z</dcterms:created>
  <dcterms:modified xsi:type="dcterms:W3CDTF">2022-02-27T17:26:19Z</dcterms:modified>
</cp:coreProperties>
</file>