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58" r:id="rId7"/>
    <p:sldId id="262" r:id="rId8"/>
    <p:sldId id="263" r:id="rId9"/>
    <p:sldId id="264" r:id="rId10"/>
    <p:sldId id="265" r:id="rId11"/>
    <p:sldId id="266" r:id="rId12"/>
    <p:sldId id="267" r:id="rId13"/>
    <p:sldId id="269" r:id="rId14"/>
    <p:sldId id="268" r:id="rId15"/>
    <p:sldId id="270" r:id="rId16"/>
    <p:sldId id="272" r:id="rId17"/>
    <p:sldId id="273" r:id="rId18"/>
    <p:sldId id="274" r:id="rId19"/>
    <p:sldId id="271" r:id="rId20"/>
    <p:sldId id="293" r:id="rId21"/>
    <p:sldId id="275" r:id="rId22"/>
    <p:sldId id="276" r:id="rId23"/>
    <p:sldId id="277" r:id="rId24"/>
    <p:sldId id="278" r:id="rId25"/>
    <p:sldId id="280" r:id="rId26"/>
    <p:sldId id="279" r:id="rId27"/>
    <p:sldId id="281" r:id="rId28"/>
    <p:sldId id="282" r:id="rId29"/>
    <p:sldId id="283" r:id="rId30"/>
    <p:sldId id="284" r:id="rId31"/>
    <p:sldId id="285" r:id="rId32"/>
    <p:sldId id="286" r:id="rId33"/>
    <p:sldId id="287" r:id="rId34"/>
    <p:sldId id="288" r:id="rId35"/>
    <p:sldId id="290" r:id="rId36"/>
    <p:sldId id="292" r:id="rId37"/>
    <p:sldId id="289" r:id="rId38"/>
    <p:sldId id="29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image" Target="../media/image2.jpeg"/></Relationships>
</file>

<file path=ppt/diagrams/_rels/data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jpg"/></Relationships>
</file>

<file path=ppt/diagrams/_rels/data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image" Target="../media/image2.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jpg"/></Relationships>
</file>

<file path=ppt/diagrams/_rels/drawing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47D50F-3569-44C9-B9B0-3680BBA49A23}" type="doc">
      <dgm:prSet loTypeId="urn:microsoft.com/office/officeart/2005/8/layout/hProcess9" loCatId="process" qsTypeId="urn:microsoft.com/office/officeart/2005/8/quickstyle/simple1" qsCatId="simple" csTypeId="urn:microsoft.com/office/officeart/2005/8/colors/accent0_1" csCatId="mainScheme" phldr="1"/>
      <dgm:spPr/>
    </dgm:pt>
    <dgm:pt modelId="{8053E7BA-C37A-4AFD-B709-202DC413C4F8}">
      <dgm:prSet phldrT="[Texto]" custT="1"/>
      <dgm:spPr/>
      <dgm:t>
        <a:bodyPr/>
        <a:lstStyle/>
        <a:p>
          <a:r>
            <a:rPr lang="es-ES" sz="1800" dirty="0" smtClean="0"/>
            <a:t>Es una construcción teórico formal que fundamentada científica e ideológicamente interpreta, diseña y ajusta la realidad pedagógica que responde a una necesidad histórico concreta. Implica el contenido de la enseñanza, el desarrollo del estudiante y las características de la práctica docente.</a:t>
          </a:r>
          <a:endParaRPr lang="es-ES" sz="1800" dirty="0"/>
        </a:p>
      </dgm:t>
    </dgm:pt>
    <dgm:pt modelId="{7457ED7A-3CAD-46D5-924B-A708BB1F2D5E}" type="parTrans" cxnId="{2102530D-1F22-4DD0-9990-F976AB468A73}">
      <dgm:prSet/>
      <dgm:spPr/>
      <dgm:t>
        <a:bodyPr/>
        <a:lstStyle/>
        <a:p>
          <a:endParaRPr lang="es-ES"/>
        </a:p>
      </dgm:t>
    </dgm:pt>
    <dgm:pt modelId="{17E99DAB-D5B7-4311-B72B-93649C9786B0}" type="sibTrans" cxnId="{2102530D-1F22-4DD0-9990-F976AB468A73}">
      <dgm:prSet/>
      <dgm:spPr/>
      <dgm:t>
        <a:bodyPr/>
        <a:lstStyle/>
        <a:p>
          <a:endParaRPr lang="es-ES"/>
        </a:p>
      </dgm:t>
    </dgm:pt>
    <dgm:pt modelId="{312A7314-9576-463E-BA62-8F18E4F94262}">
      <dgm:prSet phldrT="[Texto]" custT="1"/>
      <dgm:spPr/>
      <dgm:t>
        <a:bodyPr/>
        <a:lstStyle/>
        <a:p>
          <a:r>
            <a:rPr lang="es-ES" sz="1800" dirty="0" smtClean="0"/>
            <a:t>Pretende lograr aprendizajes y se concreta en el aula. Es un instrumento de la investigación de carácter teórico creado para reproducir idealmente el proceso enseñanza - aprendizaje. Es un paradigma que sirve para analizar, interpretar, comprender, orientar, dirigir y transformar la educación.</a:t>
          </a:r>
          <a:endParaRPr lang="es-ES" sz="1800" dirty="0"/>
        </a:p>
      </dgm:t>
    </dgm:pt>
    <dgm:pt modelId="{53FEADD3-9B78-49D4-849A-73693D6E720E}" type="parTrans" cxnId="{85DA6DD0-C74D-4AE7-B585-FC12EE6A2FEE}">
      <dgm:prSet/>
      <dgm:spPr/>
      <dgm:t>
        <a:bodyPr/>
        <a:lstStyle/>
        <a:p>
          <a:endParaRPr lang="es-ES"/>
        </a:p>
      </dgm:t>
    </dgm:pt>
    <dgm:pt modelId="{33055C8A-B1E5-45DA-BC2C-E9B0314598B2}" type="sibTrans" cxnId="{85DA6DD0-C74D-4AE7-B585-FC12EE6A2FEE}">
      <dgm:prSet/>
      <dgm:spPr/>
      <dgm:t>
        <a:bodyPr/>
        <a:lstStyle/>
        <a:p>
          <a:endParaRPr lang="es-ES"/>
        </a:p>
      </dgm:t>
    </dgm:pt>
    <dgm:pt modelId="{3E4C2BAC-7453-4762-B454-5B398B88C882}">
      <dgm:prSet phldrT="[Texto]"/>
      <dgm:spPr/>
      <dgm:t>
        <a:bodyPr/>
        <a:lstStyle/>
        <a:p>
          <a:r>
            <a:rPr lang="es-ES" dirty="0" smtClean="0"/>
            <a:t>Son representaciones ideales del mundo real de lo educativo, para explicar teóricamente su hacer. Se construye a partir de un ideal de hombre y de mujer que la sociedad concibe.</a:t>
          </a:r>
          <a:endParaRPr lang="es-ES" dirty="0"/>
        </a:p>
      </dgm:t>
    </dgm:pt>
    <dgm:pt modelId="{21531E60-CC1D-4594-A3F8-4ED887857ABE}" type="parTrans" cxnId="{D4B0382D-C75D-4C45-8A0F-BD0770C4C37D}">
      <dgm:prSet/>
      <dgm:spPr/>
      <dgm:t>
        <a:bodyPr/>
        <a:lstStyle/>
        <a:p>
          <a:endParaRPr lang="es-ES"/>
        </a:p>
      </dgm:t>
    </dgm:pt>
    <dgm:pt modelId="{E8CB3FE8-BEF3-4C85-BF0A-DB9720C09A19}" type="sibTrans" cxnId="{D4B0382D-C75D-4C45-8A0F-BD0770C4C37D}">
      <dgm:prSet/>
      <dgm:spPr/>
      <dgm:t>
        <a:bodyPr/>
        <a:lstStyle/>
        <a:p>
          <a:endParaRPr lang="es-ES"/>
        </a:p>
      </dgm:t>
    </dgm:pt>
    <dgm:pt modelId="{9A20A215-BBDF-4F16-9624-2255C94C4208}" type="pres">
      <dgm:prSet presAssocID="{AB47D50F-3569-44C9-B9B0-3680BBA49A23}" presName="CompostProcess" presStyleCnt="0">
        <dgm:presLayoutVars>
          <dgm:dir/>
          <dgm:resizeHandles val="exact"/>
        </dgm:presLayoutVars>
      </dgm:prSet>
      <dgm:spPr/>
    </dgm:pt>
    <dgm:pt modelId="{BB0E5E10-A982-4C2C-8B5B-BFC5D4F3914E}" type="pres">
      <dgm:prSet presAssocID="{AB47D50F-3569-44C9-B9B0-3680BBA49A23}" presName="arrow" presStyleLbl="bgShp" presStyleIdx="0" presStyleCnt="1"/>
      <dgm:spPr/>
    </dgm:pt>
    <dgm:pt modelId="{06796979-63C5-4537-A71E-4F64FA785F20}" type="pres">
      <dgm:prSet presAssocID="{AB47D50F-3569-44C9-B9B0-3680BBA49A23}" presName="linearProcess" presStyleCnt="0"/>
      <dgm:spPr/>
    </dgm:pt>
    <dgm:pt modelId="{44F2B0B2-5FDF-4A64-AE07-3393933D2260}" type="pres">
      <dgm:prSet presAssocID="{8053E7BA-C37A-4AFD-B709-202DC413C4F8}" presName="textNode" presStyleLbl="node1" presStyleIdx="0" presStyleCnt="3" custScaleY="137271">
        <dgm:presLayoutVars>
          <dgm:bulletEnabled val="1"/>
        </dgm:presLayoutVars>
      </dgm:prSet>
      <dgm:spPr/>
      <dgm:t>
        <a:bodyPr/>
        <a:lstStyle/>
        <a:p>
          <a:endParaRPr lang="es-ES"/>
        </a:p>
      </dgm:t>
    </dgm:pt>
    <dgm:pt modelId="{9F62E959-3DF9-4E51-9938-C2DC665AD191}" type="pres">
      <dgm:prSet presAssocID="{17E99DAB-D5B7-4311-B72B-93649C9786B0}" presName="sibTrans" presStyleCnt="0"/>
      <dgm:spPr/>
    </dgm:pt>
    <dgm:pt modelId="{EA71A296-856A-401A-B44D-261D17041518}" type="pres">
      <dgm:prSet presAssocID="{312A7314-9576-463E-BA62-8F18E4F94262}" presName="textNode" presStyleLbl="node1" presStyleIdx="1" presStyleCnt="3" custScaleY="128295">
        <dgm:presLayoutVars>
          <dgm:bulletEnabled val="1"/>
        </dgm:presLayoutVars>
      </dgm:prSet>
      <dgm:spPr/>
      <dgm:t>
        <a:bodyPr/>
        <a:lstStyle/>
        <a:p>
          <a:endParaRPr lang="es-ES"/>
        </a:p>
      </dgm:t>
    </dgm:pt>
    <dgm:pt modelId="{FDA22C7E-7C50-44A2-A646-9CC49C2766E5}" type="pres">
      <dgm:prSet presAssocID="{33055C8A-B1E5-45DA-BC2C-E9B0314598B2}" presName="sibTrans" presStyleCnt="0"/>
      <dgm:spPr/>
    </dgm:pt>
    <dgm:pt modelId="{32267B10-40A8-4EAB-A22A-9B7F3C363FF4}" type="pres">
      <dgm:prSet presAssocID="{3E4C2BAC-7453-4762-B454-5B398B88C882}" presName="textNode" presStyleLbl="node1" presStyleIdx="2" presStyleCnt="3">
        <dgm:presLayoutVars>
          <dgm:bulletEnabled val="1"/>
        </dgm:presLayoutVars>
      </dgm:prSet>
      <dgm:spPr/>
      <dgm:t>
        <a:bodyPr/>
        <a:lstStyle/>
        <a:p>
          <a:endParaRPr lang="es-ES"/>
        </a:p>
      </dgm:t>
    </dgm:pt>
  </dgm:ptLst>
  <dgm:cxnLst>
    <dgm:cxn modelId="{78250D68-AA22-4443-A25D-8DB386297D2F}" type="presOf" srcId="{AB47D50F-3569-44C9-B9B0-3680BBA49A23}" destId="{9A20A215-BBDF-4F16-9624-2255C94C4208}" srcOrd="0" destOrd="0" presId="urn:microsoft.com/office/officeart/2005/8/layout/hProcess9"/>
    <dgm:cxn modelId="{85DA6DD0-C74D-4AE7-B585-FC12EE6A2FEE}" srcId="{AB47D50F-3569-44C9-B9B0-3680BBA49A23}" destId="{312A7314-9576-463E-BA62-8F18E4F94262}" srcOrd="1" destOrd="0" parTransId="{53FEADD3-9B78-49D4-849A-73693D6E720E}" sibTransId="{33055C8A-B1E5-45DA-BC2C-E9B0314598B2}"/>
    <dgm:cxn modelId="{B8B33E4D-2CC0-48AD-85BB-F4166508B1EF}" type="presOf" srcId="{3E4C2BAC-7453-4762-B454-5B398B88C882}" destId="{32267B10-40A8-4EAB-A22A-9B7F3C363FF4}" srcOrd="0" destOrd="0" presId="urn:microsoft.com/office/officeart/2005/8/layout/hProcess9"/>
    <dgm:cxn modelId="{4E3C08F4-D92B-483C-A643-2D6F9D1D6EA4}" type="presOf" srcId="{8053E7BA-C37A-4AFD-B709-202DC413C4F8}" destId="{44F2B0B2-5FDF-4A64-AE07-3393933D2260}" srcOrd="0" destOrd="0" presId="urn:microsoft.com/office/officeart/2005/8/layout/hProcess9"/>
    <dgm:cxn modelId="{9BABB9D0-B35A-4250-97EE-5628108F2CE7}" type="presOf" srcId="{312A7314-9576-463E-BA62-8F18E4F94262}" destId="{EA71A296-856A-401A-B44D-261D17041518}" srcOrd="0" destOrd="0" presId="urn:microsoft.com/office/officeart/2005/8/layout/hProcess9"/>
    <dgm:cxn modelId="{2102530D-1F22-4DD0-9990-F976AB468A73}" srcId="{AB47D50F-3569-44C9-B9B0-3680BBA49A23}" destId="{8053E7BA-C37A-4AFD-B709-202DC413C4F8}" srcOrd="0" destOrd="0" parTransId="{7457ED7A-3CAD-46D5-924B-A708BB1F2D5E}" sibTransId="{17E99DAB-D5B7-4311-B72B-93649C9786B0}"/>
    <dgm:cxn modelId="{D4B0382D-C75D-4C45-8A0F-BD0770C4C37D}" srcId="{AB47D50F-3569-44C9-B9B0-3680BBA49A23}" destId="{3E4C2BAC-7453-4762-B454-5B398B88C882}" srcOrd="2" destOrd="0" parTransId="{21531E60-CC1D-4594-A3F8-4ED887857ABE}" sibTransId="{E8CB3FE8-BEF3-4C85-BF0A-DB9720C09A19}"/>
    <dgm:cxn modelId="{3FEBBE5C-AA94-4C9D-8E85-69AA15B53B3C}" type="presParOf" srcId="{9A20A215-BBDF-4F16-9624-2255C94C4208}" destId="{BB0E5E10-A982-4C2C-8B5B-BFC5D4F3914E}" srcOrd="0" destOrd="0" presId="urn:microsoft.com/office/officeart/2005/8/layout/hProcess9"/>
    <dgm:cxn modelId="{84519CFB-C099-4DE7-A6AB-F1A3EEE2FCA7}" type="presParOf" srcId="{9A20A215-BBDF-4F16-9624-2255C94C4208}" destId="{06796979-63C5-4537-A71E-4F64FA785F20}" srcOrd="1" destOrd="0" presId="urn:microsoft.com/office/officeart/2005/8/layout/hProcess9"/>
    <dgm:cxn modelId="{027A136B-2540-4200-BC69-CC9C52373BFF}" type="presParOf" srcId="{06796979-63C5-4537-A71E-4F64FA785F20}" destId="{44F2B0B2-5FDF-4A64-AE07-3393933D2260}" srcOrd="0" destOrd="0" presId="urn:microsoft.com/office/officeart/2005/8/layout/hProcess9"/>
    <dgm:cxn modelId="{F5C54912-6F9A-4A09-8667-7D458FCD6720}" type="presParOf" srcId="{06796979-63C5-4537-A71E-4F64FA785F20}" destId="{9F62E959-3DF9-4E51-9938-C2DC665AD191}" srcOrd="1" destOrd="0" presId="urn:microsoft.com/office/officeart/2005/8/layout/hProcess9"/>
    <dgm:cxn modelId="{D8D293AF-AFC1-4306-88CD-B2CAC6F5A9FB}" type="presParOf" srcId="{06796979-63C5-4537-A71E-4F64FA785F20}" destId="{EA71A296-856A-401A-B44D-261D17041518}" srcOrd="2" destOrd="0" presId="urn:microsoft.com/office/officeart/2005/8/layout/hProcess9"/>
    <dgm:cxn modelId="{418615B7-D2D1-4E65-8D65-5B790C5E271D}" type="presParOf" srcId="{06796979-63C5-4537-A71E-4F64FA785F20}" destId="{FDA22C7E-7C50-44A2-A646-9CC49C2766E5}" srcOrd="3" destOrd="0" presId="urn:microsoft.com/office/officeart/2005/8/layout/hProcess9"/>
    <dgm:cxn modelId="{F2BFAB19-F4F5-47B5-8BCE-FDE83437D942}" type="presParOf" srcId="{06796979-63C5-4537-A71E-4F64FA785F20}" destId="{32267B10-40A8-4EAB-A22A-9B7F3C363FF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9CBCE0-9AE9-43C2-ADBC-BE3FBE791D5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E5E04699-93E0-4FF5-AB41-608F007E581A}">
      <dgm:prSet phldrT="[Texto]"/>
      <dgm:spPr/>
      <dgm:t>
        <a:bodyPr/>
        <a:lstStyle/>
        <a:p>
          <a:r>
            <a:rPr lang="es-ES" b="1" dirty="0" smtClean="0">
              <a:latin typeface="Calibri" panose="020F0502020204030204" pitchFamily="34" charset="0"/>
              <a:ea typeface="Symbol" panose="05050102010706020507" pitchFamily="18" charset="2"/>
              <a:cs typeface="Calibri" panose="020F0502020204030204" pitchFamily="34" charset="0"/>
            </a:rPr>
            <a:t>Es un proceso de enseñanza - aprendizaje estandarizado con métodos directivos</a:t>
          </a:r>
          <a:r>
            <a:rPr lang="es-ES" b="1" spc="10" dirty="0" smtClean="0">
              <a:latin typeface="Calibri" panose="020F0502020204030204" pitchFamily="34" charset="0"/>
              <a:ea typeface="Symbol" panose="05050102010706020507" pitchFamily="18" charset="2"/>
              <a:cs typeface="Calibri" panose="020F0502020204030204" pitchFamily="34" charset="0"/>
            </a:rPr>
            <a:t> </a:t>
          </a:r>
          <a:r>
            <a:rPr lang="es-ES" b="1" dirty="0" smtClean="0">
              <a:latin typeface="Calibri" panose="020F0502020204030204" pitchFamily="34" charset="0"/>
              <a:ea typeface="Symbol" panose="05050102010706020507" pitchFamily="18" charset="2"/>
              <a:cs typeface="Calibri" panose="020F0502020204030204" pitchFamily="34" charset="0"/>
            </a:rPr>
            <a:t>y</a:t>
          </a:r>
          <a:r>
            <a:rPr lang="es-ES" b="1" spc="-15" dirty="0" smtClean="0">
              <a:latin typeface="Calibri" panose="020F0502020204030204" pitchFamily="34" charset="0"/>
              <a:ea typeface="Symbol" panose="05050102010706020507" pitchFamily="18" charset="2"/>
              <a:cs typeface="Calibri" panose="020F0502020204030204" pitchFamily="34" charset="0"/>
            </a:rPr>
            <a:t> </a:t>
          </a:r>
          <a:r>
            <a:rPr lang="es-ES" b="1" dirty="0" smtClean="0">
              <a:latin typeface="Calibri" panose="020F0502020204030204" pitchFamily="34" charset="0"/>
              <a:ea typeface="Symbol" panose="05050102010706020507" pitchFamily="18" charset="2"/>
              <a:cs typeface="Calibri" panose="020F0502020204030204" pitchFamily="34" charset="0"/>
            </a:rPr>
            <a:t>frontales.</a:t>
          </a:r>
          <a:endParaRPr lang="en-US" b="1" dirty="0" smtClean="0">
            <a:latin typeface="Calibri" panose="020F0502020204030204" pitchFamily="34" charset="0"/>
            <a:ea typeface="Symbol" panose="05050102010706020507" pitchFamily="18" charset="2"/>
            <a:cs typeface="Calibri" panose="020F0502020204030204" pitchFamily="34" charset="0"/>
          </a:endParaRPr>
        </a:p>
        <a:p>
          <a:endParaRPr lang="es-ES" dirty="0"/>
        </a:p>
      </dgm:t>
    </dgm:pt>
    <dgm:pt modelId="{7A32D949-D2BA-4FF4-AF8F-F4445F9DCDFE}" type="parTrans" cxnId="{0B696A5A-2477-4963-AD45-B5B8E39AD6F9}">
      <dgm:prSet/>
      <dgm:spPr/>
      <dgm:t>
        <a:bodyPr/>
        <a:lstStyle/>
        <a:p>
          <a:endParaRPr lang="es-ES"/>
        </a:p>
      </dgm:t>
    </dgm:pt>
    <dgm:pt modelId="{5CEFE756-5232-4D1B-8C97-5D4D7C7E2981}" type="sibTrans" cxnId="{0B696A5A-2477-4963-AD45-B5B8E39AD6F9}">
      <dgm:prSet/>
      <dgm:spPr/>
      <dgm:t>
        <a:bodyPr/>
        <a:lstStyle/>
        <a:p>
          <a:endParaRPr lang="es-ES"/>
        </a:p>
      </dgm:t>
    </dgm:pt>
    <dgm:pt modelId="{7B816811-3CD5-42A1-BABE-01FF1ECA5964}">
      <dgm:prSet phldrT="[Texto]"/>
      <dgm:spPr/>
      <dgm:t>
        <a:bodyPr/>
        <a:lstStyle/>
        <a:p>
          <a:r>
            <a:rPr lang="es-ES" b="1" dirty="0" smtClean="0">
              <a:latin typeface="Calibri" panose="020F0502020204030204" pitchFamily="34" charset="0"/>
              <a:ea typeface="Symbol" panose="05050102010706020507" pitchFamily="18" charset="2"/>
              <a:cs typeface="Calibri" panose="020F0502020204030204" pitchFamily="34" charset="0"/>
            </a:rPr>
            <a:t>El profesor es un trasmisor de conocimientos, autoritario, rígido, controlador, no</a:t>
          </a:r>
          <a:r>
            <a:rPr lang="es-ES" b="1" spc="5" dirty="0" smtClean="0">
              <a:latin typeface="Calibri" panose="020F0502020204030204" pitchFamily="34" charset="0"/>
              <a:ea typeface="Symbol" panose="05050102010706020507" pitchFamily="18" charset="2"/>
              <a:cs typeface="Calibri" panose="020F0502020204030204" pitchFamily="34" charset="0"/>
            </a:rPr>
            <a:t> </a:t>
          </a:r>
          <a:r>
            <a:rPr lang="es-ES" b="1" dirty="0" smtClean="0">
              <a:latin typeface="Calibri" panose="020F0502020204030204" pitchFamily="34" charset="0"/>
              <a:ea typeface="Symbol" panose="05050102010706020507" pitchFamily="18" charset="2"/>
              <a:cs typeface="Calibri" panose="020F0502020204030204" pitchFamily="34" charset="0"/>
            </a:rPr>
            <a:t>espontáneo, ya que su individualidad como profesional está limitada porque es un ejecutor</a:t>
          </a:r>
          <a:r>
            <a:rPr lang="es-ES" b="1" spc="5" dirty="0" smtClean="0">
              <a:latin typeface="Calibri" panose="020F0502020204030204" pitchFamily="34" charset="0"/>
              <a:ea typeface="Symbol" panose="05050102010706020507" pitchFamily="18" charset="2"/>
              <a:cs typeface="Calibri" panose="020F0502020204030204" pitchFamily="34" charset="0"/>
            </a:rPr>
            <a:t> </a:t>
          </a:r>
          <a:r>
            <a:rPr lang="es-ES" b="1" dirty="0" smtClean="0">
              <a:latin typeface="Calibri" panose="020F0502020204030204" pitchFamily="34" charset="0"/>
              <a:ea typeface="Symbol" panose="05050102010706020507" pitchFamily="18" charset="2"/>
              <a:cs typeface="Calibri" panose="020F0502020204030204" pitchFamily="34" charset="0"/>
            </a:rPr>
            <a:t>de</a:t>
          </a:r>
          <a:r>
            <a:rPr lang="es-ES" b="1" spc="-10" dirty="0" smtClean="0">
              <a:latin typeface="Calibri" panose="020F0502020204030204" pitchFamily="34" charset="0"/>
              <a:ea typeface="Symbol" panose="05050102010706020507" pitchFamily="18" charset="2"/>
              <a:cs typeface="Calibri" panose="020F0502020204030204" pitchFamily="34" charset="0"/>
            </a:rPr>
            <a:t> </a:t>
          </a:r>
          <a:r>
            <a:rPr lang="es-ES" b="1" dirty="0" smtClean="0">
              <a:latin typeface="Calibri" panose="020F0502020204030204" pitchFamily="34" charset="0"/>
              <a:ea typeface="Symbol" panose="05050102010706020507" pitchFamily="18" charset="2"/>
              <a:cs typeface="Calibri" panose="020F0502020204030204" pitchFamily="34" charset="0"/>
            </a:rPr>
            <a:t>indicaciones preestablecidas.</a:t>
          </a:r>
          <a:endParaRPr lang="en-US" b="1" dirty="0" smtClean="0">
            <a:latin typeface="Calibri" panose="020F0502020204030204" pitchFamily="34" charset="0"/>
            <a:ea typeface="Symbol" panose="05050102010706020507" pitchFamily="18" charset="2"/>
            <a:cs typeface="Calibri" panose="020F0502020204030204" pitchFamily="34" charset="0"/>
          </a:endParaRPr>
        </a:p>
        <a:p>
          <a:endParaRPr lang="es-ES" dirty="0"/>
        </a:p>
      </dgm:t>
    </dgm:pt>
    <dgm:pt modelId="{E22E81C1-D9B7-4AB9-9DFA-E7DBD573C349}" type="parTrans" cxnId="{FBA70BA9-BE93-4F06-9A79-355F7FD325B7}">
      <dgm:prSet/>
      <dgm:spPr/>
      <dgm:t>
        <a:bodyPr/>
        <a:lstStyle/>
        <a:p>
          <a:endParaRPr lang="es-ES"/>
        </a:p>
      </dgm:t>
    </dgm:pt>
    <dgm:pt modelId="{05734B46-3EDA-43C5-B63E-456B008BC9F7}" type="sibTrans" cxnId="{FBA70BA9-BE93-4F06-9A79-355F7FD325B7}">
      <dgm:prSet/>
      <dgm:spPr/>
      <dgm:t>
        <a:bodyPr/>
        <a:lstStyle/>
        <a:p>
          <a:endParaRPr lang="es-ES"/>
        </a:p>
      </dgm:t>
    </dgm:pt>
    <dgm:pt modelId="{10BB1F1D-FC5A-49C1-80D3-B5DED5796CBD}">
      <dgm:prSet phldrT="[Texto]" custT="1"/>
      <dgm:spPr/>
      <dgm:t>
        <a:bodyPr/>
        <a:lstStyle/>
        <a:p>
          <a:r>
            <a:rPr lang="es-ES" sz="1800" b="1" dirty="0" smtClean="0">
              <a:latin typeface="Calibri" panose="020F0502020204030204" pitchFamily="34" charset="0"/>
              <a:ea typeface="Symbol" panose="05050102010706020507" pitchFamily="18" charset="2"/>
              <a:cs typeface="Calibri" panose="020F0502020204030204" pitchFamily="34" charset="0"/>
            </a:rPr>
            <a:t>El</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estudiante</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es</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un</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objeto</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pasivo,</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reproductor</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de</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conocimientos,</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lo</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que</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se</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manifiesta en su falta de iniciativa, pobreza de intereses, inseguridad y rigidez. Para él</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aprender</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es</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algo</a:t>
          </a:r>
          <a:r>
            <a:rPr lang="es-ES" sz="1800" b="1" spc="10"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ajeno,</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obligatorio,</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por</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cuanto</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no</a:t>
          </a:r>
          <a:r>
            <a:rPr lang="es-ES" sz="1800" b="1" spc="10"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se</a:t>
          </a:r>
          <a:r>
            <a:rPr lang="es-ES" sz="1800" b="1" spc="-10"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implica</a:t>
          </a:r>
          <a:r>
            <a:rPr lang="es-ES" sz="1800" b="1" spc="-10"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en éste como</a:t>
          </a:r>
          <a:r>
            <a:rPr lang="es-ES" sz="1800" b="1" spc="-5" dirty="0" smtClean="0">
              <a:latin typeface="Calibri" panose="020F0502020204030204" pitchFamily="34" charset="0"/>
              <a:ea typeface="Symbol" panose="05050102010706020507" pitchFamily="18" charset="2"/>
              <a:cs typeface="Calibri" panose="020F0502020204030204" pitchFamily="34" charset="0"/>
            </a:rPr>
            <a:t> </a:t>
          </a:r>
          <a:r>
            <a:rPr lang="es-ES" sz="1800" b="1" dirty="0" smtClean="0">
              <a:latin typeface="Calibri" panose="020F0502020204030204" pitchFamily="34" charset="0"/>
              <a:ea typeface="Symbol" panose="05050102010706020507" pitchFamily="18" charset="2"/>
              <a:cs typeface="Calibri" panose="020F0502020204030204" pitchFamily="34" charset="0"/>
            </a:rPr>
            <a:t>persona.</a:t>
          </a:r>
          <a:endParaRPr lang="es-ES" sz="1800" dirty="0"/>
        </a:p>
      </dgm:t>
    </dgm:pt>
    <dgm:pt modelId="{FCAC701C-DCCF-420A-B4EA-BCF6860423F0}" type="parTrans" cxnId="{60289C98-6DBE-4F91-99A7-049B8FCAF162}">
      <dgm:prSet/>
      <dgm:spPr/>
      <dgm:t>
        <a:bodyPr/>
        <a:lstStyle/>
        <a:p>
          <a:endParaRPr lang="es-ES"/>
        </a:p>
      </dgm:t>
    </dgm:pt>
    <dgm:pt modelId="{A035063B-5779-4318-92FF-DEB368128FCE}" type="sibTrans" cxnId="{60289C98-6DBE-4F91-99A7-049B8FCAF162}">
      <dgm:prSet/>
      <dgm:spPr/>
      <dgm:t>
        <a:bodyPr/>
        <a:lstStyle/>
        <a:p>
          <a:endParaRPr lang="es-ES"/>
        </a:p>
      </dgm:t>
    </dgm:pt>
    <dgm:pt modelId="{D24B1FCF-4370-4D69-897E-172230022670}" type="pres">
      <dgm:prSet presAssocID="{259CBCE0-9AE9-43C2-ADBC-BE3FBE791D53}" presName="Name0" presStyleCnt="0">
        <dgm:presLayoutVars>
          <dgm:dir/>
          <dgm:resizeHandles val="exact"/>
        </dgm:presLayoutVars>
      </dgm:prSet>
      <dgm:spPr/>
    </dgm:pt>
    <dgm:pt modelId="{8BA90BF4-44FB-4E01-B3D9-3BD7C7171029}" type="pres">
      <dgm:prSet presAssocID="{E5E04699-93E0-4FF5-AB41-608F007E581A}" presName="composite" presStyleCnt="0"/>
      <dgm:spPr/>
    </dgm:pt>
    <dgm:pt modelId="{524C138E-7C7B-4DC8-9C08-1924D1006CA9}" type="pres">
      <dgm:prSet presAssocID="{E5E04699-93E0-4FF5-AB41-608F007E581A}" presName="rect1" presStyleLbl="trAlignAcc1" presStyleIdx="0" presStyleCnt="3">
        <dgm:presLayoutVars>
          <dgm:bulletEnabled val="1"/>
        </dgm:presLayoutVars>
      </dgm:prSet>
      <dgm:spPr/>
      <dgm:t>
        <a:bodyPr/>
        <a:lstStyle/>
        <a:p>
          <a:endParaRPr lang="es-ES"/>
        </a:p>
      </dgm:t>
    </dgm:pt>
    <dgm:pt modelId="{86A1D360-74E0-4D2A-A336-527AA2D7AE00}" type="pres">
      <dgm:prSet presAssocID="{E5E04699-93E0-4FF5-AB41-608F007E581A}"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93000" r="-93000"/>
          </a:stretch>
        </a:blipFill>
      </dgm:spPr>
    </dgm:pt>
    <dgm:pt modelId="{935FEE8B-5A3D-46B2-88D9-2C78A1419B06}" type="pres">
      <dgm:prSet presAssocID="{5CEFE756-5232-4D1B-8C97-5D4D7C7E2981}" presName="sibTrans" presStyleCnt="0"/>
      <dgm:spPr/>
    </dgm:pt>
    <dgm:pt modelId="{3E7BC984-C1DE-4B45-886D-0EC93C0D460F}" type="pres">
      <dgm:prSet presAssocID="{7B816811-3CD5-42A1-BABE-01FF1ECA5964}" presName="composite" presStyleCnt="0"/>
      <dgm:spPr/>
    </dgm:pt>
    <dgm:pt modelId="{8E4B037C-0B2B-4BB2-B6FC-4AB2B36392D3}" type="pres">
      <dgm:prSet presAssocID="{7B816811-3CD5-42A1-BABE-01FF1ECA5964}" presName="rect1" presStyleLbl="trAlignAcc1" presStyleIdx="1" presStyleCnt="3">
        <dgm:presLayoutVars>
          <dgm:bulletEnabled val="1"/>
        </dgm:presLayoutVars>
      </dgm:prSet>
      <dgm:spPr/>
      <dgm:t>
        <a:bodyPr/>
        <a:lstStyle/>
        <a:p>
          <a:endParaRPr lang="es-ES"/>
        </a:p>
      </dgm:t>
    </dgm:pt>
    <dgm:pt modelId="{261F8394-B364-4B9E-B303-3F7D1CA7F7E8}" type="pres">
      <dgm:prSet presAssocID="{7B816811-3CD5-42A1-BABE-01FF1ECA5964}"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3000" r="-53000"/>
          </a:stretch>
        </a:blipFill>
      </dgm:spPr>
    </dgm:pt>
    <dgm:pt modelId="{DCBAC56E-C085-4F13-95F0-EE9FC7AE5474}" type="pres">
      <dgm:prSet presAssocID="{05734B46-3EDA-43C5-B63E-456B008BC9F7}" presName="sibTrans" presStyleCnt="0"/>
      <dgm:spPr/>
    </dgm:pt>
    <dgm:pt modelId="{BC094F01-7705-4E92-A4C8-CF09D8ED1074}" type="pres">
      <dgm:prSet presAssocID="{10BB1F1D-FC5A-49C1-80D3-B5DED5796CBD}" presName="composite" presStyleCnt="0"/>
      <dgm:spPr/>
    </dgm:pt>
    <dgm:pt modelId="{3E05264F-CC2C-4720-829C-5346219AF1E8}" type="pres">
      <dgm:prSet presAssocID="{10BB1F1D-FC5A-49C1-80D3-B5DED5796CBD}" presName="rect1" presStyleLbl="trAlignAcc1" presStyleIdx="2" presStyleCnt="3" custScaleX="102256" custScaleY="122655">
        <dgm:presLayoutVars>
          <dgm:bulletEnabled val="1"/>
        </dgm:presLayoutVars>
      </dgm:prSet>
      <dgm:spPr/>
      <dgm:t>
        <a:bodyPr/>
        <a:lstStyle/>
        <a:p>
          <a:endParaRPr lang="es-ES"/>
        </a:p>
      </dgm:t>
    </dgm:pt>
    <dgm:pt modelId="{67CB0F58-B957-4967-B091-145D31EBC44D}" type="pres">
      <dgm:prSet presAssocID="{10BB1F1D-FC5A-49C1-80D3-B5DED5796CBD}" presName="rect2"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0" r="-100000"/>
          </a:stretch>
        </a:blipFill>
      </dgm:spPr>
    </dgm:pt>
  </dgm:ptLst>
  <dgm:cxnLst>
    <dgm:cxn modelId="{FBA70BA9-BE93-4F06-9A79-355F7FD325B7}" srcId="{259CBCE0-9AE9-43C2-ADBC-BE3FBE791D53}" destId="{7B816811-3CD5-42A1-BABE-01FF1ECA5964}" srcOrd="1" destOrd="0" parTransId="{E22E81C1-D9B7-4AB9-9DFA-E7DBD573C349}" sibTransId="{05734B46-3EDA-43C5-B63E-456B008BC9F7}"/>
    <dgm:cxn modelId="{60289C98-6DBE-4F91-99A7-049B8FCAF162}" srcId="{259CBCE0-9AE9-43C2-ADBC-BE3FBE791D53}" destId="{10BB1F1D-FC5A-49C1-80D3-B5DED5796CBD}" srcOrd="2" destOrd="0" parTransId="{FCAC701C-DCCF-420A-B4EA-BCF6860423F0}" sibTransId="{A035063B-5779-4318-92FF-DEB368128FCE}"/>
    <dgm:cxn modelId="{6EBA8C61-8E83-47AD-983B-06B62A960BDA}" type="presOf" srcId="{7B816811-3CD5-42A1-BABE-01FF1ECA5964}" destId="{8E4B037C-0B2B-4BB2-B6FC-4AB2B36392D3}" srcOrd="0" destOrd="0" presId="urn:microsoft.com/office/officeart/2008/layout/PictureStrips"/>
    <dgm:cxn modelId="{B13E40EC-C194-41E5-9B4D-2E550011B688}" type="presOf" srcId="{E5E04699-93E0-4FF5-AB41-608F007E581A}" destId="{524C138E-7C7B-4DC8-9C08-1924D1006CA9}" srcOrd="0" destOrd="0" presId="urn:microsoft.com/office/officeart/2008/layout/PictureStrips"/>
    <dgm:cxn modelId="{96AFDBF0-D510-4729-A128-A935CE16EEC3}" type="presOf" srcId="{10BB1F1D-FC5A-49C1-80D3-B5DED5796CBD}" destId="{3E05264F-CC2C-4720-829C-5346219AF1E8}" srcOrd="0" destOrd="0" presId="urn:microsoft.com/office/officeart/2008/layout/PictureStrips"/>
    <dgm:cxn modelId="{6DC1A206-6251-4BCA-9369-63E6B096D4B4}" type="presOf" srcId="{259CBCE0-9AE9-43C2-ADBC-BE3FBE791D53}" destId="{D24B1FCF-4370-4D69-897E-172230022670}" srcOrd="0" destOrd="0" presId="urn:microsoft.com/office/officeart/2008/layout/PictureStrips"/>
    <dgm:cxn modelId="{0B696A5A-2477-4963-AD45-B5B8E39AD6F9}" srcId="{259CBCE0-9AE9-43C2-ADBC-BE3FBE791D53}" destId="{E5E04699-93E0-4FF5-AB41-608F007E581A}" srcOrd="0" destOrd="0" parTransId="{7A32D949-D2BA-4FF4-AF8F-F4445F9DCDFE}" sibTransId="{5CEFE756-5232-4D1B-8C97-5D4D7C7E2981}"/>
    <dgm:cxn modelId="{2416EAE5-2E3B-4BA6-A763-2DAAB7CAA0CD}" type="presParOf" srcId="{D24B1FCF-4370-4D69-897E-172230022670}" destId="{8BA90BF4-44FB-4E01-B3D9-3BD7C7171029}" srcOrd="0" destOrd="0" presId="urn:microsoft.com/office/officeart/2008/layout/PictureStrips"/>
    <dgm:cxn modelId="{B9DB28B9-EB37-4031-8062-E13C5F20530C}" type="presParOf" srcId="{8BA90BF4-44FB-4E01-B3D9-3BD7C7171029}" destId="{524C138E-7C7B-4DC8-9C08-1924D1006CA9}" srcOrd="0" destOrd="0" presId="urn:microsoft.com/office/officeart/2008/layout/PictureStrips"/>
    <dgm:cxn modelId="{36761FFB-4239-4B50-92C8-001BEBC81B82}" type="presParOf" srcId="{8BA90BF4-44FB-4E01-B3D9-3BD7C7171029}" destId="{86A1D360-74E0-4D2A-A336-527AA2D7AE00}" srcOrd="1" destOrd="0" presId="urn:microsoft.com/office/officeart/2008/layout/PictureStrips"/>
    <dgm:cxn modelId="{9C9C4496-B63C-4915-9B7E-6BB5A50A7BDD}" type="presParOf" srcId="{D24B1FCF-4370-4D69-897E-172230022670}" destId="{935FEE8B-5A3D-46B2-88D9-2C78A1419B06}" srcOrd="1" destOrd="0" presId="urn:microsoft.com/office/officeart/2008/layout/PictureStrips"/>
    <dgm:cxn modelId="{05ED02C9-DFC1-4F86-B600-5AD64C1D97C5}" type="presParOf" srcId="{D24B1FCF-4370-4D69-897E-172230022670}" destId="{3E7BC984-C1DE-4B45-886D-0EC93C0D460F}" srcOrd="2" destOrd="0" presId="urn:microsoft.com/office/officeart/2008/layout/PictureStrips"/>
    <dgm:cxn modelId="{8A154F57-A9A2-4D02-B625-57CD2230A924}" type="presParOf" srcId="{3E7BC984-C1DE-4B45-886D-0EC93C0D460F}" destId="{8E4B037C-0B2B-4BB2-B6FC-4AB2B36392D3}" srcOrd="0" destOrd="0" presId="urn:microsoft.com/office/officeart/2008/layout/PictureStrips"/>
    <dgm:cxn modelId="{6215ACBB-E94B-41F9-8019-FC2CEF89AB58}" type="presParOf" srcId="{3E7BC984-C1DE-4B45-886D-0EC93C0D460F}" destId="{261F8394-B364-4B9E-B303-3F7D1CA7F7E8}" srcOrd="1" destOrd="0" presId="urn:microsoft.com/office/officeart/2008/layout/PictureStrips"/>
    <dgm:cxn modelId="{0112BF88-96FF-4653-9E8D-DC7224AE7DE1}" type="presParOf" srcId="{D24B1FCF-4370-4D69-897E-172230022670}" destId="{DCBAC56E-C085-4F13-95F0-EE9FC7AE5474}" srcOrd="3" destOrd="0" presId="urn:microsoft.com/office/officeart/2008/layout/PictureStrips"/>
    <dgm:cxn modelId="{82528D6A-E705-43E7-BCD3-D115D7658919}" type="presParOf" srcId="{D24B1FCF-4370-4D69-897E-172230022670}" destId="{BC094F01-7705-4E92-A4C8-CF09D8ED1074}" srcOrd="4" destOrd="0" presId="urn:microsoft.com/office/officeart/2008/layout/PictureStrips"/>
    <dgm:cxn modelId="{76EA5C0E-7CDF-41DF-9914-C12471960469}" type="presParOf" srcId="{BC094F01-7705-4E92-A4C8-CF09D8ED1074}" destId="{3E05264F-CC2C-4720-829C-5346219AF1E8}" srcOrd="0" destOrd="0" presId="urn:microsoft.com/office/officeart/2008/layout/PictureStrips"/>
    <dgm:cxn modelId="{5173F15A-12B1-4E61-9306-F2A52EB353A9}" type="presParOf" srcId="{BC094F01-7705-4E92-A4C8-CF09D8ED1074}" destId="{67CB0F58-B957-4967-B091-145D31EBC44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D9B0EC-7AD6-4E31-81E9-B5C573638CAD}" type="doc">
      <dgm:prSet loTypeId="urn:microsoft.com/office/officeart/2005/8/layout/arrow5" loCatId="process" qsTypeId="urn:microsoft.com/office/officeart/2005/8/quickstyle/simple1" qsCatId="simple" csTypeId="urn:microsoft.com/office/officeart/2005/8/colors/accent2_1" csCatId="accent2" phldr="1"/>
      <dgm:spPr/>
      <dgm:t>
        <a:bodyPr/>
        <a:lstStyle/>
        <a:p>
          <a:endParaRPr lang="es-ES"/>
        </a:p>
      </dgm:t>
    </dgm:pt>
    <dgm:pt modelId="{8601405D-16DE-453A-8723-EA1F1C49C350}">
      <dgm:prSet phldrT="[Texto]" custT="1"/>
      <dgm:spPr/>
      <dgm:t>
        <a:bodyPr/>
        <a:lstStyle/>
        <a:p>
          <a:r>
            <a:rPr lang="es-ES" sz="1800" b="1" u="sng" dirty="0" smtClean="0"/>
            <a:t>Expiatorias: </a:t>
          </a:r>
          <a:r>
            <a:rPr lang="es-ES" sz="2000" dirty="0" smtClean="0"/>
            <a:t>son aquellas donde no existe una relación lógica entre la acción a ser sancionada y la sanción; esto es, el vínculo es totalmente arbitrario e impuesto por una persona con autoridad.</a:t>
          </a:r>
          <a:endParaRPr lang="es-ES" sz="2000" dirty="0"/>
        </a:p>
      </dgm:t>
    </dgm:pt>
    <dgm:pt modelId="{A8CED533-6387-4CE2-AD47-B2256256FDE4}" type="parTrans" cxnId="{E343A924-F2D7-4FD2-BB6A-AD8A1388CADA}">
      <dgm:prSet/>
      <dgm:spPr/>
      <dgm:t>
        <a:bodyPr/>
        <a:lstStyle/>
        <a:p>
          <a:endParaRPr lang="es-ES"/>
        </a:p>
      </dgm:t>
    </dgm:pt>
    <dgm:pt modelId="{A9B6BF3B-AEC3-4CDD-9700-E4F1BAE48862}" type="sibTrans" cxnId="{E343A924-F2D7-4FD2-BB6A-AD8A1388CADA}">
      <dgm:prSet/>
      <dgm:spPr/>
      <dgm:t>
        <a:bodyPr/>
        <a:lstStyle/>
        <a:p>
          <a:endParaRPr lang="es-ES"/>
        </a:p>
      </dgm:t>
    </dgm:pt>
    <dgm:pt modelId="{68AA8A3C-19ED-4619-853F-5DB2CA295B20}">
      <dgm:prSet phldrT="[Texto]" custT="1"/>
      <dgm:spPr/>
      <dgm:t>
        <a:bodyPr/>
        <a:lstStyle/>
        <a:p>
          <a:r>
            <a:rPr lang="es-ES" sz="1600" b="1" u="sng" dirty="0" smtClean="0">
              <a:solidFill>
                <a:schemeClr val="accent1">
                  <a:lumMod val="75000"/>
                  <a:lumOff val="25000"/>
                </a:schemeClr>
              </a:solidFill>
            </a:rPr>
            <a:t>Reciprocidad: </a:t>
          </a:r>
          <a:r>
            <a:rPr lang="es-ES" sz="1600" dirty="0" smtClean="0"/>
            <a:t>son   aquellas   que están directamente relacionadas con el acto a sancionar y su efecto es ayudar a construir reglas de conducta mediante la coordinación de puntos de vista (es la fuente de la autonomía tanto moral como intelectual). Las sanciones de este tipo están basadas en la "regla de oro" (no hagas a otro lo que no quieras que te sea hecho) y deben ser utilizadas sólo en casos necesarios y siempre en un ambiente de mutuo respeto entre el maestro y el estudiante</a:t>
          </a:r>
          <a:r>
            <a:rPr lang="es-ES" sz="1500" dirty="0" smtClean="0"/>
            <a:t>.</a:t>
          </a:r>
          <a:endParaRPr lang="es-ES" sz="1500" dirty="0"/>
        </a:p>
      </dgm:t>
    </dgm:pt>
    <dgm:pt modelId="{CE3685CD-4102-42FA-8838-C2CB842521C0}" type="parTrans" cxnId="{5B70C22C-DE9B-487B-9BA7-44480EFA9568}">
      <dgm:prSet/>
      <dgm:spPr/>
      <dgm:t>
        <a:bodyPr/>
        <a:lstStyle/>
        <a:p>
          <a:endParaRPr lang="es-ES"/>
        </a:p>
      </dgm:t>
    </dgm:pt>
    <dgm:pt modelId="{842231F0-28CF-467B-BF46-4D684664D283}" type="sibTrans" cxnId="{5B70C22C-DE9B-487B-9BA7-44480EFA9568}">
      <dgm:prSet/>
      <dgm:spPr/>
      <dgm:t>
        <a:bodyPr/>
        <a:lstStyle/>
        <a:p>
          <a:endParaRPr lang="es-ES"/>
        </a:p>
      </dgm:t>
    </dgm:pt>
    <dgm:pt modelId="{51F0A60F-E79F-40C7-AB40-97DF973943D9}" type="pres">
      <dgm:prSet presAssocID="{DAD9B0EC-7AD6-4E31-81E9-B5C573638CAD}" presName="diagram" presStyleCnt="0">
        <dgm:presLayoutVars>
          <dgm:dir/>
          <dgm:resizeHandles val="exact"/>
        </dgm:presLayoutVars>
      </dgm:prSet>
      <dgm:spPr/>
    </dgm:pt>
    <dgm:pt modelId="{8E1EE97A-8228-481C-9415-B17CA7D607D7}" type="pres">
      <dgm:prSet presAssocID="{8601405D-16DE-453A-8723-EA1F1C49C350}" presName="arrow" presStyleLbl="node1" presStyleIdx="0" presStyleCnt="2">
        <dgm:presLayoutVars>
          <dgm:bulletEnabled val="1"/>
        </dgm:presLayoutVars>
      </dgm:prSet>
      <dgm:spPr/>
      <dgm:t>
        <a:bodyPr/>
        <a:lstStyle/>
        <a:p>
          <a:endParaRPr lang="es-ES"/>
        </a:p>
      </dgm:t>
    </dgm:pt>
    <dgm:pt modelId="{454EAF8F-BCE3-4E9C-8E7C-4CA42575B1AC}" type="pres">
      <dgm:prSet presAssocID="{68AA8A3C-19ED-4619-853F-5DB2CA295B20}" presName="arrow" presStyleLbl="node1" presStyleIdx="1" presStyleCnt="2">
        <dgm:presLayoutVars>
          <dgm:bulletEnabled val="1"/>
        </dgm:presLayoutVars>
      </dgm:prSet>
      <dgm:spPr/>
      <dgm:t>
        <a:bodyPr/>
        <a:lstStyle/>
        <a:p>
          <a:endParaRPr lang="es-ES"/>
        </a:p>
      </dgm:t>
    </dgm:pt>
  </dgm:ptLst>
  <dgm:cxnLst>
    <dgm:cxn modelId="{5B70C22C-DE9B-487B-9BA7-44480EFA9568}" srcId="{DAD9B0EC-7AD6-4E31-81E9-B5C573638CAD}" destId="{68AA8A3C-19ED-4619-853F-5DB2CA295B20}" srcOrd="1" destOrd="0" parTransId="{CE3685CD-4102-42FA-8838-C2CB842521C0}" sibTransId="{842231F0-28CF-467B-BF46-4D684664D283}"/>
    <dgm:cxn modelId="{E343A924-F2D7-4FD2-BB6A-AD8A1388CADA}" srcId="{DAD9B0EC-7AD6-4E31-81E9-B5C573638CAD}" destId="{8601405D-16DE-453A-8723-EA1F1C49C350}" srcOrd="0" destOrd="0" parTransId="{A8CED533-6387-4CE2-AD47-B2256256FDE4}" sibTransId="{A9B6BF3B-AEC3-4CDD-9700-E4F1BAE48862}"/>
    <dgm:cxn modelId="{89FDC426-0174-4362-8C69-DC0B4911AC1F}" type="presOf" srcId="{DAD9B0EC-7AD6-4E31-81E9-B5C573638CAD}" destId="{51F0A60F-E79F-40C7-AB40-97DF973943D9}" srcOrd="0" destOrd="0" presId="urn:microsoft.com/office/officeart/2005/8/layout/arrow5"/>
    <dgm:cxn modelId="{6B83F6B8-EE5A-4F48-9DF1-AC1033A95DC6}" type="presOf" srcId="{8601405D-16DE-453A-8723-EA1F1C49C350}" destId="{8E1EE97A-8228-481C-9415-B17CA7D607D7}" srcOrd="0" destOrd="0" presId="urn:microsoft.com/office/officeart/2005/8/layout/arrow5"/>
    <dgm:cxn modelId="{D0E2665C-97E7-404E-8EBC-62B9F2C3CBCD}" type="presOf" srcId="{68AA8A3C-19ED-4619-853F-5DB2CA295B20}" destId="{454EAF8F-BCE3-4E9C-8E7C-4CA42575B1AC}" srcOrd="0" destOrd="0" presId="urn:microsoft.com/office/officeart/2005/8/layout/arrow5"/>
    <dgm:cxn modelId="{FE7E942C-DCF8-45BF-AAA6-A52456ABE937}" type="presParOf" srcId="{51F0A60F-E79F-40C7-AB40-97DF973943D9}" destId="{8E1EE97A-8228-481C-9415-B17CA7D607D7}" srcOrd="0" destOrd="0" presId="urn:microsoft.com/office/officeart/2005/8/layout/arrow5"/>
    <dgm:cxn modelId="{DE906FB8-436F-41CB-98B8-473930AD47FF}" type="presParOf" srcId="{51F0A60F-E79F-40C7-AB40-97DF973943D9}" destId="{454EAF8F-BCE3-4E9C-8E7C-4CA42575B1AC}"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6C00F2-898D-4D6F-9715-B22392B3A25C}"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5869D45B-6A90-485A-980A-2C762C01A335}">
      <dgm:prSet phldrT="[Texto]" custT="1"/>
      <dgm:spPr/>
      <dgm:t>
        <a:bodyPr/>
        <a:lstStyle/>
        <a:p>
          <a:pPr algn="l" rtl="0"/>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Tiene</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como</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meta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educativa</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que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cada</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individuo</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acceda</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progresiva</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y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secuencialmente</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a la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etapa</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de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desarrollo</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intelectual</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de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acuerdo</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con las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necesidades</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y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condiciones</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de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cada</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cap="none" normalizeH="0" baseline="0" dirty="0" err="1" smtClean="0">
              <a:ln>
                <a:noFill/>
              </a:ln>
              <a:effectLst/>
              <a:latin typeface="Calibri" panose="020F0502020204030204" pitchFamily="34" charset="0"/>
              <a:cs typeface="Calibri" panose="020F0502020204030204" pitchFamily="34" charset="0"/>
            </a:rPr>
            <a:t>uno</a:t>
          </a:r>
          <a:r>
            <a:rPr kumimoji="0" lang="en-US" altLang="en-US" sz="1800" b="1" u="none" strike="noStrike" cap="none" normalizeH="0" baseline="0" dirty="0" smtClean="0">
              <a:ln>
                <a:noFill/>
              </a:ln>
              <a:effectLst/>
              <a:latin typeface="Calibri" panose="020F0502020204030204" pitchFamily="34" charset="0"/>
              <a:cs typeface="Calibri" panose="020F0502020204030204" pitchFamily="34" charset="0"/>
            </a:rPr>
            <a:t>. </a:t>
          </a:r>
          <a:endParaRPr lang="es-ES" sz="1800" b="1" dirty="0"/>
        </a:p>
      </dgm:t>
    </dgm:pt>
    <dgm:pt modelId="{9D90FFA4-187F-4F94-9CDB-BFD3AB8A6B83}" type="parTrans" cxnId="{0766CD3A-7DF8-4874-B0F8-084F88E7F795}">
      <dgm:prSet/>
      <dgm:spPr/>
      <dgm:t>
        <a:bodyPr/>
        <a:lstStyle/>
        <a:p>
          <a:endParaRPr lang="es-ES"/>
        </a:p>
      </dgm:t>
    </dgm:pt>
    <dgm:pt modelId="{3FD9088D-F3E4-4B14-9CDC-DC70347F8FB7}" type="sibTrans" cxnId="{0766CD3A-7DF8-4874-B0F8-084F88E7F795}">
      <dgm:prSet/>
      <dgm:spPr/>
      <dgm:t>
        <a:bodyPr/>
        <a:lstStyle/>
        <a:p>
          <a:endParaRPr lang="es-ES"/>
        </a:p>
      </dgm:t>
    </dgm:pt>
    <dgm:pt modelId="{31EB9A79-9CDE-4E6F-9FB6-147B772145FE}">
      <dgm:prSet phldrT="[Texto]"/>
      <dgm:spPr/>
      <dgm:t>
        <a:bodyPr/>
        <a:lstStyle/>
        <a:p>
          <a:pPr rtl="0"/>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Los </a:t>
          </a:r>
          <a:r>
            <a:rPr kumimoji="0" lang="en-US" altLang="en-US" b="1" u="none" strike="noStrike" cap="none" normalizeH="0" baseline="0" dirty="0" err="1" smtClean="0">
              <a:ln>
                <a:noFill/>
              </a:ln>
              <a:effectLst/>
              <a:latin typeface="Calibri" panose="020F0502020204030204" pitchFamily="34" charset="0"/>
              <a:cs typeface="Calibri" panose="020F0502020204030204" pitchFamily="34" charset="0"/>
            </a:rPr>
            <a:t>seres</a:t>
          </a:r>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b="1" u="none" strike="noStrike" cap="none" normalizeH="0" baseline="0" dirty="0" err="1" smtClean="0">
              <a:ln>
                <a:noFill/>
              </a:ln>
              <a:effectLst/>
              <a:latin typeface="Calibri" panose="020F0502020204030204" pitchFamily="34" charset="0"/>
              <a:cs typeface="Calibri" panose="020F0502020204030204" pitchFamily="34" charset="0"/>
            </a:rPr>
            <a:t>humanos</a:t>
          </a:r>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b="1" u="none" strike="noStrike" cap="none" normalizeH="0" baseline="0" dirty="0" err="1" smtClean="0">
              <a:ln>
                <a:noFill/>
              </a:ln>
              <a:effectLst/>
              <a:latin typeface="Calibri" panose="020F0502020204030204" pitchFamily="34" charset="0"/>
              <a:cs typeface="Calibri" panose="020F0502020204030204" pitchFamily="34" charset="0"/>
            </a:rPr>
            <a:t>utilizan</a:t>
          </a:r>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b="1" u="none" strike="noStrike" cap="none" normalizeH="0" baseline="0" dirty="0" err="1" smtClean="0">
              <a:ln>
                <a:noFill/>
              </a:ln>
              <a:effectLst/>
              <a:latin typeface="Calibri" panose="020F0502020204030204" pitchFamily="34" charset="0"/>
              <a:cs typeface="Calibri" panose="020F0502020204030204" pitchFamily="34" charset="0"/>
            </a:rPr>
            <a:t>procesos</a:t>
          </a:r>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b="1" u="none" strike="noStrike" cap="none" normalizeH="0" baseline="0" dirty="0" err="1" smtClean="0">
              <a:ln>
                <a:noFill/>
              </a:ln>
              <a:effectLst/>
              <a:latin typeface="Calibri" panose="020F0502020204030204" pitchFamily="34" charset="0"/>
              <a:cs typeface="Calibri" panose="020F0502020204030204" pitchFamily="34" charset="0"/>
            </a:rPr>
            <a:t>cognitivos</a:t>
          </a:r>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b="1" u="none" strike="noStrike" cap="none" normalizeH="0" baseline="0" dirty="0" err="1" smtClean="0">
              <a:ln>
                <a:noFill/>
              </a:ln>
              <a:effectLst/>
              <a:latin typeface="Calibri" panose="020F0502020204030204" pitchFamily="34" charset="0"/>
              <a:cs typeface="Calibri" panose="020F0502020204030204" pitchFamily="34" charset="0"/>
            </a:rPr>
            <a:t>diferentes</a:t>
          </a:r>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b="1" u="none" strike="noStrike" cap="none" normalizeH="0" baseline="0" dirty="0" err="1" smtClean="0">
              <a:ln>
                <a:noFill/>
              </a:ln>
              <a:effectLst/>
              <a:latin typeface="Calibri" panose="020F0502020204030204" pitchFamily="34" charset="0"/>
              <a:cs typeface="Calibri" panose="020F0502020204030204" pitchFamily="34" charset="0"/>
            </a:rPr>
            <a:t>los</a:t>
          </a:r>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b="1" u="none" strike="noStrike" cap="none" normalizeH="0" baseline="0" dirty="0" err="1" smtClean="0">
              <a:ln>
                <a:noFill/>
              </a:ln>
              <a:effectLst/>
              <a:latin typeface="Calibri" panose="020F0502020204030204" pitchFamily="34" charset="0"/>
              <a:cs typeface="Calibri" panose="020F0502020204030204" pitchFamily="34" charset="0"/>
            </a:rPr>
            <a:t>niños</a:t>
          </a:r>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 y </a:t>
          </a:r>
          <a:r>
            <a:rPr kumimoji="0" lang="en-US" altLang="en-US" b="1" u="none" strike="noStrike" cap="none" normalizeH="0" baseline="0" dirty="0" err="1" smtClean="0">
              <a:ln>
                <a:noFill/>
              </a:ln>
              <a:effectLst/>
              <a:latin typeface="Calibri" panose="020F0502020204030204" pitchFamily="34" charset="0"/>
              <a:cs typeface="Calibri" panose="020F0502020204030204" pitchFamily="34" charset="0"/>
            </a:rPr>
            <a:t>en</a:t>
          </a:r>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b="1" u="none" strike="noStrike" cap="none" normalizeH="0" baseline="0" dirty="0" err="1" smtClean="0">
              <a:ln>
                <a:noFill/>
              </a:ln>
              <a:effectLst/>
              <a:latin typeface="Calibri" panose="020F0502020204030204" pitchFamily="34" charset="0"/>
              <a:cs typeface="Calibri" panose="020F0502020204030204" pitchFamily="34" charset="0"/>
            </a:rPr>
            <a:t>los</a:t>
          </a:r>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b="1" u="none" strike="noStrike" cap="none" normalizeH="0" baseline="0" dirty="0" err="1" smtClean="0">
              <a:ln>
                <a:noFill/>
              </a:ln>
              <a:effectLst/>
              <a:latin typeface="Calibri" panose="020F0502020204030204" pitchFamily="34" charset="0"/>
              <a:cs typeface="Calibri" panose="020F0502020204030204" pitchFamily="34" charset="0"/>
            </a:rPr>
            <a:t>adultos</a:t>
          </a:r>
          <a:r>
            <a:rPr kumimoji="0" lang="en-US" altLang="en-US" b="1" u="none" strike="noStrike" cap="none" normalizeH="0" baseline="0" dirty="0" smtClean="0">
              <a:ln>
                <a:noFill/>
              </a:ln>
              <a:effectLst/>
              <a:latin typeface="Calibri" panose="020F0502020204030204" pitchFamily="34" charset="0"/>
              <a:cs typeface="Calibri" panose="020F0502020204030204" pitchFamily="34" charset="0"/>
            </a:rPr>
            <a:t>). </a:t>
          </a:r>
          <a:endParaRPr lang="es-ES" b="1" dirty="0"/>
        </a:p>
      </dgm:t>
    </dgm:pt>
    <dgm:pt modelId="{88892219-883A-453F-B361-1033A3D50D06}" type="parTrans" cxnId="{A13C145B-A9B9-4031-A857-FB3EFE7F3D1E}">
      <dgm:prSet/>
      <dgm:spPr/>
      <dgm:t>
        <a:bodyPr/>
        <a:lstStyle/>
        <a:p>
          <a:endParaRPr lang="es-ES"/>
        </a:p>
      </dgm:t>
    </dgm:pt>
    <dgm:pt modelId="{3E6089E5-F9AF-4F07-BD8C-915E07AF0778}" type="sibTrans" cxnId="{A13C145B-A9B9-4031-A857-FB3EFE7F3D1E}">
      <dgm:prSet/>
      <dgm:spPr/>
      <dgm:t>
        <a:bodyPr/>
        <a:lstStyle/>
        <a:p>
          <a:endParaRPr lang="es-ES"/>
        </a:p>
      </dgm:t>
    </dgm:pt>
    <dgm:pt modelId="{A7645DB0-EF5B-4099-948C-51C6F9502A81}">
      <dgm:prSet phldrT="[Texto]"/>
      <dgm:spPr/>
      <dgm:t>
        <a:bodyPr/>
        <a:lstStyle/>
        <a:p>
          <a:r>
            <a:rPr lang="es-ES" b="1" i="0" dirty="0" smtClean="0"/>
            <a:t>El rol del maestro está dirigido a tener en cuenta el nivel de desarrollo y el proceso cognitivo de los alumnos.</a:t>
          </a:r>
          <a:endParaRPr lang="es-ES" b="1" i="0" dirty="0"/>
        </a:p>
      </dgm:t>
    </dgm:pt>
    <dgm:pt modelId="{69A1DB0F-210F-419D-83C1-940D73B1A711}" type="parTrans" cxnId="{DEFFF96D-5DDB-46D0-BA29-EE04585B3A76}">
      <dgm:prSet/>
      <dgm:spPr/>
      <dgm:t>
        <a:bodyPr/>
        <a:lstStyle/>
        <a:p>
          <a:endParaRPr lang="es-ES"/>
        </a:p>
      </dgm:t>
    </dgm:pt>
    <dgm:pt modelId="{FA883126-8223-4098-9102-5C91E3CA4D4B}" type="sibTrans" cxnId="{DEFFF96D-5DDB-46D0-BA29-EE04585B3A76}">
      <dgm:prSet/>
      <dgm:spPr/>
      <dgm:t>
        <a:bodyPr/>
        <a:lstStyle/>
        <a:p>
          <a:endParaRPr lang="es-ES"/>
        </a:p>
      </dgm:t>
    </dgm:pt>
    <dgm:pt modelId="{BB7D87B8-42B7-451B-AFE3-0D886291F2DE}" type="pres">
      <dgm:prSet presAssocID="{AA6C00F2-898D-4D6F-9715-B22392B3A25C}" presName="Name0" presStyleCnt="0">
        <dgm:presLayoutVars>
          <dgm:dir/>
          <dgm:resizeHandles val="exact"/>
        </dgm:presLayoutVars>
      </dgm:prSet>
      <dgm:spPr/>
    </dgm:pt>
    <dgm:pt modelId="{BFB06FBF-4547-4D3C-9999-58E192590CC0}" type="pres">
      <dgm:prSet presAssocID="{5869D45B-6A90-485A-980A-2C762C01A335}" presName="composite" presStyleCnt="0"/>
      <dgm:spPr/>
    </dgm:pt>
    <dgm:pt modelId="{C670C77A-C139-4ED6-9A64-0DC3FCD0D22A}" type="pres">
      <dgm:prSet presAssocID="{5869D45B-6A90-485A-980A-2C762C01A335}" presName="rect1" presStyleLbl="trAlignAcc1" presStyleIdx="0" presStyleCnt="3">
        <dgm:presLayoutVars>
          <dgm:bulletEnabled val="1"/>
        </dgm:presLayoutVars>
      </dgm:prSet>
      <dgm:spPr/>
      <dgm:t>
        <a:bodyPr/>
        <a:lstStyle/>
        <a:p>
          <a:endParaRPr lang="es-ES"/>
        </a:p>
      </dgm:t>
    </dgm:pt>
    <dgm:pt modelId="{DA475D59-204F-41C5-9269-54DE4EC7219D}" type="pres">
      <dgm:prSet presAssocID="{5869D45B-6A90-485A-980A-2C762C01A335}"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3000" r="-63000"/>
          </a:stretch>
        </a:blipFill>
      </dgm:spPr>
    </dgm:pt>
    <dgm:pt modelId="{DCD1EF7B-DBF6-4A9E-A7A8-EF4D6BF00641}" type="pres">
      <dgm:prSet presAssocID="{3FD9088D-F3E4-4B14-9CDC-DC70347F8FB7}" presName="sibTrans" presStyleCnt="0"/>
      <dgm:spPr/>
    </dgm:pt>
    <dgm:pt modelId="{FD716BF7-B559-48FF-B32B-EBCE85D57FB4}" type="pres">
      <dgm:prSet presAssocID="{31EB9A79-9CDE-4E6F-9FB6-147B772145FE}" presName="composite" presStyleCnt="0"/>
      <dgm:spPr/>
    </dgm:pt>
    <dgm:pt modelId="{C1BBFC89-FE15-41C3-983C-3CA7D1D33088}" type="pres">
      <dgm:prSet presAssocID="{31EB9A79-9CDE-4E6F-9FB6-147B772145FE}" presName="rect1" presStyleLbl="trAlignAcc1" presStyleIdx="1" presStyleCnt="3">
        <dgm:presLayoutVars>
          <dgm:bulletEnabled val="1"/>
        </dgm:presLayoutVars>
      </dgm:prSet>
      <dgm:spPr/>
      <dgm:t>
        <a:bodyPr/>
        <a:lstStyle/>
        <a:p>
          <a:endParaRPr lang="es-ES"/>
        </a:p>
      </dgm:t>
    </dgm:pt>
    <dgm:pt modelId="{93329C7B-2509-4F6C-B4FF-3F108547CAE1}" type="pres">
      <dgm:prSet presAssocID="{31EB9A79-9CDE-4E6F-9FB6-147B772145FE}" presName="rect2"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pt>
    <dgm:pt modelId="{5818E31C-0B44-4915-903D-68683F95592F}" type="pres">
      <dgm:prSet presAssocID="{3E6089E5-F9AF-4F07-BD8C-915E07AF0778}" presName="sibTrans" presStyleCnt="0"/>
      <dgm:spPr/>
    </dgm:pt>
    <dgm:pt modelId="{8DE97323-D2DE-4CF3-8386-2C2CA12D05BB}" type="pres">
      <dgm:prSet presAssocID="{A7645DB0-EF5B-4099-948C-51C6F9502A81}" presName="composite" presStyleCnt="0"/>
      <dgm:spPr/>
    </dgm:pt>
    <dgm:pt modelId="{866F2D75-CAEE-41BE-886C-7626F856DB6F}" type="pres">
      <dgm:prSet presAssocID="{A7645DB0-EF5B-4099-948C-51C6F9502A81}" presName="rect1" presStyleLbl="trAlignAcc1" presStyleIdx="2" presStyleCnt="3">
        <dgm:presLayoutVars>
          <dgm:bulletEnabled val="1"/>
        </dgm:presLayoutVars>
      </dgm:prSet>
      <dgm:spPr/>
      <dgm:t>
        <a:bodyPr/>
        <a:lstStyle/>
        <a:p>
          <a:endParaRPr lang="es-ES"/>
        </a:p>
      </dgm:t>
    </dgm:pt>
    <dgm:pt modelId="{06A3840A-4B8C-4D74-9CCD-8685DEA5D7A5}" type="pres">
      <dgm:prSet presAssocID="{A7645DB0-EF5B-4099-948C-51C6F9502A81}"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pt>
  </dgm:ptLst>
  <dgm:cxnLst>
    <dgm:cxn modelId="{0766CD3A-7DF8-4874-B0F8-084F88E7F795}" srcId="{AA6C00F2-898D-4D6F-9715-B22392B3A25C}" destId="{5869D45B-6A90-485A-980A-2C762C01A335}" srcOrd="0" destOrd="0" parTransId="{9D90FFA4-187F-4F94-9CDB-BFD3AB8A6B83}" sibTransId="{3FD9088D-F3E4-4B14-9CDC-DC70347F8FB7}"/>
    <dgm:cxn modelId="{99F3B914-22D8-4DD5-8948-4BC201BBFBC1}" type="presOf" srcId="{AA6C00F2-898D-4D6F-9715-B22392B3A25C}" destId="{BB7D87B8-42B7-451B-AFE3-0D886291F2DE}" srcOrd="0" destOrd="0" presId="urn:microsoft.com/office/officeart/2008/layout/PictureStrips"/>
    <dgm:cxn modelId="{A7731A25-B85C-440B-A92B-CEF11C29B20F}" type="presOf" srcId="{A7645DB0-EF5B-4099-948C-51C6F9502A81}" destId="{866F2D75-CAEE-41BE-886C-7626F856DB6F}" srcOrd="0" destOrd="0" presId="urn:microsoft.com/office/officeart/2008/layout/PictureStrips"/>
    <dgm:cxn modelId="{DEFFF96D-5DDB-46D0-BA29-EE04585B3A76}" srcId="{AA6C00F2-898D-4D6F-9715-B22392B3A25C}" destId="{A7645DB0-EF5B-4099-948C-51C6F9502A81}" srcOrd="2" destOrd="0" parTransId="{69A1DB0F-210F-419D-83C1-940D73B1A711}" sibTransId="{FA883126-8223-4098-9102-5C91E3CA4D4B}"/>
    <dgm:cxn modelId="{11A79AE7-F216-4AEB-8D86-89B8D7440E41}" type="presOf" srcId="{31EB9A79-9CDE-4E6F-9FB6-147B772145FE}" destId="{C1BBFC89-FE15-41C3-983C-3CA7D1D33088}" srcOrd="0" destOrd="0" presId="urn:microsoft.com/office/officeart/2008/layout/PictureStrips"/>
    <dgm:cxn modelId="{28E3F8EC-72BF-4571-987D-D1ABA9ABB686}" type="presOf" srcId="{5869D45B-6A90-485A-980A-2C762C01A335}" destId="{C670C77A-C139-4ED6-9A64-0DC3FCD0D22A}" srcOrd="0" destOrd="0" presId="urn:microsoft.com/office/officeart/2008/layout/PictureStrips"/>
    <dgm:cxn modelId="{A13C145B-A9B9-4031-A857-FB3EFE7F3D1E}" srcId="{AA6C00F2-898D-4D6F-9715-B22392B3A25C}" destId="{31EB9A79-9CDE-4E6F-9FB6-147B772145FE}" srcOrd="1" destOrd="0" parTransId="{88892219-883A-453F-B361-1033A3D50D06}" sibTransId="{3E6089E5-F9AF-4F07-BD8C-915E07AF0778}"/>
    <dgm:cxn modelId="{EF4D32A5-2A09-4AAA-B0BA-9AED13201DA0}" type="presParOf" srcId="{BB7D87B8-42B7-451B-AFE3-0D886291F2DE}" destId="{BFB06FBF-4547-4D3C-9999-58E192590CC0}" srcOrd="0" destOrd="0" presId="urn:microsoft.com/office/officeart/2008/layout/PictureStrips"/>
    <dgm:cxn modelId="{8C344B4D-1A11-44F8-B560-553DF2361832}" type="presParOf" srcId="{BFB06FBF-4547-4D3C-9999-58E192590CC0}" destId="{C670C77A-C139-4ED6-9A64-0DC3FCD0D22A}" srcOrd="0" destOrd="0" presId="urn:microsoft.com/office/officeart/2008/layout/PictureStrips"/>
    <dgm:cxn modelId="{4E365D28-C30B-4A0E-81E2-9C2D2F14AE5C}" type="presParOf" srcId="{BFB06FBF-4547-4D3C-9999-58E192590CC0}" destId="{DA475D59-204F-41C5-9269-54DE4EC7219D}" srcOrd="1" destOrd="0" presId="urn:microsoft.com/office/officeart/2008/layout/PictureStrips"/>
    <dgm:cxn modelId="{8A8DA1F2-0D85-493C-9285-64AE6389B79E}" type="presParOf" srcId="{BB7D87B8-42B7-451B-AFE3-0D886291F2DE}" destId="{DCD1EF7B-DBF6-4A9E-A7A8-EF4D6BF00641}" srcOrd="1" destOrd="0" presId="urn:microsoft.com/office/officeart/2008/layout/PictureStrips"/>
    <dgm:cxn modelId="{80DED785-7421-4213-AEE7-261E6418F9D8}" type="presParOf" srcId="{BB7D87B8-42B7-451B-AFE3-0D886291F2DE}" destId="{FD716BF7-B559-48FF-B32B-EBCE85D57FB4}" srcOrd="2" destOrd="0" presId="urn:microsoft.com/office/officeart/2008/layout/PictureStrips"/>
    <dgm:cxn modelId="{811D0051-7BA0-4995-A7DF-617EFF9FFDBC}" type="presParOf" srcId="{FD716BF7-B559-48FF-B32B-EBCE85D57FB4}" destId="{C1BBFC89-FE15-41C3-983C-3CA7D1D33088}" srcOrd="0" destOrd="0" presId="urn:microsoft.com/office/officeart/2008/layout/PictureStrips"/>
    <dgm:cxn modelId="{0D856EEA-D3DF-4A1B-A4F3-FEDB18CF3AF7}" type="presParOf" srcId="{FD716BF7-B559-48FF-B32B-EBCE85D57FB4}" destId="{93329C7B-2509-4F6C-B4FF-3F108547CAE1}" srcOrd="1" destOrd="0" presId="urn:microsoft.com/office/officeart/2008/layout/PictureStrips"/>
    <dgm:cxn modelId="{70E666AD-EFEA-4A47-ABA7-C4F6D59639F9}" type="presParOf" srcId="{BB7D87B8-42B7-451B-AFE3-0D886291F2DE}" destId="{5818E31C-0B44-4915-903D-68683F95592F}" srcOrd="3" destOrd="0" presId="urn:microsoft.com/office/officeart/2008/layout/PictureStrips"/>
    <dgm:cxn modelId="{8A76E2A9-EC43-4270-9028-6DA5A74C3689}" type="presParOf" srcId="{BB7D87B8-42B7-451B-AFE3-0D886291F2DE}" destId="{8DE97323-D2DE-4CF3-8386-2C2CA12D05BB}" srcOrd="4" destOrd="0" presId="urn:microsoft.com/office/officeart/2008/layout/PictureStrips"/>
    <dgm:cxn modelId="{1AED917C-CB80-4C17-BF2F-FF136281D213}" type="presParOf" srcId="{8DE97323-D2DE-4CF3-8386-2C2CA12D05BB}" destId="{866F2D75-CAEE-41BE-886C-7626F856DB6F}" srcOrd="0" destOrd="0" presId="urn:microsoft.com/office/officeart/2008/layout/PictureStrips"/>
    <dgm:cxn modelId="{3014A7E1-F020-45DF-807F-A56D8FBB1588}" type="presParOf" srcId="{8DE97323-D2DE-4CF3-8386-2C2CA12D05BB}" destId="{06A3840A-4B8C-4D74-9CCD-8685DEA5D7A5}"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4DB035-7144-44A0-9AF2-0A07D79F0890}" type="doc">
      <dgm:prSet loTypeId="urn:microsoft.com/office/officeart/2008/layout/AscendingPictureAccentProcess" loCatId="process" qsTypeId="urn:microsoft.com/office/officeart/2005/8/quickstyle/simple1" qsCatId="simple" csTypeId="urn:microsoft.com/office/officeart/2005/8/colors/accent0_1" csCatId="mainScheme" phldr="1"/>
      <dgm:spPr/>
      <dgm:t>
        <a:bodyPr/>
        <a:lstStyle/>
        <a:p>
          <a:endParaRPr lang="es-ES"/>
        </a:p>
      </dgm:t>
    </dgm:pt>
    <dgm:pt modelId="{5407590C-BB9A-42CC-9BA6-6C3E13677B69}">
      <dgm:prSet phldrT="[Texto]"/>
      <dgm:spPr/>
      <dgm:t>
        <a:bodyPr/>
        <a:lstStyle/>
        <a:p>
          <a:r>
            <a:rPr lang="es-ES" dirty="0" smtClean="0"/>
            <a:t>En el modelo </a:t>
          </a:r>
          <a:r>
            <a:rPr lang="es-ES" dirty="0" err="1" smtClean="0"/>
            <a:t>cognoscitivista</a:t>
          </a:r>
          <a:r>
            <a:rPr lang="es-ES" dirty="0" smtClean="0"/>
            <a:t> lo importante no es el resultado del proceso de aprendizaje en términos de comportamientos logrados y demostrados, sino los indicadores cualitativos que permiten inferir acerca de las estructuras de conocimientos y los procesos mentales que las generan.</a:t>
          </a:r>
          <a:endParaRPr lang="es-ES" dirty="0"/>
        </a:p>
      </dgm:t>
    </dgm:pt>
    <dgm:pt modelId="{4B84A743-9B82-4D86-AF78-C7FB07D3813A}" type="parTrans" cxnId="{A2BEE57B-31A7-46D9-8902-816B62A2FC69}">
      <dgm:prSet/>
      <dgm:spPr/>
      <dgm:t>
        <a:bodyPr/>
        <a:lstStyle/>
        <a:p>
          <a:endParaRPr lang="es-ES"/>
        </a:p>
      </dgm:t>
    </dgm:pt>
    <dgm:pt modelId="{6584D0A3-113C-485D-B7D7-1AE6319D41F7}" type="sibTrans" cxnId="{A2BEE57B-31A7-46D9-8902-816B62A2FC6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dgm:spPr>
      <dgm:t>
        <a:bodyPr/>
        <a:lstStyle/>
        <a:p>
          <a:endParaRPr lang="es-ES"/>
        </a:p>
      </dgm:t>
    </dgm:pt>
    <dgm:pt modelId="{AB5A3FAC-A15C-4286-81AA-5DB771B3188D}">
      <dgm:prSet phldrT="[Texto]" custT="1"/>
      <dgm:spPr/>
      <dgm:t>
        <a:bodyPr/>
        <a:lstStyle/>
        <a:p>
          <a:pPr algn="just"/>
          <a:r>
            <a:rPr lang="es-ES" sz="1800" dirty="0" smtClean="0"/>
            <a:t>El maestro debe orientar  a los estudiantes a desarrollar aprendizajes por recepción significativa y a  participar en actividades exploratorias, que puedan ser usadas posteriormente en formas de pensar independiente.</a:t>
          </a:r>
          <a:endParaRPr lang="es-ES" sz="1800" dirty="0"/>
        </a:p>
      </dgm:t>
    </dgm:pt>
    <dgm:pt modelId="{44EEB2BD-A440-4D5E-B367-EBD1168C4D97}" type="parTrans" cxnId="{A0A4A472-5C65-40F7-9C1B-8E15F3094B59}">
      <dgm:prSet/>
      <dgm:spPr/>
      <dgm:t>
        <a:bodyPr/>
        <a:lstStyle/>
        <a:p>
          <a:endParaRPr lang="es-ES"/>
        </a:p>
      </dgm:t>
    </dgm:pt>
    <dgm:pt modelId="{D3E64B56-1D96-472B-B422-EB5DD83BD623}" type="sibTrans" cxnId="{A0A4A472-5C65-40F7-9C1B-8E15F3094B5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dgm:spPr>
      <dgm:t>
        <a:bodyPr/>
        <a:lstStyle/>
        <a:p>
          <a:endParaRPr lang="es-ES"/>
        </a:p>
      </dgm:t>
    </dgm:pt>
    <dgm:pt modelId="{DD86C5BC-09A4-421A-BF58-FF960D034F41}" type="pres">
      <dgm:prSet presAssocID="{044DB035-7144-44A0-9AF2-0A07D79F0890}" presName="Name0" presStyleCnt="0">
        <dgm:presLayoutVars>
          <dgm:chMax val="7"/>
          <dgm:chPref val="7"/>
          <dgm:dir/>
        </dgm:presLayoutVars>
      </dgm:prSet>
      <dgm:spPr/>
    </dgm:pt>
    <dgm:pt modelId="{8198AAD2-C355-49E2-A727-047B18E7C581}" type="pres">
      <dgm:prSet presAssocID="{044DB035-7144-44A0-9AF2-0A07D79F0890}" presName="dot1" presStyleLbl="alignNode1" presStyleIdx="0" presStyleCnt="10"/>
      <dgm:spPr/>
    </dgm:pt>
    <dgm:pt modelId="{4BB00401-9044-4F8E-BD5F-9D6D185ADA75}" type="pres">
      <dgm:prSet presAssocID="{044DB035-7144-44A0-9AF2-0A07D79F0890}" presName="dot2" presStyleLbl="alignNode1" presStyleIdx="1" presStyleCnt="10"/>
      <dgm:spPr/>
    </dgm:pt>
    <dgm:pt modelId="{117BF72A-C611-42C5-BED8-EAB89B0FEF89}" type="pres">
      <dgm:prSet presAssocID="{044DB035-7144-44A0-9AF2-0A07D79F0890}" presName="dot3" presStyleLbl="alignNode1" presStyleIdx="2" presStyleCnt="10"/>
      <dgm:spPr/>
    </dgm:pt>
    <dgm:pt modelId="{6C2F04A1-8DFD-428F-BFDE-67BA585729E5}" type="pres">
      <dgm:prSet presAssocID="{044DB035-7144-44A0-9AF2-0A07D79F0890}" presName="dotArrow1" presStyleLbl="alignNode1" presStyleIdx="3" presStyleCnt="10"/>
      <dgm:spPr/>
    </dgm:pt>
    <dgm:pt modelId="{ECD4401A-2A27-4A00-90A2-6966DCC87434}" type="pres">
      <dgm:prSet presAssocID="{044DB035-7144-44A0-9AF2-0A07D79F0890}" presName="dotArrow2" presStyleLbl="alignNode1" presStyleIdx="4" presStyleCnt="10"/>
      <dgm:spPr/>
    </dgm:pt>
    <dgm:pt modelId="{5849B877-9E5A-47D4-8ECA-F27F1C919005}" type="pres">
      <dgm:prSet presAssocID="{044DB035-7144-44A0-9AF2-0A07D79F0890}" presName="dotArrow3" presStyleLbl="alignNode1" presStyleIdx="5" presStyleCnt="10"/>
      <dgm:spPr/>
    </dgm:pt>
    <dgm:pt modelId="{EBA2F18A-C757-43F0-AAEE-DE6E4D229BFE}" type="pres">
      <dgm:prSet presAssocID="{044DB035-7144-44A0-9AF2-0A07D79F0890}" presName="dotArrow4" presStyleLbl="alignNode1" presStyleIdx="6" presStyleCnt="10"/>
      <dgm:spPr/>
    </dgm:pt>
    <dgm:pt modelId="{B2B8C301-51F0-48CB-AC4A-C39D8BFBA866}" type="pres">
      <dgm:prSet presAssocID="{044DB035-7144-44A0-9AF2-0A07D79F0890}" presName="dotArrow5" presStyleLbl="alignNode1" presStyleIdx="7" presStyleCnt="10"/>
      <dgm:spPr/>
    </dgm:pt>
    <dgm:pt modelId="{94C2DBF3-BFCB-484A-95B2-64897319AC82}" type="pres">
      <dgm:prSet presAssocID="{044DB035-7144-44A0-9AF2-0A07D79F0890}" presName="dotArrow6" presStyleLbl="alignNode1" presStyleIdx="8" presStyleCnt="10"/>
      <dgm:spPr/>
    </dgm:pt>
    <dgm:pt modelId="{0625FEF6-4653-4EA3-9E12-86963AA12543}" type="pres">
      <dgm:prSet presAssocID="{044DB035-7144-44A0-9AF2-0A07D79F0890}" presName="dotArrow7" presStyleLbl="alignNode1" presStyleIdx="9" presStyleCnt="10"/>
      <dgm:spPr/>
    </dgm:pt>
    <dgm:pt modelId="{F2EF60DB-370A-4E34-B4D4-DD38CFF9BBDA}" type="pres">
      <dgm:prSet presAssocID="{5407590C-BB9A-42CC-9BA6-6C3E13677B69}" presName="parTx1" presStyleLbl="node1" presStyleIdx="0" presStyleCnt="2" custScaleX="216444" custScaleY="294190" custLinFactNeighborX="57773" custLinFactNeighborY="70747"/>
      <dgm:spPr/>
      <dgm:t>
        <a:bodyPr/>
        <a:lstStyle/>
        <a:p>
          <a:endParaRPr lang="es-ES"/>
        </a:p>
      </dgm:t>
    </dgm:pt>
    <dgm:pt modelId="{1BEDEA86-B1E6-4AD9-A2D5-37CC210E7B35}" type="pres">
      <dgm:prSet presAssocID="{6584D0A3-113C-485D-B7D7-1AE6319D41F7}" presName="picture1" presStyleCnt="0"/>
      <dgm:spPr/>
    </dgm:pt>
    <dgm:pt modelId="{CD4AA16C-52C5-4138-8EC7-06AA9BE9952C}" type="pres">
      <dgm:prSet presAssocID="{6584D0A3-113C-485D-B7D7-1AE6319D41F7}" presName="imageRepeatNode" presStyleLbl="fgImgPlace1" presStyleIdx="0" presStyleCnt="2"/>
      <dgm:spPr/>
    </dgm:pt>
    <dgm:pt modelId="{6BDBBEEB-B11D-4090-83FF-3B5C9AF08303}" type="pres">
      <dgm:prSet presAssocID="{AB5A3FAC-A15C-4286-81AA-5DB771B3188D}" presName="parTx2" presStyleLbl="node1" presStyleIdx="1" presStyleCnt="2" custScaleX="145758" custScaleY="210744" custLinFactNeighborX="41749" custLinFactNeighborY="-45593"/>
      <dgm:spPr/>
      <dgm:t>
        <a:bodyPr/>
        <a:lstStyle/>
        <a:p>
          <a:endParaRPr lang="es-ES"/>
        </a:p>
      </dgm:t>
    </dgm:pt>
    <dgm:pt modelId="{B85378EE-3C35-4D98-950E-244FFD540760}" type="pres">
      <dgm:prSet presAssocID="{D3E64B56-1D96-472B-B422-EB5DD83BD623}" presName="picture2" presStyleCnt="0"/>
      <dgm:spPr/>
    </dgm:pt>
    <dgm:pt modelId="{ADF5D6B4-1AF0-4AF7-8977-DA697E91728F}" type="pres">
      <dgm:prSet presAssocID="{D3E64B56-1D96-472B-B422-EB5DD83BD623}" presName="imageRepeatNode" presStyleLbl="fgImgPlace1" presStyleIdx="1" presStyleCnt="2"/>
      <dgm:spPr/>
    </dgm:pt>
  </dgm:ptLst>
  <dgm:cxnLst>
    <dgm:cxn modelId="{B2BB44AC-2A06-4758-97F6-5EA8889DC161}" type="presOf" srcId="{D3E64B56-1D96-472B-B422-EB5DD83BD623}" destId="{ADF5D6B4-1AF0-4AF7-8977-DA697E91728F}" srcOrd="0" destOrd="0" presId="urn:microsoft.com/office/officeart/2008/layout/AscendingPictureAccentProcess"/>
    <dgm:cxn modelId="{BDA571B9-D226-4831-9F7A-DB8F15F49126}" type="presOf" srcId="{044DB035-7144-44A0-9AF2-0A07D79F0890}" destId="{DD86C5BC-09A4-421A-BF58-FF960D034F41}" srcOrd="0" destOrd="0" presId="urn:microsoft.com/office/officeart/2008/layout/AscendingPictureAccentProcess"/>
    <dgm:cxn modelId="{6730FC7A-E90D-47BE-8000-18757BE70CC6}" type="presOf" srcId="{AB5A3FAC-A15C-4286-81AA-5DB771B3188D}" destId="{6BDBBEEB-B11D-4090-83FF-3B5C9AF08303}" srcOrd="0" destOrd="0" presId="urn:microsoft.com/office/officeart/2008/layout/AscendingPictureAccentProcess"/>
    <dgm:cxn modelId="{9F65DDA8-6D97-4B45-B9CC-425136F600BF}" type="presOf" srcId="{6584D0A3-113C-485D-B7D7-1AE6319D41F7}" destId="{CD4AA16C-52C5-4138-8EC7-06AA9BE9952C}" srcOrd="0" destOrd="0" presId="urn:microsoft.com/office/officeart/2008/layout/AscendingPictureAccentProcess"/>
    <dgm:cxn modelId="{A0A4A472-5C65-40F7-9C1B-8E15F3094B59}" srcId="{044DB035-7144-44A0-9AF2-0A07D79F0890}" destId="{AB5A3FAC-A15C-4286-81AA-5DB771B3188D}" srcOrd="1" destOrd="0" parTransId="{44EEB2BD-A440-4D5E-B367-EBD1168C4D97}" sibTransId="{D3E64B56-1D96-472B-B422-EB5DD83BD623}"/>
    <dgm:cxn modelId="{A2BEE57B-31A7-46D9-8902-816B62A2FC69}" srcId="{044DB035-7144-44A0-9AF2-0A07D79F0890}" destId="{5407590C-BB9A-42CC-9BA6-6C3E13677B69}" srcOrd="0" destOrd="0" parTransId="{4B84A743-9B82-4D86-AF78-C7FB07D3813A}" sibTransId="{6584D0A3-113C-485D-B7D7-1AE6319D41F7}"/>
    <dgm:cxn modelId="{D4B51314-9CB6-4055-BA24-51B569D33C13}" type="presOf" srcId="{5407590C-BB9A-42CC-9BA6-6C3E13677B69}" destId="{F2EF60DB-370A-4E34-B4D4-DD38CFF9BBDA}" srcOrd="0" destOrd="0" presId="urn:microsoft.com/office/officeart/2008/layout/AscendingPictureAccentProcess"/>
    <dgm:cxn modelId="{67402B6B-EC7E-4F28-91FA-22123853EBBE}" type="presParOf" srcId="{DD86C5BC-09A4-421A-BF58-FF960D034F41}" destId="{8198AAD2-C355-49E2-A727-047B18E7C581}" srcOrd="0" destOrd="0" presId="urn:microsoft.com/office/officeart/2008/layout/AscendingPictureAccentProcess"/>
    <dgm:cxn modelId="{F89CA001-BC01-409E-869E-FEBA65DED736}" type="presParOf" srcId="{DD86C5BC-09A4-421A-BF58-FF960D034F41}" destId="{4BB00401-9044-4F8E-BD5F-9D6D185ADA75}" srcOrd="1" destOrd="0" presId="urn:microsoft.com/office/officeart/2008/layout/AscendingPictureAccentProcess"/>
    <dgm:cxn modelId="{8DC4AA45-8E44-4FD8-8B11-864C304E0388}" type="presParOf" srcId="{DD86C5BC-09A4-421A-BF58-FF960D034F41}" destId="{117BF72A-C611-42C5-BED8-EAB89B0FEF89}" srcOrd="2" destOrd="0" presId="urn:microsoft.com/office/officeart/2008/layout/AscendingPictureAccentProcess"/>
    <dgm:cxn modelId="{ADD4901C-AD9D-4CE5-AC73-1B6A6C287072}" type="presParOf" srcId="{DD86C5BC-09A4-421A-BF58-FF960D034F41}" destId="{6C2F04A1-8DFD-428F-BFDE-67BA585729E5}" srcOrd="3" destOrd="0" presId="urn:microsoft.com/office/officeart/2008/layout/AscendingPictureAccentProcess"/>
    <dgm:cxn modelId="{0A9F367B-E6BD-4D9E-A04A-518A2C94024D}" type="presParOf" srcId="{DD86C5BC-09A4-421A-BF58-FF960D034F41}" destId="{ECD4401A-2A27-4A00-90A2-6966DCC87434}" srcOrd="4" destOrd="0" presId="urn:microsoft.com/office/officeart/2008/layout/AscendingPictureAccentProcess"/>
    <dgm:cxn modelId="{902BFFD6-7DC7-498A-9A1C-A09B89D4E0C4}" type="presParOf" srcId="{DD86C5BC-09A4-421A-BF58-FF960D034F41}" destId="{5849B877-9E5A-47D4-8ECA-F27F1C919005}" srcOrd="5" destOrd="0" presId="urn:microsoft.com/office/officeart/2008/layout/AscendingPictureAccentProcess"/>
    <dgm:cxn modelId="{291E2938-85D7-4B66-9077-230F62DA7E26}" type="presParOf" srcId="{DD86C5BC-09A4-421A-BF58-FF960D034F41}" destId="{EBA2F18A-C757-43F0-AAEE-DE6E4D229BFE}" srcOrd="6" destOrd="0" presId="urn:microsoft.com/office/officeart/2008/layout/AscendingPictureAccentProcess"/>
    <dgm:cxn modelId="{3C8FFDDC-51A0-48F7-B046-3D3770DC7636}" type="presParOf" srcId="{DD86C5BC-09A4-421A-BF58-FF960D034F41}" destId="{B2B8C301-51F0-48CB-AC4A-C39D8BFBA866}" srcOrd="7" destOrd="0" presId="urn:microsoft.com/office/officeart/2008/layout/AscendingPictureAccentProcess"/>
    <dgm:cxn modelId="{00DF7A08-F138-49B5-BDF6-245DCCD82008}" type="presParOf" srcId="{DD86C5BC-09A4-421A-BF58-FF960D034F41}" destId="{94C2DBF3-BFCB-484A-95B2-64897319AC82}" srcOrd="8" destOrd="0" presId="urn:microsoft.com/office/officeart/2008/layout/AscendingPictureAccentProcess"/>
    <dgm:cxn modelId="{EDDD3D66-0502-496C-A4BB-B8FFA8964757}" type="presParOf" srcId="{DD86C5BC-09A4-421A-BF58-FF960D034F41}" destId="{0625FEF6-4653-4EA3-9E12-86963AA12543}" srcOrd="9" destOrd="0" presId="urn:microsoft.com/office/officeart/2008/layout/AscendingPictureAccentProcess"/>
    <dgm:cxn modelId="{4AEA3110-0F21-4229-93D2-AEE07826EF51}" type="presParOf" srcId="{DD86C5BC-09A4-421A-BF58-FF960D034F41}" destId="{F2EF60DB-370A-4E34-B4D4-DD38CFF9BBDA}" srcOrd="10" destOrd="0" presId="urn:microsoft.com/office/officeart/2008/layout/AscendingPictureAccentProcess"/>
    <dgm:cxn modelId="{E113017C-7439-4E3D-A507-67219A93D6F1}" type="presParOf" srcId="{DD86C5BC-09A4-421A-BF58-FF960D034F41}" destId="{1BEDEA86-B1E6-4AD9-A2D5-37CC210E7B35}" srcOrd="11" destOrd="0" presId="urn:microsoft.com/office/officeart/2008/layout/AscendingPictureAccentProcess"/>
    <dgm:cxn modelId="{8CA19105-E95A-4A83-92BB-DA36B054C3F4}" type="presParOf" srcId="{1BEDEA86-B1E6-4AD9-A2D5-37CC210E7B35}" destId="{CD4AA16C-52C5-4138-8EC7-06AA9BE9952C}" srcOrd="0" destOrd="0" presId="urn:microsoft.com/office/officeart/2008/layout/AscendingPictureAccentProcess"/>
    <dgm:cxn modelId="{42B84886-B844-46BD-8CBE-B8D5B8EE76C3}" type="presParOf" srcId="{DD86C5BC-09A4-421A-BF58-FF960D034F41}" destId="{6BDBBEEB-B11D-4090-83FF-3B5C9AF08303}" srcOrd="12" destOrd="0" presId="urn:microsoft.com/office/officeart/2008/layout/AscendingPictureAccentProcess"/>
    <dgm:cxn modelId="{D27EC6F8-8B74-426A-AD72-140AC6F96C66}" type="presParOf" srcId="{DD86C5BC-09A4-421A-BF58-FF960D034F41}" destId="{B85378EE-3C35-4D98-950E-244FFD540760}" srcOrd="13" destOrd="0" presId="urn:microsoft.com/office/officeart/2008/layout/AscendingPictureAccentProcess"/>
    <dgm:cxn modelId="{888A1991-F70E-4DB8-B38A-971C783768FF}" type="presParOf" srcId="{B85378EE-3C35-4D98-950E-244FFD540760}" destId="{ADF5D6B4-1AF0-4AF7-8977-DA697E91728F}"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9ECEA9-C8A7-4131-903F-28438E4C9665}" type="doc">
      <dgm:prSet loTypeId="urn:microsoft.com/office/officeart/2005/8/layout/process1" loCatId="process" qsTypeId="urn:microsoft.com/office/officeart/2005/8/quickstyle/simple1" qsCatId="simple" csTypeId="urn:microsoft.com/office/officeart/2005/8/colors/accent1_1" csCatId="accent1" phldr="1"/>
      <dgm:spPr/>
    </dgm:pt>
    <dgm:pt modelId="{CAE3B1A2-1642-4012-92B9-53C05B6A06C1}">
      <dgm:prSet phldrT="[Texto]"/>
      <dgm:spPr/>
      <dgm:t>
        <a:bodyPr/>
        <a:lstStyle/>
        <a:p>
          <a:r>
            <a:rPr lang="es-ES" dirty="0" smtClean="0"/>
            <a:t>Se centra en el desarrollo del ser y en el crecimiento personal</a:t>
          </a:r>
          <a:endParaRPr lang="es-ES" dirty="0"/>
        </a:p>
      </dgm:t>
    </dgm:pt>
    <dgm:pt modelId="{269BF3B4-60D5-40F4-BAD3-E0D252DDAACB}" type="parTrans" cxnId="{034CC76D-6CB0-423F-952B-050D34CB7027}">
      <dgm:prSet/>
      <dgm:spPr/>
      <dgm:t>
        <a:bodyPr/>
        <a:lstStyle/>
        <a:p>
          <a:endParaRPr lang="es-ES"/>
        </a:p>
      </dgm:t>
    </dgm:pt>
    <dgm:pt modelId="{A662D340-8E63-4EA4-A5AF-4C77D4D9F23B}" type="sibTrans" cxnId="{034CC76D-6CB0-423F-952B-050D34CB7027}">
      <dgm:prSet/>
      <dgm:spPr/>
      <dgm:t>
        <a:bodyPr/>
        <a:lstStyle/>
        <a:p>
          <a:endParaRPr lang="es-ES"/>
        </a:p>
      </dgm:t>
    </dgm:pt>
    <dgm:pt modelId="{DBF385BF-8B0E-4A77-8063-B1106A5949F9}">
      <dgm:prSet phldrT="[Texto]"/>
      <dgm:spPr/>
      <dgm:t>
        <a:bodyPr/>
        <a:lstStyle/>
        <a:p>
          <a:r>
            <a:rPr lang="es-ES" dirty="0" smtClean="0"/>
            <a:t>Basado en valores éticos, morales, emociones, valores, actitudes y características personales. </a:t>
          </a:r>
          <a:endParaRPr lang="es-ES" dirty="0"/>
        </a:p>
      </dgm:t>
    </dgm:pt>
    <dgm:pt modelId="{2659F2BF-1ADE-4474-9A30-FD9E994530CC}" type="parTrans" cxnId="{C35A728E-085B-4162-8FE3-B2048FD17317}">
      <dgm:prSet/>
      <dgm:spPr/>
      <dgm:t>
        <a:bodyPr/>
        <a:lstStyle/>
        <a:p>
          <a:endParaRPr lang="es-ES"/>
        </a:p>
      </dgm:t>
    </dgm:pt>
    <dgm:pt modelId="{1B3B8898-026A-4DC5-90BC-7CB1C741B627}" type="sibTrans" cxnId="{C35A728E-085B-4162-8FE3-B2048FD17317}">
      <dgm:prSet/>
      <dgm:spPr/>
      <dgm:t>
        <a:bodyPr/>
        <a:lstStyle/>
        <a:p>
          <a:endParaRPr lang="es-ES"/>
        </a:p>
      </dgm:t>
    </dgm:pt>
    <dgm:pt modelId="{D6A7D38A-A598-4B2F-BB8B-2C73A060F3FC}">
      <dgm:prSet phldrT="[Texto]"/>
      <dgm:spPr/>
      <dgm:t>
        <a:bodyPr/>
        <a:lstStyle/>
        <a:p>
          <a:r>
            <a:rPr lang="es-ES" dirty="0" smtClean="0"/>
            <a:t>Forma un ser humano activo y social transformador de la realidad</a:t>
          </a:r>
          <a:endParaRPr lang="es-ES" dirty="0"/>
        </a:p>
      </dgm:t>
    </dgm:pt>
    <dgm:pt modelId="{FA6C98DE-C22C-420F-85ED-6224C362C513}" type="parTrans" cxnId="{5F2E06CA-9ED2-4B2C-8D2F-7DA4910C7AE8}">
      <dgm:prSet/>
      <dgm:spPr/>
      <dgm:t>
        <a:bodyPr/>
        <a:lstStyle/>
        <a:p>
          <a:endParaRPr lang="es-ES"/>
        </a:p>
      </dgm:t>
    </dgm:pt>
    <dgm:pt modelId="{064A5207-B246-472C-880F-822EE430170F}" type="sibTrans" cxnId="{5F2E06CA-9ED2-4B2C-8D2F-7DA4910C7AE8}">
      <dgm:prSet/>
      <dgm:spPr/>
      <dgm:t>
        <a:bodyPr/>
        <a:lstStyle/>
        <a:p>
          <a:endParaRPr lang="es-ES"/>
        </a:p>
      </dgm:t>
    </dgm:pt>
    <dgm:pt modelId="{18926C80-8BD9-413A-BA68-7E5E4F703DAF}" type="pres">
      <dgm:prSet presAssocID="{309ECEA9-C8A7-4131-903F-28438E4C9665}" presName="Name0" presStyleCnt="0">
        <dgm:presLayoutVars>
          <dgm:dir/>
          <dgm:resizeHandles val="exact"/>
        </dgm:presLayoutVars>
      </dgm:prSet>
      <dgm:spPr/>
    </dgm:pt>
    <dgm:pt modelId="{F8FB7592-A235-4899-881A-70DC24F166D8}" type="pres">
      <dgm:prSet presAssocID="{CAE3B1A2-1642-4012-92B9-53C05B6A06C1}" presName="node" presStyleLbl="node1" presStyleIdx="0" presStyleCnt="3">
        <dgm:presLayoutVars>
          <dgm:bulletEnabled val="1"/>
        </dgm:presLayoutVars>
      </dgm:prSet>
      <dgm:spPr/>
      <dgm:t>
        <a:bodyPr/>
        <a:lstStyle/>
        <a:p>
          <a:endParaRPr lang="es-ES"/>
        </a:p>
      </dgm:t>
    </dgm:pt>
    <dgm:pt modelId="{AD74CC9F-CCF3-4BD0-8017-5DF2C0BD9FF1}" type="pres">
      <dgm:prSet presAssocID="{A662D340-8E63-4EA4-A5AF-4C77D4D9F23B}" presName="sibTrans" presStyleLbl="sibTrans2D1" presStyleIdx="0" presStyleCnt="2"/>
      <dgm:spPr/>
    </dgm:pt>
    <dgm:pt modelId="{1F94A6C0-DFC0-4DB6-AC28-7A5A252E9245}" type="pres">
      <dgm:prSet presAssocID="{A662D340-8E63-4EA4-A5AF-4C77D4D9F23B}" presName="connectorText" presStyleLbl="sibTrans2D1" presStyleIdx="0" presStyleCnt="2"/>
      <dgm:spPr/>
    </dgm:pt>
    <dgm:pt modelId="{2E759EA8-1CEE-462C-8D35-7745524393A7}" type="pres">
      <dgm:prSet presAssocID="{DBF385BF-8B0E-4A77-8063-B1106A5949F9}" presName="node" presStyleLbl="node1" presStyleIdx="1" presStyleCnt="3">
        <dgm:presLayoutVars>
          <dgm:bulletEnabled val="1"/>
        </dgm:presLayoutVars>
      </dgm:prSet>
      <dgm:spPr/>
      <dgm:t>
        <a:bodyPr/>
        <a:lstStyle/>
        <a:p>
          <a:endParaRPr lang="es-ES"/>
        </a:p>
      </dgm:t>
    </dgm:pt>
    <dgm:pt modelId="{30E3139C-EE8A-4145-8267-352EFB5B9210}" type="pres">
      <dgm:prSet presAssocID="{1B3B8898-026A-4DC5-90BC-7CB1C741B627}" presName="sibTrans" presStyleLbl="sibTrans2D1" presStyleIdx="1" presStyleCnt="2"/>
      <dgm:spPr/>
    </dgm:pt>
    <dgm:pt modelId="{45EBD537-F77F-420F-8714-47ADB2F27ADB}" type="pres">
      <dgm:prSet presAssocID="{1B3B8898-026A-4DC5-90BC-7CB1C741B627}" presName="connectorText" presStyleLbl="sibTrans2D1" presStyleIdx="1" presStyleCnt="2"/>
      <dgm:spPr/>
    </dgm:pt>
    <dgm:pt modelId="{EDEBF251-7CAC-471B-A18A-1AF27D175961}" type="pres">
      <dgm:prSet presAssocID="{D6A7D38A-A598-4B2F-BB8B-2C73A060F3FC}" presName="node" presStyleLbl="node1" presStyleIdx="2" presStyleCnt="3">
        <dgm:presLayoutVars>
          <dgm:bulletEnabled val="1"/>
        </dgm:presLayoutVars>
      </dgm:prSet>
      <dgm:spPr/>
      <dgm:t>
        <a:bodyPr/>
        <a:lstStyle/>
        <a:p>
          <a:endParaRPr lang="es-ES"/>
        </a:p>
      </dgm:t>
    </dgm:pt>
  </dgm:ptLst>
  <dgm:cxnLst>
    <dgm:cxn modelId="{5F2E06CA-9ED2-4B2C-8D2F-7DA4910C7AE8}" srcId="{309ECEA9-C8A7-4131-903F-28438E4C9665}" destId="{D6A7D38A-A598-4B2F-BB8B-2C73A060F3FC}" srcOrd="2" destOrd="0" parTransId="{FA6C98DE-C22C-420F-85ED-6224C362C513}" sibTransId="{064A5207-B246-472C-880F-822EE430170F}"/>
    <dgm:cxn modelId="{E78CDA86-9826-4CD6-AB05-54127380B03B}" type="presOf" srcId="{D6A7D38A-A598-4B2F-BB8B-2C73A060F3FC}" destId="{EDEBF251-7CAC-471B-A18A-1AF27D175961}" srcOrd="0" destOrd="0" presId="urn:microsoft.com/office/officeart/2005/8/layout/process1"/>
    <dgm:cxn modelId="{C35A728E-085B-4162-8FE3-B2048FD17317}" srcId="{309ECEA9-C8A7-4131-903F-28438E4C9665}" destId="{DBF385BF-8B0E-4A77-8063-B1106A5949F9}" srcOrd="1" destOrd="0" parTransId="{2659F2BF-1ADE-4474-9A30-FD9E994530CC}" sibTransId="{1B3B8898-026A-4DC5-90BC-7CB1C741B627}"/>
    <dgm:cxn modelId="{6D0C1CC5-AE39-418E-B1F7-091BB10A30B8}" type="presOf" srcId="{1B3B8898-026A-4DC5-90BC-7CB1C741B627}" destId="{30E3139C-EE8A-4145-8267-352EFB5B9210}" srcOrd="0" destOrd="0" presId="urn:microsoft.com/office/officeart/2005/8/layout/process1"/>
    <dgm:cxn modelId="{901B5BA3-C48A-467E-9D1F-526A9722E5E7}" type="presOf" srcId="{CAE3B1A2-1642-4012-92B9-53C05B6A06C1}" destId="{F8FB7592-A235-4899-881A-70DC24F166D8}" srcOrd="0" destOrd="0" presId="urn:microsoft.com/office/officeart/2005/8/layout/process1"/>
    <dgm:cxn modelId="{3C25A4C7-1086-40F9-8EFE-98094A5E49AE}" type="presOf" srcId="{309ECEA9-C8A7-4131-903F-28438E4C9665}" destId="{18926C80-8BD9-413A-BA68-7E5E4F703DAF}" srcOrd="0" destOrd="0" presId="urn:microsoft.com/office/officeart/2005/8/layout/process1"/>
    <dgm:cxn modelId="{BE23D89D-6384-4FB0-BE19-34446A34F6AD}" type="presOf" srcId="{1B3B8898-026A-4DC5-90BC-7CB1C741B627}" destId="{45EBD537-F77F-420F-8714-47ADB2F27ADB}" srcOrd="1" destOrd="0" presId="urn:microsoft.com/office/officeart/2005/8/layout/process1"/>
    <dgm:cxn modelId="{9E692E16-4DE7-42EE-B2ED-C380EF06B37A}" type="presOf" srcId="{A662D340-8E63-4EA4-A5AF-4C77D4D9F23B}" destId="{1F94A6C0-DFC0-4DB6-AC28-7A5A252E9245}" srcOrd="1" destOrd="0" presId="urn:microsoft.com/office/officeart/2005/8/layout/process1"/>
    <dgm:cxn modelId="{034CC76D-6CB0-423F-952B-050D34CB7027}" srcId="{309ECEA9-C8A7-4131-903F-28438E4C9665}" destId="{CAE3B1A2-1642-4012-92B9-53C05B6A06C1}" srcOrd="0" destOrd="0" parTransId="{269BF3B4-60D5-40F4-BAD3-E0D252DDAACB}" sibTransId="{A662D340-8E63-4EA4-A5AF-4C77D4D9F23B}"/>
    <dgm:cxn modelId="{449BCD43-A643-437E-8DFF-FF334093F92C}" type="presOf" srcId="{A662D340-8E63-4EA4-A5AF-4C77D4D9F23B}" destId="{AD74CC9F-CCF3-4BD0-8017-5DF2C0BD9FF1}" srcOrd="0" destOrd="0" presId="urn:microsoft.com/office/officeart/2005/8/layout/process1"/>
    <dgm:cxn modelId="{D3A37740-5849-4211-832C-044D867A9476}" type="presOf" srcId="{DBF385BF-8B0E-4A77-8063-B1106A5949F9}" destId="{2E759EA8-1CEE-462C-8D35-7745524393A7}" srcOrd="0" destOrd="0" presId="urn:microsoft.com/office/officeart/2005/8/layout/process1"/>
    <dgm:cxn modelId="{C241FB3D-BC50-4D91-AC0F-2D25B98DCF96}" type="presParOf" srcId="{18926C80-8BD9-413A-BA68-7E5E4F703DAF}" destId="{F8FB7592-A235-4899-881A-70DC24F166D8}" srcOrd="0" destOrd="0" presId="urn:microsoft.com/office/officeart/2005/8/layout/process1"/>
    <dgm:cxn modelId="{44798B35-9D88-4CD1-B87F-EF12117BDB08}" type="presParOf" srcId="{18926C80-8BD9-413A-BA68-7E5E4F703DAF}" destId="{AD74CC9F-CCF3-4BD0-8017-5DF2C0BD9FF1}" srcOrd="1" destOrd="0" presId="urn:microsoft.com/office/officeart/2005/8/layout/process1"/>
    <dgm:cxn modelId="{A3F36064-CFA5-4E76-81E1-8A52167CF170}" type="presParOf" srcId="{AD74CC9F-CCF3-4BD0-8017-5DF2C0BD9FF1}" destId="{1F94A6C0-DFC0-4DB6-AC28-7A5A252E9245}" srcOrd="0" destOrd="0" presId="urn:microsoft.com/office/officeart/2005/8/layout/process1"/>
    <dgm:cxn modelId="{1A8DDB1D-BDFE-45CA-8299-16CE756B5708}" type="presParOf" srcId="{18926C80-8BD9-413A-BA68-7E5E4F703DAF}" destId="{2E759EA8-1CEE-462C-8D35-7745524393A7}" srcOrd="2" destOrd="0" presId="urn:microsoft.com/office/officeart/2005/8/layout/process1"/>
    <dgm:cxn modelId="{26F139DD-5C17-4E19-8D3A-4F3890E39F02}" type="presParOf" srcId="{18926C80-8BD9-413A-BA68-7E5E4F703DAF}" destId="{30E3139C-EE8A-4145-8267-352EFB5B9210}" srcOrd="3" destOrd="0" presId="urn:microsoft.com/office/officeart/2005/8/layout/process1"/>
    <dgm:cxn modelId="{B21B9F00-8734-4478-9D6C-65BBC5CAE801}" type="presParOf" srcId="{30E3139C-EE8A-4145-8267-352EFB5B9210}" destId="{45EBD537-F77F-420F-8714-47ADB2F27ADB}" srcOrd="0" destOrd="0" presId="urn:microsoft.com/office/officeart/2005/8/layout/process1"/>
    <dgm:cxn modelId="{867323C2-3A84-4A5E-8A6A-E1E8C0E83B56}" type="presParOf" srcId="{18926C80-8BD9-413A-BA68-7E5E4F703DAF}" destId="{EDEBF251-7CAC-471B-A18A-1AF27D17596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6C7E04-A07C-4797-A035-41212F9828E7}" type="doc">
      <dgm:prSet loTypeId="urn:microsoft.com/office/officeart/2005/8/layout/vList6" loCatId="list" qsTypeId="urn:microsoft.com/office/officeart/2005/8/quickstyle/simple1" qsCatId="simple" csTypeId="urn:microsoft.com/office/officeart/2005/8/colors/accent0_1" csCatId="mainScheme" phldr="1"/>
      <dgm:spPr/>
      <dgm:t>
        <a:bodyPr/>
        <a:lstStyle/>
        <a:p>
          <a:endParaRPr lang="es-ES"/>
        </a:p>
      </dgm:t>
    </dgm:pt>
    <dgm:pt modelId="{E0322E82-EDD9-4499-AB7C-A31299F7C156}">
      <dgm:prSet phldrT="[Texto]" phldr="1"/>
      <dgm:spPr/>
      <dgm:t>
        <a:bodyPr/>
        <a:lstStyle/>
        <a:p>
          <a:endParaRPr lang="es-ES" dirty="0"/>
        </a:p>
      </dgm:t>
    </dgm:pt>
    <dgm:pt modelId="{CCA88F7D-9E31-4BAA-A462-E2272E00E516}" type="parTrans" cxnId="{E8F4D3B6-19B7-417A-BF52-E38D3896631B}">
      <dgm:prSet/>
      <dgm:spPr/>
      <dgm:t>
        <a:bodyPr/>
        <a:lstStyle/>
        <a:p>
          <a:endParaRPr lang="es-ES"/>
        </a:p>
      </dgm:t>
    </dgm:pt>
    <dgm:pt modelId="{AB0070E1-CC97-4E07-A933-C26F9F6C78C4}" type="sibTrans" cxnId="{E8F4D3B6-19B7-417A-BF52-E38D3896631B}">
      <dgm:prSet/>
      <dgm:spPr/>
      <dgm:t>
        <a:bodyPr/>
        <a:lstStyle/>
        <a:p>
          <a:endParaRPr lang="es-ES"/>
        </a:p>
      </dgm:t>
    </dgm:pt>
    <dgm:pt modelId="{46C2E17E-E67F-4918-9CC9-856C651E21FC}">
      <dgm:prSet phldrT="[Texto]"/>
      <dgm:spPr/>
      <dgm:t>
        <a:bodyPr/>
        <a:lstStyle/>
        <a:p>
          <a:r>
            <a:rPr lang="es-ES" dirty="0" smtClean="0"/>
            <a:t>Busca la formación de cada sujeto de acuerdo a sus características individuales con relación a sus capacidades, intereses y ritmo de aprendizaje.</a:t>
          </a:r>
          <a:endParaRPr lang="es-ES" dirty="0"/>
        </a:p>
      </dgm:t>
    </dgm:pt>
    <dgm:pt modelId="{9C49B65F-C3E7-4331-86B1-F75D90A485C4}" type="parTrans" cxnId="{16E33F73-D67E-468F-BB43-F69B4D2CAA6B}">
      <dgm:prSet/>
      <dgm:spPr/>
      <dgm:t>
        <a:bodyPr/>
        <a:lstStyle/>
        <a:p>
          <a:endParaRPr lang="es-ES"/>
        </a:p>
      </dgm:t>
    </dgm:pt>
    <dgm:pt modelId="{EB43D7C0-CF88-4A31-985F-B8454406FAA4}" type="sibTrans" cxnId="{16E33F73-D67E-468F-BB43-F69B4D2CAA6B}">
      <dgm:prSet/>
      <dgm:spPr/>
      <dgm:t>
        <a:bodyPr/>
        <a:lstStyle/>
        <a:p>
          <a:endParaRPr lang="es-ES"/>
        </a:p>
      </dgm:t>
    </dgm:pt>
    <dgm:pt modelId="{B0E19B6E-CF79-4E1D-8B21-85BCD114ADDE}">
      <dgm:prSet phldrT="[Texto]" phldr="1"/>
      <dgm:spPr/>
      <dgm:t>
        <a:bodyPr/>
        <a:lstStyle/>
        <a:p>
          <a:endParaRPr lang="es-ES"/>
        </a:p>
      </dgm:t>
    </dgm:pt>
    <dgm:pt modelId="{0DD57269-B391-42BF-8E19-9D299FC8DC2B}" type="parTrans" cxnId="{36D4CD7C-F3BD-42BF-AD5A-BBCC6B8E2553}">
      <dgm:prSet/>
      <dgm:spPr/>
      <dgm:t>
        <a:bodyPr/>
        <a:lstStyle/>
        <a:p>
          <a:endParaRPr lang="es-ES"/>
        </a:p>
      </dgm:t>
    </dgm:pt>
    <dgm:pt modelId="{89BE2405-DF33-46B8-9AFF-E5A66E06F79C}" type="sibTrans" cxnId="{36D4CD7C-F3BD-42BF-AD5A-BBCC6B8E2553}">
      <dgm:prSet/>
      <dgm:spPr/>
      <dgm:t>
        <a:bodyPr/>
        <a:lstStyle/>
        <a:p>
          <a:endParaRPr lang="es-ES"/>
        </a:p>
      </dgm:t>
    </dgm:pt>
    <dgm:pt modelId="{17B0A1D0-0371-4473-B93B-00F56E016DE8}">
      <dgm:prSet phldrT="[Texto]"/>
      <dgm:spPr/>
      <dgm:t>
        <a:bodyPr/>
        <a:lstStyle/>
        <a:p>
          <a:r>
            <a:rPr lang="es-ES" dirty="0" smtClean="0"/>
            <a:t>El proceso de enseñanza aprendizaje es de formación personal e integral, donde se desarrollan habilidades, adquieres y producen saberes, donde el estudiante aprende lo que es importante según sus capacidades e intereses, siendo autónomo capaz de decidir por si mismo.</a:t>
          </a:r>
          <a:endParaRPr lang="es-ES" dirty="0"/>
        </a:p>
      </dgm:t>
    </dgm:pt>
    <dgm:pt modelId="{6CEC2024-4984-4259-BCC4-1BEC1C2A5CF7}" type="parTrans" cxnId="{86898E15-37F7-4F10-91E0-CAB60F48BE3D}">
      <dgm:prSet/>
      <dgm:spPr/>
      <dgm:t>
        <a:bodyPr/>
        <a:lstStyle/>
        <a:p>
          <a:endParaRPr lang="es-ES"/>
        </a:p>
      </dgm:t>
    </dgm:pt>
    <dgm:pt modelId="{9FA60D11-5331-4E93-88F8-09B9231FB97C}" type="sibTrans" cxnId="{86898E15-37F7-4F10-91E0-CAB60F48BE3D}">
      <dgm:prSet/>
      <dgm:spPr/>
      <dgm:t>
        <a:bodyPr/>
        <a:lstStyle/>
        <a:p>
          <a:endParaRPr lang="es-ES"/>
        </a:p>
      </dgm:t>
    </dgm:pt>
    <dgm:pt modelId="{9776C0BF-CC31-43A7-BB97-1207A52CC130}">
      <dgm:prSet phldrT="[Texto]"/>
      <dgm:spPr/>
      <dgm:t>
        <a:bodyPr/>
        <a:lstStyle/>
        <a:p>
          <a:r>
            <a:rPr lang="es-ES" dirty="0" smtClean="0"/>
            <a:t>(Se afirma que el aprendizaje es significativo cuando existe una práctica educativa).</a:t>
          </a:r>
          <a:endParaRPr lang="es-ES" dirty="0"/>
        </a:p>
      </dgm:t>
    </dgm:pt>
    <dgm:pt modelId="{6545101E-F545-48BE-9439-0A48A3748549}" type="parTrans" cxnId="{0CFADE3E-2284-4DC0-AFE1-83AA4F86E473}">
      <dgm:prSet/>
      <dgm:spPr/>
      <dgm:t>
        <a:bodyPr/>
        <a:lstStyle/>
        <a:p>
          <a:endParaRPr lang="es-ES"/>
        </a:p>
      </dgm:t>
    </dgm:pt>
    <dgm:pt modelId="{FD729446-E394-4BED-8D0C-8A98C2243BED}" type="sibTrans" cxnId="{0CFADE3E-2284-4DC0-AFE1-83AA4F86E473}">
      <dgm:prSet/>
      <dgm:spPr/>
      <dgm:t>
        <a:bodyPr/>
        <a:lstStyle/>
        <a:p>
          <a:endParaRPr lang="es-ES"/>
        </a:p>
      </dgm:t>
    </dgm:pt>
    <dgm:pt modelId="{7A8643C1-D242-4E0C-B282-5598D9D01861}" type="pres">
      <dgm:prSet presAssocID="{D26C7E04-A07C-4797-A035-41212F9828E7}" presName="Name0" presStyleCnt="0">
        <dgm:presLayoutVars>
          <dgm:dir/>
          <dgm:animLvl val="lvl"/>
          <dgm:resizeHandles/>
        </dgm:presLayoutVars>
      </dgm:prSet>
      <dgm:spPr/>
    </dgm:pt>
    <dgm:pt modelId="{6BEBFBFF-0F48-4A9C-BEAF-88E1ADC9044E}" type="pres">
      <dgm:prSet presAssocID="{E0322E82-EDD9-4499-AB7C-A31299F7C156}" presName="linNode" presStyleCnt="0"/>
      <dgm:spPr/>
    </dgm:pt>
    <dgm:pt modelId="{308EA5BB-AB0E-49E6-98E6-D96525362345}" type="pres">
      <dgm:prSet presAssocID="{E0322E82-EDD9-4499-AB7C-A31299F7C156}" presName="parentShp" presStyleLbl="node1" presStyleIdx="0" presStyleCnt="2">
        <dgm:presLayoutVars>
          <dgm:bulletEnabled val="1"/>
        </dgm:presLayoutVars>
      </dgm:prSet>
      <dgm:spPr/>
    </dgm:pt>
    <dgm:pt modelId="{030DACD8-5518-46C1-84CC-7E3E8E85DD15}" type="pres">
      <dgm:prSet presAssocID="{E0322E82-EDD9-4499-AB7C-A31299F7C156}" presName="childShp" presStyleLbl="bgAccFollowNode1" presStyleIdx="0" presStyleCnt="2">
        <dgm:presLayoutVars>
          <dgm:bulletEnabled val="1"/>
        </dgm:presLayoutVars>
      </dgm:prSet>
      <dgm:spPr/>
      <dgm:t>
        <a:bodyPr/>
        <a:lstStyle/>
        <a:p>
          <a:endParaRPr lang="es-ES"/>
        </a:p>
      </dgm:t>
    </dgm:pt>
    <dgm:pt modelId="{F9F749F9-51C8-4D71-A892-A87D9C1BC8E8}" type="pres">
      <dgm:prSet presAssocID="{AB0070E1-CC97-4E07-A933-C26F9F6C78C4}" presName="spacing" presStyleCnt="0"/>
      <dgm:spPr/>
    </dgm:pt>
    <dgm:pt modelId="{512E6D4B-CED5-45B5-81DF-505291709026}" type="pres">
      <dgm:prSet presAssocID="{B0E19B6E-CF79-4E1D-8B21-85BCD114ADDE}" presName="linNode" presStyleCnt="0"/>
      <dgm:spPr/>
    </dgm:pt>
    <dgm:pt modelId="{E431F4B5-AC2C-4B17-AD13-20AE715FD921}" type="pres">
      <dgm:prSet presAssocID="{B0E19B6E-CF79-4E1D-8B21-85BCD114ADDE}" presName="parentShp" presStyleLbl="node1" presStyleIdx="1" presStyleCnt="2" custLinFactNeighborX="99" custLinFactNeighborY="-1371">
        <dgm:presLayoutVars>
          <dgm:bulletEnabled val="1"/>
        </dgm:presLayoutVars>
      </dgm:prSet>
      <dgm:spPr/>
    </dgm:pt>
    <dgm:pt modelId="{12C6B033-022A-430B-93C5-D846B12A3FE3}" type="pres">
      <dgm:prSet presAssocID="{B0E19B6E-CF79-4E1D-8B21-85BCD114ADDE}" presName="childShp" presStyleLbl="bgAccFollowNode1" presStyleIdx="1" presStyleCnt="2">
        <dgm:presLayoutVars>
          <dgm:bulletEnabled val="1"/>
        </dgm:presLayoutVars>
      </dgm:prSet>
      <dgm:spPr/>
      <dgm:t>
        <a:bodyPr/>
        <a:lstStyle/>
        <a:p>
          <a:endParaRPr lang="es-ES"/>
        </a:p>
      </dgm:t>
    </dgm:pt>
  </dgm:ptLst>
  <dgm:cxnLst>
    <dgm:cxn modelId="{E8F4D3B6-19B7-417A-BF52-E38D3896631B}" srcId="{D26C7E04-A07C-4797-A035-41212F9828E7}" destId="{E0322E82-EDD9-4499-AB7C-A31299F7C156}" srcOrd="0" destOrd="0" parTransId="{CCA88F7D-9E31-4BAA-A462-E2272E00E516}" sibTransId="{AB0070E1-CC97-4E07-A933-C26F9F6C78C4}"/>
    <dgm:cxn modelId="{1BDEBAF2-D949-4421-A8CE-C732A48A70E3}" type="presOf" srcId="{46C2E17E-E67F-4918-9CC9-856C651E21FC}" destId="{030DACD8-5518-46C1-84CC-7E3E8E85DD15}" srcOrd="0" destOrd="0" presId="urn:microsoft.com/office/officeart/2005/8/layout/vList6"/>
    <dgm:cxn modelId="{2FC51EBC-F5C7-4CB0-B820-21AFA395AD47}" type="presOf" srcId="{9776C0BF-CC31-43A7-BB97-1207A52CC130}" destId="{030DACD8-5518-46C1-84CC-7E3E8E85DD15}" srcOrd="0" destOrd="1" presId="urn:microsoft.com/office/officeart/2005/8/layout/vList6"/>
    <dgm:cxn modelId="{86898E15-37F7-4F10-91E0-CAB60F48BE3D}" srcId="{B0E19B6E-CF79-4E1D-8B21-85BCD114ADDE}" destId="{17B0A1D0-0371-4473-B93B-00F56E016DE8}" srcOrd="0" destOrd="0" parTransId="{6CEC2024-4984-4259-BCC4-1BEC1C2A5CF7}" sibTransId="{9FA60D11-5331-4E93-88F8-09B9231FB97C}"/>
    <dgm:cxn modelId="{DBC52DC1-ACD1-45BD-B522-55E14B21830E}" type="presOf" srcId="{D26C7E04-A07C-4797-A035-41212F9828E7}" destId="{7A8643C1-D242-4E0C-B282-5598D9D01861}" srcOrd="0" destOrd="0" presId="urn:microsoft.com/office/officeart/2005/8/layout/vList6"/>
    <dgm:cxn modelId="{36D4CD7C-F3BD-42BF-AD5A-BBCC6B8E2553}" srcId="{D26C7E04-A07C-4797-A035-41212F9828E7}" destId="{B0E19B6E-CF79-4E1D-8B21-85BCD114ADDE}" srcOrd="1" destOrd="0" parTransId="{0DD57269-B391-42BF-8E19-9D299FC8DC2B}" sibTransId="{89BE2405-DF33-46B8-9AFF-E5A66E06F79C}"/>
    <dgm:cxn modelId="{0CFADE3E-2284-4DC0-AFE1-83AA4F86E473}" srcId="{E0322E82-EDD9-4499-AB7C-A31299F7C156}" destId="{9776C0BF-CC31-43A7-BB97-1207A52CC130}" srcOrd="1" destOrd="0" parTransId="{6545101E-F545-48BE-9439-0A48A3748549}" sibTransId="{FD729446-E394-4BED-8D0C-8A98C2243BED}"/>
    <dgm:cxn modelId="{C6660B2C-19BD-4BE5-BEE7-352AEF18622C}" type="presOf" srcId="{E0322E82-EDD9-4499-AB7C-A31299F7C156}" destId="{308EA5BB-AB0E-49E6-98E6-D96525362345}" srcOrd="0" destOrd="0" presId="urn:microsoft.com/office/officeart/2005/8/layout/vList6"/>
    <dgm:cxn modelId="{16E33F73-D67E-468F-BB43-F69B4D2CAA6B}" srcId="{E0322E82-EDD9-4499-AB7C-A31299F7C156}" destId="{46C2E17E-E67F-4918-9CC9-856C651E21FC}" srcOrd="0" destOrd="0" parTransId="{9C49B65F-C3E7-4331-86B1-F75D90A485C4}" sibTransId="{EB43D7C0-CF88-4A31-985F-B8454406FAA4}"/>
    <dgm:cxn modelId="{B3968372-82EF-4A10-841B-BE9DC28FB0D7}" type="presOf" srcId="{B0E19B6E-CF79-4E1D-8B21-85BCD114ADDE}" destId="{E431F4B5-AC2C-4B17-AD13-20AE715FD921}" srcOrd="0" destOrd="0" presId="urn:microsoft.com/office/officeart/2005/8/layout/vList6"/>
    <dgm:cxn modelId="{AB71406B-B18F-4D16-9CF2-F004FDE5AFE3}" type="presOf" srcId="{17B0A1D0-0371-4473-B93B-00F56E016DE8}" destId="{12C6B033-022A-430B-93C5-D846B12A3FE3}" srcOrd="0" destOrd="0" presId="urn:microsoft.com/office/officeart/2005/8/layout/vList6"/>
    <dgm:cxn modelId="{3B904C0F-9983-471D-8BC3-9F4B013B9D1D}" type="presParOf" srcId="{7A8643C1-D242-4E0C-B282-5598D9D01861}" destId="{6BEBFBFF-0F48-4A9C-BEAF-88E1ADC9044E}" srcOrd="0" destOrd="0" presId="urn:microsoft.com/office/officeart/2005/8/layout/vList6"/>
    <dgm:cxn modelId="{8D7E2ED0-18AE-4782-8DC7-E442A5700E9B}" type="presParOf" srcId="{6BEBFBFF-0F48-4A9C-BEAF-88E1ADC9044E}" destId="{308EA5BB-AB0E-49E6-98E6-D96525362345}" srcOrd="0" destOrd="0" presId="urn:microsoft.com/office/officeart/2005/8/layout/vList6"/>
    <dgm:cxn modelId="{154C11BC-9E9C-42E2-8C1E-80B7BBB8D550}" type="presParOf" srcId="{6BEBFBFF-0F48-4A9C-BEAF-88E1ADC9044E}" destId="{030DACD8-5518-46C1-84CC-7E3E8E85DD15}" srcOrd="1" destOrd="0" presId="urn:microsoft.com/office/officeart/2005/8/layout/vList6"/>
    <dgm:cxn modelId="{6021BB03-63DA-4BC8-A58D-EF05CF97FC22}" type="presParOf" srcId="{7A8643C1-D242-4E0C-B282-5598D9D01861}" destId="{F9F749F9-51C8-4D71-A892-A87D9C1BC8E8}" srcOrd="1" destOrd="0" presId="urn:microsoft.com/office/officeart/2005/8/layout/vList6"/>
    <dgm:cxn modelId="{BCA849C1-1277-4824-A8F1-695B7B567FF8}" type="presParOf" srcId="{7A8643C1-D242-4E0C-B282-5598D9D01861}" destId="{512E6D4B-CED5-45B5-81DF-505291709026}" srcOrd="2" destOrd="0" presId="urn:microsoft.com/office/officeart/2005/8/layout/vList6"/>
    <dgm:cxn modelId="{B1932152-58D9-453E-8F9F-1371EF3578DE}" type="presParOf" srcId="{512E6D4B-CED5-45B5-81DF-505291709026}" destId="{E431F4B5-AC2C-4B17-AD13-20AE715FD921}" srcOrd="0" destOrd="0" presId="urn:microsoft.com/office/officeart/2005/8/layout/vList6"/>
    <dgm:cxn modelId="{FEB44F25-62F7-494F-8294-B0C3B0B7B7C1}" type="presParOf" srcId="{512E6D4B-CED5-45B5-81DF-505291709026}" destId="{12C6B033-022A-430B-93C5-D846B12A3FE3}"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38B418-1AF9-47C1-A579-157853A970E9}"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s-ES"/>
        </a:p>
      </dgm:t>
    </dgm:pt>
    <dgm:pt modelId="{82A0EC2F-B6AF-48DC-ABEA-EC806A4D9C72}">
      <dgm:prSet phldrT="[Texto]"/>
      <dgm:spPr/>
      <dgm:t>
        <a:bodyPr/>
        <a:lstStyle/>
        <a:p>
          <a:r>
            <a:rPr lang="es-ES" dirty="0" smtClean="0"/>
            <a:t>La singularidad: único e irrepetible</a:t>
          </a:r>
          <a:endParaRPr lang="es-ES" dirty="0"/>
        </a:p>
      </dgm:t>
    </dgm:pt>
    <dgm:pt modelId="{E46A997B-92B7-43FE-A613-E36A407E99E8}" type="parTrans" cxnId="{0DBF5C51-7BA7-43A5-8A89-B8955330C257}">
      <dgm:prSet/>
      <dgm:spPr/>
      <dgm:t>
        <a:bodyPr/>
        <a:lstStyle/>
        <a:p>
          <a:endParaRPr lang="es-ES"/>
        </a:p>
      </dgm:t>
    </dgm:pt>
    <dgm:pt modelId="{F852E245-8320-467C-B4B9-AF2F26F1ABD4}" type="sibTrans" cxnId="{0DBF5C51-7BA7-43A5-8A89-B8955330C257}">
      <dgm:prSet/>
      <dgm:spPr/>
      <dgm:t>
        <a:bodyPr/>
        <a:lstStyle/>
        <a:p>
          <a:endParaRPr lang="es-ES"/>
        </a:p>
      </dgm:t>
    </dgm:pt>
    <dgm:pt modelId="{0389B6AF-9495-4BF4-B949-C1C2808562C6}">
      <dgm:prSet phldrT="[Texto]"/>
      <dgm:spPr/>
      <dgm:t>
        <a:bodyPr/>
        <a:lstStyle/>
        <a:p>
          <a:r>
            <a:rPr lang="es-ES" dirty="0" smtClean="0"/>
            <a:t>Autonomía</a:t>
          </a:r>
        </a:p>
        <a:p>
          <a:r>
            <a:rPr lang="es-ES" dirty="0" smtClean="0"/>
            <a:t>capacidad de elegir con responsabilidad</a:t>
          </a:r>
          <a:endParaRPr lang="es-ES" dirty="0"/>
        </a:p>
      </dgm:t>
    </dgm:pt>
    <dgm:pt modelId="{D3CAB225-32CB-4F2E-A8CA-CDD23E27669D}" type="parTrans" cxnId="{2EF9EA14-3875-4B6D-8606-2BF439DB84F6}">
      <dgm:prSet/>
      <dgm:spPr/>
      <dgm:t>
        <a:bodyPr/>
        <a:lstStyle/>
        <a:p>
          <a:endParaRPr lang="es-ES"/>
        </a:p>
      </dgm:t>
    </dgm:pt>
    <dgm:pt modelId="{DFC4BAA2-E351-4156-8BCB-A3E14C5090D0}" type="sibTrans" cxnId="{2EF9EA14-3875-4B6D-8606-2BF439DB84F6}">
      <dgm:prSet/>
      <dgm:spPr/>
      <dgm:t>
        <a:bodyPr/>
        <a:lstStyle/>
        <a:p>
          <a:endParaRPr lang="es-ES"/>
        </a:p>
      </dgm:t>
    </dgm:pt>
    <dgm:pt modelId="{5DAB26B6-6802-4E59-9F0D-71AB46EDEB10}">
      <dgm:prSet phldrT="[Texto]"/>
      <dgm:spPr/>
      <dgm:t>
        <a:bodyPr/>
        <a:lstStyle/>
        <a:p>
          <a:r>
            <a:rPr lang="es-ES" dirty="0" smtClean="0"/>
            <a:t>Apertura</a:t>
          </a:r>
        </a:p>
        <a:p>
          <a:r>
            <a:rPr lang="es-ES" dirty="0" smtClean="0"/>
            <a:t>comunicación y diálogo </a:t>
          </a:r>
          <a:endParaRPr lang="es-ES" dirty="0"/>
        </a:p>
      </dgm:t>
    </dgm:pt>
    <dgm:pt modelId="{EA3F9A6B-0F50-4DF1-BC60-D4290598596B}" type="parTrans" cxnId="{37B2F36C-AA7A-4A4B-8DE7-E1E33A051B19}">
      <dgm:prSet/>
      <dgm:spPr/>
      <dgm:t>
        <a:bodyPr/>
        <a:lstStyle/>
        <a:p>
          <a:endParaRPr lang="es-ES"/>
        </a:p>
      </dgm:t>
    </dgm:pt>
    <dgm:pt modelId="{06AAFF9D-FD13-4E99-B353-F3C22360D015}" type="sibTrans" cxnId="{37B2F36C-AA7A-4A4B-8DE7-E1E33A051B19}">
      <dgm:prSet/>
      <dgm:spPr/>
      <dgm:t>
        <a:bodyPr/>
        <a:lstStyle/>
        <a:p>
          <a:endParaRPr lang="es-ES"/>
        </a:p>
      </dgm:t>
    </dgm:pt>
    <dgm:pt modelId="{93A65ECC-5CD1-4E46-A937-4A3FD732AC10}" type="pres">
      <dgm:prSet presAssocID="{0E38B418-1AF9-47C1-A579-157853A970E9}" presName="Name0" presStyleCnt="0">
        <dgm:presLayoutVars>
          <dgm:chMax val="7"/>
          <dgm:chPref val="7"/>
          <dgm:dir/>
          <dgm:animLvl val="lvl"/>
        </dgm:presLayoutVars>
      </dgm:prSet>
      <dgm:spPr/>
    </dgm:pt>
    <dgm:pt modelId="{8EDEBD85-08EE-46E5-B615-E4E0F960896C}" type="pres">
      <dgm:prSet presAssocID="{82A0EC2F-B6AF-48DC-ABEA-EC806A4D9C72}" presName="Accent1" presStyleCnt="0"/>
      <dgm:spPr/>
    </dgm:pt>
    <dgm:pt modelId="{BF259A2A-FDAE-4DE6-A7E3-135721CFF21B}" type="pres">
      <dgm:prSet presAssocID="{82A0EC2F-B6AF-48DC-ABEA-EC806A4D9C72}" presName="Accent" presStyleLbl="node1" presStyleIdx="0" presStyleCnt="3"/>
      <dgm:spPr/>
    </dgm:pt>
    <dgm:pt modelId="{CE5B7FB1-B10D-4660-A19A-A08D21D37F93}" type="pres">
      <dgm:prSet presAssocID="{82A0EC2F-B6AF-48DC-ABEA-EC806A4D9C72}" presName="Parent1" presStyleLbl="revTx" presStyleIdx="0" presStyleCnt="3">
        <dgm:presLayoutVars>
          <dgm:chMax val="1"/>
          <dgm:chPref val="1"/>
          <dgm:bulletEnabled val="1"/>
        </dgm:presLayoutVars>
      </dgm:prSet>
      <dgm:spPr/>
      <dgm:t>
        <a:bodyPr/>
        <a:lstStyle/>
        <a:p>
          <a:endParaRPr lang="es-ES"/>
        </a:p>
      </dgm:t>
    </dgm:pt>
    <dgm:pt modelId="{E59188E5-325E-4A9B-853F-772C5D15191C}" type="pres">
      <dgm:prSet presAssocID="{0389B6AF-9495-4BF4-B949-C1C2808562C6}" presName="Accent2" presStyleCnt="0"/>
      <dgm:spPr/>
    </dgm:pt>
    <dgm:pt modelId="{DBE5C0A2-9EBB-405C-A08C-4C253599B24E}" type="pres">
      <dgm:prSet presAssocID="{0389B6AF-9495-4BF4-B949-C1C2808562C6}" presName="Accent" presStyleLbl="node1" presStyleIdx="1" presStyleCnt="3"/>
      <dgm:spPr/>
    </dgm:pt>
    <dgm:pt modelId="{B2FD5686-2F35-4B8A-97AF-B3E476341C46}" type="pres">
      <dgm:prSet presAssocID="{0389B6AF-9495-4BF4-B949-C1C2808562C6}" presName="Parent2" presStyleLbl="revTx" presStyleIdx="1" presStyleCnt="3">
        <dgm:presLayoutVars>
          <dgm:chMax val="1"/>
          <dgm:chPref val="1"/>
          <dgm:bulletEnabled val="1"/>
        </dgm:presLayoutVars>
      </dgm:prSet>
      <dgm:spPr/>
      <dgm:t>
        <a:bodyPr/>
        <a:lstStyle/>
        <a:p>
          <a:endParaRPr lang="es-ES"/>
        </a:p>
      </dgm:t>
    </dgm:pt>
    <dgm:pt modelId="{2EF0D79E-586C-4618-A285-1649476879AF}" type="pres">
      <dgm:prSet presAssocID="{5DAB26B6-6802-4E59-9F0D-71AB46EDEB10}" presName="Accent3" presStyleCnt="0"/>
      <dgm:spPr/>
    </dgm:pt>
    <dgm:pt modelId="{83EA4B51-12F3-445B-9C11-7DA12ED39099}" type="pres">
      <dgm:prSet presAssocID="{5DAB26B6-6802-4E59-9F0D-71AB46EDEB10}" presName="Accent" presStyleLbl="node1" presStyleIdx="2" presStyleCnt="3"/>
      <dgm:spPr/>
    </dgm:pt>
    <dgm:pt modelId="{81191B4A-FE88-46CB-8DB0-C111E51672A7}" type="pres">
      <dgm:prSet presAssocID="{5DAB26B6-6802-4E59-9F0D-71AB46EDEB10}" presName="Parent3" presStyleLbl="revTx" presStyleIdx="2" presStyleCnt="3">
        <dgm:presLayoutVars>
          <dgm:chMax val="1"/>
          <dgm:chPref val="1"/>
          <dgm:bulletEnabled val="1"/>
        </dgm:presLayoutVars>
      </dgm:prSet>
      <dgm:spPr/>
      <dgm:t>
        <a:bodyPr/>
        <a:lstStyle/>
        <a:p>
          <a:endParaRPr lang="es-ES"/>
        </a:p>
      </dgm:t>
    </dgm:pt>
  </dgm:ptLst>
  <dgm:cxnLst>
    <dgm:cxn modelId="{5295AF96-8C80-46EE-B44D-B7BEB1DAB920}" type="presOf" srcId="{82A0EC2F-B6AF-48DC-ABEA-EC806A4D9C72}" destId="{CE5B7FB1-B10D-4660-A19A-A08D21D37F93}" srcOrd="0" destOrd="0" presId="urn:microsoft.com/office/officeart/2009/layout/CircleArrowProcess"/>
    <dgm:cxn modelId="{16828C3B-9749-4A19-935D-642907238D99}" type="presOf" srcId="{0389B6AF-9495-4BF4-B949-C1C2808562C6}" destId="{B2FD5686-2F35-4B8A-97AF-B3E476341C46}" srcOrd="0" destOrd="0" presId="urn:microsoft.com/office/officeart/2009/layout/CircleArrowProcess"/>
    <dgm:cxn modelId="{37B2F36C-AA7A-4A4B-8DE7-E1E33A051B19}" srcId="{0E38B418-1AF9-47C1-A579-157853A970E9}" destId="{5DAB26B6-6802-4E59-9F0D-71AB46EDEB10}" srcOrd="2" destOrd="0" parTransId="{EA3F9A6B-0F50-4DF1-BC60-D4290598596B}" sibTransId="{06AAFF9D-FD13-4E99-B353-F3C22360D015}"/>
    <dgm:cxn modelId="{339C8327-55DF-41A0-A36B-38AAE0162A7E}" type="presOf" srcId="{5DAB26B6-6802-4E59-9F0D-71AB46EDEB10}" destId="{81191B4A-FE88-46CB-8DB0-C111E51672A7}" srcOrd="0" destOrd="0" presId="urn:microsoft.com/office/officeart/2009/layout/CircleArrowProcess"/>
    <dgm:cxn modelId="{0DBF5C51-7BA7-43A5-8A89-B8955330C257}" srcId="{0E38B418-1AF9-47C1-A579-157853A970E9}" destId="{82A0EC2F-B6AF-48DC-ABEA-EC806A4D9C72}" srcOrd="0" destOrd="0" parTransId="{E46A997B-92B7-43FE-A613-E36A407E99E8}" sibTransId="{F852E245-8320-467C-B4B9-AF2F26F1ABD4}"/>
    <dgm:cxn modelId="{2EF9EA14-3875-4B6D-8606-2BF439DB84F6}" srcId="{0E38B418-1AF9-47C1-A579-157853A970E9}" destId="{0389B6AF-9495-4BF4-B949-C1C2808562C6}" srcOrd="1" destOrd="0" parTransId="{D3CAB225-32CB-4F2E-A8CA-CDD23E27669D}" sibTransId="{DFC4BAA2-E351-4156-8BCB-A3E14C5090D0}"/>
    <dgm:cxn modelId="{F8F58C36-CCF8-4DF0-B629-026B30CD61EF}" type="presOf" srcId="{0E38B418-1AF9-47C1-A579-157853A970E9}" destId="{93A65ECC-5CD1-4E46-A937-4A3FD732AC10}" srcOrd="0" destOrd="0" presId="urn:microsoft.com/office/officeart/2009/layout/CircleArrowProcess"/>
    <dgm:cxn modelId="{6C58905A-F93A-4C48-91A2-2F2EFB108C50}" type="presParOf" srcId="{93A65ECC-5CD1-4E46-A937-4A3FD732AC10}" destId="{8EDEBD85-08EE-46E5-B615-E4E0F960896C}" srcOrd="0" destOrd="0" presId="urn:microsoft.com/office/officeart/2009/layout/CircleArrowProcess"/>
    <dgm:cxn modelId="{78848233-1EF1-45E3-9643-4FD196F1C880}" type="presParOf" srcId="{8EDEBD85-08EE-46E5-B615-E4E0F960896C}" destId="{BF259A2A-FDAE-4DE6-A7E3-135721CFF21B}" srcOrd="0" destOrd="0" presId="urn:microsoft.com/office/officeart/2009/layout/CircleArrowProcess"/>
    <dgm:cxn modelId="{12C913C8-2B2A-4E46-A0D1-3706CE50F136}" type="presParOf" srcId="{93A65ECC-5CD1-4E46-A937-4A3FD732AC10}" destId="{CE5B7FB1-B10D-4660-A19A-A08D21D37F93}" srcOrd="1" destOrd="0" presId="urn:microsoft.com/office/officeart/2009/layout/CircleArrowProcess"/>
    <dgm:cxn modelId="{07146725-988F-40A8-BC7A-D3598AD639F1}" type="presParOf" srcId="{93A65ECC-5CD1-4E46-A937-4A3FD732AC10}" destId="{E59188E5-325E-4A9B-853F-772C5D15191C}" srcOrd="2" destOrd="0" presId="urn:microsoft.com/office/officeart/2009/layout/CircleArrowProcess"/>
    <dgm:cxn modelId="{21593915-F3FB-4831-A352-B1D343388EC1}" type="presParOf" srcId="{E59188E5-325E-4A9B-853F-772C5D15191C}" destId="{DBE5C0A2-9EBB-405C-A08C-4C253599B24E}" srcOrd="0" destOrd="0" presId="urn:microsoft.com/office/officeart/2009/layout/CircleArrowProcess"/>
    <dgm:cxn modelId="{7DAD1F03-BAD4-4988-9A53-47C97A604E05}" type="presParOf" srcId="{93A65ECC-5CD1-4E46-A937-4A3FD732AC10}" destId="{B2FD5686-2F35-4B8A-97AF-B3E476341C46}" srcOrd="3" destOrd="0" presId="urn:microsoft.com/office/officeart/2009/layout/CircleArrowProcess"/>
    <dgm:cxn modelId="{E52A6506-C0E9-4333-BF85-FA1E76560C9F}" type="presParOf" srcId="{93A65ECC-5CD1-4E46-A937-4A3FD732AC10}" destId="{2EF0D79E-586C-4618-A285-1649476879AF}" srcOrd="4" destOrd="0" presId="urn:microsoft.com/office/officeart/2009/layout/CircleArrowProcess"/>
    <dgm:cxn modelId="{020A55AC-4DE1-4008-BD94-1780C1B252FC}" type="presParOf" srcId="{2EF0D79E-586C-4618-A285-1649476879AF}" destId="{83EA4B51-12F3-445B-9C11-7DA12ED39099}" srcOrd="0" destOrd="0" presId="urn:microsoft.com/office/officeart/2009/layout/CircleArrowProcess"/>
    <dgm:cxn modelId="{51476E3C-503B-41DC-943E-64B8673A2A70}" type="presParOf" srcId="{93A65ECC-5CD1-4E46-A937-4A3FD732AC10}" destId="{81191B4A-FE88-46CB-8DB0-C111E51672A7}"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E5E10-A982-4C2C-8B5B-BFC5D4F3914E}">
      <dsp:nvSpPr>
        <dsp:cNvPr id="0" name=""/>
        <dsp:cNvSpPr/>
      </dsp:nvSpPr>
      <dsp:spPr>
        <a:xfrm>
          <a:off x="851371" y="0"/>
          <a:ext cx="9648878" cy="5093305"/>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F2B0B2-5FDF-4A64-AE07-3393933D2260}">
      <dsp:nvSpPr>
        <dsp:cNvPr id="0" name=""/>
        <dsp:cNvSpPr/>
      </dsp:nvSpPr>
      <dsp:spPr>
        <a:xfrm>
          <a:off x="5542" y="1148326"/>
          <a:ext cx="3658237" cy="2796652"/>
        </a:xfrm>
        <a:prstGeom prst="roundRect">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Es una construcción teórico formal que fundamentada científica e ideológicamente interpreta, diseña y ajusta la realidad pedagógica que responde a una necesidad histórico concreta. Implica el contenido de la enseñanza, el desarrollo del estudiante y las características de la práctica docente.</a:t>
          </a:r>
          <a:endParaRPr lang="es-ES" sz="1800" kern="1200" dirty="0"/>
        </a:p>
      </dsp:txBody>
      <dsp:txXfrm>
        <a:off x="142063" y="1284847"/>
        <a:ext cx="3385195" cy="2523610"/>
      </dsp:txXfrm>
    </dsp:sp>
    <dsp:sp modelId="{EA71A296-856A-401A-B44D-261D17041518}">
      <dsp:nvSpPr>
        <dsp:cNvPr id="0" name=""/>
        <dsp:cNvSpPr/>
      </dsp:nvSpPr>
      <dsp:spPr>
        <a:xfrm>
          <a:off x="3846692" y="1239761"/>
          <a:ext cx="3658237" cy="2613782"/>
        </a:xfrm>
        <a:prstGeom prst="roundRect">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Pretende lograr aprendizajes y se concreta en el aula. Es un instrumento de la investigación de carácter teórico creado para reproducir idealmente el proceso enseñanza - aprendizaje. Es un paradigma que sirve para analizar, interpretar, comprender, orientar, dirigir y transformar la educación.</a:t>
          </a:r>
          <a:endParaRPr lang="es-ES" sz="1800" kern="1200" dirty="0"/>
        </a:p>
      </dsp:txBody>
      <dsp:txXfrm>
        <a:off x="3974286" y="1367355"/>
        <a:ext cx="3403049" cy="2358594"/>
      </dsp:txXfrm>
    </dsp:sp>
    <dsp:sp modelId="{32267B10-40A8-4EAB-A22A-9B7F3C363FF4}">
      <dsp:nvSpPr>
        <dsp:cNvPr id="0" name=""/>
        <dsp:cNvSpPr/>
      </dsp:nvSpPr>
      <dsp:spPr>
        <a:xfrm>
          <a:off x="7687841" y="1527991"/>
          <a:ext cx="3658237" cy="2037322"/>
        </a:xfrm>
        <a:prstGeom prst="roundRect">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Son representaciones ideales del mundo real de lo educativo, para explicar teóricamente su hacer. Se construye a partir de un ideal de hombre y de mujer que la sociedad concibe.</a:t>
          </a:r>
          <a:endParaRPr lang="es-ES" sz="2000" kern="1200" dirty="0"/>
        </a:p>
      </dsp:txBody>
      <dsp:txXfrm>
        <a:off x="7787295" y="1627445"/>
        <a:ext cx="3459329" cy="1838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C138E-7C7B-4DC8-9C08-1924D1006CA9}">
      <dsp:nvSpPr>
        <dsp:cNvPr id="0" name=""/>
        <dsp:cNvSpPr/>
      </dsp:nvSpPr>
      <dsp:spPr>
        <a:xfrm>
          <a:off x="224071" y="1061298"/>
          <a:ext cx="5319790" cy="1662434"/>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6022" tIns="64770" rIns="64770" bIns="64770" numCol="1" spcCol="1270" anchor="ctr" anchorCtr="0">
          <a:noAutofit/>
        </a:bodyPr>
        <a:lstStyle/>
        <a:p>
          <a:pPr lvl="0" algn="l" defTabSz="755650">
            <a:lnSpc>
              <a:spcPct val="90000"/>
            </a:lnSpc>
            <a:spcBef>
              <a:spcPct val="0"/>
            </a:spcBef>
            <a:spcAft>
              <a:spcPct val="35000"/>
            </a:spcAft>
          </a:pPr>
          <a:r>
            <a:rPr lang="es-ES" sz="1700" b="1" kern="1200" dirty="0" smtClean="0">
              <a:latin typeface="Calibri" panose="020F0502020204030204" pitchFamily="34" charset="0"/>
              <a:ea typeface="Symbol" panose="05050102010706020507" pitchFamily="18" charset="2"/>
              <a:cs typeface="Calibri" panose="020F0502020204030204" pitchFamily="34" charset="0"/>
            </a:rPr>
            <a:t>Es un proceso de enseñanza - aprendizaje estandarizado con métodos directivos</a:t>
          </a:r>
          <a:r>
            <a:rPr lang="es-ES" sz="1700" b="1" kern="1200" spc="10" dirty="0" smtClean="0">
              <a:latin typeface="Calibri" panose="020F0502020204030204" pitchFamily="34" charset="0"/>
              <a:ea typeface="Symbol" panose="05050102010706020507" pitchFamily="18" charset="2"/>
              <a:cs typeface="Calibri" panose="020F0502020204030204" pitchFamily="34" charset="0"/>
            </a:rPr>
            <a:t> </a:t>
          </a:r>
          <a:r>
            <a:rPr lang="es-ES" sz="1700" b="1" kern="1200" dirty="0" smtClean="0">
              <a:latin typeface="Calibri" panose="020F0502020204030204" pitchFamily="34" charset="0"/>
              <a:ea typeface="Symbol" panose="05050102010706020507" pitchFamily="18" charset="2"/>
              <a:cs typeface="Calibri" panose="020F0502020204030204" pitchFamily="34" charset="0"/>
            </a:rPr>
            <a:t>y</a:t>
          </a:r>
          <a:r>
            <a:rPr lang="es-ES" sz="1700" b="1" kern="1200" spc="-15" dirty="0" smtClean="0">
              <a:latin typeface="Calibri" panose="020F0502020204030204" pitchFamily="34" charset="0"/>
              <a:ea typeface="Symbol" panose="05050102010706020507" pitchFamily="18" charset="2"/>
              <a:cs typeface="Calibri" panose="020F0502020204030204" pitchFamily="34" charset="0"/>
            </a:rPr>
            <a:t> </a:t>
          </a:r>
          <a:r>
            <a:rPr lang="es-ES" sz="1700" b="1" kern="1200" dirty="0" smtClean="0">
              <a:latin typeface="Calibri" panose="020F0502020204030204" pitchFamily="34" charset="0"/>
              <a:ea typeface="Symbol" panose="05050102010706020507" pitchFamily="18" charset="2"/>
              <a:cs typeface="Calibri" panose="020F0502020204030204" pitchFamily="34" charset="0"/>
            </a:rPr>
            <a:t>frontales.</a:t>
          </a:r>
          <a:endParaRPr lang="en-US" sz="1700" b="1" kern="1200" dirty="0" smtClean="0">
            <a:latin typeface="Calibri" panose="020F0502020204030204" pitchFamily="34" charset="0"/>
            <a:ea typeface="Symbol" panose="05050102010706020507" pitchFamily="18" charset="2"/>
            <a:cs typeface="Calibri" panose="020F0502020204030204" pitchFamily="34" charset="0"/>
          </a:endParaRPr>
        </a:p>
        <a:p>
          <a:pPr lvl="0" algn="l" defTabSz="755650">
            <a:lnSpc>
              <a:spcPct val="90000"/>
            </a:lnSpc>
            <a:spcBef>
              <a:spcPct val="0"/>
            </a:spcBef>
            <a:spcAft>
              <a:spcPct val="35000"/>
            </a:spcAft>
          </a:pPr>
          <a:endParaRPr lang="es-ES" sz="1700" kern="1200" dirty="0"/>
        </a:p>
      </dsp:txBody>
      <dsp:txXfrm>
        <a:off x="224071" y="1061298"/>
        <a:ext cx="5319790" cy="1662434"/>
      </dsp:txXfrm>
    </dsp:sp>
    <dsp:sp modelId="{86A1D360-74E0-4D2A-A336-527AA2D7AE00}">
      <dsp:nvSpPr>
        <dsp:cNvPr id="0" name=""/>
        <dsp:cNvSpPr/>
      </dsp:nvSpPr>
      <dsp:spPr>
        <a:xfrm>
          <a:off x="2413" y="821168"/>
          <a:ext cx="1163704" cy="174555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93000" r="-9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4B037C-0B2B-4BB2-B6FC-4AB2B36392D3}">
      <dsp:nvSpPr>
        <dsp:cNvPr id="0" name=""/>
        <dsp:cNvSpPr/>
      </dsp:nvSpPr>
      <dsp:spPr>
        <a:xfrm>
          <a:off x="6049425" y="1061298"/>
          <a:ext cx="5319790" cy="1662434"/>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6022" tIns="64770" rIns="64770" bIns="64770" numCol="1" spcCol="1270" anchor="ctr" anchorCtr="0">
          <a:noAutofit/>
        </a:bodyPr>
        <a:lstStyle/>
        <a:p>
          <a:pPr lvl="0" algn="l" defTabSz="755650">
            <a:lnSpc>
              <a:spcPct val="90000"/>
            </a:lnSpc>
            <a:spcBef>
              <a:spcPct val="0"/>
            </a:spcBef>
            <a:spcAft>
              <a:spcPct val="35000"/>
            </a:spcAft>
          </a:pPr>
          <a:r>
            <a:rPr lang="es-ES" sz="1700" b="1" kern="1200" dirty="0" smtClean="0">
              <a:latin typeface="Calibri" panose="020F0502020204030204" pitchFamily="34" charset="0"/>
              <a:ea typeface="Symbol" panose="05050102010706020507" pitchFamily="18" charset="2"/>
              <a:cs typeface="Calibri" panose="020F0502020204030204" pitchFamily="34" charset="0"/>
            </a:rPr>
            <a:t>El profesor es un trasmisor de conocimientos, autoritario, rígido, controlador, no</a:t>
          </a:r>
          <a:r>
            <a:rPr lang="es-ES" sz="17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700" b="1" kern="1200" dirty="0" smtClean="0">
              <a:latin typeface="Calibri" panose="020F0502020204030204" pitchFamily="34" charset="0"/>
              <a:ea typeface="Symbol" panose="05050102010706020507" pitchFamily="18" charset="2"/>
              <a:cs typeface="Calibri" panose="020F0502020204030204" pitchFamily="34" charset="0"/>
            </a:rPr>
            <a:t>espontáneo, ya que su individualidad como profesional está limitada porque es un ejecutor</a:t>
          </a:r>
          <a:r>
            <a:rPr lang="es-ES" sz="17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700" b="1" kern="1200" dirty="0" smtClean="0">
              <a:latin typeface="Calibri" panose="020F0502020204030204" pitchFamily="34" charset="0"/>
              <a:ea typeface="Symbol" panose="05050102010706020507" pitchFamily="18" charset="2"/>
              <a:cs typeface="Calibri" panose="020F0502020204030204" pitchFamily="34" charset="0"/>
            </a:rPr>
            <a:t>de</a:t>
          </a:r>
          <a:r>
            <a:rPr lang="es-ES" sz="1700" b="1" kern="1200" spc="-10" dirty="0" smtClean="0">
              <a:latin typeface="Calibri" panose="020F0502020204030204" pitchFamily="34" charset="0"/>
              <a:ea typeface="Symbol" panose="05050102010706020507" pitchFamily="18" charset="2"/>
              <a:cs typeface="Calibri" panose="020F0502020204030204" pitchFamily="34" charset="0"/>
            </a:rPr>
            <a:t> </a:t>
          </a:r>
          <a:r>
            <a:rPr lang="es-ES" sz="1700" b="1" kern="1200" dirty="0" smtClean="0">
              <a:latin typeface="Calibri" panose="020F0502020204030204" pitchFamily="34" charset="0"/>
              <a:ea typeface="Symbol" panose="05050102010706020507" pitchFamily="18" charset="2"/>
              <a:cs typeface="Calibri" panose="020F0502020204030204" pitchFamily="34" charset="0"/>
            </a:rPr>
            <a:t>indicaciones preestablecidas.</a:t>
          </a:r>
          <a:endParaRPr lang="en-US" sz="1700" b="1" kern="1200" dirty="0" smtClean="0">
            <a:latin typeface="Calibri" panose="020F0502020204030204" pitchFamily="34" charset="0"/>
            <a:ea typeface="Symbol" panose="05050102010706020507" pitchFamily="18" charset="2"/>
            <a:cs typeface="Calibri" panose="020F0502020204030204" pitchFamily="34" charset="0"/>
          </a:endParaRPr>
        </a:p>
        <a:p>
          <a:pPr lvl="0" algn="l" defTabSz="755650">
            <a:lnSpc>
              <a:spcPct val="90000"/>
            </a:lnSpc>
            <a:spcBef>
              <a:spcPct val="0"/>
            </a:spcBef>
            <a:spcAft>
              <a:spcPct val="35000"/>
            </a:spcAft>
          </a:pPr>
          <a:endParaRPr lang="es-ES" sz="1700" kern="1200" dirty="0"/>
        </a:p>
      </dsp:txBody>
      <dsp:txXfrm>
        <a:off x="6049425" y="1061298"/>
        <a:ext cx="5319790" cy="1662434"/>
      </dsp:txXfrm>
    </dsp:sp>
    <dsp:sp modelId="{261F8394-B364-4B9E-B303-3F7D1CA7F7E8}">
      <dsp:nvSpPr>
        <dsp:cNvPr id="0" name=""/>
        <dsp:cNvSpPr/>
      </dsp:nvSpPr>
      <dsp:spPr>
        <a:xfrm>
          <a:off x="5827767" y="821168"/>
          <a:ext cx="1163704" cy="174555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3000" r="-5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05264F-CC2C-4720-829C-5346219AF1E8}">
      <dsp:nvSpPr>
        <dsp:cNvPr id="0" name=""/>
        <dsp:cNvSpPr/>
      </dsp:nvSpPr>
      <dsp:spPr>
        <a:xfrm>
          <a:off x="3046737" y="2965806"/>
          <a:ext cx="5439805" cy="2039059"/>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6022" tIns="68580" rIns="68580" bIns="68580" numCol="1" spcCol="1270" anchor="ctr" anchorCtr="0">
          <a:noAutofit/>
        </a:bodyPr>
        <a:lstStyle/>
        <a:p>
          <a:pPr lvl="0" algn="l" defTabSz="800100">
            <a:lnSpc>
              <a:spcPct val="90000"/>
            </a:lnSpc>
            <a:spcBef>
              <a:spcPct val="0"/>
            </a:spcBef>
            <a:spcAft>
              <a:spcPct val="35000"/>
            </a:spcAft>
          </a:pPr>
          <a:r>
            <a:rPr lang="es-ES" sz="1800" b="1" kern="1200" dirty="0" smtClean="0">
              <a:latin typeface="Calibri" panose="020F0502020204030204" pitchFamily="34" charset="0"/>
              <a:ea typeface="Symbol" panose="05050102010706020507" pitchFamily="18" charset="2"/>
              <a:cs typeface="Calibri" panose="020F0502020204030204" pitchFamily="34" charset="0"/>
            </a:rPr>
            <a:t>El</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estudiante</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es</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un</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objeto</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pasivo,</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reproductor</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de</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conocimientos,</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lo</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que</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se</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manifiesta en su falta de iniciativa, pobreza de intereses, inseguridad y rigidez. Para él</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aprender</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es</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algo</a:t>
          </a:r>
          <a:r>
            <a:rPr lang="es-ES" sz="1800" b="1" kern="1200" spc="10"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ajeno,</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obligatorio,</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por</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cuanto</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no</a:t>
          </a:r>
          <a:r>
            <a:rPr lang="es-ES" sz="1800" b="1" kern="1200" spc="10"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se</a:t>
          </a:r>
          <a:r>
            <a:rPr lang="es-ES" sz="1800" b="1" kern="1200" spc="-10"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implica</a:t>
          </a:r>
          <a:r>
            <a:rPr lang="es-ES" sz="1800" b="1" kern="1200" spc="-10"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en éste como</a:t>
          </a:r>
          <a:r>
            <a:rPr lang="es-ES" sz="1800" b="1" kern="1200" spc="-5" dirty="0" smtClean="0">
              <a:latin typeface="Calibri" panose="020F0502020204030204" pitchFamily="34" charset="0"/>
              <a:ea typeface="Symbol" panose="05050102010706020507" pitchFamily="18" charset="2"/>
              <a:cs typeface="Calibri" panose="020F0502020204030204" pitchFamily="34" charset="0"/>
            </a:rPr>
            <a:t> </a:t>
          </a:r>
          <a:r>
            <a:rPr lang="es-ES" sz="1800" b="1" kern="1200" dirty="0" smtClean="0">
              <a:latin typeface="Calibri" panose="020F0502020204030204" pitchFamily="34" charset="0"/>
              <a:ea typeface="Symbol" panose="05050102010706020507" pitchFamily="18" charset="2"/>
              <a:cs typeface="Calibri" panose="020F0502020204030204" pitchFamily="34" charset="0"/>
            </a:rPr>
            <a:t>persona.</a:t>
          </a:r>
          <a:endParaRPr lang="es-ES" sz="1800" kern="1200" dirty="0"/>
        </a:p>
      </dsp:txBody>
      <dsp:txXfrm>
        <a:off x="3046737" y="2965806"/>
        <a:ext cx="5439805" cy="2039059"/>
      </dsp:txXfrm>
    </dsp:sp>
    <dsp:sp modelId="{67CB0F58-B957-4967-B091-145D31EBC44D}">
      <dsp:nvSpPr>
        <dsp:cNvPr id="0" name=""/>
        <dsp:cNvSpPr/>
      </dsp:nvSpPr>
      <dsp:spPr>
        <a:xfrm>
          <a:off x="2885087" y="2913989"/>
          <a:ext cx="1163704" cy="174555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0" r="-100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EE97A-8228-481C-9415-B17CA7D607D7}">
      <dsp:nvSpPr>
        <dsp:cNvPr id="0" name=""/>
        <dsp:cNvSpPr/>
      </dsp:nvSpPr>
      <dsp:spPr>
        <a:xfrm rot="16200000">
          <a:off x="810" y="417619"/>
          <a:ext cx="5094088" cy="5094088"/>
        </a:xfrm>
        <a:prstGeom prst="downArrow">
          <a:avLst>
            <a:gd name="adj1" fmla="val 50000"/>
            <a:gd name="adj2" fmla="val 35000"/>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u="sng" kern="1200" dirty="0" smtClean="0"/>
            <a:t>Expiatorias: </a:t>
          </a:r>
          <a:r>
            <a:rPr lang="es-ES" sz="2000" kern="1200" dirty="0" smtClean="0"/>
            <a:t>son aquellas donde no existe una relación lógica entre la acción a ser sancionada y la sanción; esto es, el vínculo es totalmente arbitrario e impuesto por una persona con autoridad.</a:t>
          </a:r>
          <a:endParaRPr lang="es-ES" sz="2000" kern="1200" dirty="0"/>
        </a:p>
      </dsp:txBody>
      <dsp:txXfrm rot="5400000">
        <a:off x="811" y="1691140"/>
        <a:ext cx="4202623" cy="2547044"/>
      </dsp:txXfrm>
    </dsp:sp>
    <dsp:sp modelId="{454EAF8F-BCE3-4E9C-8E7C-4CA42575B1AC}">
      <dsp:nvSpPr>
        <dsp:cNvPr id="0" name=""/>
        <dsp:cNvSpPr/>
      </dsp:nvSpPr>
      <dsp:spPr>
        <a:xfrm rot="5400000">
          <a:off x="5390219" y="417619"/>
          <a:ext cx="5094088" cy="5094088"/>
        </a:xfrm>
        <a:prstGeom prst="downArrow">
          <a:avLst>
            <a:gd name="adj1" fmla="val 50000"/>
            <a:gd name="adj2" fmla="val 35000"/>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1" u="sng" kern="1200" dirty="0" smtClean="0">
              <a:solidFill>
                <a:schemeClr val="accent1">
                  <a:lumMod val="75000"/>
                  <a:lumOff val="25000"/>
                </a:schemeClr>
              </a:solidFill>
            </a:rPr>
            <a:t>Reciprocidad: </a:t>
          </a:r>
          <a:r>
            <a:rPr lang="es-ES" sz="1600" kern="1200" dirty="0" smtClean="0"/>
            <a:t>son   aquellas   que están directamente relacionadas con el acto a sancionar y su efecto es ayudar a construir reglas de conducta mediante la coordinación de puntos de vista (es la fuente de la autonomía tanto moral como intelectual). Las sanciones de este tipo están basadas en la "regla de oro" (no hagas a otro lo que no quieras que te sea hecho) y deben ser utilizadas sólo en casos necesarios y siempre en un ambiente de mutuo respeto entre el maestro y el estudiante</a:t>
          </a:r>
          <a:r>
            <a:rPr lang="es-ES" sz="1500" kern="1200" dirty="0" smtClean="0"/>
            <a:t>.</a:t>
          </a:r>
          <a:endParaRPr lang="es-ES" sz="1500" kern="1200" dirty="0"/>
        </a:p>
      </dsp:txBody>
      <dsp:txXfrm rot="-5400000">
        <a:off x="6281685" y="1691141"/>
        <a:ext cx="4202623" cy="25470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0C77A-C139-4ED6-9A64-0DC3FCD0D22A}">
      <dsp:nvSpPr>
        <dsp:cNvPr id="0" name=""/>
        <dsp:cNvSpPr/>
      </dsp:nvSpPr>
      <dsp:spPr>
        <a:xfrm>
          <a:off x="215523" y="706796"/>
          <a:ext cx="5056702" cy="1580219"/>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70335" tIns="68580" rIns="68580" bIns="68580" numCol="1" spcCol="1270" anchor="ctr" anchorCtr="0">
          <a:noAutofit/>
        </a:bodyPr>
        <a:lstStyle/>
        <a:p>
          <a:pPr lvl="0" algn="l" defTabSz="800100" rtl="0">
            <a:lnSpc>
              <a:spcPct val="90000"/>
            </a:lnSpc>
            <a:spcBef>
              <a:spcPct val="0"/>
            </a:spcBef>
            <a:spcAft>
              <a:spcPct val="35000"/>
            </a:spcAft>
          </a:pP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Tiene</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como</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meta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educativa</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que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cada</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individuo</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acceda</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progresiva</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y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secuencialmente</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a la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etapa</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de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desarrollo</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intelectual</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de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acuerdo</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con las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necesidades</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y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condiciones</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de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cada</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1800" b="1" u="none" strike="noStrike" kern="1200" cap="none" normalizeH="0" baseline="0" dirty="0" err="1" smtClean="0">
              <a:ln>
                <a:noFill/>
              </a:ln>
              <a:effectLst/>
              <a:latin typeface="Calibri" panose="020F0502020204030204" pitchFamily="34" charset="0"/>
              <a:cs typeface="Calibri" panose="020F0502020204030204" pitchFamily="34" charset="0"/>
            </a:rPr>
            <a:t>uno</a:t>
          </a:r>
          <a:r>
            <a:rPr kumimoji="0" lang="en-US" altLang="en-US" sz="1800" b="1" u="none" strike="noStrike" kern="1200" cap="none" normalizeH="0" baseline="0" dirty="0" smtClean="0">
              <a:ln>
                <a:noFill/>
              </a:ln>
              <a:effectLst/>
              <a:latin typeface="Calibri" panose="020F0502020204030204" pitchFamily="34" charset="0"/>
              <a:cs typeface="Calibri" panose="020F0502020204030204" pitchFamily="34" charset="0"/>
            </a:rPr>
            <a:t>. </a:t>
          </a:r>
          <a:endParaRPr lang="es-ES" sz="1800" b="1" kern="1200" dirty="0"/>
        </a:p>
      </dsp:txBody>
      <dsp:txXfrm>
        <a:off x="215523" y="706796"/>
        <a:ext cx="5056702" cy="1580219"/>
      </dsp:txXfrm>
    </dsp:sp>
    <dsp:sp modelId="{DA475D59-204F-41C5-9269-54DE4EC7219D}">
      <dsp:nvSpPr>
        <dsp:cNvPr id="0" name=""/>
        <dsp:cNvSpPr/>
      </dsp:nvSpPr>
      <dsp:spPr>
        <a:xfrm>
          <a:off x="4827" y="478542"/>
          <a:ext cx="1106153" cy="16592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3000" r="-6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BBFC89-FE15-41C3-983C-3CA7D1D33088}">
      <dsp:nvSpPr>
        <dsp:cNvPr id="0" name=""/>
        <dsp:cNvSpPr/>
      </dsp:nvSpPr>
      <dsp:spPr>
        <a:xfrm>
          <a:off x="5715325" y="706796"/>
          <a:ext cx="5056702" cy="1580219"/>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70335" tIns="80010" rIns="80010" bIns="80010" numCol="1" spcCol="1270" anchor="ctr" anchorCtr="0">
          <a:noAutofit/>
        </a:bodyPr>
        <a:lstStyle/>
        <a:p>
          <a:pPr lvl="0" algn="l" defTabSz="933450" rtl="0">
            <a:lnSpc>
              <a:spcPct val="90000"/>
            </a:lnSpc>
            <a:spcBef>
              <a:spcPct val="0"/>
            </a:spcBef>
            <a:spcAft>
              <a:spcPct val="35000"/>
            </a:spcAft>
          </a:pP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Los </a:t>
          </a:r>
          <a:r>
            <a:rPr kumimoji="0" lang="en-US" altLang="en-US" sz="2100" b="1" u="none" strike="noStrike" kern="1200" cap="none" normalizeH="0" baseline="0" dirty="0" err="1" smtClean="0">
              <a:ln>
                <a:noFill/>
              </a:ln>
              <a:effectLst/>
              <a:latin typeface="Calibri" panose="020F0502020204030204" pitchFamily="34" charset="0"/>
              <a:cs typeface="Calibri" panose="020F0502020204030204" pitchFamily="34" charset="0"/>
            </a:rPr>
            <a:t>seres</a:t>
          </a: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2100" b="1" u="none" strike="noStrike" kern="1200" cap="none" normalizeH="0" baseline="0" dirty="0" err="1" smtClean="0">
              <a:ln>
                <a:noFill/>
              </a:ln>
              <a:effectLst/>
              <a:latin typeface="Calibri" panose="020F0502020204030204" pitchFamily="34" charset="0"/>
              <a:cs typeface="Calibri" panose="020F0502020204030204" pitchFamily="34" charset="0"/>
            </a:rPr>
            <a:t>humanos</a:t>
          </a: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2100" b="1" u="none" strike="noStrike" kern="1200" cap="none" normalizeH="0" baseline="0" dirty="0" err="1" smtClean="0">
              <a:ln>
                <a:noFill/>
              </a:ln>
              <a:effectLst/>
              <a:latin typeface="Calibri" panose="020F0502020204030204" pitchFamily="34" charset="0"/>
              <a:cs typeface="Calibri" panose="020F0502020204030204" pitchFamily="34" charset="0"/>
            </a:rPr>
            <a:t>utilizan</a:t>
          </a: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2100" b="1" u="none" strike="noStrike" kern="1200" cap="none" normalizeH="0" baseline="0" dirty="0" err="1" smtClean="0">
              <a:ln>
                <a:noFill/>
              </a:ln>
              <a:effectLst/>
              <a:latin typeface="Calibri" panose="020F0502020204030204" pitchFamily="34" charset="0"/>
              <a:cs typeface="Calibri" panose="020F0502020204030204" pitchFamily="34" charset="0"/>
            </a:rPr>
            <a:t>procesos</a:t>
          </a: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2100" b="1" u="none" strike="noStrike" kern="1200" cap="none" normalizeH="0" baseline="0" dirty="0" err="1" smtClean="0">
              <a:ln>
                <a:noFill/>
              </a:ln>
              <a:effectLst/>
              <a:latin typeface="Calibri" panose="020F0502020204030204" pitchFamily="34" charset="0"/>
              <a:cs typeface="Calibri" panose="020F0502020204030204" pitchFamily="34" charset="0"/>
            </a:rPr>
            <a:t>cognitivos</a:t>
          </a: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2100" b="1" u="none" strike="noStrike" kern="1200" cap="none" normalizeH="0" baseline="0" dirty="0" err="1" smtClean="0">
              <a:ln>
                <a:noFill/>
              </a:ln>
              <a:effectLst/>
              <a:latin typeface="Calibri" panose="020F0502020204030204" pitchFamily="34" charset="0"/>
              <a:cs typeface="Calibri" panose="020F0502020204030204" pitchFamily="34" charset="0"/>
            </a:rPr>
            <a:t>diferentes</a:t>
          </a: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2100" b="1" u="none" strike="noStrike" kern="1200" cap="none" normalizeH="0" baseline="0" dirty="0" err="1" smtClean="0">
              <a:ln>
                <a:noFill/>
              </a:ln>
              <a:effectLst/>
              <a:latin typeface="Calibri" panose="020F0502020204030204" pitchFamily="34" charset="0"/>
              <a:cs typeface="Calibri" panose="020F0502020204030204" pitchFamily="34" charset="0"/>
            </a:rPr>
            <a:t>los</a:t>
          </a: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2100" b="1" u="none" strike="noStrike" kern="1200" cap="none" normalizeH="0" baseline="0" dirty="0" err="1" smtClean="0">
              <a:ln>
                <a:noFill/>
              </a:ln>
              <a:effectLst/>
              <a:latin typeface="Calibri" panose="020F0502020204030204" pitchFamily="34" charset="0"/>
              <a:cs typeface="Calibri" panose="020F0502020204030204" pitchFamily="34" charset="0"/>
            </a:rPr>
            <a:t>niños</a:t>
          </a: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 y </a:t>
          </a:r>
          <a:r>
            <a:rPr kumimoji="0" lang="en-US" altLang="en-US" sz="2100" b="1" u="none" strike="noStrike" kern="1200" cap="none" normalizeH="0" baseline="0" dirty="0" err="1" smtClean="0">
              <a:ln>
                <a:noFill/>
              </a:ln>
              <a:effectLst/>
              <a:latin typeface="Calibri" panose="020F0502020204030204" pitchFamily="34" charset="0"/>
              <a:cs typeface="Calibri" panose="020F0502020204030204" pitchFamily="34" charset="0"/>
            </a:rPr>
            <a:t>en</a:t>
          </a: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2100" b="1" u="none" strike="noStrike" kern="1200" cap="none" normalizeH="0" baseline="0" dirty="0" err="1" smtClean="0">
              <a:ln>
                <a:noFill/>
              </a:ln>
              <a:effectLst/>
              <a:latin typeface="Calibri" panose="020F0502020204030204" pitchFamily="34" charset="0"/>
              <a:cs typeface="Calibri" panose="020F0502020204030204" pitchFamily="34" charset="0"/>
            </a:rPr>
            <a:t>los</a:t>
          </a: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 </a:t>
          </a:r>
          <a:r>
            <a:rPr kumimoji="0" lang="en-US" altLang="en-US" sz="2100" b="1" u="none" strike="noStrike" kern="1200" cap="none" normalizeH="0" baseline="0" dirty="0" err="1" smtClean="0">
              <a:ln>
                <a:noFill/>
              </a:ln>
              <a:effectLst/>
              <a:latin typeface="Calibri" panose="020F0502020204030204" pitchFamily="34" charset="0"/>
              <a:cs typeface="Calibri" panose="020F0502020204030204" pitchFamily="34" charset="0"/>
            </a:rPr>
            <a:t>adultos</a:t>
          </a:r>
          <a:r>
            <a:rPr kumimoji="0" lang="en-US" altLang="en-US" sz="2100" b="1" u="none" strike="noStrike" kern="1200" cap="none" normalizeH="0" baseline="0" dirty="0" smtClean="0">
              <a:ln>
                <a:noFill/>
              </a:ln>
              <a:effectLst/>
              <a:latin typeface="Calibri" panose="020F0502020204030204" pitchFamily="34" charset="0"/>
              <a:cs typeface="Calibri" panose="020F0502020204030204" pitchFamily="34" charset="0"/>
            </a:rPr>
            <a:t>). </a:t>
          </a:r>
          <a:endParaRPr lang="es-ES" sz="2100" b="1" kern="1200" dirty="0"/>
        </a:p>
      </dsp:txBody>
      <dsp:txXfrm>
        <a:off x="5715325" y="706796"/>
        <a:ext cx="5056702" cy="1580219"/>
      </dsp:txXfrm>
    </dsp:sp>
    <dsp:sp modelId="{93329C7B-2509-4F6C-B4FF-3F108547CAE1}">
      <dsp:nvSpPr>
        <dsp:cNvPr id="0" name=""/>
        <dsp:cNvSpPr/>
      </dsp:nvSpPr>
      <dsp:spPr>
        <a:xfrm>
          <a:off x="5504630" y="478542"/>
          <a:ext cx="1106153" cy="165923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6F2D75-CAEE-41BE-886C-7626F856DB6F}">
      <dsp:nvSpPr>
        <dsp:cNvPr id="0" name=""/>
        <dsp:cNvSpPr/>
      </dsp:nvSpPr>
      <dsp:spPr>
        <a:xfrm>
          <a:off x="2965424" y="2696117"/>
          <a:ext cx="5056702" cy="1580219"/>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70335" tIns="80010" rIns="80010" bIns="80010" numCol="1" spcCol="1270" anchor="ctr" anchorCtr="0">
          <a:noAutofit/>
        </a:bodyPr>
        <a:lstStyle/>
        <a:p>
          <a:pPr lvl="0" algn="l" defTabSz="933450">
            <a:lnSpc>
              <a:spcPct val="90000"/>
            </a:lnSpc>
            <a:spcBef>
              <a:spcPct val="0"/>
            </a:spcBef>
            <a:spcAft>
              <a:spcPct val="35000"/>
            </a:spcAft>
          </a:pPr>
          <a:r>
            <a:rPr lang="es-ES" sz="2100" b="1" i="0" kern="1200" dirty="0" smtClean="0"/>
            <a:t>El rol del maestro está dirigido a tener en cuenta el nivel de desarrollo y el proceso cognitivo de los alumnos.</a:t>
          </a:r>
          <a:endParaRPr lang="es-ES" sz="2100" b="1" i="0" kern="1200" dirty="0"/>
        </a:p>
      </dsp:txBody>
      <dsp:txXfrm>
        <a:off x="2965424" y="2696117"/>
        <a:ext cx="5056702" cy="1580219"/>
      </dsp:txXfrm>
    </dsp:sp>
    <dsp:sp modelId="{06A3840A-4B8C-4D74-9CCD-8685DEA5D7A5}">
      <dsp:nvSpPr>
        <dsp:cNvPr id="0" name=""/>
        <dsp:cNvSpPr/>
      </dsp:nvSpPr>
      <dsp:spPr>
        <a:xfrm>
          <a:off x="2754728" y="2467863"/>
          <a:ext cx="1106153" cy="165923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8AAD2-C355-49E2-A727-047B18E7C581}">
      <dsp:nvSpPr>
        <dsp:cNvPr id="0" name=""/>
        <dsp:cNvSpPr/>
      </dsp:nvSpPr>
      <dsp:spPr>
        <a:xfrm>
          <a:off x="4594613" y="2922358"/>
          <a:ext cx="143623" cy="143623"/>
        </a:xfrm>
        <a:prstGeom prst="ellipse">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B00401-9044-4F8E-BD5F-9D6D185ADA75}">
      <dsp:nvSpPr>
        <dsp:cNvPr id="0" name=""/>
        <dsp:cNvSpPr/>
      </dsp:nvSpPr>
      <dsp:spPr>
        <a:xfrm>
          <a:off x="4468799" y="3123982"/>
          <a:ext cx="143623" cy="143623"/>
        </a:xfrm>
        <a:prstGeom prst="ellipse">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7BF72A-C611-42C5-BED8-EAB89B0FEF89}">
      <dsp:nvSpPr>
        <dsp:cNvPr id="0" name=""/>
        <dsp:cNvSpPr/>
      </dsp:nvSpPr>
      <dsp:spPr>
        <a:xfrm>
          <a:off x="4318855" y="3298546"/>
          <a:ext cx="143623" cy="143623"/>
        </a:xfrm>
        <a:prstGeom prst="ellipse">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2F04A1-8DFD-428F-BFDE-67BA585729E5}">
      <dsp:nvSpPr>
        <dsp:cNvPr id="0" name=""/>
        <dsp:cNvSpPr/>
      </dsp:nvSpPr>
      <dsp:spPr>
        <a:xfrm>
          <a:off x="4498098" y="893157"/>
          <a:ext cx="143623" cy="143623"/>
        </a:xfrm>
        <a:prstGeom prst="ellipse">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D4401A-2A27-4A00-90A2-6966DCC87434}">
      <dsp:nvSpPr>
        <dsp:cNvPr id="0" name=""/>
        <dsp:cNvSpPr/>
      </dsp:nvSpPr>
      <dsp:spPr>
        <a:xfrm>
          <a:off x="4689980" y="778814"/>
          <a:ext cx="143623" cy="143623"/>
        </a:xfrm>
        <a:prstGeom prst="ellipse">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49B877-9E5A-47D4-8ECA-F27F1C919005}">
      <dsp:nvSpPr>
        <dsp:cNvPr id="0" name=""/>
        <dsp:cNvSpPr/>
      </dsp:nvSpPr>
      <dsp:spPr>
        <a:xfrm>
          <a:off x="4881287" y="664472"/>
          <a:ext cx="143623" cy="143623"/>
        </a:xfrm>
        <a:prstGeom prst="ellipse">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A2F18A-C757-43F0-AAEE-DE6E4D229BFE}">
      <dsp:nvSpPr>
        <dsp:cNvPr id="0" name=""/>
        <dsp:cNvSpPr/>
      </dsp:nvSpPr>
      <dsp:spPr>
        <a:xfrm>
          <a:off x="5072594" y="778814"/>
          <a:ext cx="143623" cy="143623"/>
        </a:xfrm>
        <a:prstGeom prst="ellipse">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B8C301-51F0-48CB-AC4A-C39D8BFBA866}">
      <dsp:nvSpPr>
        <dsp:cNvPr id="0" name=""/>
        <dsp:cNvSpPr/>
      </dsp:nvSpPr>
      <dsp:spPr>
        <a:xfrm>
          <a:off x="5264475" y="893157"/>
          <a:ext cx="143623" cy="143623"/>
        </a:xfrm>
        <a:prstGeom prst="ellipse">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C2DBF3-BFCB-484A-95B2-64897319AC82}">
      <dsp:nvSpPr>
        <dsp:cNvPr id="0" name=""/>
        <dsp:cNvSpPr/>
      </dsp:nvSpPr>
      <dsp:spPr>
        <a:xfrm>
          <a:off x="4881287" y="905735"/>
          <a:ext cx="143623" cy="143623"/>
        </a:xfrm>
        <a:prstGeom prst="ellipse">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25FEF6-4653-4EA3-9E12-86963AA12543}">
      <dsp:nvSpPr>
        <dsp:cNvPr id="0" name=""/>
        <dsp:cNvSpPr/>
      </dsp:nvSpPr>
      <dsp:spPr>
        <a:xfrm>
          <a:off x="4881287" y="1146998"/>
          <a:ext cx="143623" cy="143623"/>
        </a:xfrm>
        <a:prstGeom prst="ellipse">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F60DB-370A-4E34-B4D4-DD38CFF9BBDA}">
      <dsp:nvSpPr>
        <dsp:cNvPr id="0" name=""/>
        <dsp:cNvSpPr/>
      </dsp:nvSpPr>
      <dsp:spPr>
        <a:xfrm>
          <a:off x="3698854" y="3604232"/>
          <a:ext cx="6704743" cy="2444395"/>
        </a:xfrm>
        <a:prstGeom prst="roundRect">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676" tIns="80010" rIns="80010" bIns="80010" numCol="1" spcCol="1270" anchor="ctr" anchorCtr="0">
          <a:noAutofit/>
        </a:bodyPr>
        <a:lstStyle/>
        <a:p>
          <a:pPr lvl="0" algn="l" defTabSz="933450">
            <a:lnSpc>
              <a:spcPct val="90000"/>
            </a:lnSpc>
            <a:spcBef>
              <a:spcPct val="0"/>
            </a:spcBef>
            <a:spcAft>
              <a:spcPct val="35000"/>
            </a:spcAft>
          </a:pPr>
          <a:r>
            <a:rPr lang="es-ES" sz="2100" kern="1200" dirty="0" smtClean="0"/>
            <a:t>En el modelo </a:t>
          </a:r>
          <a:r>
            <a:rPr lang="es-ES" sz="2100" kern="1200" dirty="0" err="1" smtClean="0"/>
            <a:t>cognoscitivista</a:t>
          </a:r>
          <a:r>
            <a:rPr lang="es-ES" sz="2100" kern="1200" dirty="0" smtClean="0"/>
            <a:t> lo importante no es el resultado del proceso de aprendizaje en términos de comportamientos logrados y demostrados, sino los indicadores cualitativos que permiten inferir acerca de las estructuras de conocimientos y los procesos mentales que las generan.</a:t>
          </a:r>
          <a:endParaRPr lang="es-ES" sz="2100" kern="1200" dirty="0"/>
        </a:p>
      </dsp:txBody>
      <dsp:txXfrm>
        <a:off x="3818180" y="3723558"/>
        <a:ext cx="6466091" cy="2205743"/>
      </dsp:txXfrm>
    </dsp:sp>
    <dsp:sp modelId="{CD4AA16C-52C5-4138-8EC7-06AA9BE9952C}">
      <dsp:nvSpPr>
        <dsp:cNvPr id="0" name=""/>
        <dsp:cNvSpPr/>
      </dsp:nvSpPr>
      <dsp:spPr>
        <a:xfrm>
          <a:off x="2853891" y="3009035"/>
          <a:ext cx="1436239" cy="143614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DBBEEB-B11D-4090-83FF-3B5C9AF08303}">
      <dsp:nvSpPr>
        <dsp:cNvPr id="0" name=""/>
        <dsp:cNvSpPr/>
      </dsp:nvSpPr>
      <dsp:spPr>
        <a:xfrm>
          <a:off x="5606570" y="1359056"/>
          <a:ext cx="4515117" cy="1751050"/>
        </a:xfrm>
        <a:prstGeom prst="roundRect">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676" tIns="68580" rIns="68580" bIns="68580" numCol="1" spcCol="1270" anchor="ctr" anchorCtr="0">
          <a:noAutofit/>
        </a:bodyPr>
        <a:lstStyle/>
        <a:p>
          <a:pPr lvl="0" algn="just" defTabSz="800100">
            <a:lnSpc>
              <a:spcPct val="90000"/>
            </a:lnSpc>
            <a:spcBef>
              <a:spcPct val="0"/>
            </a:spcBef>
            <a:spcAft>
              <a:spcPct val="35000"/>
            </a:spcAft>
          </a:pPr>
          <a:r>
            <a:rPr lang="es-ES" sz="1800" kern="1200" dirty="0" smtClean="0"/>
            <a:t>El maestro debe orientar  a los estudiantes a desarrollar aprendizajes por recepción significativa y a  participar en actividades exploratorias, que puedan ser usadas posteriormente en formas de pensar independiente.</a:t>
          </a:r>
          <a:endParaRPr lang="es-ES" sz="1800" kern="1200" dirty="0"/>
        </a:p>
      </dsp:txBody>
      <dsp:txXfrm>
        <a:off x="5692049" y="1444535"/>
        <a:ext cx="4344159" cy="1580092"/>
      </dsp:txXfrm>
    </dsp:sp>
    <dsp:sp modelId="{ADF5D6B4-1AF0-4AF7-8977-DA697E91728F}">
      <dsp:nvSpPr>
        <dsp:cNvPr id="0" name=""/>
        <dsp:cNvSpPr/>
      </dsp:nvSpPr>
      <dsp:spPr>
        <a:xfrm>
          <a:off x="4163167" y="1383844"/>
          <a:ext cx="1436239" cy="143614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B7592-A235-4899-881A-70DC24F166D8}">
      <dsp:nvSpPr>
        <dsp:cNvPr id="0" name=""/>
        <dsp:cNvSpPr/>
      </dsp:nvSpPr>
      <dsp:spPr>
        <a:xfrm>
          <a:off x="8503" y="2372610"/>
          <a:ext cx="2541582" cy="1524949"/>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Se centra en el desarrollo del ser y en el crecimiento personal</a:t>
          </a:r>
          <a:endParaRPr lang="es-ES" sz="1800" kern="1200" dirty="0"/>
        </a:p>
      </dsp:txBody>
      <dsp:txXfrm>
        <a:off x="53167" y="2417274"/>
        <a:ext cx="2452254" cy="1435621"/>
      </dsp:txXfrm>
    </dsp:sp>
    <dsp:sp modelId="{AD74CC9F-CCF3-4BD0-8017-5DF2C0BD9FF1}">
      <dsp:nvSpPr>
        <dsp:cNvPr id="0" name=""/>
        <dsp:cNvSpPr/>
      </dsp:nvSpPr>
      <dsp:spPr>
        <a:xfrm>
          <a:off x="2804244" y="2819929"/>
          <a:ext cx="538815" cy="6303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2804244" y="2945991"/>
        <a:ext cx="377171" cy="378188"/>
      </dsp:txXfrm>
    </dsp:sp>
    <dsp:sp modelId="{2E759EA8-1CEE-462C-8D35-7745524393A7}">
      <dsp:nvSpPr>
        <dsp:cNvPr id="0" name=""/>
        <dsp:cNvSpPr/>
      </dsp:nvSpPr>
      <dsp:spPr>
        <a:xfrm>
          <a:off x="3566718" y="2372610"/>
          <a:ext cx="2541582" cy="1524949"/>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Basado en valores éticos, morales, emociones, valores, actitudes y características personales. </a:t>
          </a:r>
          <a:endParaRPr lang="es-ES" sz="1800" kern="1200" dirty="0"/>
        </a:p>
      </dsp:txBody>
      <dsp:txXfrm>
        <a:off x="3611382" y="2417274"/>
        <a:ext cx="2452254" cy="1435621"/>
      </dsp:txXfrm>
    </dsp:sp>
    <dsp:sp modelId="{30E3139C-EE8A-4145-8267-352EFB5B9210}">
      <dsp:nvSpPr>
        <dsp:cNvPr id="0" name=""/>
        <dsp:cNvSpPr/>
      </dsp:nvSpPr>
      <dsp:spPr>
        <a:xfrm>
          <a:off x="6362459" y="2819929"/>
          <a:ext cx="538815" cy="6303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6362459" y="2945991"/>
        <a:ext cx="377171" cy="378188"/>
      </dsp:txXfrm>
    </dsp:sp>
    <dsp:sp modelId="{EDEBF251-7CAC-471B-A18A-1AF27D175961}">
      <dsp:nvSpPr>
        <dsp:cNvPr id="0" name=""/>
        <dsp:cNvSpPr/>
      </dsp:nvSpPr>
      <dsp:spPr>
        <a:xfrm>
          <a:off x="7124934" y="2372610"/>
          <a:ext cx="2541582" cy="1524949"/>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Forma un ser humano activo y social transformador de la realidad</a:t>
          </a:r>
          <a:endParaRPr lang="es-ES" sz="1800" kern="1200" dirty="0"/>
        </a:p>
      </dsp:txBody>
      <dsp:txXfrm>
        <a:off x="7169598" y="2417274"/>
        <a:ext cx="2452254" cy="14356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DACD8-5518-46C1-84CC-7E3E8E85DD15}">
      <dsp:nvSpPr>
        <dsp:cNvPr id="0" name=""/>
        <dsp:cNvSpPr/>
      </dsp:nvSpPr>
      <dsp:spPr>
        <a:xfrm>
          <a:off x="3251199" y="661"/>
          <a:ext cx="4876800" cy="2579687"/>
        </a:xfrm>
        <a:prstGeom prst="rightArrow">
          <a:avLst>
            <a:gd name="adj1" fmla="val 75000"/>
            <a:gd name="adj2" fmla="val 50000"/>
          </a:avLst>
        </a:prstGeom>
        <a:solidFill>
          <a:schemeClr val="lt1">
            <a:alpha val="90000"/>
            <a:tint val="40000"/>
            <a:hueOff val="0"/>
            <a:satOff val="0"/>
            <a:lumOff val="0"/>
            <a:alphaOff val="0"/>
          </a:schemeClr>
        </a:solidFill>
        <a:ln w="22225" cap="rnd"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s-ES" sz="1700" kern="1200" dirty="0" smtClean="0"/>
            <a:t>Busca la formación de cada sujeto de acuerdo a sus características individuales con relación a sus capacidades, intereses y ritmo de aprendizaje.</a:t>
          </a:r>
          <a:endParaRPr lang="es-ES" sz="1700" kern="1200" dirty="0"/>
        </a:p>
        <a:p>
          <a:pPr marL="171450" lvl="1" indent="-171450" algn="l" defTabSz="755650">
            <a:lnSpc>
              <a:spcPct val="90000"/>
            </a:lnSpc>
            <a:spcBef>
              <a:spcPct val="0"/>
            </a:spcBef>
            <a:spcAft>
              <a:spcPct val="15000"/>
            </a:spcAft>
            <a:buChar char="••"/>
          </a:pPr>
          <a:r>
            <a:rPr lang="es-ES" sz="1700" kern="1200" dirty="0" smtClean="0"/>
            <a:t>(Se afirma que el aprendizaje es significativo cuando existe una práctica educativa).</a:t>
          </a:r>
          <a:endParaRPr lang="es-ES" sz="1700" kern="1200" dirty="0"/>
        </a:p>
      </dsp:txBody>
      <dsp:txXfrm>
        <a:off x="3251199" y="323122"/>
        <a:ext cx="3909417" cy="1934765"/>
      </dsp:txXfrm>
    </dsp:sp>
    <dsp:sp modelId="{308EA5BB-AB0E-49E6-98E6-D96525362345}">
      <dsp:nvSpPr>
        <dsp:cNvPr id="0" name=""/>
        <dsp:cNvSpPr/>
      </dsp:nvSpPr>
      <dsp:spPr>
        <a:xfrm>
          <a:off x="0" y="661"/>
          <a:ext cx="3251200" cy="2579687"/>
        </a:xfrm>
        <a:prstGeom prst="roundRect">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121920" rIns="243840" bIns="121920" numCol="1" spcCol="1270" anchor="ctr" anchorCtr="0">
          <a:noAutofit/>
        </a:bodyPr>
        <a:lstStyle/>
        <a:p>
          <a:pPr lvl="0" algn="ctr" defTabSz="2844800">
            <a:lnSpc>
              <a:spcPct val="90000"/>
            </a:lnSpc>
            <a:spcBef>
              <a:spcPct val="0"/>
            </a:spcBef>
            <a:spcAft>
              <a:spcPct val="35000"/>
            </a:spcAft>
          </a:pPr>
          <a:endParaRPr lang="es-ES" sz="6400" kern="1200" dirty="0"/>
        </a:p>
      </dsp:txBody>
      <dsp:txXfrm>
        <a:off x="125930" y="126591"/>
        <a:ext cx="2999340" cy="2327827"/>
      </dsp:txXfrm>
    </dsp:sp>
    <dsp:sp modelId="{12C6B033-022A-430B-93C5-D846B12A3FE3}">
      <dsp:nvSpPr>
        <dsp:cNvPr id="0" name=""/>
        <dsp:cNvSpPr/>
      </dsp:nvSpPr>
      <dsp:spPr>
        <a:xfrm>
          <a:off x="3251199" y="2838317"/>
          <a:ext cx="4876800" cy="2579687"/>
        </a:xfrm>
        <a:prstGeom prst="rightArrow">
          <a:avLst>
            <a:gd name="adj1" fmla="val 75000"/>
            <a:gd name="adj2" fmla="val 50000"/>
          </a:avLst>
        </a:prstGeom>
        <a:solidFill>
          <a:schemeClr val="lt1">
            <a:alpha val="90000"/>
            <a:tint val="40000"/>
            <a:hueOff val="0"/>
            <a:satOff val="0"/>
            <a:lumOff val="0"/>
            <a:alphaOff val="0"/>
          </a:schemeClr>
        </a:solidFill>
        <a:ln w="22225" cap="rnd"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s-ES" sz="1700" kern="1200" dirty="0" smtClean="0"/>
            <a:t>El proceso de enseñanza aprendizaje es de formación personal e integral, donde se desarrollan habilidades, adquieres y producen saberes, donde el estudiante aprende lo que es importante según sus capacidades e intereses, siendo autónomo capaz de decidir por si mismo.</a:t>
          </a:r>
          <a:endParaRPr lang="es-ES" sz="1700" kern="1200" dirty="0"/>
        </a:p>
      </dsp:txBody>
      <dsp:txXfrm>
        <a:off x="3251199" y="3160778"/>
        <a:ext cx="3909417" cy="1934765"/>
      </dsp:txXfrm>
    </dsp:sp>
    <dsp:sp modelId="{E431F4B5-AC2C-4B17-AD13-20AE715FD921}">
      <dsp:nvSpPr>
        <dsp:cNvPr id="0" name=""/>
        <dsp:cNvSpPr/>
      </dsp:nvSpPr>
      <dsp:spPr>
        <a:xfrm>
          <a:off x="4828" y="2802950"/>
          <a:ext cx="3251200" cy="2579687"/>
        </a:xfrm>
        <a:prstGeom prst="roundRect">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121920" rIns="243840" bIns="121920" numCol="1" spcCol="1270" anchor="ctr" anchorCtr="0">
          <a:noAutofit/>
        </a:bodyPr>
        <a:lstStyle/>
        <a:p>
          <a:pPr lvl="0" algn="ctr" defTabSz="2844800">
            <a:lnSpc>
              <a:spcPct val="90000"/>
            </a:lnSpc>
            <a:spcBef>
              <a:spcPct val="0"/>
            </a:spcBef>
            <a:spcAft>
              <a:spcPct val="35000"/>
            </a:spcAft>
          </a:pPr>
          <a:endParaRPr lang="es-ES" sz="6400" kern="1200"/>
        </a:p>
      </dsp:txBody>
      <dsp:txXfrm>
        <a:off x="130758" y="2928880"/>
        <a:ext cx="2999340" cy="23278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59A2A-FDAE-4DE6-A7E3-135721CFF21B}">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5B7FB1-B10D-4660-A19A-A08D21D37F93}">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La singularidad: único e irrepetible</a:t>
          </a:r>
          <a:endParaRPr lang="es-ES" sz="1400" kern="1200" dirty="0"/>
        </a:p>
      </dsp:txBody>
      <dsp:txXfrm>
        <a:off x="3698614" y="941764"/>
        <a:ext cx="1449298" cy="724475"/>
      </dsp:txXfrm>
    </dsp:sp>
    <dsp:sp modelId="{DBE5C0A2-9EBB-405C-A08C-4C253599B24E}">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D5686-2F35-4B8A-97AF-B3E476341C46}">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Autonomía</a:t>
          </a:r>
        </a:p>
        <a:p>
          <a:pPr lvl="0" algn="ctr" defTabSz="622300">
            <a:lnSpc>
              <a:spcPct val="90000"/>
            </a:lnSpc>
            <a:spcBef>
              <a:spcPct val="0"/>
            </a:spcBef>
            <a:spcAft>
              <a:spcPct val="35000"/>
            </a:spcAft>
          </a:pPr>
          <a:r>
            <a:rPr lang="es-ES" sz="1400" kern="1200" dirty="0" smtClean="0"/>
            <a:t>capacidad de elegir con responsabilidad</a:t>
          </a:r>
          <a:endParaRPr lang="es-ES" sz="1400" kern="1200" dirty="0"/>
        </a:p>
      </dsp:txBody>
      <dsp:txXfrm>
        <a:off x="2977148" y="2449237"/>
        <a:ext cx="1449298" cy="724475"/>
      </dsp:txXfrm>
    </dsp:sp>
    <dsp:sp modelId="{83EA4B51-12F3-445B-9C11-7DA12ED39099}">
      <dsp:nvSpPr>
        <dsp:cNvPr id="0" name=""/>
        <dsp:cNvSpPr/>
      </dsp:nvSpPr>
      <dsp:spPr>
        <a:xfrm>
          <a:off x="3307759" y="3176964"/>
          <a:ext cx="2240804" cy="2241702"/>
        </a:xfrm>
        <a:prstGeom prst="blockArc">
          <a:avLst>
            <a:gd name="adj1" fmla="val 13500000"/>
            <a:gd name="adj2" fmla="val 10800000"/>
            <a:gd name="adj3" fmla="val 1274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191B4A-FE88-46CB-8DB0-C111E51672A7}">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Apertura</a:t>
          </a:r>
        </a:p>
        <a:p>
          <a:pPr lvl="0" algn="ctr" defTabSz="622300">
            <a:lnSpc>
              <a:spcPct val="90000"/>
            </a:lnSpc>
            <a:spcBef>
              <a:spcPct val="0"/>
            </a:spcBef>
            <a:spcAft>
              <a:spcPct val="35000"/>
            </a:spcAft>
          </a:pPr>
          <a:r>
            <a:rPr lang="es-ES" sz="1400" kern="1200" dirty="0" smtClean="0"/>
            <a:t>comunicación y diálogo </a:t>
          </a:r>
          <a:endParaRPr lang="es-ES" sz="1400" kern="1200" dirty="0"/>
        </a:p>
      </dsp:txBody>
      <dsp:txXfrm>
        <a:off x="3702042" y="3958878"/>
        <a:ext cx="1449298" cy="7244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EC674305-3B66-40D3-826C-67BBD69F6AA2}" type="datetimeFigureOut">
              <a:rPr lang="en-US" smtClean="0"/>
              <a:t>2/27/2022</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48D076D-105F-49CD-9537-7B48F26D2D57}" type="slidenum">
              <a:rPr lang="en-US" smtClean="0"/>
              <a:t>‹Nº›</a:t>
            </a:fld>
            <a:endParaRPr lang="en-US"/>
          </a:p>
        </p:txBody>
      </p:sp>
    </p:spTree>
    <p:extLst>
      <p:ext uri="{BB962C8B-B14F-4D97-AF65-F5344CB8AC3E}">
        <p14:creationId xmlns:p14="http://schemas.microsoft.com/office/powerpoint/2010/main" val="597667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C674305-3B66-40D3-826C-67BBD69F6AA2}"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D076D-105F-49CD-9537-7B48F26D2D57}" type="slidenum">
              <a:rPr lang="en-US" smtClean="0"/>
              <a:t>‹Nº›</a:t>
            </a:fld>
            <a:endParaRPr lang="en-US"/>
          </a:p>
        </p:txBody>
      </p:sp>
    </p:spTree>
    <p:extLst>
      <p:ext uri="{BB962C8B-B14F-4D97-AF65-F5344CB8AC3E}">
        <p14:creationId xmlns:p14="http://schemas.microsoft.com/office/powerpoint/2010/main" val="355740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EC674305-3B66-40D3-826C-67BBD69F6AA2}" type="datetimeFigureOut">
              <a:rPr lang="en-US" smtClean="0"/>
              <a:t>2/27/2022</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48D076D-105F-49CD-9537-7B48F26D2D57}" type="slidenum">
              <a:rPr lang="en-US" smtClean="0"/>
              <a:t>‹Nº›</a:t>
            </a:fld>
            <a:endParaRPr lang="en-US"/>
          </a:p>
        </p:txBody>
      </p:sp>
    </p:spTree>
    <p:extLst>
      <p:ext uri="{BB962C8B-B14F-4D97-AF65-F5344CB8AC3E}">
        <p14:creationId xmlns:p14="http://schemas.microsoft.com/office/powerpoint/2010/main" val="121521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C674305-3B66-40D3-826C-67BBD69F6AA2}"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648D076D-105F-49CD-9537-7B48F26D2D57}" type="slidenum">
              <a:rPr lang="en-US" smtClean="0"/>
              <a:t>‹Nº›</a:t>
            </a:fld>
            <a:endParaRPr lang="en-US"/>
          </a:p>
        </p:txBody>
      </p:sp>
    </p:spTree>
    <p:extLst>
      <p:ext uri="{BB962C8B-B14F-4D97-AF65-F5344CB8AC3E}">
        <p14:creationId xmlns:p14="http://schemas.microsoft.com/office/powerpoint/2010/main" val="273984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EC674305-3B66-40D3-826C-67BBD69F6AA2}" type="datetimeFigureOut">
              <a:rPr lang="en-US" smtClean="0"/>
              <a:t>2/27/2022</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48D076D-105F-49CD-9537-7B48F26D2D57}" type="slidenum">
              <a:rPr lang="en-US" smtClean="0"/>
              <a:t>‹Nº›</a:t>
            </a:fld>
            <a:endParaRPr lang="en-US"/>
          </a:p>
        </p:txBody>
      </p:sp>
    </p:spTree>
    <p:extLst>
      <p:ext uri="{BB962C8B-B14F-4D97-AF65-F5344CB8AC3E}">
        <p14:creationId xmlns:p14="http://schemas.microsoft.com/office/powerpoint/2010/main" val="389747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C674305-3B66-40D3-826C-67BBD69F6AA2}"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D076D-105F-49CD-9537-7B48F26D2D57}" type="slidenum">
              <a:rPr lang="en-US" smtClean="0"/>
              <a:t>‹Nº›</a:t>
            </a:fld>
            <a:endParaRPr lang="en-US"/>
          </a:p>
        </p:txBody>
      </p:sp>
    </p:spTree>
    <p:extLst>
      <p:ext uri="{BB962C8B-B14F-4D97-AF65-F5344CB8AC3E}">
        <p14:creationId xmlns:p14="http://schemas.microsoft.com/office/powerpoint/2010/main" val="814655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C674305-3B66-40D3-826C-67BBD69F6AA2}" type="datetimeFigureOut">
              <a:rPr lang="en-US" smtClean="0"/>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8D076D-105F-49CD-9537-7B48F26D2D57}" type="slidenum">
              <a:rPr lang="en-US" smtClean="0"/>
              <a:t>‹Nº›</a:t>
            </a:fld>
            <a:endParaRPr lang="en-US"/>
          </a:p>
        </p:txBody>
      </p:sp>
    </p:spTree>
    <p:extLst>
      <p:ext uri="{BB962C8B-B14F-4D97-AF65-F5344CB8AC3E}">
        <p14:creationId xmlns:p14="http://schemas.microsoft.com/office/powerpoint/2010/main" val="1454046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C674305-3B66-40D3-826C-67BBD69F6AA2}" type="datetimeFigureOut">
              <a:rPr lang="en-US" smtClean="0"/>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8D076D-105F-49CD-9537-7B48F26D2D57}" type="slidenum">
              <a:rPr lang="en-US" smtClean="0"/>
              <a:t>‹Nº›</a:t>
            </a:fld>
            <a:endParaRPr lang="en-US"/>
          </a:p>
        </p:txBody>
      </p:sp>
    </p:spTree>
    <p:extLst>
      <p:ext uri="{BB962C8B-B14F-4D97-AF65-F5344CB8AC3E}">
        <p14:creationId xmlns:p14="http://schemas.microsoft.com/office/powerpoint/2010/main" val="2945308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74305-3B66-40D3-826C-67BBD69F6AA2}" type="datetimeFigureOut">
              <a:rPr lang="en-US" smtClean="0"/>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8D076D-105F-49CD-9537-7B48F26D2D57}" type="slidenum">
              <a:rPr lang="en-US" smtClean="0"/>
              <a:t>‹Nº›</a:t>
            </a:fld>
            <a:endParaRPr lang="en-US"/>
          </a:p>
        </p:txBody>
      </p:sp>
    </p:spTree>
    <p:extLst>
      <p:ext uri="{BB962C8B-B14F-4D97-AF65-F5344CB8AC3E}">
        <p14:creationId xmlns:p14="http://schemas.microsoft.com/office/powerpoint/2010/main" val="3599080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C674305-3B66-40D3-826C-67BBD69F6AA2}" type="datetimeFigureOut">
              <a:rPr lang="en-US" smtClean="0"/>
              <a:t>2/27/2022</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48D076D-105F-49CD-9537-7B48F26D2D57}" type="slidenum">
              <a:rPr lang="en-US" smtClean="0"/>
              <a:t>‹Nº›</a:t>
            </a:fld>
            <a:endParaRPr lang="en-US"/>
          </a:p>
        </p:txBody>
      </p:sp>
    </p:spTree>
    <p:extLst>
      <p:ext uri="{BB962C8B-B14F-4D97-AF65-F5344CB8AC3E}">
        <p14:creationId xmlns:p14="http://schemas.microsoft.com/office/powerpoint/2010/main" val="2751597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C674305-3B66-40D3-826C-67BBD69F6AA2}"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D076D-105F-49CD-9537-7B48F26D2D57}" type="slidenum">
              <a:rPr lang="en-US" smtClean="0"/>
              <a:t>‹Nº›</a:t>
            </a:fld>
            <a:endParaRPr lang="en-US"/>
          </a:p>
        </p:txBody>
      </p:sp>
    </p:spTree>
    <p:extLst>
      <p:ext uri="{BB962C8B-B14F-4D97-AF65-F5344CB8AC3E}">
        <p14:creationId xmlns:p14="http://schemas.microsoft.com/office/powerpoint/2010/main" val="3288451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EC674305-3B66-40D3-826C-67BBD69F6AA2}" type="datetimeFigureOut">
              <a:rPr lang="en-US" smtClean="0"/>
              <a:t>2/27/2022</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48D076D-105F-49CD-9537-7B48F26D2D57}" type="slidenum">
              <a:rPr lang="en-US" smtClean="0"/>
              <a:t>‹Nº›</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57273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ites.google.com/site/adrianazead/modelo-cognoscitiva"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6.xml"/><Relationship Id="rId7" Type="http://schemas.openxmlformats.org/officeDocument/2006/relationships/image" Target="../media/image1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7.xml"/><Relationship Id="rId7" Type="http://schemas.openxmlformats.org/officeDocument/2006/relationships/image" Target="../media/image15.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16629" y="1841863"/>
            <a:ext cx="6857968" cy="1015663"/>
          </a:xfrm>
          <a:prstGeom prst="rect">
            <a:avLst/>
          </a:prstGeom>
          <a:noFill/>
        </p:spPr>
        <p:txBody>
          <a:bodyPr wrap="none" rtlCol="0">
            <a:spAutoFit/>
          </a:bodyPr>
          <a:lstStyle/>
          <a:p>
            <a:r>
              <a:rPr lang="es-ES" sz="6000" dirty="0" smtClean="0"/>
              <a:t>Modelos pedagógicos</a:t>
            </a:r>
            <a:endParaRPr lang="en-US" sz="6000" dirty="0"/>
          </a:p>
        </p:txBody>
      </p:sp>
      <p:sp>
        <p:nvSpPr>
          <p:cNvPr id="6" name="CuadroTexto 5"/>
          <p:cNvSpPr txBox="1"/>
          <p:nvPr/>
        </p:nvSpPr>
        <p:spPr>
          <a:xfrm>
            <a:off x="1783235" y="3265714"/>
            <a:ext cx="8901476" cy="523220"/>
          </a:xfrm>
          <a:prstGeom prst="rect">
            <a:avLst/>
          </a:prstGeom>
          <a:noFill/>
        </p:spPr>
        <p:txBody>
          <a:bodyPr wrap="none" rtlCol="0">
            <a:spAutoFit/>
          </a:bodyPr>
          <a:lstStyle/>
          <a:p>
            <a:r>
              <a:rPr lang="es-ES" sz="2800" dirty="0" smtClean="0">
                <a:solidFill>
                  <a:schemeClr val="bg1"/>
                </a:solidFill>
              </a:rPr>
              <a:t>Desde el paradigma conductista hasta la socio-formación …</a:t>
            </a:r>
            <a:endParaRPr lang="en-US" sz="2800" dirty="0">
              <a:solidFill>
                <a:schemeClr val="bg1"/>
              </a:solidFill>
            </a:endParaRPr>
          </a:p>
        </p:txBody>
      </p:sp>
    </p:spTree>
    <p:extLst>
      <p:ext uri="{BB962C8B-B14F-4D97-AF65-F5344CB8AC3E}">
        <p14:creationId xmlns:p14="http://schemas.microsoft.com/office/powerpoint/2010/main" val="3489610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8109" y="1226570"/>
            <a:ext cx="7306808" cy="400110"/>
          </a:xfrm>
          <a:prstGeom prst="rect">
            <a:avLst/>
          </a:prstGeom>
        </p:spPr>
        <p:txBody>
          <a:bodyPr wrap="none">
            <a:spAutoFit/>
          </a:bodyPr>
          <a:lstStyle/>
          <a:p>
            <a:pPr lvl="1" algn="r">
              <a:spcAft>
                <a:spcPts val="0"/>
              </a:spcAft>
              <a:buSzPts val="1200"/>
              <a:tabLst>
                <a:tab pos="767715" algn="l"/>
              </a:tabLst>
            </a:pPr>
            <a:r>
              <a:rPr lang="es-ES" sz="2000" b="1" dirty="0">
                <a:solidFill>
                  <a:schemeClr val="bg1"/>
                </a:solidFill>
                <a:latin typeface="Times New Roman" panose="02020603050405020304" pitchFamily="18" charset="0"/>
                <a:ea typeface="Times New Roman" panose="02020603050405020304" pitchFamily="18" charset="0"/>
              </a:rPr>
              <a:t>EL</a:t>
            </a:r>
            <a:r>
              <a:rPr lang="es-ES" sz="2000" b="1" spc="-10" dirty="0">
                <a:solidFill>
                  <a:schemeClr val="bg1"/>
                </a:solidFill>
                <a:latin typeface="Times New Roman" panose="02020603050405020304" pitchFamily="18" charset="0"/>
                <a:ea typeface="Times New Roman" panose="02020603050405020304" pitchFamily="18" charset="0"/>
              </a:rPr>
              <a:t> </a:t>
            </a:r>
            <a:r>
              <a:rPr lang="es-ES" sz="2000" b="1" dirty="0">
                <a:solidFill>
                  <a:schemeClr val="bg1"/>
                </a:solidFill>
                <a:latin typeface="Times New Roman" panose="02020603050405020304" pitchFamily="18" charset="0"/>
                <a:ea typeface="Times New Roman" panose="02020603050405020304" pitchFamily="18" charset="0"/>
              </a:rPr>
              <a:t>APRENDIZAJE</a:t>
            </a:r>
            <a:r>
              <a:rPr lang="es-ES" sz="2000" b="1" spc="-10" dirty="0">
                <a:solidFill>
                  <a:schemeClr val="bg1"/>
                </a:solidFill>
                <a:latin typeface="Times New Roman" panose="02020603050405020304" pitchFamily="18" charset="0"/>
                <a:ea typeface="Times New Roman" panose="02020603050405020304" pitchFamily="18" charset="0"/>
              </a:rPr>
              <a:t> </a:t>
            </a:r>
            <a:r>
              <a:rPr lang="es-ES" sz="2000" b="1" dirty="0">
                <a:solidFill>
                  <a:schemeClr val="bg1"/>
                </a:solidFill>
                <a:latin typeface="Times New Roman" panose="02020603050405020304" pitchFamily="18" charset="0"/>
                <a:ea typeface="Times New Roman" panose="02020603050405020304" pitchFamily="18" charset="0"/>
              </a:rPr>
              <a:t>SIGNIFICATIVO </a:t>
            </a:r>
            <a:r>
              <a:rPr lang="es-ES" sz="2000" dirty="0">
                <a:solidFill>
                  <a:schemeClr val="bg1"/>
                </a:solidFill>
                <a:latin typeface="Times New Roman" panose="02020603050405020304" pitchFamily="18" charset="0"/>
                <a:ea typeface="Times New Roman" panose="02020603050405020304" pitchFamily="18" charset="0"/>
              </a:rPr>
              <a:t>(David</a:t>
            </a:r>
            <a:r>
              <a:rPr lang="es-ES" sz="2000" spc="-10" dirty="0">
                <a:solidFill>
                  <a:schemeClr val="bg1"/>
                </a:solidFill>
                <a:latin typeface="Times New Roman" panose="02020603050405020304" pitchFamily="18" charset="0"/>
                <a:ea typeface="Times New Roman" panose="02020603050405020304" pitchFamily="18" charset="0"/>
              </a:rPr>
              <a:t> </a:t>
            </a:r>
            <a:r>
              <a:rPr lang="es-ES" sz="2000" dirty="0" smtClean="0">
                <a:solidFill>
                  <a:schemeClr val="bg1"/>
                </a:solidFill>
                <a:latin typeface="Times New Roman" panose="02020603050405020304" pitchFamily="18" charset="0"/>
                <a:ea typeface="Times New Roman" panose="02020603050405020304" pitchFamily="18" charset="0"/>
              </a:rPr>
              <a:t>Ausubel, 1963)</a:t>
            </a:r>
            <a:endParaRPr lang="en-US" dirty="0">
              <a:solidFill>
                <a:schemeClr val="bg1"/>
              </a:solidFill>
              <a:effectLst/>
              <a:latin typeface="Times New Roman" panose="02020603050405020304" pitchFamily="18" charset="0"/>
              <a:ea typeface="Times New Roman" panose="02020603050405020304" pitchFamily="18" charset="0"/>
            </a:endParaRPr>
          </a:p>
        </p:txBody>
      </p:sp>
      <p:sp>
        <p:nvSpPr>
          <p:cNvPr id="5" name="Rectángulo 4"/>
          <p:cNvSpPr/>
          <p:nvPr/>
        </p:nvSpPr>
        <p:spPr>
          <a:xfrm>
            <a:off x="455298" y="2152973"/>
            <a:ext cx="10798629" cy="873572"/>
          </a:xfrm>
          <a:prstGeom prst="rect">
            <a:avLst/>
          </a:prstGeom>
        </p:spPr>
        <p:txBody>
          <a:bodyPr wrap="square">
            <a:spAutoFit/>
          </a:bodyPr>
          <a:lstStyle/>
          <a:p>
            <a:pPr marL="140970" marR="366395" indent="347345" algn="just">
              <a:lnSpc>
                <a:spcPct val="150000"/>
              </a:lnSpc>
              <a:spcAft>
                <a:spcPts val="0"/>
              </a:spcAft>
            </a:pPr>
            <a:r>
              <a:rPr lang="es-ES" dirty="0" smtClean="0">
                <a:latin typeface="Times New Roman" panose="02020603050405020304" pitchFamily="18" charset="0"/>
                <a:ea typeface="Times New Roman" panose="02020603050405020304" pitchFamily="18" charset="0"/>
              </a:rPr>
              <a:t>Señala </a:t>
            </a:r>
            <a:r>
              <a:rPr lang="es-ES" dirty="0">
                <a:latin typeface="Times New Roman" panose="02020603050405020304" pitchFamily="18" charset="0"/>
                <a:ea typeface="Times New Roman" panose="02020603050405020304" pitchFamily="18" charset="0"/>
              </a:rPr>
              <a:t>el papel que juegan los conocimientos previos del estudiante en la</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adquisición</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de</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nuevas</a:t>
            </a:r>
            <a:r>
              <a:rPr lang="es-ES" spc="1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afirmaciones.</a:t>
            </a:r>
            <a:endParaRPr lang="en-US" dirty="0">
              <a:latin typeface="Times New Roman" panose="02020603050405020304" pitchFamily="18" charset="0"/>
              <a:ea typeface="Times New Roman" panose="02020603050405020304" pitchFamily="18" charset="0"/>
            </a:endParaRPr>
          </a:p>
        </p:txBody>
      </p:sp>
      <p:sp>
        <p:nvSpPr>
          <p:cNvPr id="6" name="Rectángulo 5"/>
          <p:cNvSpPr/>
          <p:nvPr/>
        </p:nvSpPr>
        <p:spPr>
          <a:xfrm>
            <a:off x="631369" y="3368993"/>
            <a:ext cx="10446486" cy="646331"/>
          </a:xfrm>
          <a:prstGeom prst="rect">
            <a:avLst/>
          </a:prstGeom>
        </p:spPr>
        <p:txBody>
          <a:bodyPr wrap="square">
            <a:spAutoFit/>
          </a:bodyPr>
          <a:lstStyle/>
          <a:p>
            <a:r>
              <a:rPr lang="es-ES" dirty="0">
                <a:latin typeface="Times New Roman" panose="02020603050405020304" pitchFamily="18" charset="0"/>
                <a:ea typeface="Times New Roman" panose="02020603050405020304" pitchFamily="18" charset="0"/>
              </a:rPr>
              <a:t>Estima que aprender significa </a:t>
            </a:r>
            <a:r>
              <a:rPr lang="es-ES" b="1" dirty="0">
                <a:latin typeface="Times New Roman" panose="02020603050405020304" pitchFamily="18" charset="0"/>
                <a:ea typeface="Times New Roman" panose="02020603050405020304" pitchFamily="18" charset="0"/>
              </a:rPr>
              <a:t>comprender</a:t>
            </a:r>
            <a:r>
              <a:rPr lang="es-ES" b="1" spc="30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y para ello es condición indispensable</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tener en </a:t>
            </a:r>
            <a:r>
              <a:rPr lang="es-ES" b="1" dirty="0">
                <a:latin typeface="Times New Roman" panose="02020603050405020304" pitchFamily="18" charset="0"/>
                <a:ea typeface="Times New Roman" panose="02020603050405020304" pitchFamily="18" charset="0"/>
              </a:rPr>
              <a:t>cuenta lo que el estudiante </a:t>
            </a:r>
            <a:r>
              <a:rPr lang="es-ES" dirty="0">
                <a:latin typeface="Times New Roman" panose="02020603050405020304" pitchFamily="18" charset="0"/>
                <a:ea typeface="Times New Roman" panose="02020603050405020304" pitchFamily="18" charset="0"/>
              </a:rPr>
              <a:t>ya sabe sobre aquello que se quiere enseñar. </a:t>
            </a:r>
            <a:endParaRPr lang="en-US" dirty="0"/>
          </a:p>
        </p:txBody>
      </p:sp>
      <p:sp>
        <p:nvSpPr>
          <p:cNvPr id="7" name="Rectángulo 6"/>
          <p:cNvSpPr/>
          <p:nvPr/>
        </p:nvSpPr>
        <p:spPr>
          <a:xfrm>
            <a:off x="631369" y="4560111"/>
            <a:ext cx="10805439" cy="923330"/>
          </a:xfrm>
          <a:prstGeom prst="rect">
            <a:avLst/>
          </a:prstGeom>
        </p:spPr>
        <p:txBody>
          <a:bodyPr wrap="square">
            <a:spAutoFit/>
          </a:bodyPr>
          <a:lstStyle/>
          <a:p>
            <a:r>
              <a:rPr lang="es-ES" dirty="0">
                <a:latin typeface="Times New Roman" panose="02020603050405020304" pitchFamily="18" charset="0"/>
                <a:ea typeface="Times New Roman" panose="02020603050405020304" pitchFamily="18" charset="0"/>
              </a:rPr>
              <a:t>Propone la</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necesidad de diseñar para la acción docente lo que llama organizadores previos, una especie</a:t>
            </a:r>
            <a:r>
              <a:rPr lang="es-ES" spc="-28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de puentes cognitivos, a partir de los cuales los estudiantes puedan establecer relaciones</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significativas con los nuevos contenidos.</a:t>
            </a:r>
            <a:endParaRPr lang="en-US" dirty="0"/>
          </a:p>
        </p:txBody>
      </p:sp>
    </p:spTree>
    <p:extLst>
      <p:ext uri="{BB962C8B-B14F-4D97-AF65-F5344CB8AC3E}">
        <p14:creationId xmlns:p14="http://schemas.microsoft.com/office/powerpoint/2010/main" val="3476047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05245" y="4578646"/>
            <a:ext cx="11059886" cy="1338828"/>
          </a:xfrm>
          <a:prstGeom prst="rect">
            <a:avLst/>
          </a:prstGeom>
        </p:spPr>
        <p:txBody>
          <a:bodyPr wrap="square">
            <a:spAutoFit/>
          </a:bodyPr>
          <a:lstStyle/>
          <a:p>
            <a:pPr marL="140970" marR="365760" indent="347345" algn="just">
              <a:lnSpc>
                <a:spcPct val="150000"/>
              </a:lnSpc>
              <a:spcAft>
                <a:spcPts val="0"/>
              </a:spcAft>
            </a:pPr>
            <a:r>
              <a:rPr lang="es-ES" dirty="0">
                <a:latin typeface="Times New Roman" panose="02020603050405020304" pitchFamily="18" charset="0"/>
                <a:ea typeface="Times New Roman" panose="02020603050405020304" pitchFamily="18" charset="0"/>
              </a:rPr>
              <a:t>Defiende un modelo didáctico de transmisión -</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recepción</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significativa,</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que supere las</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deficiencias</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del</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modelo</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tradicional,</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al</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tener</a:t>
            </a:r>
            <a:r>
              <a:rPr lang="es-ES" spc="30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en</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cuenta</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el punto de</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partida</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de</a:t>
            </a:r>
            <a:r>
              <a:rPr lang="es-ES" spc="-1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los estudiantes</a:t>
            </a:r>
            <a:r>
              <a:rPr lang="es-ES" spc="2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y</a:t>
            </a:r>
            <a:r>
              <a:rPr lang="es-ES" spc="-2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la estructura</a:t>
            </a:r>
            <a:r>
              <a:rPr lang="es-ES" spc="1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y</a:t>
            </a:r>
            <a:r>
              <a:rPr lang="es-ES" spc="-2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jerarquía</a:t>
            </a:r>
            <a:r>
              <a:rPr lang="es-ES" spc="-1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de</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los conceptos.</a:t>
            </a:r>
            <a:endParaRPr lang="en-US" dirty="0">
              <a:latin typeface="Times New Roman" panose="02020603050405020304" pitchFamily="18" charset="0"/>
              <a:ea typeface="Times New Roman" panose="02020603050405020304" pitchFamily="18" charset="0"/>
            </a:endParaRPr>
          </a:p>
        </p:txBody>
      </p:sp>
      <p:sp>
        <p:nvSpPr>
          <p:cNvPr id="5" name="Rectángulo 4"/>
          <p:cNvSpPr/>
          <p:nvPr/>
        </p:nvSpPr>
        <p:spPr>
          <a:xfrm>
            <a:off x="722811" y="1931254"/>
            <a:ext cx="9509760" cy="2464777"/>
          </a:xfrm>
          <a:prstGeom prst="rect">
            <a:avLst/>
          </a:prstGeom>
        </p:spPr>
        <p:txBody>
          <a:bodyPr wrap="square">
            <a:spAutoFit/>
          </a:bodyPr>
          <a:lstStyle/>
          <a:p>
            <a:pPr marL="488315">
              <a:spcAft>
                <a:spcPts val="0"/>
              </a:spcAft>
            </a:pPr>
            <a:r>
              <a:rPr lang="es-ES" dirty="0">
                <a:latin typeface="Times New Roman" panose="02020603050405020304" pitchFamily="18" charset="0"/>
                <a:ea typeface="Times New Roman" panose="02020603050405020304" pitchFamily="18" charset="0"/>
              </a:rPr>
              <a:t>Para</a:t>
            </a:r>
            <a:r>
              <a:rPr lang="es-ES" spc="2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Ausubel</a:t>
            </a:r>
            <a:r>
              <a:rPr lang="es-ES" spc="33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lo</a:t>
            </a:r>
            <a:r>
              <a:rPr lang="es-ES" spc="33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fundamental,</a:t>
            </a:r>
            <a:r>
              <a:rPr lang="es-ES" spc="33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por</a:t>
            </a:r>
            <a:r>
              <a:rPr lang="es-ES" spc="32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lo</a:t>
            </a:r>
            <a:r>
              <a:rPr lang="es-ES" spc="33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tanto,</a:t>
            </a:r>
            <a:r>
              <a:rPr lang="es-ES" spc="33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es</a:t>
            </a:r>
            <a:r>
              <a:rPr lang="es-ES" spc="33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conocer</a:t>
            </a:r>
            <a:r>
              <a:rPr lang="es-ES" spc="36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las</a:t>
            </a:r>
            <a:r>
              <a:rPr lang="es-ES" spc="33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ideas</a:t>
            </a:r>
            <a:r>
              <a:rPr lang="es-ES" spc="33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previas</a:t>
            </a:r>
            <a:r>
              <a:rPr lang="es-ES" spc="33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de</a:t>
            </a:r>
            <a:r>
              <a:rPr lang="es-ES" spc="33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los</a:t>
            </a:r>
            <a:endParaRPr lang="en-US" dirty="0">
              <a:latin typeface="Times New Roman" panose="02020603050405020304" pitchFamily="18" charset="0"/>
              <a:ea typeface="Times New Roman" panose="02020603050405020304" pitchFamily="18" charset="0"/>
            </a:endParaRPr>
          </a:p>
          <a:p>
            <a:pPr>
              <a:spcAft>
                <a:spcPts val="0"/>
              </a:spcAft>
            </a:pPr>
            <a:r>
              <a:rPr lang="es-ES" sz="1600" dirty="0">
                <a:latin typeface="Times New Roman" panose="02020603050405020304" pitchFamily="18" charset="0"/>
                <a:ea typeface="Times New Roman" panose="02020603050405020304" pitchFamily="18" charset="0"/>
              </a:rPr>
              <a:t/>
            </a:r>
            <a:br>
              <a:rPr lang="es-ES" sz="1600" dirty="0">
                <a:latin typeface="Times New Roman" panose="02020603050405020304" pitchFamily="18" charset="0"/>
                <a:ea typeface="Times New Roman" panose="02020603050405020304" pitchFamily="18" charset="0"/>
              </a:rPr>
            </a:br>
            <a:r>
              <a:rPr lang="es-ES" sz="800"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140970" marR="367665" algn="just">
              <a:lnSpc>
                <a:spcPct val="150000"/>
              </a:lnSpc>
              <a:spcBef>
                <a:spcPts val="450"/>
              </a:spcBef>
              <a:spcAft>
                <a:spcPts val="0"/>
              </a:spcAft>
            </a:pPr>
            <a:r>
              <a:rPr lang="es-ES" dirty="0">
                <a:latin typeface="Times New Roman" panose="02020603050405020304" pitchFamily="18" charset="0"/>
                <a:ea typeface="Times New Roman" panose="02020603050405020304" pitchFamily="18" charset="0"/>
              </a:rPr>
              <a:t>estudiantes. Propone para ello la técnica de los mapas conceptuales que es capaz de detectar</a:t>
            </a:r>
            <a:r>
              <a:rPr lang="es-ES" spc="-28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las relaciones que los estudiantes establecen entre los conceptos. Por medio de la enseñanza</a:t>
            </a:r>
            <a:r>
              <a:rPr lang="es-ES" spc="-28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se van produciendo variaciones en las estructuras conceptuales a través de dos procesos que</a:t>
            </a:r>
            <a:r>
              <a:rPr lang="es-ES" spc="-28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denominan</a:t>
            </a:r>
            <a:r>
              <a:rPr lang="es-ES" spc="-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diferenciación progresiva</a:t>
            </a:r>
            <a:r>
              <a:rPr lang="es-ES" spc="20"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y</a:t>
            </a:r>
            <a:r>
              <a:rPr lang="es-ES" spc="-25" dirty="0">
                <a:latin typeface="Times New Roman" panose="02020603050405020304" pitchFamily="18" charset="0"/>
                <a:ea typeface="Times New Roman" panose="02020603050405020304" pitchFamily="18" charset="0"/>
              </a:rPr>
              <a:t> </a:t>
            </a:r>
            <a:r>
              <a:rPr lang="es-ES" dirty="0">
                <a:latin typeface="Times New Roman" panose="02020603050405020304" pitchFamily="18" charset="0"/>
                <a:ea typeface="Times New Roman" panose="02020603050405020304" pitchFamily="18" charset="0"/>
              </a:rPr>
              <a:t>reconciliación integradora.</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0563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35578" y="1123405"/>
            <a:ext cx="10418621" cy="584775"/>
          </a:xfrm>
          <a:prstGeom prst="rect">
            <a:avLst/>
          </a:prstGeom>
          <a:noFill/>
        </p:spPr>
        <p:txBody>
          <a:bodyPr wrap="none" rtlCol="0">
            <a:spAutoFit/>
          </a:bodyPr>
          <a:lstStyle/>
          <a:p>
            <a:r>
              <a:rPr lang="es-ES" sz="3200" dirty="0" smtClean="0">
                <a:solidFill>
                  <a:schemeClr val="bg1"/>
                </a:solidFill>
              </a:rPr>
              <a:t>Modelo </a:t>
            </a:r>
            <a:r>
              <a:rPr lang="es-ES" sz="3200" dirty="0" err="1" smtClean="0">
                <a:solidFill>
                  <a:schemeClr val="bg1"/>
                </a:solidFill>
              </a:rPr>
              <a:t>cognoscitivista</a:t>
            </a:r>
            <a:r>
              <a:rPr lang="es-ES" sz="3200" dirty="0" smtClean="0">
                <a:solidFill>
                  <a:schemeClr val="bg1"/>
                </a:solidFill>
              </a:rPr>
              <a:t> o desarrollista (Albert Bandura 1950) </a:t>
            </a:r>
            <a:endParaRPr lang="en-US" sz="3200" dirty="0">
              <a:solidFill>
                <a:schemeClr val="bg1"/>
              </a:solidFill>
            </a:endParaRPr>
          </a:p>
        </p:txBody>
      </p:sp>
      <p:graphicFrame>
        <p:nvGraphicFramePr>
          <p:cNvPr id="6" name="Diagrama 5"/>
          <p:cNvGraphicFramePr/>
          <p:nvPr>
            <p:extLst>
              <p:ext uri="{D42A27DB-BD31-4B8C-83A1-F6EECF244321}">
                <p14:modId xmlns:p14="http://schemas.microsoft.com/office/powerpoint/2010/main" val="1406800847"/>
              </p:ext>
            </p:extLst>
          </p:nvPr>
        </p:nvGraphicFramePr>
        <p:xfrm>
          <a:off x="535578" y="1828800"/>
          <a:ext cx="10776856" cy="475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9112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69378682"/>
              </p:ext>
            </p:extLst>
          </p:nvPr>
        </p:nvGraphicFramePr>
        <p:xfrm>
          <a:off x="-1058092" y="0"/>
          <a:ext cx="10737669" cy="6125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9731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93669" y="2499169"/>
            <a:ext cx="9731828" cy="3693319"/>
          </a:xfrm>
          <a:prstGeom prst="rect">
            <a:avLst/>
          </a:prstGeom>
        </p:spPr>
        <p:txBody>
          <a:bodyPr wrap="square">
            <a:spAutoFit/>
          </a:bodyPr>
          <a:lstStyle/>
          <a:p>
            <a:r>
              <a:rPr lang="es-ES" b="1" dirty="0" smtClean="0">
                <a:latin typeface="georgia, serif"/>
              </a:rPr>
              <a:t>Los </a:t>
            </a:r>
            <a:r>
              <a:rPr lang="es-ES" b="1" dirty="0">
                <a:latin typeface="georgia, serif"/>
              </a:rPr>
              <a:t>retos y problemas a estudiar son tomados de la realidad, no son ficticios ni académicos y a la búsqueda de la solución ofrece la motivación intrínseca que requieren los estudiantes. </a:t>
            </a:r>
            <a:endParaRPr lang="es-ES" b="1" dirty="0" smtClean="0">
              <a:latin typeface="georgia, serif"/>
            </a:endParaRPr>
          </a:p>
          <a:p>
            <a:endParaRPr lang="es-ES" b="1" dirty="0" smtClean="0">
              <a:latin typeface="georgia, serif"/>
            </a:endParaRPr>
          </a:p>
          <a:p>
            <a:pPr algn="just"/>
            <a:endParaRPr lang="es-ES" b="1" dirty="0" smtClean="0">
              <a:latin typeface="Open Sans"/>
            </a:endParaRPr>
          </a:p>
          <a:p>
            <a:pPr algn="just"/>
            <a:r>
              <a:rPr lang="es-ES" b="1" dirty="0" smtClean="0">
                <a:latin typeface="georgia, serif"/>
              </a:rPr>
              <a:t>El </a:t>
            </a:r>
            <a:r>
              <a:rPr lang="es-ES" b="1" dirty="0">
                <a:latin typeface="georgia, serif"/>
              </a:rPr>
              <a:t>profesor y los participantes, sean alumnos o no de la escuela, están invitados u comprometidos a explicar sus opiniones, acuerdos y desacuerdos sobre el tema de la situación estudiada, y su peso en la discusión no le da autoridad alguna, sino la fuerza de los argumentos, la coherencia y utilidad de las propuestas y la capacidad de persuasión, aun en contra de las razones académicas de la profesor o del libro de texto</a:t>
            </a:r>
            <a:r>
              <a:rPr lang="es-ES" b="1" dirty="0" smtClean="0">
                <a:latin typeface="georgia, serif"/>
              </a:rPr>
              <a:t>.</a:t>
            </a:r>
          </a:p>
          <a:p>
            <a:pPr algn="just"/>
            <a:endParaRPr lang="es-ES" b="1" dirty="0" smtClean="0">
              <a:latin typeface="georgia, serif"/>
            </a:endParaRPr>
          </a:p>
          <a:p>
            <a:pPr algn="just"/>
            <a:endParaRPr lang="es-ES" b="1" dirty="0">
              <a:latin typeface="georgia, serif"/>
            </a:endParaRPr>
          </a:p>
        </p:txBody>
      </p:sp>
      <p:sp>
        <p:nvSpPr>
          <p:cNvPr id="5" name="CuadroTexto 4"/>
          <p:cNvSpPr txBox="1"/>
          <p:nvPr/>
        </p:nvSpPr>
        <p:spPr>
          <a:xfrm>
            <a:off x="548641" y="992777"/>
            <a:ext cx="2959465" cy="646331"/>
          </a:xfrm>
          <a:prstGeom prst="rect">
            <a:avLst/>
          </a:prstGeom>
          <a:noFill/>
        </p:spPr>
        <p:txBody>
          <a:bodyPr wrap="none" rtlCol="0">
            <a:spAutoFit/>
          </a:bodyPr>
          <a:lstStyle/>
          <a:p>
            <a:r>
              <a:rPr lang="es-ES" sz="3600" dirty="0" smtClean="0">
                <a:solidFill>
                  <a:schemeClr val="bg1"/>
                </a:solidFill>
              </a:rPr>
              <a:t>Características</a:t>
            </a:r>
            <a:endParaRPr lang="en-US" sz="3600" dirty="0">
              <a:solidFill>
                <a:schemeClr val="bg1"/>
              </a:solidFill>
            </a:endParaRPr>
          </a:p>
        </p:txBody>
      </p:sp>
      <p:pic>
        <p:nvPicPr>
          <p:cNvPr id="6" name="Imagen 5"/>
          <p:cNvPicPr>
            <a:picLocks noChangeAspect="1"/>
          </p:cNvPicPr>
          <p:nvPr/>
        </p:nvPicPr>
        <p:blipFill>
          <a:blip r:embed="rId2"/>
          <a:stretch>
            <a:fillRect/>
          </a:stretch>
        </p:blipFill>
        <p:spPr>
          <a:xfrm>
            <a:off x="581095" y="2682049"/>
            <a:ext cx="744991" cy="1007475"/>
          </a:xfrm>
          <a:prstGeom prst="rect">
            <a:avLst/>
          </a:prstGeom>
        </p:spPr>
      </p:pic>
      <p:pic>
        <p:nvPicPr>
          <p:cNvPr id="7" name="Imagen 6"/>
          <p:cNvPicPr>
            <a:picLocks noChangeAspect="1"/>
          </p:cNvPicPr>
          <p:nvPr/>
        </p:nvPicPr>
        <p:blipFill>
          <a:blip r:embed="rId2"/>
          <a:stretch>
            <a:fillRect/>
          </a:stretch>
        </p:blipFill>
        <p:spPr>
          <a:xfrm>
            <a:off x="581095" y="4228727"/>
            <a:ext cx="744991" cy="1007475"/>
          </a:xfrm>
          <a:prstGeom prst="rect">
            <a:avLst/>
          </a:prstGeom>
        </p:spPr>
      </p:pic>
    </p:spTree>
    <p:extLst>
      <p:ext uri="{BB962C8B-B14F-4D97-AF65-F5344CB8AC3E}">
        <p14:creationId xmlns:p14="http://schemas.microsoft.com/office/powerpoint/2010/main" val="2648143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49977" y="2681983"/>
            <a:ext cx="9522823" cy="2308324"/>
          </a:xfrm>
          <a:prstGeom prst="rect">
            <a:avLst/>
          </a:prstGeom>
        </p:spPr>
        <p:txBody>
          <a:bodyPr wrap="square">
            <a:spAutoFit/>
          </a:bodyPr>
          <a:lstStyle/>
          <a:p>
            <a:pPr algn="just"/>
            <a:r>
              <a:rPr lang="es-ES" b="1" dirty="0" smtClean="0">
                <a:latin typeface="georgia, serif"/>
              </a:rPr>
              <a:t>El </a:t>
            </a:r>
            <a:r>
              <a:rPr lang="es-ES" b="1" dirty="0">
                <a:latin typeface="georgia, serif"/>
              </a:rPr>
              <a:t>profesor o docente, durante el proceso capta sobre todo las posibles desviaciones del alumno, asimismo, con el fin de obtener información acerca de los descubrimientos del alumno y su grado de apropiación de la estructura básica de la ciencia al final del proceso.</a:t>
            </a:r>
            <a:endParaRPr lang="es-ES" b="1" dirty="0">
              <a:latin typeface="Open Sans"/>
            </a:endParaRPr>
          </a:p>
          <a:p>
            <a:pPr algn="just"/>
            <a:r>
              <a:rPr lang="es-ES" b="1" dirty="0">
                <a:latin typeface="georgia, serif"/>
              </a:rPr>
              <a:t/>
            </a:r>
            <a:br>
              <a:rPr lang="es-ES" b="1" dirty="0">
                <a:latin typeface="georgia, serif"/>
              </a:rPr>
            </a:br>
            <a:endParaRPr lang="es-ES" b="1" dirty="0">
              <a:latin typeface="Open Sans"/>
            </a:endParaRPr>
          </a:p>
          <a:p>
            <a:pPr algn="just"/>
            <a:r>
              <a:rPr lang="es-ES" b="1" dirty="0">
                <a:latin typeface="georgia, serif"/>
              </a:rPr>
              <a:t>Este modelo propone el desarrollo máximo y multifacético de las capacidades e intereses del alumno.</a:t>
            </a:r>
            <a:endParaRPr lang="es-ES" b="1" dirty="0">
              <a:effectLst/>
              <a:latin typeface="Open Sans"/>
            </a:endParaRPr>
          </a:p>
        </p:txBody>
      </p:sp>
      <p:pic>
        <p:nvPicPr>
          <p:cNvPr id="5" name="Imagen 4"/>
          <p:cNvPicPr>
            <a:picLocks noChangeAspect="1"/>
          </p:cNvPicPr>
          <p:nvPr/>
        </p:nvPicPr>
        <p:blipFill>
          <a:blip r:embed="rId2"/>
          <a:stretch>
            <a:fillRect/>
          </a:stretch>
        </p:blipFill>
        <p:spPr>
          <a:xfrm>
            <a:off x="594155" y="2828670"/>
            <a:ext cx="744991" cy="1007475"/>
          </a:xfrm>
          <a:prstGeom prst="rect">
            <a:avLst/>
          </a:prstGeom>
        </p:spPr>
      </p:pic>
      <p:pic>
        <p:nvPicPr>
          <p:cNvPr id="6" name="Imagen 5"/>
          <p:cNvPicPr>
            <a:picLocks noChangeAspect="1"/>
          </p:cNvPicPr>
          <p:nvPr/>
        </p:nvPicPr>
        <p:blipFill>
          <a:blip r:embed="rId2"/>
          <a:stretch>
            <a:fillRect/>
          </a:stretch>
        </p:blipFill>
        <p:spPr>
          <a:xfrm>
            <a:off x="594155" y="4234272"/>
            <a:ext cx="744991" cy="1007475"/>
          </a:xfrm>
          <a:prstGeom prst="rect">
            <a:avLst/>
          </a:prstGeom>
        </p:spPr>
      </p:pic>
      <p:sp>
        <p:nvSpPr>
          <p:cNvPr id="7" name="Rectángulo 6"/>
          <p:cNvSpPr/>
          <p:nvPr/>
        </p:nvSpPr>
        <p:spPr>
          <a:xfrm>
            <a:off x="6759985" y="6274917"/>
            <a:ext cx="5046703" cy="369332"/>
          </a:xfrm>
          <a:prstGeom prst="rect">
            <a:avLst/>
          </a:prstGeom>
        </p:spPr>
        <p:txBody>
          <a:bodyPr wrap="none">
            <a:spAutoFit/>
          </a:bodyPr>
          <a:lstStyle/>
          <a:p>
            <a:r>
              <a:rPr lang="en-US" dirty="0" err="1">
                <a:hlinkClick r:id="rId3"/>
              </a:rPr>
              <a:t>Modelo</a:t>
            </a:r>
            <a:r>
              <a:rPr lang="en-US" dirty="0">
                <a:hlinkClick r:id="rId3"/>
              </a:rPr>
              <a:t> </a:t>
            </a:r>
            <a:r>
              <a:rPr lang="en-US" dirty="0" err="1">
                <a:hlinkClick r:id="rId3"/>
              </a:rPr>
              <a:t>Cognoscitivista</a:t>
            </a:r>
            <a:r>
              <a:rPr lang="en-US" dirty="0">
                <a:hlinkClick r:id="rId3"/>
              </a:rPr>
              <a:t> - </a:t>
            </a:r>
            <a:r>
              <a:rPr lang="en-US" dirty="0" err="1">
                <a:hlinkClick r:id="rId3"/>
              </a:rPr>
              <a:t>AdrianazEaD</a:t>
            </a:r>
            <a:r>
              <a:rPr lang="en-US" dirty="0">
                <a:hlinkClick r:id="rId3"/>
              </a:rPr>
              <a:t> (google.com)</a:t>
            </a:r>
            <a:endParaRPr lang="en-US" dirty="0"/>
          </a:p>
        </p:txBody>
      </p:sp>
    </p:spTree>
    <p:extLst>
      <p:ext uri="{BB962C8B-B14F-4D97-AF65-F5344CB8AC3E}">
        <p14:creationId xmlns:p14="http://schemas.microsoft.com/office/powerpoint/2010/main" val="3719103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3590963346"/>
              </p:ext>
            </p:extLst>
          </p:nvPr>
        </p:nvGraphicFramePr>
        <p:xfrm>
          <a:off x="1093945" y="0"/>
          <a:ext cx="9675020" cy="6270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p:cNvSpPr txBox="1"/>
          <p:nvPr/>
        </p:nvSpPr>
        <p:spPr>
          <a:xfrm>
            <a:off x="627017" y="1149531"/>
            <a:ext cx="6753772" cy="584775"/>
          </a:xfrm>
          <a:prstGeom prst="rect">
            <a:avLst/>
          </a:prstGeom>
          <a:noFill/>
        </p:spPr>
        <p:txBody>
          <a:bodyPr wrap="none" rtlCol="0">
            <a:spAutoFit/>
          </a:bodyPr>
          <a:lstStyle/>
          <a:p>
            <a:r>
              <a:rPr lang="es-ES" sz="3200" dirty="0" smtClean="0">
                <a:solidFill>
                  <a:schemeClr val="bg1"/>
                </a:solidFill>
              </a:rPr>
              <a:t>Modelo Humanista Carl Rogers (1951) </a:t>
            </a:r>
            <a:endParaRPr lang="en-US" sz="3200" dirty="0">
              <a:solidFill>
                <a:schemeClr val="bg1"/>
              </a:solidFill>
            </a:endParaRPr>
          </a:p>
        </p:txBody>
      </p:sp>
      <p:pic>
        <p:nvPicPr>
          <p:cNvPr id="8" name="Imagen 7"/>
          <p:cNvPicPr>
            <a:picLocks noChangeAspect="1"/>
          </p:cNvPicPr>
          <p:nvPr/>
        </p:nvPicPr>
        <p:blipFill>
          <a:blip r:embed="rId7"/>
          <a:stretch>
            <a:fillRect/>
          </a:stretch>
        </p:blipFill>
        <p:spPr>
          <a:xfrm>
            <a:off x="1014501" y="4004037"/>
            <a:ext cx="2667000" cy="1714500"/>
          </a:xfrm>
          <a:prstGeom prst="rect">
            <a:avLst/>
          </a:prstGeom>
        </p:spPr>
      </p:pic>
      <p:pic>
        <p:nvPicPr>
          <p:cNvPr id="9" name="Imagen 8"/>
          <p:cNvPicPr>
            <a:picLocks noChangeAspect="1"/>
          </p:cNvPicPr>
          <p:nvPr/>
        </p:nvPicPr>
        <p:blipFill>
          <a:blip r:embed="rId8"/>
          <a:stretch>
            <a:fillRect/>
          </a:stretch>
        </p:blipFill>
        <p:spPr>
          <a:xfrm>
            <a:off x="4697967" y="3937362"/>
            <a:ext cx="2466975" cy="1847850"/>
          </a:xfrm>
          <a:prstGeom prst="rect">
            <a:avLst/>
          </a:prstGeom>
        </p:spPr>
      </p:pic>
      <p:pic>
        <p:nvPicPr>
          <p:cNvPr id="10" name="Imagen 9"/>
          <p:cNvPicPr>
            <a:picLocks noChangeAspect="1"/>
          </p:cNvPicPr>
          <p:nvPr/>
        </p:nvPicPr>
        <p:blipFill>
          <a:blip r:embed="rId9"/>
          <a:stretch>
            <a:fillRect/>
          </a:stretch>
        </p:blipFill>
        <p:spPr>
          <a:xfrm>
            <a:off x="8581481" y="3916407"/>
            <a:ext cx="1847850" cy="2466975"/>
          </a:xfrm>
          <a:prstGeom prst="rect">
            <a:avLst/>
          </a:prstGeom>
        </p:spPr>
      </p:pic>
    </p:spTree>
    <p:extLst>
      <p:ext uri="{BB962C8B-B14F-4D97-AF65-F5344CB8AC3E}">
        <p14:creationId xmlns:p14="http://schemas.microsoft.com/office/powerpoint/2010/main" val="1356264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970300873"/>
              </p:ext>
            </p:extLst>
          </p:nvPr>
        </p:nvGraphicFramePr>
        <p:xfrm>
          <a:off x="1858987" y="138954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stretch>
            <a:fillRect/>
          </a:stretch>
        </p:blipFill>
        <p:spPr>
          <a:xfrm>
            <a:off x="2121489" y="4647519"/>
            <a:ext cx="2619375" cy="1743075"/>
          </a:xfrm>
          <a:prstGeom prst="rect">
            <a:avLst/>
          </a:prstGeom>
        </p:spPr>
      </p:pic>
      <p:pic>
        <p:nvPicPr>
          <p:cNvPr id="7" name="Imagen 6"/>
          <p:cNvPicPr>
            <a:picLocks noChangeAspect="1"/>
          </p:cNvPicPr>
          <p:nvPr/>
        </p:nvPicPr>
        <p:blipFill>
          <a:blip r:embed="rId8"/>
          <a:stretch>
            <a:fillRect/>
          </a:stretch>
        </p:blipFill>
        <p:spPr>
          <a:xfrm>
            <a:off x="2121489" y="1858387"/>
            <a:ext cx="2581275" cy="1771650"/>
          </a:xfrm>
          <a:prstGeom prst="rect">
            <a:avLst/>
          </a:prstGeom>
        </p:spPr>
      </p:pic>
    </p:spTree>
    <p:extLst>
      <p:ext uri="{BB962C8B-B14F-4D97-AF65-F5344CB8AC3E}">
        <p14:creationId xmlns:p14="http://schemas.microsoft.com/office/powerpoint/2010/main" val="3879387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96389" y="822959"/>
            <a:ext cx="7253909" cy="523220"/>
          </a:xfrm>
          <a:prstGeom prst="rect">
            <a:avLst/>
          </a:prstGeom>
          <a:noFill/>
        </p:spPr>
        <p:txBody>
          <a:bodyPr wrap="none" rtlCol="0">
            <a:spAutoFit/>
          </a:bodyPr>
          <a:lstStyle/>
          <a:p>
            <a:r>
              <a:rPr lang="es-ES" sz="2800" dirty="0" smtClean="0">
                <a:solidFill>
                  <a:schemeClr val="bg1"/>
                </a:solidFill>
              </a:rPr>
              <a:t>Principios fundamentales del modelo Humanista </a:t>
            </a:r>
            <a:endParaRPr lang="en-US" sz="2800" dirty="0">
              <a:solidFill>
                <a:schemeClr val="bg1"/>
              </a:solidFill>
            </a:endParaRPr>
          </a:p>
        </p:txBody>
      </p:sp>
      <p:graphicFrame>
        <p:nvGraphicFramePr>
          <p:cNvPr id="5" name="Diagrama 4"/>
          <p:cNvGraphicFramePr/>
          <p:nvPr>
            <p:extLst>
              <p:ext uri="{D42A27DB-BD31-4B8C-83A1-F6EECF244321}">
                <p14:modId xmlns:p14="http://schemas.microsoft.com/office/powerpoint/2010/main" val="3574332343"/>
              </p:ext>
            </p:extLst>
          </p:nvPr>
        </p:nvGraphicFramePr>
        <p:xfrm>
          <a:off x="1457234" y="147645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8406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256354559"/>
              </p:ext>
            </p:extLst>
          </p:nvPr>
        </p:nvGraphicFramePr>
        <p:xfrm>
          <a:off x="2097314" y="2705221"/>
          <a:ext cx="8128000" cy="138176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69385592"/>
                    </a:ext>
                  </a:extLst>
                </a:gridCol>
                <a:gridCol w="2032000">
                  <a:extLst>
                    <a:ext uri="{9D8B030D-6E8A-4147-A177-3AD203B41FA5}">
                      <a16:colId xmlns:a16="http://schemas.microsoft.com/office/drawing/2014/main" val="3188252151"/>
                    </a:ext>
                  </a:extLst>
                </a:gridCol>
                <a:gridCol w="2032000">
                  <a:extLst>
                    <a:ext uri="{9D8B030D-6E8A-4147-A177-3AD203B41FA5}">
                      <a16:colId xmlns:a16="http://schemas.microsoft.com/office/drawing/2014/main" val="6827265"/>
                    </a:ext>
                  </a:extLst>
                </a:gridCol>
                <a:gridCol w="2032000">
                  <a:extLst>
                    <a:ext uri="{9D8B030D-6E8A-4147-A177-3AD203B41FA5}">
                      <a16:colId xmlns:a16="http://schemas.microsoft.com/office/drawing/2014/main" val="934325529"/>
                    </a:ext>
                  </a:extLst>
                </a:gridCol>
              </a:tblGrid>
              <a:tr h="370840">
                <a:tc>
                  <a:txBody>
                    <a:bodyPr/>
                    <a:lstStyle/>
                    <a:p>
                      <a:r>
                        <a:rPr lang="es-ES" dirty="0" smtClean="0"/>
                        <a:t>Método pedagógico</a:t>
                      </a:r>
                      <a:endParaRPr lang="en-US" dirty="0"/>
                    </a:p>
                  </a:txBody>
                  <a:tcPr/>
                </a:tc>
                <a:tc>
                  <a:txBody>
                    <a:bodyPr/>
                    <a:lstStyle/>
                    <a:p>
                      <a:r>
                        <a:rPr lang="es-ES" dirty="0" smtClean="0"/>
                        <a:t>Definición y características</a:t>
                      </a:r>
                      <a:endParaRPr lang="en-US" dirty="0"/>
                    </a:p>
                  </a:txBody>
                  <a:tcPr/>
                </a:tc>
                <a:tc>
                  <a:txBody>
                    <a:bodyPr/>
                    <a:lstStyle/>
                    <a:p>
                      <a:r>
                        <a:rPr lang="es-ES" dirty="0" smtClean="0"/>
                        <a:t>Meta/objetivo</a:t>
                      </a:r>
                      <a:endParaRPr lang="en-US" dirty="0"/>
                    </a:p>
                  </a:txBody>
                  <a:tcPr/>
                </a:tc>
                <a:tc>
                  <a:txBody>
                    <a:bodyPr/>
                    <a:lstStyle/>
                    <a:p>
                      <a:r>
                        <a:rPr lang="es-ES" dirty="0" smtClean="0"/>
                        <a:t>Relación maestro-alumno</a:t>
                      </a:r>
                    </a:p>
                  </a:txBody>
                  <a:tcPr/>
                </a:tc>
                <a:extLst>
                  <a:ext uri="{0D108BD9-81ED-4DB2-BD59-A6C34878D82A}">
                    <a16:rowId xmlns:a16="http://schemas.microsoft.com/office/drawing/2014/main" val="254666196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9107253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803600946"/>
                  </a:ext>
                </a:extLst>
              </a:tr>
            </a:tbl>
          </a:graphicData>
        </a:graphic>
      </p:graphicFrame>
    </p:spTree>
    <p:extLst>
      <p:ext uri="{BB962C8B-B14F-4D97-AF65-F5344CB8AC3E}">
        <p14:creationId xmlns:p14="http://schemas.microsoft.com/office/powerpoint/2010/main" val="4159157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22515" y="1293223"/>
            <a:ext cx="4201791" cy="461665"/>
          </a:xfrm>
          <a:prstGeom prst="rect">
            <a:avLst/>
          </a:prstGeom>
          <a:noFill/>
        </p:spPr>
        <p:txBody>
          <a:bodyPr wrap="none" rtlCol="0">
            <a:spAutoFit/>
          </a:bodyPr>
          <a:lstStyle/>
          <a:p>
            <a:r>
              <a:rPr lang="es-ES" sz="2400" dirty="0" smtClean="0">
                <a:solidFill>
                  <a:schemeClr val="bg1"/>
                </a:solidFill>
              </a:rPr>
              <a:t>¿Qué es un modelo pedagógico?</a:t>
            </a:r>
            <a:endParaRPr lang="en-US" sz="2400" dirty="0">
              <a:solidFill>
                <a:schemeClr val="bg1"/>
              </a:solidFill>
            </a:endParaRPr>
          </a:p>
        </p:txBody>
      </p:sp>
      <p:graphicFrame>
        <p:nvGraphicFramePr>
          <p:cNvPr id="5" name="Diagrama 4"/>
          <p:cNvGraphicFramePr/>
          <p:nvPr>
            <p:extLst>
              <p:ext uri="{D42A27DB-BD31-4B8C-83A1-F6EECF244321}">
                <p14:modId xmlns:p14="http://schemas.microsoft.com/office/powerpoint/2010/main" val="4180776213"/>
              </p:ext>
            </p:extLst>
          </p:nvPr>
        </p:nvGraphicFramePr>
        <p:xfrm>
          <a:off x="391887" y="1293223"/>
          <a:ext cx="11351622" cy="5093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9676276" y="6017196"/>
            <a:ext cx="2067233" cy="369332"/>
          </a:xfrm>
          <a:prstGeom prst="rect">
            <a:avLst/>
          </a:prstGeom>
        </p:spPr>
        <p:txBody>
          <a:bodyPr wrap="none">
            <a:spAutoFit/>
          </a:bodyPr>
          <a:lstStyle/>
          <a:p>
            <a:r>
              <a:rPr lang="es-ES" dirty="0" smtClean="0">
                <a:latin typeface="Arial MT"/>
                <a:ea typeface="Times New Roman" panose="02020603050405020304" pitchFamily="18" charset="0"/>
                <a:cs typeface="Times New Roman" panose="02020603050405020304" pitchFamily="18" charset="0"/>
              </a:rPr>
              <a:t>Ortiz</a:t>
            </a:r>
            <a:r>
              <a:rPr lang="es-ES" spc="-20" dirty="0" smtClean="0">
                <a:latin typeface="Arial MT"/>
                <a:ea typeface="Times New Roman" panose="02020603050405020304" pitchFamily="18" charset="0"/>
                <a:cs typeface="Times New Roman" panose="02020603050405020304" pitchFamily="18" charset="0"/>
              </a:rPr>
              <a:t>-</a:t>
            </a:r>
            <a:r>
              <a:rPr lang="es-ES" dirty="0" smtClean="0">
                <a:latin typeface="Arial MT"/>
                <a:ea typeface="Times New Roman" panose="02020603050405020304" pitchFamily="18" charset="0"/>
                <a:cs typeface="Times New Roman" panose="02020603050405020304" pitchFamily="18" charset="0"/>
              </a:rPr>
              <a:t>Ocaña, 2018</a:t>
            </a:r>
            <a:endParaRPr lang="en-US" dirty="0"/>
          </a:p>
        </p:txBody>
      </p:sp>
    </p:spTree>
    <p:extLst>
      <p:ext uri="{BB962C8B-B14F-4D97-AF65-F5344CB8AC3E}">
        <p14:creationId xmlns:p14="http://schemas.microsoft.com/office/powerpoint/2010/main" val="2758065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36469" y="3030583"/>
            <a:ext cx="9874819" cy="830997"/>
          </a:xfrm>
          <a:prstGeom prst="rect">
            <a:avLst/>
          </a:prstGeom>
          <a:noFill/>
        </p:spPr>
        <p:txBody>
          <a:bodyPr wrap="none" rtlCol="0">
            <a:spAutoFit/>
          </a:bodyPr>
          <a:lstStyle/>
          <a:p>
            <a:r>
              <a:rPr lang="es-ES" sz="2400" smtClean="0">
                <a:latin typeface="Arial Black" panose="020B0A04020102020204" pitchFamily="34" charset="0"/>
              </a:rPr>
              <a:t>DIME QUÉ MODELO PEDAGÓGICO ERES SIN DECIRME EL </a:t>
            </a:r>
          </a:p>
          <a:p>
            <a:pPr algn="ctr"/>
            <a:r>
              <a:rPr lang="es-ES" sz="2400" dirty="0" smtClean="0">
                <a:latin typeface="Arial Black" panose="020B0A04020102020204" pitchFamily="34" charset="0"/>
              </a:rPr>
              <a:t>MODELO PEDAGÓGICO</a:t>
            </a:r>
            <a:endParaRPr lang="en-US" sz="2400">
              <a:latin typeface="Arial Black" panose="020B0A04020102020204" pitchFamily="34" charset="0"/>
            </a:endParaRPr>
          </a:p>
        </p:txBody>
      </p:sp>
    </p:spTree>
    <p:extLst>
      <p:ext uri="{BB962C8B-B14F-4D97-AF65-F5344CB8AC3E}">
        <p14:creationId xmlns:p14="http://schemas.microsoft.com/office/powerpoint/2010/main" val="2038879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5156" t="19911" r="37316" b="29732"/>
          <a:stretch/>
        </p:blipFill>
        <p:spPr>
          <a:xfrm>
            <a:off x="1494864" y="1802674"/>
            <a:ext cx="8785603" cy="4323806"/>
          </a:xfrm>
          <a:prstGeom prst="rect">
            <a:avLst/>
          </a:prstGeom>
        </p:spPr>
      </p:pic>
    </p:spTree>
    <p:extLst>
      <p:ext uri="{BB962C8B-B14F-4D97-AF65-F5344CB8AC3E}">
        <p14:creationId xmlns:p14="http://schemas.microsoft.com/office/powerpoint/2010/main" val="4193295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056" t="20090" r="37417" b="29911"/>
          <a:stretch/>
        </p:blipFill>
        <p:spPr>
          <a:xfrm>
            <a:off x="1641114" y="1815736"/>
            <a:ext cx="8848360" cy="4323807"/>
          </a:xfrm>
          <a:prstGeom prst="rect">
            <a:avLst/>
          </a:prstGeom>
        </p:spPr>
      </p:pic>
    </p:spTree>
    <p:extLst>
      <p:ext uri="{BB962C8B-B14F-4D97-AF65-F5344CB8AC3E}">
        <p14:creationId xmlns:p14="http://schemas.microsoft.com/office/powerpoint/2010/main" val="341404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854" t="19912" r="37216" b="30088"/>
          <a:stretch/>
        </p:blipFill>
        <p:spPr>
          <a:xfrm>
            <a:off x="1706431" y="1802674"/>
            <a:ext cx="8587101" cy="4167052"/>
          </a:xfrm>
          <a:prstGeom prst="rect">
            <a:avLst/>
          </a:prstGeom>
        </p:spPr>
      </p:pic>
    </p:spTree>
    <p:extLst>
      <p:ext uri="{BB962C8B-B14F-4D97-AF65-F5344CB8AC3E}">
        <p14:creationId xmlns:p14="http://schemas.microsoft.com/office/powerpoint/2010/main" val="2415243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557" t="20982" r="36915" b="30803"/>
          <a:stretch/>
        </p:blipFill>
        <p:spPr>
          <a:xfrm>
            <a:off x="1487716" y="1907178"/>
            <a:ext cx="8871132" cy="4180114"/>
          </a:xfrm>
          <a:prstGeom prst="rect">
            <a:avLst/>
          </a:prstGeom>
        </p:spPr>
      </p:pic>
    </p:spTree>
    <p:extLst>
      <p:ext uri="{BB962C8B-B14F-4D97-AF65-F5344CB8AC3E}">
        <p14:creationId xmlns:p14="http://schemas.microsoft.com/office/powerpoint/2010/main" val="3546131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955" t="20624" r="37115" b="29733"/>
          <a:stretch/>
        </p:blipFill>
        <p:spPr>
          <a:xfrm>
            <a:off x="554375" y="718899"/>
            <a:ext cx="5088779" cy="2451786"/>
          </a:xfrm>
          <a:prstGeom prst="rect">
            <a:avLst/>
          </a:prstGeom>
        </p:spPr>
      </p:pic>
      <p:pic>
        <p:nvPicPr>
          <p:cNvPr id="5" name="Imagen 4"/>
          <p:cNvPicPr>
            <a:picLocks noChangeAspect="1"/>
          </p:cNvPicPr>
          <p:nvPr/>
        </p:nvPicPr>
        <p:blipFill rotWithShape="1">
          <a:blip r:embed="rId3"/>
          <a:srcRect l="4754" t="20447" r="37317" b="29911"/>
          <a:stretch/>
        </p:blipFill>
        <p:spPr>
          <a:xfrm>
            <a:off x="6066900" y="644290"/>
            <a:ext cx="5585168" cy="2690948"/>
          </a:xfrm>
          <a:prstGeom prst="rect">
            <a:avLst/>
          </a:prstGeom>
        </p:spPr>
      </p:pic>
      <p:pic>
        <p:nvPicPr>
          <p:cNvPr id="6" name="Imagen 5"/>
          <p:cNvPicPr>
            <a:picLocks noChangeAspect="1"/>
          </p:cNvPicPr>
          <p:nvPr/>
        </p:nvPicPr>
        <p:blipFill rotWithShape="1">
          <a:blip r:embed="rId4"/>
          <a:srcRect l="5458" t="20625" r="37316" b="30447"/>
          <a:stretch/>
        </p:blipFill>
        <p:spPr>
          <a:xfrm>
            <a:off x="332306" y="3499790"/>
            <a:ext cx="5982789" cy="2875937"/>
          </a:xfrm>
          <a:prstGeom prst="rect">
            <a:avLst/>
          </a:prstGeom>
        </p:spPr>
      </p:pic>
      <p:pic>
        <p:nvPicPr>
          <p:cNvPr id="7" name="Imagen 6"/>
          <p:cNvPicPr>
            <a:picLocks noChangeAspect="1"/>
          </p:cNvPicPr>
          <p:nvPr/>
        </p:nvPicPr>
        <p:blipFill rotWithShape="1">
          <a:blip r:embed="rId5"/>
          <a:srcRect l="5055" t="20447" r="37116" b="30089"/>
          <a:stretch/>
        </p:blipFill>
        <p:spPr>
          <a:xfrm>
            <a:off x="6539587" y="3755569"/>
            <a:ext cx="4916539" cy="2364378"/>
          </a:xfrm>
          <a:prstGeom prst="rect">
            <a:avLst/>
          </a:prstGeom>
        </p:spPr>
      </p:pic>
    </p:spTree>
    <p:extLst>
      <p:ext uri="{BB962C8B-B14F-4D97-AF65-F5344CB8AC3E}">
        <p14:creationId xmlns:p14="http://schemas.microsoft.com/office/powerpoint/2010/main" val="3203255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854" t="20268" r="37116" b="29375"/>
          <a:stretch/>
        </p:blipFill>
        <p:spPr>
          <a:xfrm>
            <a:off x="1497225" y="1789610"/>
            <a:ext cx="8835494" cy="4310744"/>
          </a:xfrm>
          <a:prstGeom prst="rect">
            <a:avLst/>
          </a:prstGeom>
        </p:spPr>
      </p:pic>
    </p:spTree>
    <p:extLst>
      <p:ext uri="{BB962C8B-B14F-4D97-AF65-F5344CB8AC3E}">
        <p14:creationId xmlns:p14="http://schemas.microsoft.com/office/powerpoint/2010/main" val="432125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955" t="20804" r="37517" b="29553"/>
          <a:stretch/>
        </p:blipFill>
        <p:spPr>
          <a:xfrm>
            <a:off x="226345" y="609576"/>
            <a:ext cx="6309360" cy="3061085"/>
          </a:xfrm>
          <a:prstGeom prst="rect">
            <a:avLst/>
          </a:prstGeom>
        </p:spPr>
      </p:pic>
      <p:pic>
        <p:nvPicPr>
          <p:cNvPr id="6" name="Imagen 5"/>
          <p:cNvPicPr>
            <a:picLocks noChangeAspect="1"/>
          </p:cNvPicPr>
          <p:nvPr/>
        </p:nvPicPr>
        <p:blipFill rotWithShape="1">
          <a:blip r:embed="rId3"/>
          <a:srcRect l="5055" t="20267" r="36915" b="29554"/>
          <a:stretch/>
        </p:blipFill>
        <p:spPr>
          <a:xfrm>
            <a:off x="6535705" y="3540033"/>
            <a:ext cx="5508250" cy="2677886"/>
          </a:xfrm>
          <a:prstGeom prst="rect">
            <a:avLst/>
          </a:prstGeom>
        </p:spPr>
      </p:pic>
    </p:spTree>
    <p:extLst>
      <p:ext uri="{BB962C8B-B14F-4D97-AF65-F5344CB8AC3E}">
        <p14:creationId xmlns:p14="http://schemas.microsoft.com/office/powerpoint/2010/main" val="834695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5758" t="21161" r="37517" b="29911"/>
          <a:stretch/>
        </p:blipFill>
        <p:spPr>
          <a:xfrm>
            <a:off x="535576" y="739966"/>
            <a:ext cx="5262077" cy="2551874"/>
          </a:xfrm>
          <a:prstGeom prst="rect">
            <a:avLst/>
          </a:prstGeom>
        </p:spPr>
      </p:pic>
      <p:pic>
        <p:nvPicPr>
          <p:cNvPr id="6" name="Imagen 5"/>
          <p:cNvPicPr>
            <a:picLocks noChangeAspect="1"/>
          </p:cNvPicPr>
          <p:nvPr/>
        </p:nvPicPr>
        <p:blipFill rotWithShape="1">
          <a:blip r:embed="rId3"/>
          <a:srcRect l="5256" t="20803" r="37819" b="29910"/>
          <a:stretch/>
        </p:blipFill>
        <p:spPr>
          <a:xfrm>
            <a:off x="5924005" y="3161212"/>
            <a:ext cx="6172200" cy="3004457"/>
          </a:xfrm>
          <a:prstGeom prst="rect">
            <a:avLst/>
          </a:prstGeom>
        </p:spPr>
      </p:pic>
    </p:spTree>
    <p:extLst>
      <p:ext uri="{BB962C8B-B14F-4D97-AF65-F5344CB8AC3E}">
        <p14:creationId xmlns:p14="http://schemas.microsoft.com/office/powerpoint/2010/main" val="857500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854" t="20090" r="37316" b="30982"/>
          <a:stretch/>
        </p:blipFill>
        <p:spPr>
          <a:xfrm>
            <a:off x="2429692" y="1920240"/>
            <a:ext cx="7524205" cy="3579224"/>
          </a:xfrm>
          <a:prstGeom prst="rect">
            <a:avLst/>
          </a:prstGeom>
        </p:spPr>
      </p:pic>
    </p:spTree>
    <p:extLst>
      <p:ext uri="{BB962C8B-B14F-4D97-AF65-F5344CB8AC3E}">
        <p14:creationId xmlns:p14="http://schemas.microsoft.com/office/powerpoint/2010/main" val="591488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14136" y="2050373"/>
            <a:ext cx="9792790" cy="3985706"/>
          </a:xfrm>
          <a:prstGeom prst="rect">
            <a:avLst/>
          </a:prstGeom>
        </p:spPr>
        <p:txBody>
          <a:bodyPr wrap="square">
            <a:spAutoFit/>
          </a:bodyPr>
          <a:lstStyle/>
          <a:p>
            <a:pPr>
              <a:spcBef>
                <a:spcPts val="40"/>
              </a:spcBef>
              <a:spcAft>
                <a:spcPts val="0"/>
              </a:spcAft>
            </a:pPr>
            <a:r>
              <a:rPr lang="es-ES" sz="2800" dirty="0">
                <a:latin typeface="Calibri" panose="020F0502020204030204" pitchFamily="34" charset="0"/>
                <a:ea typeface="Calibri" panose="020F0502020204030204" pitchFamily="34" charset="0"/>
              </a:rPr>
              <a:t> </a:t>
            </a:r>
            <a:endParaRPr lang="en-US" sz="2400" dirty="0">
              <a:latin typeface="Calibri" panose="020F0502020204030204" pitchFamily="34" charset="0"/>
              <a:ea typeface="Calibri" panose="020F0502020204030204" pitchFamily="34" charset="0"/>
            </a:endParaRPr>
          </a:p>
          <a:p>
            <a:pPr lvl="0">
              <a:spcBef>
                <a:spcPts val="5"/>
              </a:spcBef>
              <a:buSzPts val="950"/>
              <a:tabLst>
                <a:tab pos="532765" algn="l"/>
                <a:tab pos="533400" algn="l"/>
              </a:tabLst>
            </a:pPr>
            <a:r>
              <a:rPr lang="es-ES" sz="2400" dirty="0">
                <a:latin typeface="Calibri" panose="020F0502020204030204" pitchFamily="34" charset="0"/>
                <a:ea typeface="Symbol" panose="05050102010706020507" pitchFamily="18" charset="2"/>
                <a:cs typeface="Symbol" panose="05050102010706020507" pitchFamily="18" charset="2"/>
              </a:rPr>
              <a:t>¿Qué</a:t>
            </a:r>
            <a:r>
              <a:rPr lang="es-ES" sz="2400" spc="-15"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tipo</a:t>
            </a:r>
            <a:r>
              <a:rPr lang="es-ES" sz="2400" spc="-10"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de</a:t>
            </a:r>
            <a:r>
              <a:rPr lang="es-ES" sz="2400" spc="-15"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hombre</a:t>
            </a:r>
            <a:r>
              <a:rPr lang="es-ES" sz="2400" spc="-10"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interesa,</a:t>
            </a:r>
            <a:r>
              <a:rPr lang="es-ES" sz="2400" spc="-20"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formar</a:t>
            </a:r>
            <a:r>
              <a:rPr lang="es-ES" sz="2400" dirty="0" smtClean="0">
                <a:latin typeface="Calibri" panose="020F0502020204030204" pitchFamily="34" charset="0"/>
                <a:ea typeface="Symbol" panose="05050102010706020507" pitchFamily="18" charset="2"/>
                <a:cs typeface="Symbol" panose="05050102010706020507" pitchFamily="18" charset="2"/>
              </a:rPr>
              <a:t>?</a:t>
            </a:r>
          </a:p>
          <a:p>
            <a:pPr lvl="0">
              <a:spcBef>
                <a:spcPts val="5"/>
              </a:spcBef>
              <a:buSzPts val="950"/>
              <a:tabLst>
                <a:tab pos="532765" algn="l"/>
                <a:tab pos="533400" algn="l"/>
              </a:tabLst>
            </a:pPr>
            <a:endParaRPr lang="es-ES" sz="2400" dirty="0" smtClean="0">
              <a:latin typeface="Calibri" panose="020F0502020204030204" pitchFamily="34" charset="0"/>
              <a:ea typeface="Symbol" panose="05050102010706020507" pitchFamily="18" charset="2"/>
              <a:cs typeface="Symbol" panose="05050102010706020507" pitchFamily="18" charset="2"/>
            </a:endParaRPr>
          </a:p>
          <a:p>
            <a:pPr lvl="0">
              <a:spcBef>
                <a:spcPts val="60"/>
              </a:spcBef>
              <a:buSzPts val="950"/>
              <a:tabLst>
                <a:tab pos="532765" algn="l"/>
                <a:tab pos="533400" algn="l"/>
              </a:tabLst>
            </a:pPr>
            <a:r>
              <a:rPr lang="es-ES" sz="2400" spc="5" dirty="0" smtClean="0">
                <a:latin typeface="Calibri" panose="020F0502020204030204" pitchFamily="34" charset="0"/>
                <a:ea typeface="Symbol" panose="05050102010706020507" pitchFamily="18" charset="2"/>
                <a:cs typeface="Symbol" panose="05050102010706020507" pitchFamily="18" charset="2"/>
              </a:rPr>
              <a:t>¿</a:t>
            </a:r>
            <a:r>
              <a:rPr lang="es-ES" sz="2400" spc="10" dirty="0">
                <a:latin typeface="Calibri" panose="020F0502020204030204" pitchFamily="34" charset="0"/>
                <a:ea typeface="Symbol" panose="05050102010706020507" pitchFamily="18" charset="2"/>
                <a:cs typeface="Symbol" panose="05050102010706020507" pitchFamily="18" charset="2"/>
              </a:rPr>
              <a:t>Có</a:t>
            </a:r>
            <a:r>
              <a:rPr lang="es-ES" sz="2400" spc="15" dirty="0">
                <a:latin typeface="Calibri" panose="020F0502020204030204" pitchFamily="34" charset="0"/>
                <a:ea typeface="Symbol" panose="05050102010706020507" pitchFamily="18" charset="2"/>
                <a:cs typeface="Symbol" panose="05050102010706020507" pitchFamily="18" charset="2"/>
              </a:rPr>
              <a:t>m</a:t>
            </a:r>
            <a:r>
              <a:rPr lang="es-ES" sz="2400" dirty="0">
                <a:latin typeface="Calibri" panose="020F0502020204030204" pitchFamily="34" charset="0"/>
                <a:ea typeface="Symbol" panose="05050102010706020507" pitchFamily="18" charset="2"/>
                <a:cs typeface="Symbol" panose="05050102010706020507" pitchFamily="18" charset="2"/>
              </a:rPr>
              <a:t>o</a:t>
            </a:r>
            <a:r>
              <a:rPr lang="es-ES" sz="2400" spc="20"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y</a:t>
            </a:r>
            <a:r>
              <a:rPr lang="es-ES" sz="2400" spc="15" dirty="0">
                <a:latin typeface="Calibri" panose="020F0502020204030204" pitchFamily="34" charset="0"/>
                <a:ea typeface="Symbol" panose="05050102010706020507" pitchFamily="18" charset="2"/>
                <a:cs typeface="Symbol" panose="05050102010706020507" pitchFamily="18" charset="2"/>
              </a:rPr>
              <a:t> </a:t>
            </a:r>
            <a:r>
              <a:rPr lang="es-ES" sz="2400" spc="10" dirty="0" smtClean="0">
                <a:latin typeface="Calibri" panose="020F0502020204030204" pitchFamily="34" charset="0"/>
                <a:ea typeface="Symbol" panose="05050102010706020507" pitchFamily="18" charset="2"/>
                <a:cs typeface="Symbol" panose="05050102010706020507" pitchFamily="18" charset="2"/>
              </a:rPr>
              <a:t>co</a:t>
            </a:r>
            <a:r>
              <a:rPr lang="es-ES" sz="2400" dirty="0" smtClean="0">
                <a:latin typeface="Calibri" panose="020F0502020204030204" pitchFamily="34" charset="0"/>
                <a:ea typeface="Symbol" panose="05050102010706020507" pitchFamily="18" charset="2"/>
                <a:cs typeface="Symbol" panose="05050102010706020507" pitchFamily="18" charset="2"/>
              </a:rPr>
              <a:t>n</a:t>
            </a:r>
            <a:r>
              <a:rPr lang="es-ES" sz="2400" spc="20" dirty="0" smtClean="0">
                <a:latin typeface="Calibri" panose="020F0502020204030204" pitchFamily="34" charset="0"/>
                <a:ea typeface="Symbol" panose="05050102010706020507" pitchFamily="18" charset="2"/>
                <a:cs typeface="Symbol" panose="05050102010706020507" pitchFamily="18" charset="2"/>
              </a:rPr>
              <a:t> </a:t>
            </a:r>
            <a:r>
              <a:rPr lang="es-ES" sz="2400" spc="10" dirty="0">
                <a:latin typeface="Calibri" panose="020F0502020204030204" pitchFamily="34" charset="0"/>
                <a:ea typeface="Symbol" panose="05050102010706020507" pitchFamily="18" charset="2"/>
                <a:cs typeface="Symbol" panose="05050102010706020507" pitchFamily="18" charset="2"/>
              </a:rPr>
              <a:t>qu</a:t>
            </a:r>
            <a:r>
              <a:rPr lang="es-ES" sz="2400" dirty="0">
                <a:latin typeface="Calibri" panose="020F0502020204030204" pitchFamily="34" charset="0"/>
                <a:ea typeface="Symbol" panose="05050102010706020507" pitchFamily="18" charset="2"/>
                <a:cs typeface="Symbol" panose="05050102010706020507" pitchFamily="18" charset="2"/>
              </a:rPr>
              <a:t>é</a:t>
            </a:r>
            <a:r>
              <a:rPr lang="es-ES" sz="2400" spc="20" dirty="0">
                <a:latin typeface="Calibri" panose="020F0502020204030204" pitchFamily="34" charset="0"/>
                <a:ea typeface="Symbol" panose="05050102010706020507" pitchFamily="18" charset="2"/>
                <a:cs typeface="Symbol" panose="05050102010706020507" pitchFamily="18" charset="2"/>
              </a:rPr>
              <a:t> </a:t>
            </a:r>
            <a:r>
              <a:rPr lang="es-ES" sz="2400" spc="5" dirty="0">
                <a:latin typeface="Calibri" panose="020F0502020204030204" pitchFamily="34" charset="0"/>
                <a:ea typeface="Symbol" panose="05050102010706020507" pitchFamily="18" charset="2"/>
                <a:cs typeface="Symbol" panose="05050102010706020507" pitchFamily="18" charset="2"/>
              </a:rPr>
              <a:t>estr</a:t>
            </a:r>
            <a:r>
              <a:rPr lang="es-ES" sz="2400" spc="10" dirty="0">
                <a:latin typeface="Calibri" panose="020F0502020204030204" pitchFamily="34" charset="0"/>
                <a:ea typeface="Symbol" panose="05050102010706020507" pitchFamily="18" charset="2"/>
                <a:cs typeface="Symbol" panose="05050102010706020507" pitchFamily="18" charset="2"/>
              </a:rPr>
              <a:t>a</a:t>
            </a:r>
            <a:r>
              <a:rPr lang="es-ES" sz="2400" spc="5" dirty="0">
                <a:latin typeface="Calibri" panose="020F0502020204030204" pitchFamily="34" charset="0"/>
                <a:ea typeface="Symbol" panose="05050102010706020507" pitchFamily="18" charset="2"/>
                <a:cs typeface="Symbol" panose="05050102010706020507" pitchFamily="18" charset="2"/>
              </a:rPr>
              <a:t>te</a:t>
            </a:r>
            <a:r>
              <a:rPr lang="es-ES" sz="2400" spc="10" dirty="0">
                <a:latin typeface="Calibri" panose="020F0502020204030204" pitchFamily="34" charset="0"/>
                <a:ea typeface="Symbol" panose="05050102010706020507" pitchFamily="18" charset="2"/>
                <a:cs typeface="Symbol" panose="05050102010706020507" pitchFamily="18" charset="2"/>
              </a:rPr>
              <a:t>g</a:t>
            </a:r>
            <a:r>
              <a:rPr lang="es-ES" sz="2400" dirty="0">
                <a:latin typeface="Calibri" panose="020F0502020204030204" pitchFamily="34" charset="0"/>
                <a:ea typeface="Symbol" panose="05050102010706020507" pitchFamily="18" charset="2"/>
                <a:cs typeface="Symbol" panose="05050102010706020507" pitchFamily="18" charset="2"/>
              </a:rPr>
              <a:t>i</a:t>
            </a:r>
            <a:r>
              <a:rPr lang="es-ES" sz="2400" spc="10" dirty="0">
                <a:latin typeface="Calibri" panose="020F0502020204030204" pitchFamily="34" charset="0"/>
                <a:ea typeface="Symbol" panose="05050102010706020507" pitchFamily="18" charset="2"/>
                <a:cs typeface="Symbol" panose="05050102010706020507" pitchFamily="18" charset="2"/>
              </a:rPr>
              <a:t>a</a:t>
            </a:r>
            <a:r>
              <a:rPr lang="es-ES" sz="2400" dirty="0">
                <a:latin typeface="Calibri" panose="020F0502020204030204" pitchFamily="34" charset="0"/>
                <a:ea typeface="Symbol" panose="05050102010706020507" pitchFamily="18" charset="2"/>
                <a:cs typeface="Symbol" panose="05050102010706020507" pitchFamily="18" charset="2"/>
              </a:rPr>
              <a:t>s</a:t>
            </a:r>
            <a:r>
              <a:rPr lang="es-ES" sz="2400" spc="15" dirty="0">
                <a:latin typeface="Calibri" panose="020F0502020204030204" pitchFamily="34" charset="0"/>
                <a:ea typeface="Symbol" panose="05050102010706020507" pitchFamily="18" charset="2"/>
                <a:cs typeface="Symbol" panose="05050102010706020507" pitchFamily="18" charset="2"/>
              </a:rPr>
              <a:t> </a:t>
            </a:r>
            <a:r>
              <a:rPr lang="es-ES" sz="2400" spc="5" dirty="0">
                <a:latin typeface="Calibri" panose="020F0502020204030204" pitchFamily="34" charset="0"/>
                <a:ea typeface="Symbol" panose="05050102010706020507" pitchFamily="18" charset="2"/>
                <a:cs typeface="Symbol" panose="05050102010706020507" pitchFamily="18" charset="2"/>
              </a:rPr>
              <a:t>téc</a:t>
            </a:r>
            <a:r>
              <a:rPr lang="es-ES" sz="2400" spc="10" dirty="0">
                <a:latin typeface="Calibri" panose="020F0502020204030204" pitchFamily="34" charset="0"/>
                <a:ea typeface="Symbol" panose="05050102010706020507" pitchFamily="18" charset="2"/>
                <a:cs typeface="Symbol" panose="05050102010706020507" pitchFamily="18" charset="2"/>
              </a:rPr>
              <a:t>n</a:t>
            </a:r>
            <a:r>
              <a:rPr lang="es-ES" sz="2400" dirty="0">
                <a:latin typeface="Calibri" panose="020F0502020204030204" pitchFamily="34" charset="0"/>
                <a:ea typeface="Symbol" panose="05050102010706020507" pitchFamily="18" charset="2"/>
                <a:cs typeface="Symbol" panose="05050102010706020507" pitchFamily="18" charset="2"/>
              </a:rPr>
              <a:t>i</a:t>
            </a:r>
            <a:r>
              <a:rPr lang="es-ES" sz="2400" spc="5" dirty="0">
                <a:latin typeface="Calibri" panose="020F0502020204030204" pitchFamily="34" charset="0"/>
                <a:ea typeface="Symbol" panose="05050102010706020507" pitchFamily="18" charset="2"/>
                <a:cs typeface="Symbol" panose="05050102010706020507" pitchFamily="18" charset="2"/>
              </a:rPr>
              <a:t>co</a:t>
            </a:r>
            <a:r>
              <a:rPr lang="es-ES" sz="2400" dirty="0">
                <a:latin typeface="Calibri" panose="020F0502020204030204" pitchFamily="34" charset="0"/>
                <a:ea typeface="Symbol" panose="05050102010706020507" pitchFamily="18" charset="2"/>
                <a:cs typeface="Symbol" panose="05050102010706020507" pitchFamily="18" charset="2"/>
              </a:rPr>
              <a:t>-</a:t>
            </a:r>
            <a:r>
              <a:rPr lang="es-ES" sz="2400" dirty="0" smtClean="0">
                <a:latin typeface="Calibri" panose="020F0502020204030204" pitchFamily="34" charset="0"/>
                <a:ea typeface="Symbol" panose="05050102010706020507" pitchFamily="18" charset="2"/>
                <a:cs typeface="Symbol" panose="05050102010706020507" pitchFamily="18" charset="2"/>
              </a:rPr>
              <a:t>­</a:t>
            </a:r>
            <a:r>
              <a:rPr lang="es-ES" sz="2400" spc="15" dirty="0" err="1" smtClean="0">
                <a:latin typeface="Calibri" panose="020F0502020204030204" pitchFamily="34" charset="0"/>
                <a:ea typeface="Symbol" panose="05050102010706020507" pitchFamily="18" charset="2"/>
                <a:cs typeface="Symbol" panose="05050102010706020507" pitchFamily="18" charset="2"/>
              </a:rPr>
              <a:t>m</a:t>
            </a:r>
            <a:r>
              <a:rPr lang="es-ES" sz="2400" spc="5" dirty="0" err="1" smtClean="0">
                <a:latin typeface="Calibri" panose="020F0502020204030204" pitchFamily="34" charset="0"/>
                <a:ea typeface="Symbol" panose="05050102010706020507" pitchFamily="18" charset="2"/>
                <a:cs typeface="Symbol" panose="05050102010706020507" pitchFamily="18" charset="2"/>
              </a:rPr>
              <a:t>et</a:t>
            </a:r>
            <a:r>
              <a:rPr lang="es-ES" sz="2400" spc="10" dirty="0" err="1" smtClean="0">
                <a:latin typeface="Calibri" panose="020F0502020204030204" pitchFamily="34" charset="0"/>
                <a:ea typeface="Symbol" panose="05050102010706020507" pitchFamily="18" charset="2"/>
                <a:cs typeface="Symbol" panose="05050102010706020507" pitchFamily="18" charset="2"/>
              </a:rPr>
              <a:t>o</a:t>
            </a:r>
            <a:r>
              <a:rPr lang="es-ES" sz="2400" dirty="0" err="1" smtClean="0">
                <a:latin typeface="Calibri" panose="020F0502020204030204" pitchFamily="34" charset="0"/>
                <a:ea typeface="Symbol" panose="05050102010706020507" pitchFamily="18" charset="2"/>
                <a:cs typeface="Symbol" panose="05050102010706020507" pitchFamily="18" charset="2"/>
              </a:rPr>
              <a:t>l</a:t>
            </a:r>
            <a:r>
              <a:rPr lang="es-ES" sz="2400" spc="10" dirty="0" err="1" smtClean="0">
                <a:latin typeface="Calibri" panose="020F0502020204030204" pitchFamily="34" charset="0"/>
                <a:ea typeface="Symbol" panose="05050102010706020507" pitchFamily="18" charset="2"/>
                <a:cs typeface="Symbol" panose="05050102010706020507" pitchFamily="18" charset="2"/>
              </a:rPr>
              <a:t>ogóg</a:t>
            </a:r>
            <a:r>
              <a:rPr lang="es-ES" sz="2400" dirty="0" err="1" smtClean="0">
                <a:latin typeface="Calibri" panose="020F0502020204030204" pitchFamily="34" charset="0"/>
                <a:ea typeface="Symbol" panose="05050102010706020507" pitchFamily="18" charset="2"/>
                <a:cs typeface="Symbol" panose="05050102010706020507" pitchFamily="18" charset="2"/>
              </a:rPr>
              <a:t>i</a:t>
            </a:r>
            <a:r>
              <a:rPr lang="es-ES" sz="2400" spc="5" dirty="0" err="1" smtClean="0">
                <a:latin typeface="Calibri" panose="020F0502020204030204" pitchFamily="34" charset="0"/>
                <a:ea typeface="Symbol" panose="05050102010706020507" pitchFamily="18" charset="2"/>
                <a:cs typeface="Symbol" panose="05050102010706020507" pitchFamily="18" charset="2"/>
              </a:rPr>
              <a:t>c</a:t>
            </a:r>
            <a:r>
              <a:rPr lang="es-ES" sz="2400" spc="10" dirty="0" err="1" smtClean="0">
                <a:latin typeface="Calibri" panose="020F0502020204030204" pitchFamily="34" charset="0"/>
                <a:ea typeface="Symbol" panose="05050102010706020507" pitchFamily="18" charset="2"/>
                <a:cs typeface="Symbol" panose="05050102010706020507" pitchFamily="18" charset="2"/>
              </a:rPr>
              <a:t>a</a:t>
            </a:r>
            <a:r>
              <a:rPr lang="es-ES" sz="2400" spc="5" dirty="0" err="1" smtClean="0">
                <a:latin typeface="Calibri" panose="020F0502020204030204" pitchFamily="34" charset="0"/>
                <a:ea typeface="Symbol" panose="05050102010706020507" pitchFamily="18" charset="2"/>
                <a:cs typeface="Symbol" panose="05050102010706020507" pitchFamily="18" charset="2"/>
              </a:rPr>
              <a:t>s</a:t>
            </a:r>
            <a:r>
              <a:rPr lang="es-ES" sz="2400" dirty="0">
                <a:latin typeface="Calibri" panose="020F0502020204030204" pitchFamily="34" charset="0"/>
                <a:ea typeface="Symbol" panose="05050102010706020507" pitchFamily="18" charset="2"/>
                <a:cs typeface="Symbol" panose="05050102010706020507" pitchFamily="18" charset="2"/>
              </a:rPr>
              <a:t>?</a:t>
            </a:r>
            <a:endParaRPr lang="es-ES" sz="2400" dirty="0" smtClean="0">
              <a:latin typeface="Calibri" panose="020F0502020204030204" pitchFamily="34" charset="0"/>
              <a:ea typeface="Symbol" panose="05050102010706020507" pitchFamily="18" charset="2"/>
              <a:cs typeface="Symbol" panose="05050102010706020507" pitchFamily="18" charset="2"/>
            </a:endParaRPr>
          </a:p>
          <a:p>
            <a:pPr lvl="0">
              <a:spcBef>
                <a:spcPts val="60"/>
              </a:spcBef>
              <a:buSzPts val="950"/>
              <a:tabLst>
                <a:tab pos="532765" algn="l"/>
                <a:tab pos="533400" algn="l"/>
              </a:tabLst>
            </a:pPr>
            <a:endParaRPr lang="es-ES" sz="2400" dirty="0" smtClean="0">
              <a:latin typeface="Calibri" panose="020F0502020204030204" pitchFamily="34" charset="0"/>
              <a:ea typeface="Symbol" panose="05050102010706020507" pitchFamily="18" charset="2"/>
              <a:cs typeface="Symbol" panose="05050102010706020507" pitchFamily="18" charset="2"/>
            </a:endParaRPr>
          </a:p>
          <a:p>
            <a:pPr lvl="0">
              <a:spcBef>
                <a:spcPts val="60"/>
              </a:spcBef>
              <a:buSzPts val="950"/>
              <a:tabLst>
                <a:tab pos="532765" algn="l"/>
                <a:tab pos="533400" algn="l"/>
              </a:tabLst>
            </a:pPr>
            <a:r>
              <a:rPr lang="es-ES" sz="2400" dirty="0" smtClean="0">
                <a:latin typeface="Calibri" panose="020F0502020204030204" pitchFamily="34" charset="0"/>
                <a:ea typeface="Symbol" panose="05050102010706020507" pitchFamily="18" charset="2"/>
                <a:cs typeface="Symbol" panose="05050102010706020507" pitchFamily="18" charset="2"/>
              </a:rPr>
              <a:t>¿</a:t>
            </a:r>
            <a:r>
              <a:rPr lang="es-ES" sz="2400" dirty="0">
                <a:latin typeface="Calibri" panose="020F0502020204030204" pitchFamily="34" charset="0"/>
                <a:ea typeface="Symbol" panose="05050102010706020507" pitchFamily="18" charset="2"/>
                <a:cs typeface="Symbol" panose="05050102010706020507" pitchFamily="18" charset="2"/>
              </a:rPr>
              <a:t>A</a:t>
            </a:r>
            <a:r>
              <a:rPr lang="es-ES" sz="2400" spc="-20"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través</a:t>
            </a:r>
            <a:r>
              <a:rPr lang="es-ES" sz="2400" spc="-25"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de</a:t>
            </a:r>
            <a:r>
              <a:rPr lang="es-ES" sz="2400" spc="-15"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qué</a:t>
            </a:r>
            <a:r>
              <a:rPr lang="es-ES" sz="2400" spc="-20"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contenidos,</a:t>
            </a:r>
            <a:r>
              <a:rPr lang="es-ES" sz="2400" spc="-25"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entrenamientos</a:t>
            </a:r>
            <a:r>
              <a:rPr lang="es-ES" sz="2400" spc="-20"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o</a:t>
            </a:r>
            <a:r>
              <a:rPr lang="es-ES" sz="2400" spc="-20" dirty="0">
                <a:latin typeface="Calibri" panose="020F0502020204030204" pitchFamily="34" charset="0"/>
                <a:ea typeface="Symbol" panose="05050102010706020507" pitchFamily="18" charset="2"/>
                <a:cs typeface="Symbol" panose="05050102010706020507" pitchFamily="18" charset="2"/>
              </a:rPr>
              <a:t> </a:t>
            </a:r>
            <a:r>
              <a:rPr lang="es-ES" sz="2400" dirty="0" smtClean="0">
                <a:latin typeface="Calibri" panose="020F0502020204030204" pitchFamily="34" charset="0"/>
                <a:ea typeface="Symbol" panose="05050102010706020507" pitchFamily="18" charset="2"/>
                <a:cs typeface="Symbol" panose="05050102010706020507" pitchFamily="18" charset="2"/>
              </a:rPr>
              <a:t>experiencias?</a:t>
            </a:r>
          </a:p>
          <a:p>
            <a:pPr lvl="0">
              <a:spcBef>
                <a:spcPts val="60"/>
              </a:spcBef>
              <a:buSzPts val="950"/>
              <a:tabLst>
                <a:tab pos="532765" algn="l"/>
                <a:tab pos="533400" algn="l"/>
              </a:tabLst>
            </a:pPr>
            <a:endParaRPr lang="es-ES" sz="2400" dirty="0" smtClean="0">
              <a:latin typeface="Calibri" panose="020F0502020204030204" pitchFamily="34" charset="0"/>
              <a:ea typeface="Symbol" panose="05050102010706020507" pitchFamily="18" charset="2"/>
              <a:cs typeface="Symbol" panose="05050102010706020507" pitchFamily="18" charset="2"/>
            </a:endParaRPr>
          </a:p>
          <a:p>
            <a:pPr lvl="0">
              <a:spcBef>
                <a:spcPts val="65"/>
              </a:spcBef>
              <a:buSzPts val="950"/>
              <a:tabLst>
                <a:tab pos="532765" algn="l"/>
                <a:tab pos="533400" algn="l"/>
              </a:tabLst>
            </a:pPr>
            <a:r>
              <a:rPr lang="es-ES" sz="2400" dirty="0" smtClean="0">
                <a:latin typeface="Calibri" panose="020F0502020204030204" pitchFamily="34" charset="0"/>
                <a:ea typeface="Symbol" panose="05050102010706020507" pitchFamily="18" charset="2"/>
                <a:cs typeface="Symbol" panose="05050102010706020507" pitchFamily="18" charset="2"/>
              </a:rPr>
              <a:t>¿</a:t>
            </a:r>
            <a:r>
              <a:rPr lang="es-ES" sz="2400" dirty="0">
                <a:latin typeface="Calibri" panose="020F0502020204030204" pitchFamily="34" charset="0"/>
                <a:ea typeface="Symbol" panose="05050102010706020507" pitchFamily="18" charset="2"/>
                <a:cs typeface="Symbol" panose="05050102010706020507" pitchFamily="18" charset="2"/>
              </a:rPr>
              <a:t>A</a:t>
            </a:r>
            <a:r>
              <a:rPr lang="es-ES" sz="2400" spc="-15"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qué</a:t>
            </a:r>
            <a:r>
              <a:rPr lang="es-ES" sz="2400" spc="-15"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ritmo</a:t>
            </a:r>
            <a:r>
              <a:rPr lang="es-ES" sz="2400" spc="-10"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debe</a:t>
            </a:r>
            <a:r>
              <a:rPr lang="es-ES" sz="2400" spc="-15"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adelantarse</a:t>
            </a:r>
            <a:r>
              <a:rPr lang="es-ES" sz="2400" spc="-15"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el</a:t>
            </a:r>
            <a:r>
              <a:rPr lang="es-ES" sz="2400" spc="-15"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proceso</a:t>
            </a:r>
            <a:r>
              <a:rPr lang="es-ES" sz="2400" spc="-15"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de</a:t>
            </a:r>
            <a:r>
              <a:rPr lang="es-ES" sz="2400" spc="-10" dirty="0">
                <a:latin typeface="Calibri" panose="020F0502020204030204" pitchFamily="34" charset="0"/>
                <a:ea typeface="Symbol" panose="05050102010706020507" pitchFamily="18" charset="2"/>
                <a:cs typeface="Symbol" panose="05050102010706020507" pitchFamily="18" charset="2"/>
              </a:rPr>
              <a:t> </a:t>
            </a:r>
            <a:r>
              <a:rPr lang="es-ES" sz="2400" dirty="0">
                <a:latin typeface="Calibri" panose="020F0502020204030204" pitchFamily="34" charset="0"/>
                <a:ea typeface="Symbol" panose="05050102010706020507" pitchFamily="18" charset="2"/>
                <a:cs typeface="Symbol" panose="05050102010706020507" pitchFamily="18" charset="2"/>
              </a:rPr>
              <a:t>formación</a:t>
            </a:r>
            <a:r>
              <a:rPr lang="es-ES" sz="2400" dirty="0" smtClean="0">
                <a:latin typeface="Calibri" panose="020F0502020204030204" pitchFamily="34" charset="0"/>
                <a:ea typeface="Symbol" panose="05050102010706020507" pitchFamily="18" charset="2"/>
                <a:cs typeface="Symbol" panose="05050102010706020507" pitchFamily="18" charset="2"/>
              </a:rPr>
              <a:t>?</a:t>
            </a:r>
          </a:p>
          <a:p>
            <a:pPr marL="342900" lvl="0" indent="-342900">
              <a:spcBef>
                <a:spcPts val="65"/>
              </a:spcBef>
              <a:buSzPts val="950"/>
              <a:buFont typeface="Symbol" panose="05050102010706020507" pitchFamily="18" charset="2"/>
              <a:buChar char=""/>
              <a:tabLst>
                <a:tab pos="532765" algn="l"/>
                <a:tab pos="533400" algn="l"/>
              </a:tabLst>
            </a:pPr>
            <a:endParaRPr lang="en-US" sz="2800" dirty="0">
              <a:latin typeface="Calibri" panose="020F0502020204030204" pitchFamily="34" charset="0"/>
              <a:ea typeface="Symbol" panose="05050102010706020507" pitchFamily="18" charset="2"/>
              <a:cs typeface="Symbol" panose="05050102010706020507" pitchFamily="18" charset="2"/>
            </a:endParaRPr>
          </a:p>
          <a:p>
            <a:r>
              <a:rPr lang="es-ES" sz="2400" dirty="0">
                <a:latin typeface="Calibri" panose="020F0502020204030204" pitchFamily="34" charset="0"/>
                <a:ea typeface="Calibri" panose="020F0502020204030204" pitchFamily="34" charset="0"/>
              </a:rPr>
              <a:t>¿Quién predomina o dirige el proceso, </a:t>
            </a:r>
            <a:r>
              <a:rPr lang="es-ES" sz="2400" dirty="0" smtClean="0">
                <a:latin typeface="Calibri" panose="020F0502020204030204" pitchFamily="34" charset="0"/>
                <a:ea typeface="Calibri" panose="020F0502020204030204" pitchFamily="34" charset="0"/>
              </a:rPr>
              <a:t>maestro </a:t>
            </a:r>
            <a:r>
              <a:rPr lang="es-ES" sz="2400" dirty="0">
                <a:latin typeface="Calibri" panose="020F0502020204030204" pitchFamily="34" charset="0"/>
                <a:ea typeface="Calibri" panose="020F0502020204030204" pitchFamily="34" charset="0"/>
              </a:rPr>
              <a:t>o </a:t>
            </a:r>
            <a:r>
              <a:rPr lang="es-ES" sz="2400" dirty="0" smtClean="0">
                <a:latin typeface="Calibri" panose="020F0502020204030204" pitchFamily="34" charset="0"/>
                <a:ea typeface="Calibri" panose="020F0502020204030204" pitchFamily="34" charset="0"/>
              </a:rPr>
              <a:t>alumno</a:t>
            </a:r>
            <a:r>
              <a:rPr lang="es-ES" sz="2400" dirty="0">
                <a:latin typeface="Calibri" panose="020F0502020204030204" pitchFamily="34" charset="0"/>
                <a:ea typeface="Calibri" panose="020F0502020204030204" pitchFamily="34" charset="0"/>
              </a:rPr>
              <a:t>? </a:t>
            </a:r>
            <a:endParaRPr lang="en-US" sz="2400" dirty="0"/>
          </a:p>
        </p:txBody>
      </p:sp>
      <p:sp>
        <p:nvSpPr>
          <p:cNvPr id="5" name="CuadroTexto 4"/>
          <p:cNvSpPr txBox="1"/>
          <p:nvPr/>
        </p:nvSpPr>
        <p:spPr>
          <a:xfrm>
            <a:off x="692332" y="1280160"/>
            <a:ext cx="6122702" cy="461665"/>
          </a:xfrm>
          <a:prstGeom prst="rect">
            <a:avLst/>
          </a:prstGeom>
          <a:noFill/>
        </p:spPr>
        <p:txBody>
          <a:bodyPr wrap="none" rtlCol="0">
            <a:spAutoFit/>
          </a:bodyPr>
          <a:lstStyle/>
          <a:p>
            <a:r>
              <a:rPr lang="es-ES" sz="2400" dirty="0" smtClean="0">
                <a:solidFill>
                  <a:schemeClr val="bg1"/>
                </a:solidFill>
              </a:rPr>
              <a:t>Responde estas 5 interrogantes fundamentales :</a:t>
            </a:r>
            <a:endParaRPr lang="en-US" sz="2400" dirty="0">
              <a:solidFill>
                <a:schemeClr val="bg1"/>
              </a:solidFill>
            </a:endParaRPr>
          </a:p>
        </p:txBody>
      </p:sp>
      <p:pic>
        <p:nvPicPr>
          <p:cNvPr id="11" name="Imagen 10"/>
          <p:cNvPicPr>
            <a:picLocks noChangeAspect="1"/>
          </p:cNvPicPr>
          <p:nvPr/>
        </p:nvPicPr>
        <p:blipFill>
          <a:blip r:embed="rId2"/>
          <a:stretch>
            <a:fillRect/>
          </a:stretch>
        </p:blipFill>
        <p:spPr>
          <a:xfrm>
            <a:off x="348034" y="3643903"/>
            <a:ext cx="1197836" cy="1192512"/>
          </a:xfrm>
          <a:prstGeom prst="rect">
            <a:avLst/>
          </a:prstGeom>
        </p:spPr>
      </p:pic>
    </p:spTree>
    <p:extLst>
      <p:ext uri="{BB962C8B-B14F-4D97-AF65-F5344CB8AC3E}">
        <p14:creationId xmlns:p14="http://schemas.microsoft.com/office/powerpoint/2010/main" val="63937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256" t="20268" r="37819" b="30446"/>
          <a:stretch/>
        </p:blipFill>
        <p:spPr>
          <a:xfrm>
            <a:off x="2521130" y="1698171"/>
            <a:ext cx="7406641" cy="3605349"/>
          </a:xfrm>
          <a:prstGeom prst="rect">
            <a:avLst/>
          </a:prstGeom>
        </p:spPr>
      </p:pic>
    </p:spTree>
    <p:extLst>
      <p:ext uri="{BB962C8B-B14F-4D97-AF65-F5344CB8AC3E}">
        <p14:creationId xmlns:p14="http://schemas.microsoft.com/office/powerpoint/2010/main" val="1931411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755" t="20982" r="37818" b="33303"/>
          <a:stretch/>
        </p:blipFill>
        <p:spPr>
          <a:xfrm>
            <a:off x="2521131" y="1841863"/>
            <a:ext cx="7471955" cy="3344091"/>
          </a:xfrm>
          <a:prstGeom prst="rect">
            <a:avLst/>
          </a:prstGeom>
        </p:spPr>
      </p:pic>
    </p:spTree>
    <p:extLst>
      <p:ext uri="{BB962C8B-B14F-4D97-AF65-F5344CB8AC3E}">
        <p14:creationId xmlns:p14="http://schemas.microsoft.com/office/powerpoint/2010/main" val="1092119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457" t="21339" r="38521" b="29911"/>
          <a:stretch/>
        </p:blipFill>
        <p:spPr>
          <a:xfrm>
            <a:off x="2704010" y="1763484"/>
            <a:ext cx="7289075" cy="3566161"/>
          </a:xfrm>
          <a:prstGeom prst="rect">
            <a:avLst/>
          </a:prstGeom>
        </p:spPr>
      </p:pic>
    </p:spTree>
    <p:extLst>
      <p:ext uri="{BB962C8B-B14F-4D97-AF65-F5344CB8AC3E}">
        <p14:creationId xmlns:p14="http://schemas.microsoft.com/office/powerpoint/2010/main" val="3221095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57646" y="1227909"/>
            <a:ext cx="3698961" cy="523220"/>
          </a:xfrm>
          <a:prstGeom prst="rect">
            <a:avLst/>
          </a:prstGeom>
          <a:noFill/>
        </p:spPr>
        <p:txBody>
          <a:bodyPr wrap="none" rtlCol="0">
            <a:spAutoFit/>
          </a:bodyPr>
          <a:lstStyle/>
          <a:p>
            <a:r>
              <a:rPr lang="es-ES" sz="2800" smtClean="0">
                <a:solidFill>
                  <a:schemeClr val="bg1"/>
                </a:solidFill>
              </a:rPr>
              <a:t>Modelo Socio formativo</a:t>
            </a:r>
            <a:endParaRPr lang="en-US">
              <a:solidFill>
                <a:schemeClr val="bg1"/>
              </a:solidFill>
            </a:endParaRPr>
          </a:p>
        </p:txBody>
      </p:sp>
      <p:sp>
        <p:nvSpPr>
          <p:cNvPr id="5" name="Rectángulo 4"/>
          <p:cNvSpPr/>
          <p:nvPr/>
        </p:nvSpPr>
        <p:spPr>
          <a:xfrm>
            <a:off x="2220686" y="3024614"/>
            <a:ext cx="8739052" cy="1477328"/>
          </a:xfrm>
          <a:prstGeom prst="rect">
            <a:avLst/>
          </a:prstGeom>
        </p:spPr>
        <p:txBody>
          <a:bodyPr wrap="square">
            <a:spAutoFit/>
          </a:bodyPr>
          <a:lstStyle/>
          <a:p>
            <a:r>
              <a:rPr lang="es-ES" dirty="0">
                <a:solidFill>
                  <a:srgbClr val="000000"/>
                </a:solidFill>
                <a:latin typeface="ff3"/>
              </a:rPr>
              <a:t>El enfoque </a:t>
            </a:r>
            <a:r>
              <a:rPr lang="es-ES" dirty="0" smtClean="0">
                <a:solidFill>
                  <a:srgbClr val="000000"/>
                </a:solidFill>
                <a:latin typeface="ff3"/>
              </a:rPr>
              <a:t>socio formativo </a:t>
            </a:r>
            <a:r>
              <a:rPr lang="es-ES" dirty="0">
                <a:solidFill>
                  <a:srgbClr val="000000"/>
                </a:solidFill>
                <a:latin typeface="ff3"/>
              </a:rPr>
              <a:t>está centrado en formar ciudadanos para la era del </a:t>
            </a:r>
          </a:p>
          <a:p>
            <a:r>
              <a:rPr lang="es-ES" dirty="0">
                <a:solidFill>
                  <a:srgbClr val="000000"/>
                </a:solidFill>
                <a:latin typeface="ff3"/>
              </a:rPr>
              <a:t>conocimiento, personas con una formación integral, que aborden situaciones de sus </a:t>
            </a:r>
          </a:p>
          <a:p>
            <a:r>
              <a:rPr lang="es-ES" dirty="0">
                <a:solidFill>
                  <a:srgbClr val="000000"/>
                </a:solidFill>
                <a:latin typeface="ff3"/>
              </a:rPr>
              <a:t>regiones, países, incluso con la sensibilidad necesaria para proyectar y ejecutar soluciones </a:t>
            </a:r>
            <a:r>
              <a:rPr lang="es-ES" dirty="0" smtClean="0">
                <a:solidFill>
                  <a:srgbClr val="000000"/>
                </a:solidFill>
                <a:latin typeface="ff3"/>
              </a:rPr>
              <a:t>amables </a:t>
            </a:r>
            <a:r>
              <a:rPr lang="es-ES" dirty="0">
                <a:solidFill>
                  <a:srgbClr val="000000"/>
                </a:solidFill>
                <a:latin typeface="ff3"/>
              </a:rPr>
              <a:t>con el medio ambiente, ser competentes, emprendedores comprometidos con el </a:t>
            </a:r>
            <a:r>
              <a:rPr lang="es-ES" dirty="0" smtClean="0">
                <a:solidFill>
                  <a:srgbClr val="000000"/>
                </a:solidFill>
                <a:latin typeface="ff3"/>
              </a:rPr>
              <a:t>desarrollo </a:t>
            </a:r>
            <a:r>
              <a:rPr lang="es-ES" dirty="0">
                <a:solidFill>
                  <a:srgbClr val="000000"/>
                </a:solidFill>
                <a:latin typeface="ff3"/>
              </a:rPr>
              <a:t>sostenible.</a:t>
            </a:r>
            <a:endParaRPr lang="es-ES" b="0" i="0" dirty="0">
              <a:solidFill>
                <a:srgbClr val="000000"/>
              </a:solidFill>
              <a:effectLst/>
              <a:latin typeface="ff3"/>
            </a:endParaRPr>
          </a:p>
        </p:txBody>
      </p:sp>
      <p:pic>
        <p:nvPicPr>
          <p:cNvPr id="6" name="Imagen 5"/>
          <p:cNvPicPr>
            <a:picLocks noChangeAspect="1"/>
          </p:cNvPicPr>
          <p:nvPr/>
        </p:nvPicPr>
        <p:blipFill>
          <a:blip r:embed="rId2"/>
          <a:stretch>
            <a:fillRect/>
          </a:stretch>
        </p:blipFill>
        <p:spPr>
          <a:xfrm>
            <a:off x="757646" y="3167022"/>
            <a:ext cx="1197836" cy="1192512"/>
          </a:xfrm>
          <a:prstGeom prst="rect">
            <a:avLst/>
          </a:prstGeom>
        </p:spPr>
      </p:pic>
    </p:spTree>
    <p:extLst>
      <p:ext uri="{BB962C8B-B14F-4D97-AF65-F5344CB8AC3E}">
        <p14:creationId xmlns:p14="http://schemas.microsoft.com/office/powerpoint/2010/main" val="2075174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85999" y="3144858"/>
            <a:ext cx="8882743" cy="1200329"/>
          </a:xfrm>
          <a:prstGeom prst="rect">
            <a:avLst/>
          </a:prstGeom>
        </p:spPr>
        <p:txBody>
          <a:bodyPr wrap="square">
            <a:spAutoFit/>
          </a:bodyPr>
          <a:lstStyle/>
          <a:p>
            <a:r>
              <a:rPr lang="es-ES" dirty="0">
                <a:solidFill>
                  <a:srgbClr val="000000"/>
                </a:solidFill>
                <a:latin typeface="ff3"/>
              </a:rPr>
              <a:t>Según Tobón (2013), el enfoque </a:t>
            </a:r>
            <a:r>
              <a:rPr lang="es-ES" dirty="0" smtClean="0">
                <a:solidFill>
                  <a:srgbClr val="000000"/>
                </a:solidFill>
                <a:latin typeface="ff3"/>
              </a:rPr>
              <a:t>socio formativo </a:t>
            </a:r>
            <a:r>
              <a:rPr lang="es-ES" dirty="0">
                <a:solidFill>
                  <a:srgbClr val="000000"/>
                </a:solidFill>
                <a:latin typeface="ff3"/>
              </a:rPr>
              <a:t>busca formar la </a:t>
            </a:r>
          </a:p>
          <a:p>
            <a:r>
              <a:rPr lang="es-ES" dirty="0">
                <a:solidFill>
                  <a:srgbClr val="000000"/>
                </a:solidFill>
                <a:latin typeface="ff3"/>
              </a:rPr>
              <a:t>competencia, donde se </a:t>
            </a:r>
            <a:r>
              <a:rPr lang="es-ES" dirty="0">
                <a:solidFill>
                  <a:srgbClr val="000000"/>
                </a:solidFill>
                <a:latin typeface="ff5"/>
              </a:rPr>
              <a:t>“</a:t>
            </a:r>
            <a:r>
              <a:rPr lang="es-ES" dirty="0">
                <a:solidFill>
                  <a:srgbClr val="000000"/>
                </a:solidFill>
                <a:latin typeface="ff3"/>
              </a:rPr>
              <a:t>aplica el pensamiento complejo en la comprensión y abordaje de </a:t>
            </a:r>
            <a:r>
              <a:rPr lang="es-ES" dirty="0" smtClean="0">
                <a:solidFill>
                  <a:srgbClr val="000000"/>
                </a:solidFill>
                <a:latin typeface="ff3"/>
              </a:rPr>
              <a:t>las </a:t>
            </a:r>
            <a:r>
              <a:rPr lang="es-ES" dirty="0">
                <a:solidFill>
                  <a:srgbClr val="000000"/>
                </a:solidFill>
                <a:latin typeface="ff3"/>
              </a:rPr>
              <a:t>competencias en la educación, para promover la formación integral, teniendo en cuenta </a:t>
            </a:r>
            <a:r>
              <a:rPr lang="es-ES" dirty="0" smtClean="0">
                <a:solidFill>
                  <a:srgbClr val="000000"/>
                </a:solidFill>
                <a:latin typeface="ff5"/>
              </a:rPr>
              <a:t>los </a:t>
            </a:r>
            <a:r>
              <a:rPr lang="es-ES" dirty="0">
                <a:solidFill>
                  <a:srgbClr val="000000"/>
                </a:solidFill>
                <a:latin typeface="ff5"/>
              </a:rPr>
              <a:t>desarrollos conceptuales en este campo.”</a:t>
            </a:r>
            <a:r>
              <a:rPr lang="es-ES" dirty="0">
                <a:solidFill>
                  <a:srgbClr val="000000"/>
                </a:solidFill>
                <a:latin typeface="ff3"/>
              </a:rPr>
              <a:t> </a:t>
            </a:r>
            <a:endParaRPr lang="es-ES" b="0" i="0" dirty="0">
              <a:solidFill>
                <a:srgbClr val="000000"/>
              </a:solidFill>
              <a:effectLst/>
              <a:latin typeface="ff5"/>
            </a:endParaRPr>
          </a:p>
        </p:txBody>
      </p:sp>
      <p:pic>
        <p:nvPicPr>
          <p:cNvPr id="5" name="Imagen 4"/>
          <p:cNvPicPr>
            <a:picLocks noChangeAspect="1"/>
          </p:cNvPicPr>
          <p:nvPr/>
        </p:nvPicPr>
        <p:blipFill>
          <a:blip r:embed="rId2"/>
          <a:stretch>
            <a:fillRect/>
          </a:stretch>
        </p:blipFill>
        <p:spPr>
          <a:xfrm>
            <a:off x="491726" y="3007753"/>
            <a:ext cx="1197836" cy="1192512"/>
          </a:xfrm>
          <a:prstGeom prst="rect">
            <a:avLst/>
          </a:prstGeom>
        </p:spPr>
      </p:pic>
    </p:spTree>
    <p:extLst>
      <p:ext uri="{BB962C8B-B14F-4D97-AF65-F5344CB8AC3E}">
        <p14:creationId xmlns:p14="http://schemas.microsoft.com/office/powerpoint/2010/main" val="3129003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820091" y="2214716"/>
            <a:ext cx="8773886" cy="923330"/>
          </a:xfrm>
          <a:prstGeom prst="rect">
            <a:avLst/>
          </a:prstGeom>
        </p:spPr>
        <p:txBody>
          <a:bodyPr wrap="square">
            <a:spAutoFit/>
          </a:bodyPr>
          <a:lstStyle/>
          <a:p>
            <a:r>
              <a:rPr lang="es-ES" dirty="0">
                <a:solidFill>
                  <a:srgbClr val="000000"/>
                </a:solidFill>
                <a:latin typeface="ff3"/>
              </a:rPr>
              <a:t>T</a:t>
            </a:r>
            <a:r>
              <a:rPr lang="es-ES" dirty="0" smtClean="0">
                <a:solidFill>
                  <a:srgbClr val="000000"/>
                </a:solidFill>
                <a:latin typeface="ff3"/>
              </a:rPr>
              <a:t>iene </a:t>
            </a:r>
            <a:r>
              <a:rPr lang="es-ES" dirty="0">
                <a:solidFill>
                  <a:srgbClr val="000000"/>
                </a:solidFill>
                <a:latin typeface="ff3"/>
              </a:rPr>
              <a:t>como propósito la formación </a:t>
            </a:r>
            <a:r>
              <a:rPr lang="es-ES" dirty="0" smtClean="0">
                <a:solidFill>
                  <a:srgbClr val="000000"/>
                </a:solidFill>
                <a:latin typeface="ff3"/>
              </a:rPr>
              <a:t>integral </a:t>
            </a:r>
            <a:r>
              <a:rPr lang="es-ES" dirty="0">
                <a:solidFill>
                  <a:srgbClr val="000000"/>
                </a:solidFill>
                <a:latin typeface="ff3"/>
              </a:rPr>
              <a:t>de los estudiantes a partir de la transformación social buscando la convivencia, el </a:t>
            </a:r>
            <a:r>
              <a:rPr lang="es-ES" dirty="0" smtClean="0">
                <a:solidFill>
                  <a:srgbClr val="000000"/>
                </a:solidFill>
                <a:latin typeface="ff3"/>
              </a:rPr>
              <a:t>tejido </a:t>
            </a:r>
            <a:r>
              <a:rPr lang="es-ES" dirty="0">
                <a:solidFill>
                  <a:srgbClr val="000000"/>
                </a:solidFill>
                <a:latin typeface="ff3"/>
              </a:rPr>
              <a:t>y la sostenibilidad </a:t>
            </a:r>
            <a:r>
              <a:rPr lang="es-ES" dirty="0" smtClean="0">
                <a:solidFill>
                  <a:srgbClr val="000000"/>
                </a:solidFill>
                <a:latin typeface="ff3"/>
              </a:rPr>
              <a:t>ambiental.</a:t>
            </a:r>
            <a:endParaRPr lang="es-ES" b="0" i="0" dirty="0">
              <a:solidFill>
                <a:srgbClr val="000000"/>
              </a:solidFill>
              <a:effectLst/>
              <a:latin typeface="ff3"/>
            </a:endParaRPr>
          </a:p>
        </p:txBody>
      </p:sp>
      <p:sp>
        <p:nvSpPr>
          <p:cNvPr id="6" name="CuadroTexto 5"/>
          <p:cNvSpPr txBox="1"/>
          <p:nvPr/>
        </p:nvSpPr>
        <p:spPr>
          <a:xfrm>
            <a:off x="750515" y="979714"/>
            <a:ext cx="1695016" cy="646331"/>
          </a:xfrm>
          <a:prstGeom prst="rect">
            <a:avLst/>
          </a:prstGeom>
          <a:noFill/>
        </p:spPr>
        <p:txBody>
          <a:bodyPr wrap="none" rtlCol="0">
            <a:spAutoFit/>
          </a:bodyPr>
          <a:lstStyle/>
          <a:p>
            <a:r>
              <a:rPr lang="es-ES" sz="3600" smtClean="0">
                <a:solidFill>
                  <a:schemeClr val="bg1"/>
                </a:solidFill>
              </a:rPr>
              <a:t>Enfoque</a:t>
            </a:r>
            <a:endParaRPr lang="en-US" sz="3600">
              <a:solidFill>
                <a:schemeClr val="bg1"/>
              </a:solidFill>
            </a:endParaRPr>
          </a:p>
        </p:txBody>
      </p:sp>
      <p:pic>
        <p:nvPicPr>
          <p:cNvPr id="8" name="Imagen 7"/>
          <p:cNvPicPr>
            <a:picLocks noChangeAspect="1"/>
          </p:cNvPicPr>
          <p:nvPr/>
        </p:nvPicPr>
        <p:blipFill>
          <a:blip r:embed="rId2"/>
          <a:stretch>
            <a:fillRect/>
          </a:stretch>
        </p:blipFill>
        <p:spPr>
          <a:xfrm>
            <a:off x="400187" y="2214716"/>
            <a:ext cx="1197836" cy="1192512"/>
          </a:xfrm>
          <a:prstGeom prst="rect">
            <a:avLst/>
          </a:prstGeom>
        </p:spPr>
      </p:pic>
      <p:pic>
        <p:nvPicPr>
          <p:cNvPr id="9" name="Imagen 8"/>
          <p:cNvPicPr>
            <a:picLocks noChangeAspect="1"/>
          </p:cNvPicPr>
          <p:nvPr/>
        </p:nvPicPr>
        <p:blipFill>
          <a:blip r:embed="rId2"/>
          <a:stretch>
            <a:fillRect/>
          </a:stretch>
        </p:blipFill>
        <p:spPr>
          <a:xfrm>
            <a:off x="400187" y="4288532"/>
            <a:ext cx="1197836" cy="1192512"/>
          </a:xfrm>
          <a:prstGeom prst="rect">
            <a:avLst/>
          </a:prstGeom>
        </p:spPr>
      </p:pic>
      <p:sp>
        <p:nvSpPr>
          <p:cNvPr id="10" name="Rectángulo 9"/>
          <p:cNvSpPr/>
          <p:nvPr/>
        </p:nvSpPr>
        <p:spPr>
          <a:xfrm>
            <a:off x="1658985" y="3821281"/>
            <a:ext cx="9614263" cy="2031325"/>
          </a:xfrm>
          <a:prstGeom prst="rect">
            <a:avLst/>
          </a:prstGeom>
        </p:spPr>
        <p:txBody>
          <a:bodyPr wrap="square">
            <a:spAutoFit/>
          </a:bodyPr>
          <a:lstStyle/>
          <a:p>
            <a:r>
              <a:rPr lang="es-ES" dirty="0" smtClean="0">
                <a:solidFill>
                  <a:srgbClr val="000000"/>
                </a:solidFill>
                <a:latin typeface="ff3"/>
              </a:rPr>
              <a:t>E</a:t>
            </a:r>
            <a:r>
              <a:rPr lang="es-ES" smtClean="0">
                <a:solidFill>
                  <a:srgbClr val="000000"/>
                </a:solidFill>
                <a:latin typeface="ff3"/>
              </a:rPr>
              <a:t>n </a:t>
            </a:r>
            <a:r>
              <a:rPr lang="es-ES" dirty="0">
                <a:solidFill>
                  <a:srgbClr val="000000"/>
                </a:solidFill>
                <a:latin typeface="ff3"/>
              </a:rPr>
              <a:t>los estudiantes de educación superior de todas las disciplinas se </a:t>
            </a:r>
          </a:p>
          <a:p>
            <a:r>
              <a:rPr lang="es-ES" dirty="0">
                <a:solidFill>
                  <a:srgbClr val="000000"/>
                </a:solidFill>
                <a:latin typeface="ff3"/>
              </a:rPr>
              <a:t>desarrolla autoconocimiento, motivación, conocimiento contextual, análisis y solución de </a:t>
            </a:r>
          </a:p>
          <a:p>
            <a:r>
              <a:rPr lang="es-ES" dirty="0">
                <a:solidFill>
                  <a:srgbClr val="000000"/>
                </a:solidFill>
                <a:latin typeface="ff3"/>
              </a:rPr>
              <a:t>problemas, se activa la creatividad, la observación, mejoran las actitudes y aptitudes; en </a:t>
            </a:r>
          </a:p>
          <a:p>
            <a:r>
              <a:rPr lang="es-ES" dirty="0">
                <a:solidFill>
                  <a:srgbClr val="000000"/>
                </a:solidFill>
                <a:latin typeface="ff3"/>
              </a:rPr>
              <a:t>este caso, el conocimiento y estudio del enfoque </a:t>
            </a:r>
            <a:r>
              <a:rPr lang="es-ES" dirty="0" err="1">
                <a:solidFill>
                  <a:srgbClr val="000000"/>
                </a:solidFill>
                <a:latin typeface="ff3"/>
              </a:rPr>
              <a:t>socioformativo</a:t>
            </a:r>
            <a:r>
              <a:rPr lang="es-ES" dirty="0">
                <a:solidFill>
                  <a:srgbClr val="000000"/>
                </a:solidFill>
                <a:latin typeface="ff3"/>
              </a:rPr>
              <a:t> le provee una respuesta </a:t>
            </a:r>
          </a:p>
          <a:p>
            <a:r>
              <a:rPr lang="es-ES" dirty="0">
                <a:solidFill>
                  <a:srgbClr val="000000"/>
                </a:solidFill>
                <a:latin typeface="ff3"/>
              </a:rPr>
              <a:t>a la academia, una gran herramienta a los docentes para acompañar a los estudiantes en </a:t>
            </a:r>
          </a:p>
          <a:p>
            <a:r>
              <a:rPr lang="es-ES" dirty="0">
                <a:solidFill>
                  <a:srgbClr val="000000"/>
                </a:solidFill>
                <a:latin typeface="ff3"/>
              </a:rPr>
              <a:t>su proceso de formación como ciudadanos y actores sociales, que generen acciones de </a:t>
            </a:r>
          </a:p>
          <a:p>
            <a:r>
              <a:rPr lang="es-ES" dirty="0">
                <a:solidFill>
                  <a:srgbClr val="000000"/>
                </a:solidFill>
                <a:latin typeface="ff3"/>
              </a:rPr>
              <a:t>cambio personal, laboral, familiar, comunitario y ciudadanía. </a:t>
            </a:r>
            <a:endParaRPr lang="es-ES" b="0" i="0" dirty="0">
              <a:solidFill>
                <a:srgbClr val="000000"/>
              </a:solidFill>
              <a:effectLst/>
              <a:latin typeface="ff3"/>
            </a:endParaRPr>
          </a:p>
        </p:txBody>
      </p:sp>
    </p:spTree>
    <p:extLst>
      <p:ext uri="{BB962C8B-B14F-4D97-AF65-F5344CB8AC3E}">
        <p14:creationId xmlns:p14="http://schemas.microsoft.com/office/powerpoint/2010/main" val="3243032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59430" y="2899176"/>
            <a:ext cx="9157062" cy="1754326"/>
          </a:xfrm>
          <a:prstGeom prst="rect">
            <a:avLst/>
          </a:prstGeom>
        </p:spPr>
        <p:txBody>
          <a:bodyPr wrap="square">
            <a:spAutoFit/>
          </a:bodyPr>
          <a:lstStyle/>
          <a:p>
            <a:r>
              <a:rPr lang="es-ES" dirty="0" smtClean="0">
                <a:solidFill>
                  <a:srgbClr val="000000"/>
                </a:solidFill>
                <a:latin typeface="ff5"/>
              </a:rPr>
              <a:t>“</a:t>
            </a:r>
            <a:r>
              <a:rPr lang="es-ES" dirty="0" smtClean="0">
                <a:solidFill>
                  <a:srgbClr val="000000"/>
                </a:solidFill>
                <a:latin typeface="ff3"/>
              </a:rPr>
              <a:t>El </a:t>
            </a:r>
            <a:r>
              <a:rPr lang="es-ES" dirty="0">
                <a:solidFill>
                  <a:srgbClr val="000000"/>
                </a:solidFill>
                <a:latin typeface="ff3"/>
              </a:rPr>
              <a:t>desafío para los maestros es poder </a:t>
            </a:r>
            <a:r>
              <a:rPr lang="es-ES" dirty="0" smtClean="0">
                <a:solidFill>
                  <a:srgbClr val="000000"/>
                </a:solidFill>
                <a:latin typeface="ff5"/>
              </a:rPr>
              <a:t>contribuir </a:t>
            </a:r>
            <a:r>
              <a:rPr lang="es-ES" dirty="0">
                <a:solidFill>
                  <a:srgbClr val="000000"/>
                </a:solidFill>
                <a:latin typeface="ff5"/>
              </a:rPr>
              <a:t>al desarrollo integral de las competencias de los estudiantes”</a:t>
            </a:r>
            <a:r>
              <a:rPr lang="es-ES" dirty="0">
                <a:solidFill>
                  <a:srgbClr val="000000"/>
                </a:solidFill>
                <a:latin typeface="ff3"/>
              </a:rPr>
              <a:t> </a:t>
            </a:r>
            <a:r>
              <a:rPr lang="es-ES" dirty="0" smtClean="0">
                <a:solidFill>
                  <a:srgbClr val="000000"/>
                </a:solidFill>
                <a:latin typeface="ff3"/>
              </a:rPr>
              <a:t>para asumir </a:t>
            </a:r>
            <a:r>
              <a:rPr lang="es-ES" dirty="0">
                <a:solidFill>
                  <a:srgbClr val="000000"/>
                </a:solidFill>
                <a:latin typeface="ff3"/>
              </a:rPr>
              <a:t>esta propuesta los docentes deben asumir: la actualización, la innovación en las </a:t>
            </a:r>
            <a:r>
              <a:rPr lang="es-ES" dirty="0" smtClean="0">
                <a:solidFill>
                  <a:srgbClr val="000000"/>
                </a:solidFill>
                <a:latin typeface="ff3"/>
              </a:rPr>
              <a:t>aulas </a:t>
            </a:r>
            <a:r>
              <a:rPr lang="es-ES" dirty="0">
                <a:solidFill>
                  <a:srgbClr val="000000"/>
                </a:solidFill>
                <a:latin typeface="ff3"/>
              </a:rPr>
              <a:t>de clase, buscar espacios de disertación colaborativa para la retroalimentación entre </a:t>
            </a:r>
            <a:r>
              <a:rPr lang="es-ES" dirty="0" smtClean="0">
                <a:solidFill>
                  <a:srgbClr val="000000"/>
                </a:solidFill>
                <a:latin typeface="ff3"/>
              </a:rPr>
              <a:t>disciplinas </a:t>
            </a:r>
            <a:r>
              <a:rPr lang="es-ES" dirty="0">
                <a:solidFill>
                  <a:srgbClr val="000000"/>
                </a:solidFill>
                <a:latin typeface="ff3"/>
              </a:rPr>
              <a:t>en los temas y objetivos, además las experiencias de aula, personales y </a:t>
            </a:r>
            <a:r>
              <a:rPr lang="es-ES" dirty="0" smtClean="0">
                <a:solidFill>
                  <a:srgbClr val="000000"/>
                </a:solidFill>
                <a:latin typeface="ff3"/>
              </a:rPr>
              <a:t>colectivas </a:t>
            </a:r>
            <a:r>
              <a:rPr lang="es-ES" dirty="0">
                <a:solidFill>
                  <a:srgbClr val="000000"/>
                </a:solidFill>
                <a:latin typeface="ff3"/>
              </a:rPr>
              <a:t>como temas de reflexión.</a:t>
            </a:r>
            <a:endParaRPr lang="es-ES" b="0" i="0" dirty="0">
              <a:solidFill>
                <a:srgbClr val="000000"/>
              </a:solidFill>
              <a:effectLst/>
              <a:latin typeface="ff3"/>
            </a:endParaRPr>
          </a:p>
        </p:txBody>
      </p:sp>
      <p:pic>
        <p:nvPicPr>
          <p:cNvPr id="5" name="Imagen 4"/>
          <p:cNvPicPr>
            <a:picLocks noChangeAspect="1"/>
          </p:cNvPicPr>
          <p:nvPr/>
        </p:nvPicPr>
        <p:blipFill>
          <a:blip r:embed="rId2"/>
          <a:stretch>
            <a:fillRect/>
          </a:stretch>
        </p:blipFill>
        <p:spPr>
          <a:xfrm>
            <a:off x="596229" y="3007753"/>
            <a:ext cx="1197836" cy="1192512"/>
          </a:xfrm>
          <a:prstGeom prst="rect">
            <a:avLst/>
          </a:prstGeom>
        </p:spPr>
      </p:pic>
    </p:spTree>
    <p:extLst>
      <p:ext uri="{BB962C8B-B14F-4D97-AF65-F5344CB8AC3E}">
        <p14:creationId xmlns:p14="http://schemas.microsoft.com/office/powerpoint/2010/main" val="78771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58985" y="2099829"/>
            <a:ext cx="9104810" cy="1200329"/>
          </a:xfrm>
          <a:prstGeom prst="rect">
            <a:avLst/>
          </a:prstGeom>
        </p:spPr>
        <p:txBody>
          <a:bodyPr wrap="square">
            <a:spAutoFit/>
          </a:bodyPr>
          <a:lstStyle/>
          <a:p>
            <a:r>
              <a:rPr lang="es-ES" dirty="0">
                <a:solidFill>
                  <a:srgbClr val="000000"/>
                </a:solidFill>
                <a:latin typeface="ff3"/>
              </a:rPr>
              <a:t>El tema de competencias con enfoque </a:t>
            </a:r>
            <a:r>
              <a:rPr lang="es-ES" dirty="0" err="1">
                <a:solidFill>
                  <a:srgbClr val="000000"/>
                </a:solidFill>
                <a:latin typeface="ff3"/>
              </a:rPr>
              <a:t>socioformativo</a:t>
            </a:r>
            <a:r>
              <a:rPr lang="es-ES" dirty="0">
                <a:solidFill>
                  <a:srgbClr val="000000"/>
                </a:solidFill>
                <a:latin typeface="ff3"/>
              </a:rPr>
              <a:t> no está de acuerdo con la </a:t>
            </a:r>
          </a:p>
          <a:p>
            <a:r>
              <a:rPr lang="es-ES" dirty="0">
                <a:solidFill>
                  <a:srgbClr val="000000"/>
                </a:solidFill>
                <a:latin typeface="ff3"/>
              </a:rPr>
              <a:t>formación centrada en el aprendizaje de contenidos y áreas las cuales no se integran para </a:t>
            </a:r>
            <a:r>
              <a:rPr lang="es-ES" dirty="0" smtClean="0">
                <a:solidFill>
                  <a:srgbClr val="000000"/>
                </a:solidFill>
                <a:latin typeface="ff3"/>
              </a:rPr>
              <a:t>la </a:t>
            </a:r>
            <a:r>
              <a:rPr lang="es-ES" dirty="0">
                <a:solidFill>
                  <a:srgbClr val="000000"/>
                </a:solidFill>
                <a:latin typeface="ff3"/>
              </a:rPr>
              <a:t>solución de problemas. El enfoque </a:t>
            </a:r>
            <a:r>
              <a:rPr lang="es-ES" dirty="0" err="1">
                <a:solidFill>
                  <a:srgbClr val="000000"/>
                </a:solidFill>
                <a:latin typeface="ff3"/>
              </a:rPr>
              <a:t>socioformativo</a:t>
            </a:r>
            <a:r>
              <a:rPr lang="es-ES" dirty="0">
                <a:solidFill>
                  <a:srgbClr val="000000"/>
                </a:solidFill>
                <a:latin typeface="ff3"/>
              </a:rPr>
              <a:t> también se opone a tener la visión </a:t>
            </a:r>
            <a:r>
              <a:rPr lang="es-ES" dirty="0" smtClean="0">
                <a:solidFill>
                  <a:srgbClr val="000000"/>
                </a:solidFill>
                <a:latin typeface="ff3"/>
              </a:rPr>
              <a:t>de </a:t>
            </a:r>
            <a:r>
              <a:rPr lang="es-ES" dirty="0">
                <a:solidFill>
                  <a:srgbClr val="000000"/>
                </a:solidFill>
                <a:latin typeface="ff3"/>
              </a:rPr>
              <a:t>un ser humano por partes.</a:t>
            </a:r>
            <a:endParaRPr lang="es-ES" b="0" i="0" dirty="0">
              <a:solidFill>
                <a:srgbClr val="000000"/>
              </a:solidFill>
              <a:effectLst/>
              <a:latin typeface="ff3"/>
            </a:endParaRPr>
          </a:p>
        </p:txBody>
      </p:sp>
      <p:pic>
        <p:nvPicPr>
          <p:cNvPr id="6" name="Imagen 5"/>
          <p:cNvPicPr>
            <a:picLocks noChangeAspect="1"/>
          </p:cNvPicPr>
          <p:nvPr/>
        </p:nvPicPr>
        <p:blipFill>
          <a:blip r:embed="rId2"/>
          <a:stretch>
            <a:fillRect/>
          </a:stretch>
        </p:blipFill>
        <p:spPr>
          <a:xfrm>
            <a:off x="461149" y="2107646"/>
            <a:ext cx="1197836" cy="1192512"/>
          </a:xfrm>
          <a:prstGeom prst="rect">
            <a:avLst/>
          </a:prstGeom>
        </p:spPr>
      </p:pic>
      <p:pic>
        <p:nvPicPr>
          <p:cNvPr id="7" name="Imagen 6"/>
          <p:cNvPicPr>
            <a:picLocks noChangeAspect="1"/>
          </p:cNvPicPr>
          <p:nvPr/>
        </p:nvPicPr>
        <p:blipFill>
          <a:blip r:embed="rId2"/>
          <a:stretch>
            <a:fillRect/>
          </a:stretch>
        </p:blipFill>
        <p:spPr>
          <a:xfrm>
            <a:off x="317555" y="4077482"/>
            <a:ext cx="1197836" cy="1192512"/>
          </a:xfrm>
          <a:prstGeom prst="rect">
            <a:avLst/>
          </a:prstGeom>
        </p:spPr>
      </p:pic>
      <p:sp>
        <p:nvSpPr>
          <p:cNvPr id="8" name="Rectángulo 7"/>
          <p:cNvSpPr/>
          <p:nvPr/>
        </p:nvSpPr>
        <p:spPr>
          <a:xfrm>
            <a:off x="1820091" y="4280715"/>
            <a:ext cx="9544594" cy="1200329"/>
          </a:xfrm>
          <a:prstGeom prst="rect">
            <a:avLst/>
          </a:prstGeom>
        </p:spPr>
        <p:txBody>
          <a:bodyPr wrap="square">
            <a:spAutoFit/>
          </a:bodyPr>
          <a:lstStyle/>
          <a:p>
            <a:r>
              <a:rPr lang="es-ES" dirty="0">
                <a:solidFill>
                  <a:srgbClr val="000000"/>
                </a:solidFill>
                <a:latin typeface="ff3"/>
              </a:rPr>
              <a:t>La formación humana integral en la educación tiene como meta la articulación de </a:t>
            </a:r>
          </a:p>
          <a:p>
            <a:r>
              <a:rPr lang="es-ES" dirty="0">
                <a:solidFill>
                  <a:srgbClr val="000000"/>
                </a:solidFill>
                <a:latin typeface="ff3"/>
              </a:rPr>
              <a:t>los diferentes saberes en una propuesta multidisciplinaria, para desarrollar en el estudiante </a:t>
            </a:r>
          </a:p>
          <a:p>
            <a:r>
              <a:rPr lang="es-ES" dirty="0">
                <a:solidFill>
                  <a:srgbClr val="000000"/>
                </a:solidFill>
                <a:latin typeface="ff3"/>
              </a:rPr>
              <a:t>las competencias y condiciones propias y necesarias, para dar respuesta a las nuevas </a:t>
            </a:r>
          </a:p>
          <a:p>
            <a:r>
              <a:rPr lang="es-ES" dirty="0">
                <a:solidFill>
                  <a:srgbClr val="000000"/>
                </a:solidFill>
                <a:latin typeface="ff3"/>
              </a:rPr>
              <a:t>tendencias laborales, sociales y globales de la era del conocimiento.</a:t>
            </a:r>
            <a:endParaRPr lang="es-ES" b="0" i="0" dirty="0">
              <a:solidFill>
                <a:srgbClr val="000000"/>
              </a:solidFill>
              <a:effectLst/>
              <a:latin typeface="ff3"/>
            </a:endParaRPr>
          </a:p>
        </p:txBody>
      </p:sp>
    </p:spTree>
    <p:extLst>
      <p:ext uri="{BB962C8B-B14F-4D97-AF65-F5344CB8AC3E}">
        <p14:creationId xmlns:p14="http://schemas.microsoft.com/office/powerpoint/2010/main" val="2880932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32857" y="2757833"/>
            <a:ext cx="9940834" cy="3139321"/>
          </a:xfrm>
          <a:prstGeom prst="rect">
            <a:avLst/>
          </a:prstGeom>
        </p:spPr>
        <p:txBody>
          <a:bodyPr wrap="square">
            <a:spAutoFit/>
          </a:bodyPr>
          <a:lstStyle/>
          <a:p>
            <a:r>
              <a:rPr lang="es-ES" dirty="0" smtClean="0">
                <a:solidFill>
                  <a:srgbClr val="000000"/>
                </a:solidFill>
                <a:latin typeface="ff3"/>
              </a:rPr>
              <a:t>1</a:t>
            </a:r>
            <a:r>
              <a:rPr lang="es-ES" dirty="0">
                <a:solidFill>
                  <a:srgbClr val="000000"/>
                </a:solidFill>
                <a:latin typeface="ff3"/>
              </a:rPr>
              <a:t>.</a:t>
            </a:r>
            <a:r>
              <a:rPr lang="es-ES" dirty="0">
                <a:solidFill>
                  <a:srgbClr val="000000"/>
                </a:solidFill>
                <a:latin typeface="ff8"/>
              </a:rPr>
              <a:t> </a:t>
            </a:r>
            <a:r>
              <a:rPr lang="es-ES" dirty="0">
                <a:solidFill>
                  <a:srgbClr val="000000"/>
                </a:solidFill>
                <a:latin typeface="ff3"/>
              </a:rPr>
              <a:t>El enfoque </a:t>
            </a:r>
            <a:r>
              <a:rPr lang="es-ES" dirty="0" err="1">
                <a:solidFill>
                  <a:srgbClr val="000000"/>
                </a:solidFill>
                <a:latin typeface="ff3"/>
              </a:rPr>
              <a:t>socioformativo</a:t>
            </a:r>
            <a:r>
              <a:rPr lang="es-ES" dirty="0">
                <a:solidFill>
                  <a:srgbClr val="000000"/>
                </a:solidFill>
                <a:latin typeface="ff3"/>
              </a:rPr>
              <a:t>, abordado desde la educación superior, genera </a:t>
            </a:r>
          </a:p>
          <a:p>
            <a:r>
              <a:rPr lang="es-ES" dirty="0">
                <a:solidFill>
                  <a:srgbClr val="000000"/>
                </a:solidFill>
                <a:latin typeface="ff3"/>
              </a:rPr>
              <a:t>conciencia de acción y transformación, en las personas y la sociedad. </a:t>
            </a:r>
            <a:endParaRPr lang="es-ES" dirty="0" smtClean="0">
              <a:solidFill>
                <a:srgbClr val="000000"/>
              </a:solidFill>
              <a:latin typeface="ff3"/>
            </a:endParaRPr>
          </a:p>
          <a:p>
            <a:endParaRPr lang="es-ES" dirty="0">
              <a:solidFill>
                <a:srgbClr val="000000"/>
              </a:solidFill>
              <a:latin typeface="ff1"/>
            </a:endParaRPr>
          </a:p>
          <a:p>
            <a:r>
              <a:rPr lang="es-ES" dirty="0">
                <a:solidFill>
                  <a:srgbClr val="000000"/>
                </a:solidFill>
                <a:latin typeface="ff3"/>
              </a:rPr>
              <a:t>2.</a:t>
            </a:r>
            <a:r>
              <a:rPr lang="es-ES" dirty="0">
                <a:solidFill>
                  <a:srgbClr val="000000"/>
                </a:solidFill>
                <a:latin typeface="ff8"/>
              </a:rPr>
              <a:t> </a:t>
            </a:r>
            <a:r>
              <a:rPr lang="es-ES" dirty="0">
                <a:solidFill>
                  <a:srgbClr val="000000"/>
                </a:solidFill>
                <a:latin typeface="ff3"/>
              </a:rPr>
              <a:t>En la </a:t>
            </a:r>
            <a:r>
              <a:rPr lang="es-ES" dirty="0" err="1">
                <a:solidFill>
                  <a:srgbClr val="000000"/>
                </a:solidFill>
                <a:latin typeface="ff3"/>
              </a:rPr>
              <a:t>socioformación</a:t>
            </a:r>
            <a:r>
              <a:rPr lang="es-ES" dirty="0">
                <a:solidFill>
                  <a:srgbClr val="000000"/>
                </a:solidFill>
                <a:latin typeface="ff3"/>
              </a:rPr>
              <a:t> se enfatiza en los siguientes aspectos: proyecto ético de </a:t>
            </a:r>
          </a:p>
          <a:p>
            <a:r>
              <a:rPr lang="es-ES" dirty="0">
                <a:solidFill>
                  <a:srgbClr val="000000"/>
                </a:solidFill>
                <a:latin typeface="ff3"/>
              </a:rPr>
              <a:t>vida, trabajo colaborativo y por proyectos transversales. Impacta todas las </a:t>
            </a:r>
          </a:p>
          <a:p>
            <a:r>
              <a:rPr lang="es-ES" dirty="0">
                <a:solidFill>
                  <a:srgbClr val="000000"/>
                </a:solidFill>
                <a:latin typeface="ff3"/>
              </a:rPr>
              <a:t>dimensiones del ser humano. </a:t>
            </a:r>
            <a:endParaRPr lang="es-ES" dirty="0" smtClean="0">
              <a:solidFill>
                <a:srgbClr val="000000"/>
              </a:solidFill>
              <a:latin typeface="ff3"/>
            </a:endParaRPr>
          </a:p>
          <a:p>
            <a:endParaRPr lang="es-ES" dirty="0">
              <a:solidFill>
                <a:srgbClr val="000000"/>
              </a:solidFill>
              <a:latin typeface="ff3"/>
            </a:endParaRPr>
          </a:p>
          <a:p>
            <a:r>
              <a:rPr lang="es-ES" dirty="0">
                <a:solidFill>
                  <a:srgbClr val="000000"/>
                </a:solidFill>
                <a:latin typeface="ff3"/>
              </a:rPr>
              <a:t>3.</a:t>
            </a:r>
            <a:r>
              <a:rPr lang="es-ES" dirty="0">
                <a:solidFill>
                  <a:srgbClr val="000000"/>
                </a:solidFill>
                <a:latin typeface="ff8"/>
              </a:rPr>
              <a:t> </a:t>
            </a:r>
            <a:r>
              <a:rPr lang="es-ES" dirty="0">
                <a:solidFill>
                  <a:srgbClr val="000000"/>
                </a:solidFill>
                <a:latin typeface="ff3"/>
              </a:rPr>
              <a:t>La </a:t>
            </a:r>
            <a:r>
              <a:rPr lang="es-ES" dirty="0" err="1">
                <a:solidFill>
                  <a:srgbClr val="000000"/>
                </a:solidFill>
                <a:latin typeface="ff3"/>
              </a:rPr>
              <a:t>socioformación</a:t>
            </a:r>
            <a:r>
              <a:rPr lang="es-ES" dirty="0">
                <a:solidFill>
                  <a:srgbClr val="000000"/>
                </a:solidFill>
                <a:latin typeface="ff3"/>
              </a:rPr>
              <a:t> genera desarrollo personal, social y ambiental. Su </a:t>
            </a:r>
          </a:p>
          <a:p>
            <a:r>
              <a:rPr lang="es-ES" dirty="0">
                <a:solidFill>
                  <a:srgbClr val="000000"/>
                </a:solidFill>
                <a:latin typeface="ff3"/>
              </a:rPr>
              <a:t>metodología causa identificación y cohesión para seguir investigando sobre el </a:t>
            </a:r>
          </a:p>
          <a:p>
            <a:r>
              <a:rPr lang="es-ES" dirty="0">
                <a:solidFill>
                  <a:srgbClr val="000000"/>
                </a:solidFill>
                <a:latin typeface="ff3"/>
              </a:rPr>
              <a:t>tema, con la urgencia que nos propone el tema de la conservación del medio </a:t>
            </a:r>
          </a:p>
          <a:p>
            <a:r>
              <a:rPr lang="es-ES" dirty="0">
                <a:solidFill>
                  <a:srgbClr val="000000"/>
                </a:solidFill>
                <a:latin typeface="ff3"/>
              </a:rPr>
              <a:t>ambiente a nivel global.</a:t>
            </a:r>
            <a:r>
              <a:rPr lang="es-ES" dirty="0">
                <a:solidFill>
                  <a:srgbClr val="000000"/>
                </a:solidFill>
                <a:latin typeface="ff2"/>
              </a:rPr>
              <a:t> </a:t>
            </a:r>
            <a:endParaRPr lang="es-ES" b="0" i="0" dirty="0">
              <a:solidFill>
                <a:srgbClr val="000000"/>
              </a:solidFill>
              <a:effectLst/>
              <a:latin typeface="ff3"/>
            </a:endParaRPr>
          </a:p>
        </p:txBody>
      </p:sp>
      <p:sp>
        <p:nvSpPr>
          <p:cNvPr id="5" name="Rectángulo 4"/>
          <p:cNvSpPr/>
          <p:nvPr/>
        </p:nvSpPr>
        <p:spPr>
          <a:xfrm>
            <a:off x="431074" y="1141214"/>
            <a:ext cx="8343951" cy="523220"/>
          </a:xfrm>
          <a:prstGeom prst="rect">
            <a:avLst/>
          </a:prstGeom>
        </p:spPr>
        <p:txBody>
          <a:bodyPr wrap="none">
            <a:spAutoFit/>
          </a:bodyPr>
          <a:lstStyle/>
          <a:p>
            <a:r>
              <a:rPr lang="es-ES" sz="2800" dirty="0">
                <a:solidFill>
                  <a:schemeClr val="bg1"/>
                </a:solidFill>
                <a:latin typeface="ff3"/>
              </a:rPr>
              <a:t>Se pueden establecer las siguientes conclusiones: </a:t>
            </a:r>
            <a:endParaRPr lang="es-ES" sz="2800" dirty="0">
              <a:solidFill>
                <a:schemeClr val="bg1"/>
              </a:solidFill>
              <a:latin typeface="ff3"/>
            </a:endParaRPr>
          </a:p>
        </p:txBody>
      </p:sp>
      <p:pic>
        <p:nvPicPr>
          <p:cNvPr id="8" name="Imagen 7"/>
          <p:cNvPicPr>
            <a:picLocks noChangeAspect="1"/>
          </p:cNvPicPr>
          <p:nvPr/>
        </p:nvPicPr>
        <p:blipFill>
          <a:blip r:embed="rId2"/>
          <a:stretch>
            <a:fillRect/>
          </a:stretch>
        </p:blipFill>
        <p:spPr>
          <a:xfrm>
            <a:off x="480637" y="2863374"/>
            <a:ext cx="1197836" cy="1192512"/>
          </a:xfrm>
          <a:prstGeom prst="rect">
            <a:avLst/>
          </a:prstGeom>
        </p:spPr>
      </p:pic>
      <p:pic>
        <p:nvPicPr>
          <p:cNvPr id="10" name="Imagen 9"/>
          <p:cNvPicPr>
            <a:picLocks noChangeAspect="1"/>
          </p:cNvPicPr>
          <p:nvPr/>
        </p:nvPicPr>
        <p:blipFill>
          <a:blip r:embed="rId2"/>
          <a:stretch>
            <a:fillRect/>
          </a:stretch>
        </p:blipFill>
        <p:spPr>
          <a:xfrm>
            <a:off x="149711" y="4602585"/>
            <a:ext cx="1197836" cy="1192512"/>
          </a:xfrm>
          <a:prstGeom prst="rect">
            <a:avLst/>
          </a:prstGeom>
        </p:spPr>
      </p:pic>
    </p:spTree>
    <p:extLst>
      <p:ext uri="{BB962C8B-B14F-4D97-AF65-F5344CB8AC3E}">
        <p14:creationId xmlns:p14="http://schemas.microsoft.com/office/powerpoint/2010/main" val="274651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770096" y="586684"/>
            <a:ext cx="6564191" cy="707886"/>
          </a:xfrm>
          <a:prstGeom prst="rect">
            <a:avLst/>
          </a:prstGeom>
          <a:noFill/>
        </p:spPr>
        <p:txBody>
          <a:bodyPr wrap="square" rtlCol="0">
            <a:spAutoFit/>
          </a:bodyPr>
          <a:lstStyle/>
          <a:p>
            <a:r>
              <a:rPr lang="es-ES" sz="4000" dirty="0" smtClean="0">
                <a:solidFill>
                  <a:schemeClr val="bg1"/>
                </a:solidFill>
              </a:rPr>
              <a:t>Paradigma Conductista </a:t>
            </a:r>
            <a:endParaRPr lang="en-US" sz="4000" dirty="0">
              <a:solidFill>
                <a:schemeClr val="bg1"/>
              </a:solidFill>
            </a:endParaRPr>
          </a:p>
        </p:txBody>
      </p:sp>
      <p:sp>
        <p:nvSpPr>
          <p:cNvPr id="11" name="Rectángulo 10"/>
          <p:cNvSpPr/>
          <p:nvPr/>
        </p:nvSpPr>
        <p:spPr>
          <a:xfrm>
            <a:off x="8552852" y="1228582"/>
            <a:ext cx="3118611" cy="523220"/>
          </a:xfrm>
          <a:prstGeom prst="rect">
            <a:avLst/>
          </a:prstGeom>
        </p:spPr>
        <p:txBody>
          <a:bodyPr wrap="none">
            <a:spAutoFit/>
          </a:bodyPr>
          <a:lstStyle/>
          <a:p>
            <a:r>
              <a:rPr lang="es-ES" sz="2800" dirty="0">
                <a:solidFill>
                  <a:schemeClr val="bg1"/>
                </a:solidFill>
                <a:latin typeface="Times New Roman" panose="02020603050405020304" pitchFamily="18" charset="0"/>
                <a:ea typeface="Times New Roman" panose="02020603050405020304" pitchFamily="18" charset="0"/>
              </a:rPr>
              <a:t>B. F.</a:t>
            </a:r>
            <a:r>
              <a:rPr lang="es-ES" sz="2800" spc="-10" dirty="0">
                <a:solidFill>
                  <a:schemeClr val="bg1"/>
                </a:solidFill>
                <a:latin typeface="Times New Roman" panose="02020603050405020304" pitchFamily="18" charset="0"/>
                <a:ea typeface="Times New Roman" panose="02020603050405020304" pitchFamily="18" charset="0"/>
              </a:rPr>
              <a:t> </a:t>
            </a:r>
            <a:r>
              <a:rPr lang="es-ES" sz="2800" dirty="0" err="1">
                <a:solidFill>
                  <a:schemeClr val="bg1"/>
                </a:solidFill>
                <a:latin typeface="Times New Roman" panose="02020603050405020304" pitchFamily="18" charset="0"/>
                <a:ea typeface="Times New Roman" panose="02020603050405020304" pitchFamily="18" charset="0"/>
              </a:rPr>
              <a:t>Skinner</a:t>
            </a:r>
            <a:r>
              <a:rPr lang="es-ES" sz="2800" dirty="0">
                <a:solidFill>
                  <a:schemeClr val="bg1"/>
                </a:solidFill>
                <a:latin typeface="Times New Roman" panose="02020603050405020304" pitchFamily="18" charset="0"/>
                <a:ea typeface="Times New Roman" panose="02020603050405020304" pitchFamily="18" charset="0"/>
              </a:rPr>
              <a:t> (1974)</a:t>
            </a:r>
            <a:endParaRPr lang="en-US" sz="2800" dirty="0">
              <a:solidFill>
                <a:schemeClr val="bg1"/>
              </a:solidFill>
            </a:endParaRPr>
          </a:p>
        </p:txBody>
      </p:sp>
      <p:graphicFrame>
        <p:nvGraphicFramePr>
          <p:cNvPr id="12" name="Diagrama 11"/>
          <p:cNvGraphicFramePr/>
          <p:nvPr>
            <p:extLst>
              <p:ext uri="{D42A27DB-BD31-4B8C-83A1-F6EECF244321}">
                <p14:modId xmlns:p14="http://schemas.microsoft.com/office/powerpoint/2010/main" val="2256956569"/>
              </p:ext>
            </p:extLst>
          </p:nvPr>
        </p:nvGraphicFramePr>
        <p:xfrm>
          <a:off x="299833" y="1031966"/>
          <a:ext cx="11371630" cy="5826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7919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663435" y="2593682"/>
            <a:ext cx="9897292" cy="2862322"/>
          </a:xfrm>
          <a:prstGeom prst="rect">
            <a:avLst/>
          </a:prstGeom>
        </p:spPr>
        <p:txBody>
          <a:bodyPr wrap="square">
            <a:spAutoFit/>
          </a:bodyPr>
          <a:lstStyle/>
          <a:p>
            <a:r>
              <a:rPr lang="es-ES" sz="2000" b="1" dirty="0" smtClean="0">
                <a:latin typeface="Calibri" panose="020F0502020204030204" pitchFamily="34" charset="0"/>
                <a:cs typeface="Calibri" panose="020F0502020204030204" pitchFamily="34" charset="0"/>
              </a:rPr>
              <a:t>La </a:t>
            </a:r>
            <a:r>
              <a:rPr lang="es-ES" sz="2000" b="1" dirty="0">
                <a:latin typeface="Calibri" panose="020F0502020204030204" pitchFamily="34" charset="0"/>
                <a:cs typeface="Calibri" panose="020F0502020204030204" pitchFamily="34" charset="0"/>
              </a:rPr>
              <a:t>psicología conductista nació años antes de que </a:t>
            </a:r>
            <a:r>
              <a:rPr lang="en-US" sz="2000" b="1" dirty="0" err="1">
                <a:latin typeface="Calibri" panose="020F0502020204030204" pitchFamily="34" charset="0"/>
                <a:cs typeface="Calibri" panose="020F0502020204030204" pitchFamily="34" charset="0"/>
              </a:rPr>
              <a:t>Burrhus</a:t>
            </a:r>
            <a:r>
              <a:rPr lang="en-US" sz="2000" b="1" dirty="0">
                <a:latin typeface="Calibri" panose="020F0502020204030204" pitchFamily="34" charset="0"/>
                <a:cs typeface="Calibri" panose="020F0502020204030204" pitchFamily="34" charset="0"/>
              </a:rPr>
              <a:t> </a:t>
            </a:r>
            <a:r>
              <a:rPr lang="en-US" sz="2000" b="1" dirty="0" smtClean="0">
                <a:latin typeface="Calibri" panose="020F0502020204030204" pitchFamily="34" charset="0"/>
                <a:cs typeface="Calibri" panose="020F0502020204030204" pitchFamily="34" charset="0"/>
              </a:rPr>
              <a:t>Frederic </a:t>
            </a:r>
            <a:r>
              <a:rPr lang="es-ES" sz="2000" b="1" dirty="0" err="1" smtClean="0">
                <a:latin typeface="Calibri" panose="020F0502020204030204" pitchFamily="34" charset="0"/>
                <a:cs typeface="Calibri" panose="020F0502020204030204" pitchFamily="34" charset="0"/>
              </a:rPr>
              <a:t>Skinner</a:t>
            </a:r>
            <a:r>
              <a:rPr lang="es-ES" sz="2000" b="1" dirty="0" smtClean="0">
                <a:latin typeface="Calibri" panose="020F0502020204030204" pitchFamily="34" charset="0"/>
                <a:cs typeface="Calibri" panose="020F0502020204030204" pitchFamily="34" charset="0"/>
              </a:rPr>
              <a:t> </a:t>
            </a:r>
            <a:r>
              <a:rPr lang="es-ES" sz="2000" b="1" dirty="0">
                <a:latin typeface="Calibri" panose="020F0502020204030204" pitchFamily="34" charset="0"/>
                <a:cs typeface="Calibri" panose="020F0502020204030204" pitchFamily="34" charset="0"/>
              </a:rPr>
              <a:t>publicara sus estudios. Dos grandes pioneros de esta rama de la psicología con John Watson e </a:t>
            </a:r>
            <a:r>
              <a:rPr lang="es-ES" sz="2000" b="1" dirty="0" err="1">
                <a:latin typeface="Calibri" panose="020F0502020204030204" pitchFamily="34" charset="0"/>
                <a:cs typeface="Calibri" panose="020F0502020204030204" pitchFamily="34" charset="0"/>
              </a:rPr>
              <a:t>Ivan</a:t>
            </a: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Pavlov</a:t>
            </a:r>
            <a:r>
              <a:rPr lang="es-ES" sz="2000" b="1" dirty="0">
                <a:latin typeface="Calibri" panose="020F0502020204030204" pitchFamily="34" charset="0"/>
                <a:cs typeface="Calibri" panose="020F0502020204030204" pitchFamily="34" charset="0"/>
              </a:rPr>
              <a:t> estudiaron lo que conocemos hoy en día como condicionamiento simple</a:t>
            </a:r>
            <a:r>
              <a:rPr lang="es-ES" sz="2000" b="1" dirty="0" smtClean="0">
                <a:latin typeface="Calibri" panose="020F0502020204030204" pitchFamily="34" charset="0"/>
                <a:cs typeface="Calibri" panose="020F0502020204030204" pitchFamily="34" charset="0"/>
              </a:rPr>
              <a:t>.</a:t>
            </a:r>
          </a:p>
          <a:p>
            <a:endParaRPr lang="es-ES" sz="2000" b="1" dirty="0">
              <a:latin typeface="Calibri" panose="020F0502020204030204" pitchFamily="34" charset="0"/>
              <a:cs typeface="Calibri" panose="020F0502020204030204" pitchFamily="34" charset="0"/>
            </a:endParaRPr>
          </a:p>
          <a:p>
            <a:r>
              <a:rPr lang="es-ES" sz="2000" b="1" dirty="0">
                <a:latin typeface="Calibri" panose="020F0502020204030204" pitchFamily="34" charset="0"/>
                <a:cs typeface="Calibri" panose="020F0502020204030204" pitchFamily="34" charset="0"/>
              </a:rPr>
              <a:t>El condicionamiento simple se trata de un procedimiento por el cual podemos inducir un reflejo o una respuesta a un animal (y en algunos casos, a una persona). Con experimentos como el de los perros de </a:t>
            </a:r>
            <a:r>
              <a:rPr lang="es-ES" sz="2000" b="1" dirty="0" err="1">
                <a:latin typeface="Calibri" panose="020F0502020204030204" pitchFamily="34" charset="0"/>
                <a:cs typeface="Calibri" panose="020F0502020204030204" pitchFamily="34" charset="0"/>
              </a:rPr>
              <a:t>Pavlov</a:t>
            </a:r>
            <a:r>
              <a:rPr lang="es-ES" sz="2000" b="1" dirty="0">
                <a:latin typeface="Calibri" panose="020F0502020204030204" pitchFamily="34" charset="0"/>
                <a:cs typeface="Calibri" panose="020F0502020204030204" pitchFamily="34" charset="0"/>
              </a:rPr>
              <a:t> o la inducción de una fobia a un niño de Watson, se pretendía demostrar que la mente humana se podía medir, observar y modificar a través de la conducta.</a:t>
            </a:r>
            <a:endParaRPr lang="es-ES" sz="2000" b="1" i="0" dirty="0">
              <a:effectLst/>
              <a:latin typeface="Calibri" panose="020F0502020204030204" pitchFamily="34" charset="0"/>
              <a:cs typeface="Calibri" panose="020F0502020204030204" pitchFamily="34" charset="0"/>
            </a:endParaRPr>
          </a:p>
        </p:txBody>
      </p:sp>
      <p:sp>
        <p:nvSpPr>
          <p:cNvPr id="6" name="CuadroTexto 5"/>
          <p:cNvSpPr txBox="1"/>
          <p:nvPr/>
        </p:nvSpPr>
        <p:spPr>
          <a:xfrm>
            <a:off x="566057" y="1214846"/>
            <a:ext cx="3203313" cy="584775"/>
          </a:xfrm>
          <a:prstGeom prst="rect">
            <a:avLst/>
          </a:prstGeom>
          <a:noFill/>
        </p:spPr>
        <p:txBody>
          <a:bodyPr wrap="none" rtlCol="0">
            <a:spAutoFit/>
          </a:bodyPr>
          <a:lstStyle/>
          <a:p>
            <a:r>
              <a:rPr lang="es-ES" sz="3200" dirty="0" smtClean="0">
                <a:solidFill>
                  <a:schemeClr val="bg1"/>
                </a:solidFill>
              </a:rPr>
              <a:t>Dato importante :</a:t>
            </a:r>
            <a:endParaRPr lang="en-US" sz="3200" dirty="0">
              <a:solidFill>
                <a:schemeClr val="bg1"/>
              </a:solidFill>
            </a:endParaRPr>
          </a:p>
        </p:txBody>
      </p:sp>
      <p:pic>
        <p:nvPicPr>
          <p:cNvPr id="8" name="Imagen 7"/>
          <p:cNvPicPr>
            <a:picLocks noChangeAspect="1"/>
          </p:cNvPicPr>
          <p:nvPr/>
        </p:nvPicPr>
        <p:blipFill>
          <a:blip r:embed="rId2"/>
          <a:stretch>
            <a:fillRect/>
          </a:stretch>
        </p:blipFill>
        <p:spPr>
          <a:xfrm>
            <a:off x="284792" y="3428587"/>
            <a:ext cx="1197836" cy="1192512"/>
          </a:xfrm>
          <a:prstGeom prst="rect">
            <a:avLst/>
          </a:prstGeom>
        </p:spPr>
      </p:pic>
      <p:sp>
        <p:nvSpPr>
          <p:cNvPr id="9" name="Rectángulo 8"/>
          <p:cNvSpPr/>
          <p:nvPr/>
        </p:nvSpPr>
        <p:spPr>
          <a:xfrm>
            <a:off x="5738948" y="1048789"/>
            <a:ext cx="6096000" cy="646331"/>
          </a:xfrm>
          <a:prstGeom prst="rect">
            <a:avLst/>
          </a:prstGeom>
        </p:spPr>
        <p:txBody>
          <a:bodyPr>
            <a:spAutoFit/>
          </a:bodyPr>
          <a:lstStyle/>
          <a:p>
            <a:r>
              <a:rPr lang="es-ES" sz="1200" dirty="0" smtClean="0">
                <a:solidFill>
                  <a:schemeClr val="bg1"/>
                </a:solidFill>
                <a:latin typeface="Catamaran"/>
              </a:rPr>
              <a:t>Obra "</a:t>
            </a:r>
            <a:r>
              <a:rPr lang="es-ES" sz="1200" i="1" dirty="0">
                <a:solidFill>
                  <a:schemeClr val="bg1"/>
                </a:solidFill>
                <a:latin typeface="Catamaran"/>
              </a:rPr>
              <a:t>Sobre el </a:t>
            </a:r>
            <a:r>
              <a:rPr lang="es-ES" sz="1200" i="1" dirty="0" smtClean="0">
                <a:solidFill>
                  <a:schemeClr val="bg1"/>
                </a:solidFill>
                <a:latin typeface="Catamaran"/>
              </a:rPr>
              <a:t>Conductismo</a:t>
            </a:r>
            <a:r>
              <a:rPr lang="es-ES" sz="1200" dirty="0" smtClean="0">
                <a:solidFill>
                  <a:schemeClr val="bg1"/>
                </a:solidFill>
                <a:latin typeface="Catamaran"/>
              </a:rPr>
              <a:t>"</a:t>
            </a:r>
            <a:endParaRPr lang="es-ES" sz="1200" dirty="0">
              <a:solidFill>
                <a:schemeClr val="bg1"/>
              </a:solidFill>
              <a:latin typeface="Catamaran"/>
            </a:endParaRPr>
          </a:p>
          <a:p>
            <a:r>
              <a:rPr lang="es-ES" sz="1200" dirty="0" err="1" smtClean="0">
                <a:solidFill>
                  <a:schemeClr val="bg1"/>
                </a:solidFill>
                <a:latin typeface="Catamaran"/>
              </a:rPr>
              <a:t>Skinner</a:t>
            </a:r>
            <a:r>
              <a:rPr lang="es-ES" sz="1200" dirty="0" smtClean="0">
                <a:solidFill>
                  <a:schemeClr val="bg1"/>
                </a:solidFill>
                <a:latin typeface="Catamaran"/>
              </a:rPr>
              <a:t> </a:t>
            </a:r>
            <a:r>
              <a:rPr lang="es-ES" sz="1200" dirty="0">
                <a:solidFill>
                  <a:schemeClr val="bg1"/>
                </a:solidFill>
                <a:latin typeface="Catamaran"/>
              </a:rPr>
              <a:t>explica los fundamentos del análisis de la conducta y cómo sus experimentos con animales pueden extrapolarse a la terapia psicológica en humanos.</a:t>
            </a:r>
            <a:endParaRPr lang="es-ES" sz="1200" b="0" i="0" dirty="0">
              <a:solidFill>
                <a:schemeClr val="bg1"/>
              </a:solidFill>
              <a:effectLst/>
              <a:latin typeface="Catamaran"/>
            </a:endParaRPr>
          </a:p>
        </p:txBody>
      </p:sp>
    </p:spTree>
    <p:extLst>
      <p:ext uri="{BB962C8B-B14F-4D97-AF65-F5344CB8AC3E}">
        <p14:creationId xmlns:p14="http://schemas.microsoft.com/office/powerpoint/2010/main" val="1120965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a:blip r:embed="rId2"/>
          <a:stretch>
            <a:fillRect/>
          </a:stretch>
        </p:blipFill>
        <p:spPr>
          <a:xfrm>
            <a:off x="1698173" y="775282"/>
            <a:ext cx="8347164" cy="6082718"/>
          </a:xfrm>
          <a:prstGeom prst="rect">
            <a:avLst/>
          </a:prstGeom>
        </p:spPr>
      </p:pic>
      <p:sp>
        <p:nvSpPr>
          <p:cNvPr id="28" name="Rectángulo 27"/>
          <p:cNvSpPr/>
          <p:nvPr/>
        </p:nvSpPr>
        <p:spPr>
          <a:xfrm>
            <a:off x="8911897" y="5974472"/>
            <a:ext cx="3118611" cy="523220"/>
          </a:xfrm>
          <a:prstGeom prst="rect">
            <a:avLst/>
          </a:prstGeom>
        </p:spPr>
        <p:txBody>
          <a:bodyPr wrap="none">
            <a:spAutoFit/>
          </a:bodyPr>
          <a:lstStyle/>
          <a:p>
            <a:r>
              <a:rPr lang="es-ES" sz="2800" dirty="0">
                <a:latin typeface="Times New Roman" panose="02020603050405020304" pitchFamily="18" charset="0"/>
                <a:ea typeface="Times New Roman" panose="02020603050405020304" pitchFamily="18" charset="0"/>
              </a:rPr>
              <a:t>B. F.</a:t>
            </a:r>
            <a:r>
              <a:rPr lang="es-ES" sz="2800" spc="-10" dirty="0">
                <a:latin typeface="Times New Roman" panose="02020603050405020304" pitchFamily="18" charset="0"/>
                <a:ea typeface="Times New Roman" panose="02020603050405020304" pitchFamily="18" charset="0"/>
              </a:rPr>
              <a:t> </a:t>
            </a:r>
            <a:r>
              <a:rPr lang="es-ES" sz="2800" dirty="0" err="1" smtClean="0">
                <a:latin typeface="Times New Roman" panose="02020603050405020304" pitchFamily="18" charset="0"/>
                <a:ea typeface="Times New Roman" panose="02020603050405020304" pitchFamily="18" charset="0"/>
              </a:rPr>
              <a:t>Skinner</a:t>
            </a:r>
            <a:r>
              <a:rPr lang="es-ES" sz="2800" dirty="0" smtClean="0">
                <a:latin typeface="Times New Roman" panose="02020603050405020304" pitchFamily="18" charset="0"/>
                <a:ea typeface="Times New Roman" panose="02020603050405020304" pitchFamily="18" charset="0"/>
              </a:rPr>
              <a:t> (1974)</a:t>
            </a:r>
            <a:endParaRPr lang="en-US" sz="2800" dirty="0"/>
          </a:p>
        </p:txBody>
      </p:sp>
    </p:spTree>
    <p:extLst>
      <p:ext uri="{BB962C8B-B14F-4D97-AF65-F5344CB8AC3E}">
        <p14:creationId xmlns:p14="http://schemas.microsoft.com/office/powerpoint/2010/main" val="3467452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94874" y="581538"/>
            <a:ext cx="8596584" cy="584775"/>
          </a:xfrm>
          <a:prstGeom prst="rect">
            <a:avLst/>
          </a:prstGeom>
          <a:noFill/>
        </p:spPr>
        <p:txBody>
          <a:bodyPr wrap="none" rtlCol="0">
            <a:spAutoFit/>
          </a:bodyPr>
          <a:lstStyle/>
          <a:p>
            <a:r>
              <a:rPr lang="es-ES" sz="3200" dirty="0" smtClean="0">
                <a:solidFill>
                  <a:schemeClr val="bg1"/>
                </a:solidFill>
              </a:rPr>
              <a:t>Paradigma Constructivista </a:t>
            </a:r>
            <a:r>
              <a:rPr lang="es-ES" sz="3200" dirty="0">
                <a:solidFill>
                  <a:schemeClr val="bg1"/>
                </a:solidFill>
              </a:rPr>
              <a:t>Jean </a:t>
            </a:r>
            <a:r>
              <a:rPr lang="es-ES" sz="3200" dirty="0" smtClean="0">
                <a:solidFill>
                  <a:schemeClr val="bg1"/>
                </a:solidFill>
              </a:rPr>
              <a:t>Piaget (suizo, 1926)</a:t>
            </a:r>
            <a:endParaRPr lang="en-US" sz="3200" dirty="0">
              <a:solidFill>
                <a:schemeClr val="bg1"/>
              </a:solidFill>
            </a:endParaRPr>
          </a:p>
        </p:txBody>
      </p:sp>
      <p:sp>
        <p:nvSpPr>
          <p:cNvPr id="5" name="Rectángulo 4"/>
          <p:cNvSpPr/>
          <p:nvPr/>
        </p:nvSpPr>
        <p:spPr>
          <a:xfrm>
            <a:off x="779416" y="2315968"/>
            <a:ext cx="10759439" cy="498663"/>
          </a:xfrm>
          <a:prstGeom prst="rect">
            <a:avLst/>
          </a:prstGeom>
        </p:spPr>
        <p:txBody>
          <a:bodyPr wrap="square">
            <a:spAutoFit/>
          </a:bodyPr>
          <a:lstStyle/>
          <a:p>
            <a:pPr marL="140970" marR="367030" indent="347345" algn="just">
              <a:lnSpc>
                <a:spcPct val="150000"/>
              </a:lnSpc>
              <a:spcAft>
                <a:spcPts val="0"/>
              </a:spcAft>
            </a:pPr>
            <a:r>
              <a:rPr lang="es-ES" sz="2000" dirty="0" smtClean="0">
                <a:latin typeface="Times New Roman" panose="02020603050405020304" pitchFamily="18" charset="0"/>
                <a:ea typeface="Times New Roman" panose="02020603050405020304" pitchFamily="18" charset="0"/>
              </a:rPr>
              <a:t>El </a:t>
            </a:r>
            <a:r>
              <a:rPr lang="es-ES" sz="2000" dirty="0">
                <a:latin typeface="Times New Roman" panose="02020603050405020304" pitchFamily="18" charset="0"/>
                <a:ea typeface="Times New Roman" panose="02020603050405020304" pitchFamily="18" charset="0"/>
              </a:rPr>
              <a:t>maestro</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es</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un promotor del</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desarrollo</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y de</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la</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autonomía</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de</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los</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estudiantes.</a:t>
            </a:r>
            <a:r>
              <a:rPr lang="es-ES" sz="2000" spc="5"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p:txBody>
      </p:sp>
      <p:sp>
        <p:nvSpPr>
          <p:cNvPr id="6" name="Rectángulo 5"/>
          <p:cNvSpPr/>
          <p:nvPr/>
        </p:nvSpPr>
        <p:spPr>
          <a:xfrm>
            <a:off x="1300978" y="3421018"/>
            <a:ext cx="9984376" cy="707886"/>
          </a:xfrm>
          <a:prstGeom prst="rect">
            <a:avLst/>
          </a:prstGeom>
        </p:spPr>
        <p:txBody>
          <a:bodyPr wrap="square">
            <a:spAutoFit/>
          </a:bodyPr>
          <a:lstStyle/>
          <a:p>
            <a:r>
              <a:rPr lang="es-ES" sz="2000" dirty="0">
                <a:latin typeface="Times New Roman" panose="02020603050405020304" pitchFamily="18" charset="0"/>
                <a:ea typeface="Times New Roman" panose="02020603050405020304" pitchFamily="18" charset="0"/>
              </a:rPr>
              <a:t>Debe</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conocer</a:t>
            </a:r>
            <a:r>
              <a:rPr lang="es-ES" sz="2000" spc="30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a</a:t>
            </a:r>
            <a:r>
              <a:rPr lang="es-ES" sz="2000" spc="30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profundidad</a:t>
            </a:r>
            <a:r>
              <a:rPr lang="es-ES" sz="2000" spc="30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los</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problemas</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y</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características</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del aprendizaje operatorio de los estudiantes y las etapas y</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estadios del desarrollo cognoscitivo general.</a:t>
            </a:r>
            <a:endParaRPr lang="en-US" sz="2000" dirty="0"/>
          </a:p>
        </p:txBody>
      </p:sp>
      <p:sp>
        <p:nvSpPr>
          <p:cNvPr id="8" name="Rectángulo 7"/>
          <p:cNvSpPr/>
          <p:nvPr/>
        </p:nvSpPr>
        <p:spPr>
          <a:xfrm>
            <a:off x="949712" y="4607260"/>
            <a:ext cx="10162904" cy="1883657"/>
          </a:xfrm>
          <a:prstGeom prst="rect">
            <a:avLst/>
          </a:prstGeom>
        </p:spPr>
        <p:txBody>
          <a:bodyPr wrap="square">
            <a:spAutoFit/>
          </a:bodyPr>
          <a:lstStyle/>
          <a:p>
            <a:pPr marL="140970" marR="367030" indent="347345" algn="just">
              <a:lnSpc>
                <a:spcPct val="150000"/>
              </a:lnSpc>
              <a:spcAft>
                <a:spcPts val="0"/>
              </a:spcAft>
            </a:pPr>
            <a:r>
              <a:rPr lang="es-ES" sz="2000" dirty="0">
                <a:latin typeface="Times New Roman" panose="02020603050405020304" pitchFamily="18" charset="0"/>
                <a:ea typeface="Times New Roman" panose="02020603050405020304" pitchFamily="18" charset="0"/>
              </a:rPr>
              <a:t>Su papel fundamental consiste en promover</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una</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atmósfera</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de</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reciprocidad,</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de</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respeto</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y</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auto</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confianza</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para</a:t>
            </a:r>
            <a:r>
              <a:rPr lang="es-ES" sz="2000" spc="30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el</a:t>
            </a:r>
            <a:r>
              <a:rPr lang="es-ES" sz="2000" spc="300"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niño,</a:t>
            </a:r>
            <a:r>
              <a:rPr lang="es-ES" sz="2000" spc="300"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dando</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oportunidad para</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el</a:t>
            </a:r>
            <a:r>
              <a:rPr lang="es-ES" sz="2000" spc="30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aprendizaje </a:t>
            </a:r>
            <a:r>
              <a:rPr lang="es-ES" sz="2000" dirty="0" err="1">
                <a:latin typeface="Times New Roman" panose="02020603050405020304" pitchFamily="18" charset="0"/>
                <a:ea typeface="Times New Roman" panose="02020603050405020304" pitchFamily="18" charset="0"/>
              </a:rPr>
              <a:t>autoestructurante</a:t>
            </a:r>
            <a:r>
              <a:rPr lang="es-ES" sz="2000" dirty="0">
                <a:latin typeface="Times New Roman" panose="02020603050405020304" pitchFamily="18" charset="0"/>
                <a:ea typeface="Times New Roman" panose="02020603050405020304" pitchFamily="18" charset="0"/>
              </a:rPr>
              <a:t> de los estudiantes, principalmente a</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través</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de</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la</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"enseñanza</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indirecta"</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y</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del</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planteamiento</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de</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problemas</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y</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conflictos</a:t>
            </a:r>
            <a:r>
              <a:rPr lang="es-ES" sz="2000" spc="5" dirty="0">
                <a:latin typeface="Times New Roman" panose="02020603050405020304" pitchFamily="18" charset="0"/>
                <a:ea typeface="Times New Roman" panose="02020603050405020304" pitchFamily="18" charset="0"/>
              </a:rPr>
              <a:t> </a:t>
            </a:r>
            <a:r>
              <a:rPr lang="es-ES" sz="2000" dirty="0">
                <a:latin typeface="Times New Roman" panose="02020603050405020304" pitchFamily="18" charset="0"/>
                <a:ea typeface="Times New Roman" panose="02020603050405020304" pitchFamily="18" charset="0"/>
              </a:rPr>
              <a:t>cognoscitivos.</a:t>
            </a:r>
            <a:endParaRPr lang="en-US" sz="2000" dirty="0">
              <a:latin typeface="Times New Roman" panose="02020603050405020304" pitchFamily="18" charset="0"/>
              <a:ea typeface="Times New Roman" panose="02020603050405020304" pitchFamily="18" charset="0"/>
            </a:endParaRPr>
          </a:p>
        </p:txBody>
      </p:sp>
      <p:pic>
        <p:nvPicPr>
          <p:cNvPr id="9" name="Imagen 8"/>
          <p:cNvPicPr>
            <a:picLocks noChangeAspect="1"/>
          </p:cNvPicPr>
          <p:nvPr/>
        </p:nvPicPr>
        <p:blipFill>
          <a:blip r:embed="rId2"/>
          <a:stretch>
            <a:fillRect/>
          </a:stretch>
        </p:blipFill>
        <p:spPr>
          <a:xfrm>
            <a:off x="314737" y="2461600"/>
            <a:ext cx="744991" cy="1007475"/>
          </a:xfrm>
          <a:prstGeom prst="rect">
            <a:avLst/>
          </a:prstGeom>
        </p:spPr>
      </p:pic>
      <p:pic>
        <p:nvPicPr>
          <p:cNvPr id="10" name="Imagen 9"/>
          <p:cNvPicPr>
            <a:picLocks noChangeAspect="1"/>
          </p:cNvPicPr>
          <p:nvPr/>
        </p:nvPicPr>
        <p:blipFill>
          <a:blip r:embed="rId2"/>
          <a:stretch>
            <a:fillRect/>
          </a:stretch>
        </p:blipFill>
        <p:spPr>
          <a:xfrm>
            <a:off x="308612" y="3739322"/>
            <a:ext cx="744991" cy="1007475"/>
          </a:xfrm>
          <a:prstGeom prst="rect">
            <a:avLst/>
          </a:prstGeom>
        </p:spPr>
      </p:pic>
      <p:pic>
        <p:nvPicPr>
          <p:cNvPr id="11" name="Imagen 10"/>
          <p:cNvPicPr>
            <a:picLocks noChangeAspect="1"/>
          </p:cNvPicPr>
          <p:nvPr/>
        </p:nvPicPr>
        <p:blipFill>
          <a:blip r:embed="rId2"/>
          <a:stretch>
            <a:fillRect/>
          </a:stretch>
        </p:blipFill>
        <p:spPr>
          <a:xfrm>
            <a:off x="308613" y="5060614"/>
            <a:ext cx="744991" cy="1007475"/>
          </a:xfrm>
          <a:prstGeom prst="rect">
            <a:avLst/>
          </a:prstGeom>
        </p:spPr>
      </p:pic>
      <p:sp>
        <p:nvSpPr>
          <p:cNvPr id="12" name="CuadroTexto 11"/>
          <p:cNvSpPr txBox="1"/>
          <p:nvPr/>
        </p:nvSpPr>
        <p:spPr>
          <a:xfrm>
            <a:off x="478018" y="1436269"/>
            <a:ext cx="3137397" cy="369332"/>
          </a:xfrm>
          <a:prstGeom prst="rect">
            <a:avLst/>
          </a:prstGeom>
          <a:noFill/>
        </p:spPr>
        <p:txBody>
          <a:bodyPr wrap="none" rtlCol="0">
            <a:spAutoFit/>
          </a:bodyPr>
          <a:lstStyle/>
          <a:p>
            <a:r>
              <a:rPr lang="es-ES" dirty="0" smtClean="0">
                <a:solidFill>
                  <a:schemeClr val="bg1"/>
                </a:solidFill>
              </a:rPr>
              <a:t>Características de éste modelo:</a:t>
            </a:r>
            <a:endParaRPr lang="en-US" dirty="0">
              <a:solidFill>
                <a:schemeClr val="bg1"/>
              </a:solidFill>
            </a:endParaRPr>
          </a:p>
        </p:txBody>
      </p:sp>
    </p:spTree>
    <p:extLst>
      <p:ext uri="{BB962C8B-B14F-4D97-AF65-F5344CB8AC3E}">
        <p14:creationId xmlns:p14="http://schemas.microsoft.com/office/powerpoint/2010/main" val="271393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46216" y="2415835"/>
            <a:ext cx="9583784" cy="1015663"/>
          </a:xfrm>
          <a:prstGeom prst="rect">
            <a:avLst/>
          </a:prstGeom>
        </p:spPr>
        <p:txBody>
          <a:bodyPr wrap="square">
            <a:spAutoFit/>
          </a:bodyPr>
          <a:lstStyle/>
          <a:p>
            <a:pPr marL="488315">
              <a:spcAft>
                <a:spcPts val="0"/>
              </a:spcAft>
            </a:pPr>
            <a:r>
              <a:rPr lang="es-ES" sz="2000" dirty="0" smtClean="0">
                <a:latin typeface="Calibri" panose="020F0502020204030204" pitchFamily="34" charset="0"/>
                <a:ea typeface="Times New Roman" panose="02020603050405020304" pitchFamily="18" charset="0"/>
                <a:cs typeface="Calibri" panose="020F0502020204030204" pitchFamily="34" charset="0"/>
              </a:rPr>
              <a:t>El</a:t>
            </a:r>
            <a:r>
              <a:rPr lang="es-ES" sz="2000" spc="130" dirty="0" smtClean="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profesor</a:t>
            </a:r>
            <a:r>
              <a:rPr lang="es-ES" sz="2000" spc="54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debe</a:t>
            </a:r>
            <a:r>
              <a:rPr lang="es-ES" sz="2000" spc="550"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respetar</a:t>
            </a:r>
            <a:r>
              <a:rPr lang="es-ES" sz="2000" spc="54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los</a:t>
            </a:r>
            <a:r>
              <a:rPr lang="es-ES" sz="2000" spc="12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errores</a:t>
            </a:r>
            <a:r>
              <a:rPr lang="es-ES" sz="2000" spc="140"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(los</a:t>
            </a:r>
            <a:r>
              <a:rPr lang="es-ES" sz="2000" spc="12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cuales</a:t>
            </a:r>
            <a:r>
              <a:rPr lang="es-ES" sz="2000" spc="120"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siempre</a:t>
            </a:r>
            <a:r>
              <a:rPr lang="es-ES" sz="2000" spc="115" dirty="0">
                <a:latin typeface="Calibri" panose="020F0502020204030204" pitchFamily="34" charset="0"/>
                <a:ea typeface="Times New Roman" panose="02020603050405020304" pitchFamily="18" charset="0"/>
                <a:cs typeface="Calibri" panose="020F0502020204030204" pitchFamily="34" charset="0"/>
              </a:rPr>
              <a:t> </a:t>
            </a:r>
            <a:r>
              <a:rPr lang="es-ES" sz="2000" dirty="0" smtClean="0">
                <a:latin typeface="Calibri" panose="020F0502020204030204" pitchFamily="34" charset="0"/>
                <a:ea typeface="Times New Roman" panose="02020603050405020304" pitchFamily="18" charset="0"/>
                <a:cs typeface="Calibri" panose="020F0502020204030204" pitchFamily="34" charset="0"/>
              </a:rPr>
              <a:t>tienen</a:t>
            </a:r>
            <a:r>
              <a:rPr lang="en-US" sz="2000" dirty="0" smtClean="0">
                <a:latin typeface="Calibri" panose="020F0502020204030204" pitchFamily="34" charset="0"/>
                <a:ea typeface="Times New Roman" panose="02020603050405020304" pitchFamily="18" charset="0"/>
                <a:cs typeface="Calibri" panose="020F0502020204030204" pitchFamily="34" charset="0"/>
              </a:rPr>
              <a:t> </a:t>
            </a:r>
            <a:r>
              <a:rPr lang="es-ES" sz="2000" dirty="0" smtClean="0">
                <a:latin typeface="Calibri" panose="020F0502020204030204" pitchFamily="34" charset="0"/>
                <a:ea typeface="Times New Roman" panose="02020603050405020304" pitchFamily="18" charset="0"/>
                <a:cs typeface="Calibri" panose="020F0502020204030204" pitchFamily="34" charset="0"/>
              </a:rPr>
              <a:t>algo </a:t>
            </a:r>
            <a:r>
              <a:rPr lang="es-ES" sz="2000" dirty="0">
                <a:latin typeface="Calibri" panose="020F0502020204030204" pitchFamily="34" charset="0"/>
                <a:ea typeface="Times New Roman" panose="02020603050405020304" pitchFamily="18" charset="0"/>
                <a:cs typeface="Calibri" panose="020F0502020204030204" pitchFamily="34" charset="0"/>
              </a:rPr>
              <a:t>de la respuesta correcta) y estrategias de conocimiento propias de los niños y no exigir</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la emisión simple de la "respuesta correcta". </a:t>
            </a:r>
            <a:endParaRPr lang="en-US" sz="2000" dirty="0">
              <a:latin typeface="Calibri" panose="020F0502020204030204" pitchFamily="34" charset="0"/>
              <a:ea typeface="Times New Roman" panose="02020603050405020304" pitchFamily="18" charset="0"/>
              <a:cs typeface="Calibri" panose="020F0502020204030204" pitchFamily="34" charset="0"/>
            </a:endParaRPr>
          </a:p>
        </p:txBody>
      </p:sp>
      <p:sp>
        <p:nvSpPr>
          <p:cNvPr id="5" name="Rectángulo 4"/>
          <p:cNvSpPr/>
          <p:nvPr/>
        </p:nvSpPr>
        <p:spPr>
          <a:xfrm>
            <a:off x="1846216" y="4119379"/>
            <a:ext cx="9374776" cy="1323439"/>
          </a:xfrm>
          <a:prstGeom prst="rect">
            <a:avLst/>
          </a:prstGeom>
        </p:spPr>
        <p:txBody>
          <a:bodyPr wrap="square">
            <a:spAutoFit/>
          </a:bodyPr>
          <a:lstStyle/>
          <a:p>
            <a:pPr marL="488315">
              <a:spcAft>
                <a:spcPts val="0"/>
              </a:spcAft>
            </a:pPr>
            <a:r>
              <a:rPr lang="es-ES" sz="2000" dirty="0">
                <a:latin typeface="Calibri" panose="020F0502020204030204" pitchFamily="34" charset="0"/>
                <a:ea typeface="Times New Roman" panose="02020603050405020304" pitchFamily="18" charset="0"/>
                <a:cs typeface="Calibri" panose="020F0502020204030204" pitchFamily="34" charset="0"/>
              </a:rPr>
              <a:t>Debe evitar el uso de la recompensa y el</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castigo (sanciones expiatorias) y promover que los</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niños</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construyan</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sus propios valores</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morales</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y</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sólo</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en aquellas ocasiones cuando sea necesario hacer </a:t>
            </a:r>
            <a:r>
              <a:rPr lang="es-ES" sz="2000" dirty="0" smtClean="0">
                <a:latin typeface="Calibri" panose="020F0502020204030204" pitchFamily="34" charset="0"/>
                <a:ea typeface="Times New Roman" panose="02020603050405020304" pitchFamily="18" charset="0"/>
                <a:cs typeface="Calibri" panose="020F0502020204030204" pitchFamily="34" charset="0"/>
              </a:rPr>
              <a:t>uso, </a:t>
            </a:r>
            <a:r>
              <a:rPr lang="es-ES" sz="2000" dirty="0">
                <a:latin typeface="Calibri" panose="020F0502020204030204" pitchFamily="34" charset="0"/>
                <a:ea typeface="Times New Roman" panose="02020603050405020304" pitchFamily="18" charset="0"/>
                <a:cs typeface="Calibri" panose="020F0502020204030204" pitchFamily="34" charset="0"/>
              </a:rPr>
              <a:t>de lo que</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Piaget</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llamó sanciones por</a:t>
            </a:r>
            <a:r>
              <a:rPr lang="es-ES" sz="2000" spc="29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reciprocidad,</a:t>
            </a:r>
            <a:r>
              <a:rPr lang="es-ES" sz="2000" spc="29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siempre</a:t>
            </a:r>
            <a:r>
              <a:rPr lang="es-ES" sz="2000" spc="29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en</a:t>
            </a:r>
            <a:r>
              <a:rPr lang="es-ES" sz="2000" spc="29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un contexto</a:t>
            </a:r>
            <a:r>
              <a:rPr lang="es-ES" sz="2000" spc="-5" dirty="0">
                <a:latin typeface="Calibri" panose="020F0502020204030204" pitchFamily="34" charset="0"/>
                <a:ea typeface="Times New Roman" panose="02020603050405020304" pitchFamily="18" charset="0"/>
                <a:cs typeface="Calibri" panose="020F0502020204030204" pitchFamily="34" charset="0"/>
              </a:rPr>
              <a:t> </a:t>
            </a:r>
            <a:r>
              <a:rPr lang="es-ES" sz="2000" dirty="0">
                <a:latin typeface="Calibri" panose="020F0502020204030204" pitchFamily="34" charset="0"/>
                <a:ea typeface="Times New Roman" panose="02020603050405020304" pitchFamily="18" charset="0"/>
                <a:cs typeface="Calibri" panose="020F0502020204030204" pitchFamily="34" charset="0"/>
              </a:rPr>
              <a:t>de respeto mutuo.</a:t>
            </a:r>
            <a:endParaRPr lang="en-US" sz="20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7" name="Imagen 6"/>
          <p:cNvPicPr>
            <a:picLocks noChangeAspect="1"/>
          </p:cNvPicPr>
          <p:nvPr/>
        </p:nvPicPr>
        <p:blipFill>
          <a:blip r:embed="rId2"/>
          <a:stretch>
            <a:fillRect/>
          </a:stretch>
        </p:blipFill>
        <p:spPr>
          <a:xfrm>
            <a:off x="792270" y="4119379"/>
            <a:ext cx="1197836" cy="1192512"/>
          </a:xfrm>
          <a:prstGeom prst="rect">
            <a:avLst/>
          </a:prstGeom>
        </p:spPr>
      </p:pic>
      <p:pic>
        <p:nvPicPr>
          <p:cNvPr id="8" name="Imagen 7"/>
          <p:cNvPicPr>
            <a:picLocks noChangeAspect="1"/>
          </p:cNvPicPr>
          <p:nvPr/>
        </p:nvPicPr>
        <p:blipFill>
          <a:blip r:embed="rId2"/>
          <a:stretch>
            <a:fillRect/>
          </a:stretch>
        </p:blipFill>
        <p:spPr>
          <a:xfrm>
            <a:off x="744583" y="2327410"/>
            <a:ext cx="1197836" cy="1192512"/>
          </a:xfrm>
          <a:prstGeom prst="rect">
            <a:avLst/>
          </a:prstGeom>
        </p:spPr>
      </p:pic>
    </p:spTree>
    <p:extLst>
      <p:ext uri="{BB962C8B-B14F-4D97-AF65-F5344CB8AC3E}">
        <p14:creationId xmlns:p14="http://schemas.microsoft.com/office/powerpoint/2010/main" val="3522741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93073" y="767583"/>
            <a:ext cx="10485118" cy="461665"/>
          </a:xfrm>
          <a:prstGeom prst="rect">
            <a:avLst/>
          </a:prstGeom>
        </p:spPr>
        <p:txBody>
          <a:bodyPr wrap="square">
            <a:spAutoFit/>
          </a:bodyPr>
          <a:lstStyle/>
          <a:p>
            <a:r>
              <a:rPr lang="es-ES" sz="2400" b="1" dirty="0">
                <a:solidFill>
                  <a:schemeClr val="bg1"/>
                </a:solidFill>
                <a:latin typeface="Times New Roman" panose="02020603050405020304" pitchFamily="18" charset="0"/>
                <a:ea typeface="Times New Roman" panose="02020603050405020304" pitchFamily="18" charset="0"/>
              </a:rPr>
              <a:t>De acuerdo con los escritos de Piaget </a:t>
            </a:r>
            <a:r>
              <a:rPr lang="es-ES" sz="2400" b="1" dirty="0" smtClean="0">
                <a:solidFill>
                  <a:schemeClr val="bg1"/>
                </a:solidFill>
                <a:latin typeface="Times New Roman" panose="02020603050405020304" pitchFamily="18" charset="0"/>
                <a:ea typeface="Times New Roman" panose="02020603050405020304" pitchFamily="18" charset="0"/>
              </a:rPr>
              <a:t>(1985</a:t>
            </a:r>
            <a:r>
              <a:rPr lang="es-ES" sz="2400" b="1" dirty="0">
                <a:solidFill>
                  <a:schemeClr val="bg1"/>
                </a:solidFill>
                <a:latin typeface="Times New Roman" panose="02020603050405020304" pitchFamily="18" charset="0"/>
                <a:ea typeface="Times New Roman" panose="02020603050405020304" pitchFamily="18" charset="0"/>
              </a:rPr>
              <a:t>) existen dos tipos de sanciones:</a:t>
            </a:r>
            <a:r>
              <a:rPr lang="es-ES" sz="2400" b="1" spc="5" dirty="0">
                <a:solidFill>
                  <a:schemeClr val="bg1"/>
                </a:solidFill>
                <a:latin typeface="Times New Roman" panose="02020603050405020304" pitchFamily="18" charset="0"/>
                <a:ea typeface="Times New Roman" panose="02020603050405020304" pitchFamily="18" charset="0"/>
              </a:rPr>
              <a:t> </a:t>
            </a:r>
            <a:endParaRPr lang="en-US" sz="2400" b="1" dirty="0">
              <a:solidFill>
                <a:schemeClr val="bg1"/>
              </a:solidFill>
            </a:endParaRPr>
          </a:p>
        </p:txBody>
      </p:sp>
      <p:graphicFrame>
        <p:nvGraphicFramePr>
          <p:cNvPr id="5" name="Diagrama 4"/>
          <p:cNvGraphicFramePr/>
          <p:nvPr>
            <p:extLst>
              <p:ext uri="{D42A27DB-BD31-4B8C-83A1-F6EECF244321}">
                <p14:modId xmlns:p14="http://schemas.microsoft.com/office/powerpoint/2010/main" val="1661592074"/>
              </p:ext>
            </p:extLst>
          </p:nvPr>
        </p:nvGraphicFramePr>
        <p:xfrm>
          <a:off x="814250" y="1229248"/>
          <a:ext cx="10485118" cy="5929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3161716"/>
      </p:ext>
    </p:extLst>
  </p:cSld>
  <p:clrMapOvr>
    <a:masterClrMapping/>
  </p:clrMapOvr>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Dividendo</Template>
  <TotalTime>13100</TotalTime>
  <Words>1679</Words>
  <Application>Microsoft Office PowerPoint</Application>
  <PresentationFormat>Panorámica</PresentationFormat>
  <Paragraphs>116</Paragraphs>
  <Slides>38</Slides>
  <Notes>0</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38</vt:i4>
      </vt:variant>
    </vt:vector>
  </HeadingPairs>
  <TitlesOfParts>
    <vt:vector size="55" baseType="lpstr">
      <vt:lpstr>Arial</vt:lpstr>
      <vt:lpstr>Arial Black</vt:lpstr>
      <vt:lpstr>Arial MT</vt:lpstr>
      <vt:lpstr>Calibri</vt:lpstr>
      <vt:lpstr>Catamaran</vt:lpstr>
      <vt:lpstr>ff1</vt:lpstr>
      <vt:lpstr>ff2</vt:lpstr>
      <vt:lpstr>ff3</vt:lpstr>
      <vt:lpstr>ff5</vt:lpstr>
      <vt:lpstr>ff8</vt:lpstr>
      <vt:lpstr>georgia, serif</vt:lpstr>
      <vt:lpstr>Gill Sans MT</vt:lpstr>
      <vt:lpstr>Open Sans</vt:lpstr>
      <vt:lpstr>Symbol</vt:lpstr>
      <vt:lpstr>Times New Roman</vt:lpstr>
      <vt:lpstr>Wingdings 2</vt:lpstr>
      <vt:lpstr>Dividendo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marlene muzquiz flores</dc:creator>
  <cp:lastModifiedBy>marlene muzquiz flores</cp:lastModifiedBy>
  <cp:revision>64</cp:revision>
  <dcterms:created xsi:type="dcterms:W3CDTF">2022-02-08T15:46:08Z</dcterms:created>
  <dcterms:modified xsi:type="dcterms:W3CDTF">2022-03-08T17:54:38Z</dcterms:modified>
</cp:coreProperties>
</file>