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4" r:id="rId1"/>
  </p:sldMasterIdLst>
  <p:sldIdLst>
    <p:sldId id="293" r:id="rId2"/>
    <p:sldId id="294" r:id="rId3"/>
    <p:sldId id="295" r:id="rId4"/>
    <p:sldId id="271" r:id="rId5"/>
    <p:sldId id="287" r:id="rId6"/>
    <p:sldId id="278" r:id="rId7"/>
    <p:sldId id="267" r:id="rId8"/>
    <p:sldId id="263" r:id="rId9"/>
    <p:sldId id="264" r:id="rId10"/>
    <p:sldId id="262" r:id="rId11"/>
    <p:sldId id="265" r:id="rId12"/>
    <p:sldId id="266" r:id="rId13"/>
    <p:sldId id="269" r:id="rId14"/>
    <p:sldId id="272" r:id="rId15"/>
    <p:sldId id="270" r:id="rId16"/>
    <p:sldId id="273" r:id="rId17"/>
    <p:sldId id="261" r:id="rId18"/>
    <p:sldId id="257" r:id="rId19"/>
    <p:sldId id="258" r:id="rId20"/>
    <p:sldId id="259" r:id="rId21"/>
    <p:sldId id="274" r:id="rId22"/>
    <p:sldId id="275" r:id="rId23"/>
    <p:sldId id="276" r:id="rId24"/>
    <p:sldId id="277" r:id="rId25"/>
    <p:sldId id="279" r:id="rId26"/>
    <p:sldId id="280" r:id="rId27"/>
    <p:sldId id="281" r:id="rId28"/>
    <p:sldId id="260" r:id="rId29"/>
    <p:sldId id="283" r:id="rId30"/>
    <p:sldId id="284" r:id="rId31"/>
    <p:sldId id="286" r:id="rId32"/>
    <p:sldId id="282" r:id="rId33"/>
    <p:sldId id="288" r:id="rId34"/>
    <p:sldId id="289" r:id="rId35"/>
    <p:sldId id="290" r:id="rId36"/>
    <p:sldId id="291" r:id="rId37"/>
    <p:sldId id="292" r:id="rId3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96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986A945-E669-4C2D-8060-97B09722EFC1}" type="doc">
      <dgm:prSet loTypeId="urn:microsoft.com/office/officeart/2005/8/layout/hProcess6" loCatId="process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5E6577B7-B765-4773-98BB-EDCF56E2873A}">
      <dgm:prSet phldrT="[Texto]"/>
      <dgm:spPr/>
      <dgm:t>
        <a:bodyPr/>
        <a:lstStyle/>
        <a:p>
          <a:endParaRPr lang="es-ES" dirty="0"/>
        </a:p>
      </dgm:t>
    </dgm:pt>
    <dgm:pt modelId="{81797BA9-F2BB-4882-92BF-C9C588BE195F}" type="parTrans" cxnId="{81409451-872E-4EC8-8236-5158A92E91BA}">
      <dgm:prSet/>
      <dgm:spPr/>
      <dgm:t>
        <a:bodyPr/>
        <a:lstStyle/>
        <a:p>
          <a:endParaRPr lang="es-ES"/>
        </a:p>
      </dgm:t>
    </dgm:pt>
    <dgm:pt modelId="{FDAE9DA5-3F10-4C5D-9BA6-0BA650EAA904}" type="sibTrans" cxnId="{81409451-872E-4EC8-8236-5158A92E91BA}">
      <dgm:prSet/>
      <dgm:spPr/>
      <dgm:t>
        <a:bodyPr/>
        <a:lstStyle/>
        <a:p>
          <a:endParaRPr lang="es-ES"/>
        </a:p>
      </dgm:t>
    </dgm:pt>
    <dgm:pt modelId="{FE597841-EA1F-418E-B246-FF95D4345DE9}">
      <dgm:prSet phldrT="[Texto]" custT="1"/>
      <dgm:spPr/>
      <dgm:t>
        <a:bodyPr/>
        <a:lstStyle/>
        <a:p>
          <a:r>
            <a:rPr lang="es-ES" sz="3600" dirty="0" smtClean="0"/>
            <a:t>2004</a:t>
          </a:r>
          <a:endParaRPr lang="es-ES" sz="3600" dirty="0"/>
        </a:p>
      </dgm:t>
    </dgm:pt>
    <dgm:pt modelId="{A5CABCAF-921E-4F43-9FF8-DB3EFCCD2B98}" type="parTrans" cxnId="{1B65234A-E507-40A4-8054-EF879C4EE6F3}">
      <dgm:prSet/>
      <dgm:spPr/>
      <dgm:t>
        <a:bodyPr/>
        <a:lstStyle/>
        <a:p>
          <a:endParaRPr lang="es-ES"/>
        </a:p>
      </dgm:t>
    </dgm:pt>
    <dgm:pt modelId="{0EE9F9BE-77EA-4B2B-A2A2-36B740AFA9F8}" type="sibTrans" cxnId="{1B65234A-E507-40A4-8054-EF879C4EE6F3}">
      <dgm:prSet/>
      <dgm:spPr/>
      <dgm:t>
        <a:bodyPr/>
        <a:lstStyle/>
        <a:p>
          <a:endParaRPr lang="es-ES"/>
        </a:p>
      </dgm:t>
    </dgm:pt>
    <dgm:pt modelId="{0D2ADB55-3C2B-41E5-95D6-B26358D31F5E}">
      <dgm:prSet phldrT="[Texto]"/>
      <dgm:spPr/>
      <dgm:t>
        <a:bodyPr/>
        <a:lstStyle/>
        <a:p>
          <a:endParaRPr lang="es-ES" dirty="0"/>
        </a:p>
      </dgm:t>
    </dgm:pt>
    <dgm:pt modelId="{9FE68B83-2E7C-454D-A521-463EDEE33C05}" type="parTrans" cxnId="{D8ABD27C-CCBC-41F5-BA81-A2214EE080A6}">
      <dgm:prSet/>
      <dgm:spPr/>
      <dgm:t>
        <a:bodyPr/>
        <a:lstStyle/>
        <a:p>
          <a:endParaRPr lang="es-ES"/>
        </a:p>
      </dgm:t>
    </dgm:pt>
    <dgm:pt modelId="{E233B997-F2CC-4C53-8C0C-B6546D0F7097}" type="sibTrans" cxnId="{D8ABD27C-CCBC-41F5-BA81-A2214EE080A6}">
      <dgm:prSet/>
      <dgm:spPr/>
      <dgm:t>
        <a:bodyPr/>
        <a:lstStyle/>
        <a:p>
          <a:endParaRPr lang="es-ES"/>
        </a:p>
      </dgm:t>
    </dgm:pt>
    <dgm:pt modelId="{426C86B8-B80A-45E0-A72D-A090FD081774}">
      <dgm:prSet phldrT="[Texto]" custT="1"/>
      <dgm:spPr/>
      <dgm:t>
        <a:bodyPr/>
        <a:lstStyle/>
        <a:p>
          <a:r>
            <a:rPr lang="es-ES" sz="3200" dirty="0" smtClean="0"/>
            <a:t>2011</a:t>
          </a:r>
          <a:endParaRPr lang="es-ES" sz="3200" dirty="0"/>
        </a:p>
      </dgm:t>
    </dgm:pt>
    <dgm:pt modelId="{53EE9216-7F7A-49E0-BA80-80CC3D864EFF}" type="parTrans" cxnId="{51971998-F534-4FDA-8D51-F8151FFE1391}">
      <dgm:prSet/>
      <dgm:spPr/>
      <dgm:t>
        <a:bodyPr/>
        <a:lstStyle/>
        <a:p>
          <a:endParaRPr lang="es-ES"/>
        </a:p>
      </dgm:t>
    </dgm:pt>
    <dgm:pt modelId="{0F04F7AC-1983-40FD-BBEE-079F3372805D}" type="sibTrans" cxnId="{51971998-F534-4FDA-8D51-F8151FFE1391}">
      <dgm:prSet/>
      <dgm:spPr/>
      <dgm:t>
        <a:bodyPr/>
        <a:lstStyle/>
        <a:p>
          <a:endParaRPr lang="es-ES"/>
        </a:p>
      </dgm:t>
    </dgm:pt>
    <dgm:pt modelId="{2C8C9E57-07FE-4AF9-946B-3411E12E9B4F}">
      <dgm:prSet phldrT="[Texto]"/>
      <dgm:spPr/>
      <dgm:t>
        <a:bodyPr/>
        <a:lstStyle/>
        <a:p>
          <a:endParaRPr lang="es-ES" dirty="0"/>
        </a:p>
      </dgm:t>
    </dgm:pt>
    <dgm:pt modelId="{B142C6F5-8B2B-4EC8-B704-D20B66552C12}" type="parTrans" cxnId="{FE06E6EF-F417-4C75-95F4-DB0B94E79A26}">
      <dgm:prSet/>
      <dgm:spPr/>
      <dgm:t>
        <a:bodyPr/>
        <a:lstStyle/>
        <a:p>
          <a:endParaRPr lang="es-ES"/>
        </a:p>
      </dgm:t>
    </dgm:pt>
    <dgm:pt modelId="{414C3F2B-407E-4394-BF74-870B92B42999}" type="sibTrans" cxnId="{FE06E6EF-F417-4C75-95F4-DB0B94E79A26}">
      <dgm:prSet/>
      <dgm:spPr/>
      <dgm:t>
        <a:bodyPr/>
        <a:lstStyle/>
        <a:p>
          <a:endParaRPr lang="es-ES"/>
        </a:p>
      </dgm:t>
    </dgm:pt>
    <dgm:pt modelId="{0E155DB1-5ADA-4C4E-B2D2-04F2675B4A31}">
      <dgm:prSet phldrT="[Texto]" custT="1"/>
      <dgm:spPr/>
      <dgm:t>
        <a:bodyPr/>
        <a:lstStyle/>
        <a:p>
          <a:r>
            <a:rPr lang="es-ES" sz="1800" dirty="0" smtClean="0"/>
            <a:t>Aprendizajes Clave</a:t>
          </a:r>
          <a:endParaRPr lang="es-ES" sz="1800" dirty="0"/>
        </a:p>
      </dgm:t>
    </dgm:pt>
    <dgm:pt modelId="{EE35D49A-0D00-4788-A038-2A49E851FCF6}" type="parTrans" cxnId="{84498F33-4EB1-4827-B85D-30D0EF992306}">
      <dgm:prSet/>
      <dgm:spPr/>
      <dgm:t>
        <a:bodyPr/>
        <a:lstStyle/>
        <a:p>
          <a:endParaRPr lang="es-ES"/>
        </a:p>
      </dgm:t>
    </dgm:pt>
    <dgm:pt modelId="{35708FE0-A850-488A-992E-0E6B3E543EB1}" type="sibTrans" cxnId="{84498F33-4EB1-4827-B85D-30D0EF992306}">
      <dgm:prSet/>
      <dgm:spPr/>
      <dgm:t>
        <a:bodyPr/>
        <a:lstStyle/>
        <a:p>
          <a:endParaRPr lang="es-ES"/>
        </a:p>
      </dgm:t>
    </dgm:pt>
    <dgm:pt modelId="{7C6A3D1E-84DD-4BA1-B2EE-F0C1BDEB32C1}" type="pres">
      <dgm:prSet presAssocID="{0986A945-E669-4C2D-8060-97B09722EFC1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6D764608-D355-4AD4-BA12-8A6C46397F47}" type="pres">
      <dgm:prSet presAssocID="{5E6577B7-B765-4773-98BB-EDCF56E2873A}" presName="compNode" presStyleCnt="0"/>
      <dgm:spPr/>
    </dgm:pt>
    <dgm:pt modelId="{9DC0B45D-E10D-42D1-B57D-17BF70D224B0}" type="pres">
      <dgm:prSet presAssocID="{5E6577B7-B765-4773-98BB-EDCF56E2873A}" presName="noGeometry" presStyleCnt="0"/>
      <dgm:spPr/>
    </dgm:pt>
    <dgm:pt modelId="{79EBA641-12E2-45D4-80B8-F1F1FA822062}" type="pres">
      <dgm:prSet presAssocID="{5E6577B7-B765-4773-98BB-EDCF56E2873A}" presName="childTextVisible" presStyleLbl="b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160DE68-0DFF-42C7-8D2E-A3B0B9F37F4A}" type="pres">
      <dgm:prSet presAssocID="{5E6577B7-B765-4773-98BB-EDCF56E2873A}" presName="childTextHidden" presStyleLbl="bgAccFollowNode1" presStyleIdx="0" presStyleCnt="3"/>
      <dgm:spPr/>
      <dgm:t>
        <a:bodyPr/>
        <a:lstStyle/>
        <a:p>
          <a:endParaRPr lang="es-ES"/>
        </a:p>
      </dgm:t>
    </dgm:pt>
    <dgm:pt modelId="{ED68B838-7939-496C-A070-3277B82DECE0}" type="pres">
      <dgm:prSet presAssocID="{5E6577B7-B765-4773-98BB-EDCF56E2873A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3D6F162-D672-46EC-813C-AE979798FF3C}" type="pres">
      <dgm:prSet presAssocID="{5E6577B7-B765-4773-98BB-EDCF56E2873A}" presName="aSpace" presStyleCnt="0"/>
      <dgm:spPr/>
    </dgm:pt>
    <dgm:pt modelId="{676DBFE2-C3E0-4611-A02A-D4B40DC857AE}" type="pres">
      <dgm:prSet presAssocID="{0D2ADB55-3C2B-41E5-95D6-B26358D31F5E}" presName="compNode" presStyleCnt="0"/>
      <dgm:spPr/>
    </dgm:pt>
    <dgm:pt modelId="{20551498-CF41-40B6-911B-D6243A6B4253}" type="pres">
      <dgm:prSet presAssocID="{0D2ADB55-3C2B-41E5-95D6-B26358D31F5E}" presName="noGeometry" presStyleCnt="0"/>
      <dgm:spPr/>
    </dgm:pt>
    <dgm:pt modelId="{15E8F434-3186-4D52-8CCB-33C1B79468E9}" type="pres">
      <dgm:prSet presAssocID="{0D2ADB55-3C2B-41E5-95D6-B26358D31F5E}" presName="childTextVisible" presStyleLbl="b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748CB90-A37E-4344-8264-3D17045A688A}" type="pres">
      <dgm:prSet presAssocID="{0D2ADB55-3C2B-41E5-95D6-B26358D31F5E}" presName="childTextHidden" presStyleLbl="bgAccFollowNode1" presStyleIdx="1" presStyleCnt="3"/>
      <dgm:spPr/>
      <dgm:t>
        <a:bodyPr/>
        <a:lstStyle/>
        <a:p>
          <a:endParaRPr lang="es-ES"/>
        </a:p>
      </dgm:t>
    </dgm:pt>
    <dgm:pt modelId="{C9293452-1C8B-416B-871F-4AF918B90319}" type="pres">
      <dgm:prSet presAssocID="{0D2ADB55-3C2B-41E5-95D6-B26358D31F5E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7DB4333-0245-496F-A9F8-48E86762F1F6}" type="pres">
      <dgm:prSet presAssocID="{0D2ADB55-3C2B-41E5-95D6-B26358D31F5E}" presName="aSpace" presStyleCnt="0"/>
      <dgm:spPr/>
    </dgm:pt>
    <dgm:pt modelId="{35F934DA-AFAB-4A51-8B2E-620EEC4AA54F}" type="pres">
      <dgm:prSet presAssocID="{2C8C9E57-07FE-4AF9-946B-3411E12E9B4F}" presName="compNode" presStyleCnt="0"/>
      <dgm:spPr/>
    </dgm:pt>
    <dgm:pt modelId="{A47A76C1-204A-40E2-B34F-9EEB653796F7}" type="pres">
      <dgm:prSet presAssocID="{2C8C9E57-07FE-4AF9-946B-3411E12E9B4F}" presName="noGeometry" presStyleCnt="0"/>
      <dgm:spPr/>
    </dgm:pt>
    <dgm:pt modelId="{2EED8681-0368-46AE-8139-873E1236E47F}" type="pres">
      <dgm:prSet presAssocID="{2C8C9E57-07FE-4AF9-946B-3411E12E9B4F}" presName="childTextVisible" presStyleLbl="b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80801A7-47BA-48C2-AC3D-8FBC3BB3A4CF}" type="pres">
      <dgm:prSet presAssocID="{2C8C9E57-07FE-4AF9-946B-3411E12E9B4F}" presName="childTextHidden" presStyleLbl="bgAccFollowNode1" presStyleIdx="2" presStyleCnt="3"/>
      <dgm:spPr/>
      <dgm:t>
        <a:bodyPr/>
        <a:lstStyle/>
        <a:p>
          <a:endParaRPr lang="es-ES"/>
        </a:p>
      </dgm:t>
    </dgm:pt>
    <dgm:pt modelId="{4CFE6097-0097-40A7-A542-2F112ABF4716}" type="pres">
      <dgm:prSet presAssocID="{2C8C9E57-07FE-4AF9-946B-3411E12E9B4F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52E18FAC-CA03-4F10-8DB5-E7E241C2C854}" type="presOf" srcId="{0986A945-E669-4C2D-8060-97B09722EFC1}" destId="{7C6A3D1E-84DD-4BA1-B2EE-F0C1BDEB32C1}" srcOrd="0" destOrd="0" presId="urn:microsoft.com/office/officeart/2005/8/layout/hProcess6"/>
    <dgm:cxn modelId="{FE06E6EF-F417-4C75-95F4-DB0B94E79A26}" srcId="{0986A945-E669-4C2D-8060-97B09722EFC1}" destId="{2C8C9E57-07FE-4AF9-946B-3411E12E9B4F}" srcOrd="2" destOrd="0" parTransId="{B142C6F5-8B2B-4EC8-B704-D20B66552C12}" sibTransId="{414C3F2B-407E-4394-BF74-870B92B42999}"/>
    <dgm:cxn modelId="{19242A19-73FE-43F0-8A67-B73476B87134}" type="presOf" srcId="{426C86B8-B80A-45E0-A72D-A090FD081774}" destId="{15E8F434-3186-4D52-8CCB-33C1B79468E9}" srcOrd="0" destOrd="0" presId="urn:microsoft.com/office/officeart/2005/8/layout/hProcess6"/>
    <dgm:cxn modelId="{51971998-F534-4FDA-8D51-F8151FFE1391}" srcId="{0D2ADB55-3C2B-41E5-95D6-B26358D31F5E}" destId="{426C86B8-B80A-45E0-A72D-A090FD081774}" srcOrd="0" destOrd="0" parTransId="{53EE9216-7F7A-49E0-BA80-80CC3D864EFF}" sibTransId="{0F04F7AC-1983-40FD-BBEE-079F3372805D}"/>
    <dgm:cxn modelId="{F1A92B6D-E042-4D2C-8C69-5F1E368354F1}" type="presOf" srcId="{0E155DB1-5ADA-4C4E-B2D2-04F2675B4A31}" destId="{180801A7-47BA-48C2-AC3D-8FBC3BB3A4CF}" srcOrd="1" destOrd="0" presId="urn:microsoft.com/office/officeart/2005/8/layout/hProcess6"/>
    <dgm:cxn modelId="{1B65234A-E507-40A4-8054-EF879C4EE6F3}" srcId="{5E6577B7-B765-4773-98BB-EDCF56E2873A}" destId="{FE597841-EA1F-418E-B246-FF95D4345DE9}" srcOrd="0" destOrd="0" parTransId="{A5CABCAF-921E-4F43-9FF8-DB3EFCCD2B98}" sibTransId="{0EE9F9BE-77EA-4B2B-A2A2-36B740AFA9F8}"/>
    <dgm:cxn modelId="{F37E221A-2162-4CD9-BD08-0F51BA2BD095}" type="presOf" srcId="{FE597841-EA1F-418E-B246-FF95D4345DE9}" destId="{79EBA641-12E2-45D4-80B8-F1F1FA822062}" srcOrd="0" destOrd="0" presId="urn:microsoft.com/office/officeart/2005/8/layout/hProcess6"/>
    <dgm:cxn modelId="{419C405D-D41C-4EFD-AD26-83693284DCB1}" type="presOf" srcId="{2C8C9E57-07FE-4AF9-946B-3411E12E9B4F}" destId="{4CFE6097-0097-40A7-A542-2F112ABF4716}" srcOrd="0" destOrd="0" presId="urn:microsoft.com/office/officeart/2005/8/layout/hProcess6"/>
    <dgm:cxn modelId="{93F17788-6591-4134-B45D-4DBA7A64E5FC}" type="presOf" srcId="{FE597841-EA1F-418E-B246-FF95D4345DE9}" destId="{A160DE68-0DFF-42C7-8D2E-A3B0B9F37F4A}" srcOrd="1" destOrd="0" presId="urn:microsoft.com/office/officeart/2005/8/layout/hProcess6"/>
    <dgm:cxn modelId="{0682EE7A-D226-4672-8787-F16FB576C7BE}" type="presOf" srcId="{0E155DB1-5ADA-4C4E-B2D2-04F2675B4A31}" destId="{2EED8681-0368-46AE-8139-873E1236E47F}" srcOrd="0" destOrd="0" presId="urn:microsoft.com/office/officeart/2005/8/layout/hProcess6"/>
    <dgm:cxn modelId="{84498F33-4EB1-4827-B85D-30D0EF992306}" srcId="{2C8C9E57-07FE-4AF9-946B-3411E12E9B4F}" destId="{0E155DB1-5ADA-4C4E-B2D2-04F2675B4A31}" srcOrd="0" destOrd="0" parTransId="{EE35D49A-0D00-4788-A038-2A49E851FCF6}" sibTransId="{35708FE0-A850-488A-992E-0E6B3E543EB1}"/>
    <dgm:cxn modelId="{BBA2BC8E-CCA5-44AC-81A8-5F52EB904B9D}" type="presOf" srcId="{426C86B8-B80A-45E0-A72D-A090FD081774}" destId="{3748CB90-A37E-4344-8264-3D17045A688A}" srcOrd="1" destOrd="0" presId="urn:microsoft.com/office/officeart/2005/8/layout/hProcess6"/>
    <dgm:cxn modelId="{D8ABD27C-CCBC-41F5-BA81-A2214EE080A6}" srcId="{0986A945-E669-4C2D-8060-97B09722EFC1}" destId="{0D2ADB55-3C2B-41E5-95D6-B26358D31F5E}" srcOrd="1" destOrd="0" parTransId="{9FE68B83-2E7C-454D-A521-463EDEE33C05}" sibTransId="{E233B997-F2CC-4C53-8C0C-B6546D0F7097}"/>
    <dgm:cxn modelId="{D9FF2C43-37CF-42A1-9144-4D8380AF8590}" type="presOf" srcId="{0D2ADB55-3C2B-41E5-95D6-B26358D31F5E}" destId="{C9293452-1C8B-416B-871F-4AF918B90319}" srcOrd="0" destOrd="0" presId="urn:microsoft.com/office/officeart/2005/8/layout/hProcess6"/>
    <dgm:cxn modelId="{90AE508B-3894-4767-BC53-4C95E1D93D6F}" type="presOf" srcId="{5E6577B7-B765-4773-98BB-EDCF56E2873A}" destId="{ED68B838-7939-496C-A070-3277B82DECE0}" srcOrd="0" destOrd="0" presId="urn:microsoft.com/office/officeart/2005/8/layout/hProcess6"/>
    <dgm:cxn modelId="{81409451-872E-4EC8-8236-5158A92E91BA}" srcId="{0986A945-E669-4C2D-8060-97B09722EFC1}" destId="{5E6577B7-B765-4773-98BB-EDCF56E2873A}" srcOrd="0" destOrd="0" parTransId="{81797BA9-F2BB-4882-92BF-C9C588BE195F}" sibTransId="{FDAE9DA5-3F10-4C5D-9BA6-0BA650EAA904}"/>
    <dgm:cxn modelId="{BDC84405-4242-43A6-9558-9E96E2B0D00A}" type="presParOf" srcId="{7C6A3D1E-84DD-4BA1-B2EE-F0C1BDEB32C1}" destId="{6D764608-D355-4AD4-BA12-8A6C46397F47}" srcOrd="0" destOrd="0" presId="urn:microsoft.com/office/officeart/2005/8/layout/hProcess6"/>
    <dgm:cxn modelId="{8B541697-F2D5-457A-B70D-4E320769BD9F}" type="presParOf" srcId="{6D764608-D355-4AD4-BA12-8A6C46397F47}" destId="{9DC0B45D-E10D-42D1-B57D-17BF70D224B0}" srcOrd="0" destOrd="0" presId="urn:microsoft.com/office/officeart/2005/8/layout/hProcess6"/>
    <dgm:cxn modelId="{F6BD819F-A6FC-459D-9A07-2AA411CCD694}" type="presParOf" srcId="{6D764608-D355-4AD4-BA12-8A6C46397F47}" destId="{79EBA641-12E2-45D4-80B8-F1F1FA822062}" srcOrd="1" destOrd="0" presId="urn:microsoft.com/office/officeart/2005/8/layout/hProcess6"/>
    <dgm:cxn modelId="{20854A3D-A527-403E-BF37-4DF0B8B255B1}" type="presParOf" srcId="{6D764608-D355-4AD4-BA12-8A6C46397F47}" destId="{A160DE68-0DFF-42C7-8D2E-A3B0B9F37F4A}" srcOrd="2" destOrd="0" presId="urn:microsoft.com/office/officeart/2005/8/layout/hProcess6"/>
    <dgm:cxn modelId="{79F22578-3ACE-4CF4-AF2F-8FFCA22270D5}" type="presParOf" srcId="{6D764608-D355-4AD4-BA12-8A6C46397F47}" destId="{ED68B838-7939-496C-A070-3277B82DECE0}" srcOrd="3" destOrd="0" presId="urn:microsoft.com/office/officeart/2005/8/layout/hProcess6"/>
    <dgm:cxn modelId="{2E75CF5B-A682-4650-B5C6-85A8C9970F49}" type="presParOf" srcId="{7C6A3D1E-84DD-4BA1-B2EE-F0C1BDEB32C1}" destId="{63D6F162-D672-46EC-813C-AE979798FF3C}" srcOrd="1" destOrd="0" presId="urn:microsoft.com/office/officeart/2005/8/layout/hProcess6"/>
    <dgm:cxn modelId="{38B832F9-1527-4375-AD7F-700547263214}" type="presParOf" srcId="{7C6A3D1E-84DD-4BA1-B2EE-F0C1BDEB32C1}" destId="{676DBFE2-C3E0-4611-A02A-D4B40DC857AE}" srcOrd="2" destOrd="0" presId="urn:microsoft.com/office/officeart/2005/8/layout/hProcess6"/>
    <dgm:cxn modelId="{5C6AD104-B54A-4FFA-9364-AF8E8AC74971}" type="presParOf" srcId="{676DBFE2-C3E0-4611-A02A-D4B40DC857AE}" destId="{20551498-CF41-40B6-911B-D6243A6B4253}" srcOrd="0" destOrd="0" presId="urn:microsoft.com/office/officeart/2005/8/layout/hProcess6"/>
    <dgm:cxn modelId="{C7AA2A39-C722-4B0D-9BE9-611EFDEE7481}" type="presParOf" srcId="{676DBFE2-C3E0-4611-A02A-D4B40DC857AE}" destId="{15E8F434-3186-4D52-8CCB-33C1B79468E9}" srcOrd="1" destOrd="0" presId="urn:microsoft.com/office/officeart/2005/8/layout/hProcess6"/>
    <dgm:cxn modelId="{459B3E13-A8E3-4475-912B-E7497CE67CBC}" type="presParOf" srcId="{676DBFE2-C3E0-4611-A02A-D4B40DC857AE}" destId="{3748CB90-A37E-4344-8264-3D17045A688A}" srcOrd="2" destOrd="0" presId="urn:microsoft.com/office/officeart/2005/8/layout/hProcess6"/>
    <dgm:cxn modelId="{93925370-3AEA-4C82-A0D7-B834ABEF093D}" type="presParOf" srcId="{676DBFE2-C3E0-4611-A02A-D4B40DC857AE}" destId="{C9293452-1C8B-416B-871F-4AF918B90319}" srcOrd="3" destOrd="0" presId="urn:microsoft.com/office/officeart/2005/8/layout/hProcess6"/>
    <dgm:cxn modelId="{7AF35CE3-A089-48A2-8847-5B05BD0C6146}" type="presParOf" srcId="{7C6A3D1E-84DD-4BA1-B2EE-F0C1BDEB32C1}" destId="{C7DB4333-0245-496F-A9F8-48E86762F1F6}" srcOrd="3" destOrd="0" presId="urn:microsoft.com/office/officeart/2005/8/layout/hProcess6"/>
    <dgm:cxn modelId="{6799596A-A364-4105-97E4-B836A64EBE54}" type="presParOf" srcId="{7C6A3D1E-84DD-4BA1-B2EE-F0C1BDEB32C1}" destId="{35F934DA-AFAB-4A51-8B2E-620EEC4AA54F}" srcOrd="4" destOrd="0" presId="urn:microsoft.com/office/officeart/2005/8/layout/hProcess6"/>
    <dgm:cxn modelId="{09A7DBBA-35D4-49A3-A166-50FB17A43B8D}" type="presParOf" srcId="{35F934DA-AFAB-4A51-8B2E-620EEC4AA54F}" destId="{A47A76C1-204A-40E2-B34F-9EEB653796F7}" srcOrd="0" destOrd="0" presId="urn:microsoft.com/office/officeart/2005/8/layout/hProcess6"/>
    <dgm:cxn modelId="{FF8E985E-69C6-4B17-A165-C91BBCC84BAF}" type="presParOf" srcId="{35F934DA-AFAB-4A51-8B2E-620EEC4AA54F}" destId="{2EED8681-0368-46AE-8139-873E1236E47F}" srcOrd="1" destOrd="0" presId="urn:microsoft.com/office/officeart/2005/8/layout/hProcess6"/>
    <dgm:cxn modelId="{4AF792C5-1323-41BF-8B3A-52FD2254F9AF}" type="presParOf" srcId="{35F934DA-AFAB-4A51-8B2E-620EEC4AA54F}" destId="{180801A7-47BA-48C2-AC3D-8FBC3BB3A4CF}" srcOrd="2" destOrd="0" presId="urn:microsoft.com/office/officeart/2005/8/layout/hProcess6"/>
    <dgm:cxn modelId="{C77C4E0A-568D-45C7-AC15-CF5C8F7E94D2}" type="presParOf" srcId="{35F934DA-AFAB-4A51-8B2E-620EEC4AA54F}" destId="{4CFE6097-0097-40A7-A542-2F112ABF4716}" srcOrd="3" destOrd="0" presId="urn:microsoft.com/office/officeart/2005/8/layout/hProcess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10C402D-7EC8-43A4-9E9C-912789976799}" type="doc">
      <dgm:prSet loTypeId="urn:microsoft.com/office/officeart/2005/8/layout/matrix3" loCatId="matrix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ES"/>
        </a:p>
      </dgm:t>
    </dgm:pt>
    <dgm:pt modelId="{221DCA04-7B6A-47AB-82CB-1D0983AC7DD8}">
      <dgm:prSet phldrT="[Texto]" custT="1"/>
      <dgm:spPr/>
      <dgm:t>
        <a:bodyPr/>
        <a:lstStyle/>
        <a:p>
          <a:r>
            <a:rPr lang="es-ES" sz="1800" b="0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Transformaciones</a:t>
          </a:r>
          <a:r>
            <a:rPr lang="es-ES" sz="1800" b="0" spc="-80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 </a:t>
          </a:r>
          <a:r>
            <a:rPr lang="es-ES" sz="1800" b="0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sociales</a:t>
          </a:r>
          <a:r>
            <a:rPr lang="es-ES" sz="1800" b="0" spc="-85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 </a:t>
          </a:r>
          <a:r>
            <a:rPr lang="es-ES" sz="1800" b="0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y</a:t>
          </a:r>
          <a:r>
            <a:rPr lang="es-ES" sz="1800" b="0" spc="-80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 </a:t>
          </a:r>
          <a:r>
            <a:rPr lang="es-ES" sz="1800" b="0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culturales</a:t>
          </a:r>
          <a:r>
            <a:rPr lang="es-ES" sz="1800" b="0" spc="-80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 </a:t>
          </a:r>
          <a:r>
            <a:rPr lang="es-ES" sz="1800" b="0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constituyen</a:t>
          </a:r>
          <a:r>
            <a:rPr lang="es-ES" sz="1800" b="0" spc="-80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 </a:t>
          </a:r>
          <a:r>
            <a:rPr lang="es-ES" sz="1800" b="0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razones</a:t>
          </a:r>
          <a:r>
            <a:rPr lang="es-ES" sz="1800" b="0" spc="-80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 </a:t>
          </a:r>
          <a:r>
            <a:rPr lang="es-ES" sz="1800" b="0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poderosas</a:t>
          </a:r>
          <a:r>
            <a:rPr lang="es-ES" sz="1800" b="0" spc="-85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 </a:t>
          </a:r>
          <a:r>
            <a:rPr lang="es-ES" sz="1800" b="0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para</a:t>
          </a:r>
          <a:r>
            <a:rPr lang="es-ES" sz="1800" b="0" spc="-330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 </a:t>
          </a:r>
          <a:r>
            <a:rPr lang="es-ES" sz="1800" b="0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la extensión de una educación preescolar de calidad. </a:t>
          </a:r>
          <a:endParaRPr lang="es-ES" sz="1800" b="0" dirty="0">
            <a:solidFill>
              <a:schemeClr val="bg1"/>
            </a:solidFill>
          </a:endParaRPr>
        </a:p>
      </dgm:t>
    </dgm:pt>
    <dgm:pt modelId="{90247853-A852-4279-A92C-801FAAEC730F}" type="parTrans" cxnId="{FE0A0455-EE66-4B18-9F37-484ED0449218}">
      <dgm:prSet/>
      <dgm:spPr/>
      <dgm:t>
        <a:bodyPr/>
        <a:lstStyle/>
        <a:p>
          <a:endParaRPr lang="es-ES" b="0">
            <a:solidFill>
              <a:schemeClr val="bg1"/>
            </a:solidFill>
          </a:endParaRPr>
        </a:p>
      </dgm:t>
    </dgm:pt>
    <dgm:pt modelId="{58589EA3-9E0D-4923-9446-869036F4427E}" type="sibTrans" cxnId="{FE0A0455-EE66-4B18-9F37-484ED0449218}">
      <dgm:prSet/>
      <dgm:spPr/>
      <dgm:t>
        <a:bodyPr/>
        <a:lstStyle/>
        <a:p>
          <a:endParaRPr lang="es-ES" b="0">
            <a:solidFill>
              <a:schemeClr val="bg1"/>
            </a:solidFill>
          </a:endParaRPr>
        </a:p>
      </dgm:t>
    </dgm:pt>
    <dgm:pt modelId="{AC31368B-C143-4AD4-A703-0CA08ADAD2F2}">
      <dgm:prSet phldrT="[Texto]"/>
      <dgm:spPr/>
      <dgm:t>
        <a:bodyPr/>
        <a:lstStyle/>
        <a:p>
          <a:r>
            <a:rPr lang="es-ES" b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El mejoramiento de la calidad exige una</a:t>
          </a:r>
          <a:r>
            <a:rPr lang="es-ES" b="0" spc="-33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 </a:t>
          </a:r>
          <a:r>
            <a:rPr lang="es-ES" b="0" spc="-5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adecuada</a:t>
          </a:r>
          <a:r>
            <a:rPr lang="es-ES" b="0" spc="-85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 </a:t>
          </a:r>
          <a:r>
            <a:rPr lang="es-ES" b="0" spc="-5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atención</a:t>
          </a:r>
          <a:r>
            <a:rPr lang="es-ES" b="0" spc="-8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 </a:t>
          </a:r>
          <a:r>
            <a:rPr lang="es-ES" b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de</a:t>
          </a:r>
          <a:r>
            <a:rPr lang="es-ES" b="0" spc="-8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 </a:t>
          </a:r>
          <a:r>
            <a:rPr lang="es-ES" b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la</a:t>
          </a:r>
          <a:r>
            <a:rPr lang="es-ES" b="0" spc="-75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 </a:t>
          </a:r>
          <a:r>
            <a:rPr lang="es-ES" b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diversidad,</a:t>
          </a:r>
          <a:r>
            <a:rPr lang="es-ES" b="0" spc="-8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 </a:t>
          </a:r>
          <a:r>
            <a:rPr lang="es-ES" b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considerando</a:t>
          </a:r>
          <a:r>
            <a:rPr lang="es-ES" b="0" spc="-8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 </a:t>
          </a:r>
          <a:r>
            <a:rPr lang="es-ES" b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las</a:t>
          </a:r>
          <a:r>
            <a:rPr lang="es-ES" b="0" spc="-75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 </a:t>
          </a:r>
          <a:r>
            <a:rPr lang="es-ES" b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características</a:t>
          </a:r>
          <a:r>
            <a:rPr lang="es-ES" b="0" spc="-85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 </a:t>
          </a:r>
          <a:r>
            <a:rPr lang="es-ES" b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de</a:t>
          </a:r>
          <a:r>
            <a:rPr lang="es-ES" b="0" spc="-8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 </a:t>
          </a:r>
          <a:r>
            <a:rPr lang="es-ES" b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las</a:t>
          </a:r>
          <a:r>
            <a:rPr lang="es-ES" b="0" spc="-75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 </a:t>
          </a:r>
          <a:r>
            <a:rPr lang="es-ES" b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niñas</a:t>
          </a:r>
          <a:r>
            <a:rPr lang="es-ES" b="0" spc="-75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 </a:t>
          </a:r>
          <a:r>
            <a:rPr lang="es-ES" b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y</a:t>
          </a:r>
          <a:r>
            <a:rPr lang="es-ES" b="0" spc="-8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 </a:t>
          </a:r>
          <a:r>
            <a:rPr lang="es-ES" b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de</a:t>
          </a:r>
          <a:r>
            <a:rPr lang="es-ES" b="0" spc="-8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 </a:t>
          </a:r>
          <a:r>
            <a:rPr lang="es-ES" b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los</a:t>
          </a:r>
          <a:r>
            <a:rPr lang="es-ES" b="0" spc="-75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 </a:t>
          </a:r>
          <a:r>
            <a:rPr lang="es-ES" b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niños,</a:t>
          </a:r>
          <a:r>
            <a:rPr lang="es-ES" b="0" spc="-335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 </a:t>
          </a:r>
          <a:r>
            <a:rPr lang="es-ES" b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y</a:t>
          </a:r>
          <a:r>
            <a:rPr lang="es-ES" b="0" spc="-7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 </a:t>
          </a:r>
          <a:r>
            <a:rPr lang="es-ES" b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las</a:t>
          </a:r>
          <a:r>
            <a:rPr lang="es-ES" b="0" spc="-7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 </a:t>
          </a:r>
          <a:r>
            <a:rPr lang="es-ES" b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grandes</a:t>
          </a:r>
          <a:r>
            <a:rPr lang="es-ES" b="0" spc="-7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 </a:t>
          </a:r>
          <a:r>
            <a:rPr lang="es-ES" b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diferencias</a:t>
          </a:r>
          <a:r>
            <a:rPr lang="es-ES" b="0" spc="-7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 </a:t>
          </a:r>
          <a:r>
            <a:rPr lang="es-ES" b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culturales,</a:t>
          </a:r>
          <a:r>
            <a:rPr lang="es-ES" b="0" spc="-7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 </a:t>
          </a:r>
          <a:r>
            <a:rPr lang="es-ES" b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como</a:t>
          </a:r>
          <a:r>
            <a:rPr lang="es-ES" b="0" spc="-7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 </a:t>
          </a:r>
          <a:r>
            <a:rPr lang="es-ES" b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la</a:t>
          </a:r>
          <a:r>
            <a:rPr lang="es-ES" b="0" spc="-7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 </a:t>
          </a:r>
          <a:r>
            <a:rPr lang="es-ES" b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pertenencia</a:t>
          </a:r>
          <a:r>
            <a:rPr lang="es-ES" b="0" spc="-7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 </a:t>
          </a:r>
          <a:r>
            <a:rPr lang="es-ES" b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étnica.</a:t>
          </a:r>
          <a:r>
            <a:rPr lang="es-ES" b="0" spc="-7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 </a:t>
          </a:r>
          <a:endParaRPr lang="es-ES" b="0" dirty="0">
            <a:solidFill>
              <a:schemeClr val="bg1"/>
            </a:solidFill>
          </a:endParaRPr>
        </a:p>
      </dgm:t>
    </dgm:pt>
    <dgm:pt modelId="{88CF3902-21F9-4F43-ABD4-07432756F083}" type="parTrans" cxnId="{1956FA08-3237-4C67-9899-1E78F5F32870}">
      <dgm:prSet/>
      <dgm:spPr/>
      <dgm:t>
        <a:bodyPr/>
        <a:lstStyle/>
        <a:p>
          <a:endParaRPr lang="es-ES" b="0">
            <a:solidFill>
              <a:schemeClr val="bg1"/>
            </a:solidFill>
          </a:endParaRPr>
        </a:p>
      </dgm:t>
    </dgm:pt>
    <dgm:pt modelId="{D90B3C49-E277-47FE-B1F0-E28B3340DFC6}" type="sibTrans" cxnId="{1956FA08-3237-4C67-9899-1E78F5F32870}">
      <dgm:prSet/>
      <dgm:spPr/>
      <dgm:t>
        <a:bodyPr/>
        <a:lstStyle/>
        <a:p>
          <a:endParaRPr lang="es-ES" b="0">
            <a:solidFill>
              <a:schemeClr val="bg1"/>
            </a:solidFill>
          </a:endParaRPr>
        </a:p>
      </dgm:t>
    </dgm:pt>
    <dgm:pt modelId="{66D14122-4845-49CA-827C-2899AA65E4CE}">
      <dgm:prSet phldrT="[Texto]"/>
      <dgm:spPr/>
      <dgm:t>
        <a:bodyPr/>
        <a:lstStyle/>
        <a:p>
          <a:r>
            <a:rPr lang="es-ES" b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En</a:t>
          </a:r>
          <a:r>
            <a:rPr lang="es-ES" b="0" spc="-7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 </a:t>
          </a:r>
          <a:r>
            <a:rPr lang="es-ES" b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la</a:t>
          </a:r>
          <a:r>
            <a:rPr lang="es-ES" b="0" spc="-33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 </a:t>
          </a:r>
          <a:r>
            <a:rPr lang="es-ES" b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práctica educativa este desafío implica superar la concepción que supone que el grupo puede</a:t>
          </a:r>
          <a:r>
            <a:rPr lang="es-ES" b="0" spc="-33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 </a:t>
          </a:r>
          <a:r>
            <a:rPr lang="es-ES" b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ser</a:t>
          </a:r>
          <a:r>
            <a:rPr lang="es-ES" b="0" spc="-1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 </a:t>
          </a:r>
          <a:r>
            <a:rPr lang="es-ES" b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considerado como</a:t>
          </a:r>
          <a:r>
            <a:rPr lang="es-ES" b="0" spc="-5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 </a:t>
          </a:r>
          <a:r>
            <a:rPr lang="es-ES" b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un todo homogéneo.</a:t>
          </a:r>
          <a:endParaRPr lang="es-ES" b="0" dirty="0">
            <a:solidFill>
              <a:schemeClr val="bg1"/>
            </a:solidFill>
          </a:endParaRPr>
        </a:p>
      </dgm:t>
    </dgm:pt>
    <dgm:pt modelId="{9358B4C4-FB23-401D-A90D-28AF67227D45}" type="parTrans" cxnId="{B553BE47-5B92-4BC6-87EF-9C7811621951}">
      <dgm:prSet/>
      <dgm:spPr/>
      <dgm:t>
        <a:bodyPr/>
        <a:lstStyle/>
        <a:p>
          <a:endParaRPr lang="es-ES" b="0">
            <a:solidFill>
              <a:schemeClr val="bg1"/>
            </a:solidFill>
          </a:endParaRPr>
        </a:p>
      </dgm:t>
    </dgm:pt>
    <dgm:pt modelId="{6D7A50FF-604F-418C-90B6-4D8CA3A7D563}" type="sibTrans" cxnId="{B553BE47-5B92-4BC6-87EF-9C7811621951}">
      <dgm:prSet/>
      <dgm:spPr/>
      <dgm:t>
        <a:bodyPr/>
        <a:lstStyle/>
        <a:p>
          <a:endParaRPr lang="es-ES" b="0">
            <a:solidFill>
              <a:schemeClr val="bg1"/>
            </a:solidFill>
          </a:endParaRPr>
        </a:p>
      </dgm:t>
    </dgm:pt>
    <dgm:pt modelId="{B7FDB8AE-256A-45AD-A6A7-B8A909868989}">
      <dgm:prSet phldrT="[Texto]" custT="1"/>
      <dgm:spPr/>
      <dgm:t>
        <a:bodyPr/>
        <a:lstStyle/>
        <a:p>
          <a:r>
            <a:rPr lang="es-ES" sz="1400" b="0" smtClean="0">
              <a:solidFill>
                <a:schemeClr val="bg1"/>
              </a:solidFill>
            </a:rPr>
            <a:t>La educación preescolar cumple así una función democratizadora como espacio educativo en el que todos los niños y todas las niñas, independientemente de su origen y condiciones sociales y culturales tienen oportunidades de aprendizaje que les permiten desarrollar su potencial y fortalecer las capacidades que poseen.</a:t>
          </a:r>
          <a:endParaRPr lang="es-ES" sz="1400" b="0" dirty="0">
            <a:solidFill>
              <a:schemeClr val="bg1"/>
            </a:solidFill>
          </a:endParaRPr>
        </a:p>
      </dgm:t>
    </dgm:pt>
    <dgm:pt modelId="{8E58BE1A-A619-4876-9823-CD481150B7A2}" type="sibTrans" cxnId="{560284F6-BDEC-41D8-A67B-C026696B031C}">
      <dgm:prSet/>
      <dgm:spPr/>
      <dgm:t>
        <a:bodyPr/>
        <a:lstStyle/>
        <a:p>
          <a:endParaRPr lang="es-ES" b="0">
            <a:solidFill>
              <a:schemeClr val="bg1"/>
            </a:solidFill>
          </a:endParaRPr>
        </a:p>
      </dgm:t>
    </dgm:pt>
    <dgm:pt modelId="{1D1E608E-BB7C-4569-A1A3-C62754031CE2}" type="parTrans" cxnId="{560284F6-BDEC-41D8-A67B-C026696B031C}">
      <dgm:prSet/>
      <dgm:spPr/>
      <dgm:t>
        <a:bodyPr/>
        <a:lstStyle/>
        <a:p>
          <a:endParaRPr lang="es-ES" b="0">
            <a:solidFill>
              <a:schemeClr val="bg1"/>
            </a:solidFill>
          </a:endParaRPr>
        </a:p>
      </dgm:t>
    </dgm:pt>
    <dgm:pt modelId="{A085C9B0-EE80-4212-B66C-B03942B50CDA}" type="pres">
      <dgm:prSet presAssocID="{010C402D-7EC8-43A4-9E9C-912789976799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CE9D7822-BD0B-4808-AF50-6478013F3F49}" type="pres">
      <dgm:prSet presAssocID="{010C402D-7EC8-43A4-9E9C-912789976799}" presName="diamond" presStyleLbl="bgShp" presStyleIdx="0" presStyleCnt="1" custLinFactNeighborY="0"/>
      <dgm:spPr/>
    </dgm:pt>
    <dgm:pt modelId="{5270FFDF-B630-42D0-8250-4E19B4AF5E12}" type="pres">
      <dgm:prSet presAssocID="{010C402D-7EC8-43A4-9E9C-912789976799}" presName="quad1" presStyleLbl="node1" presStyleIdx="0" presStyleCnt="4" custScaleX="115902" custScaleY="103892" custLinFactNeighborX="3047" custLinFactNeighborY="-121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2F5CA46-E8B3-44B9-9D16-899D27EED574}" type="pres">
      <dgm:prSet presAssocID="{010C402D-7EC8-43A4-9E9C-912789976799}" presName="quad2" presStyleLbl="node1" presStyleIdx="1" presStyleCnt="4" custScaleX="124520" custScaleY="100236" custLinFactNeighborX="18890" custLinFactNeighborY="60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18A4CEF-02FE-4F79-BA25-48BCB8534DA0}" type="pres">
      <dgm:prSet presAssocID="{010C402D-7EC8-43A4-9E9C-912789976799}" presName="quad3" presStyleLbl="node1" presStyleIdx="2" presStyleCnt="4" custScaleX="131746" custScaleY="109654" custLinFactNeighborX="-5484" custLinFactNeighborY="243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54801FD-F65C-4D73-9754-4DB008CEF881}" type="pres">
      <dgm:prSet presAssocID="{010C402D-7EC8-43A4-9E9C-912789976799}" presName="quad4" presStyleLbl="node1" presStyleIdx="3" presStyleCnt="4" custScaleX="124520" custScaleY="105998" custLinFactNeighborX="2010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FE0A0455-EE66-4B18-9F37-484ED0449218}" srcId="{010C402D-7EC8-43A4-9E9C-912789976799}" destId="{221DCA04-7B6A-47AB-82CB-1D0983AC7DD8}" srcOrd="0" destOrd="0" parTransId="{90247853-A852-4279-A92C-801FAAEC730F}" sibTransId="{58589EA3-9E0D-4923-9446-869036F4427E}"/>
    <dgm:cxn modelId="{B553BE47-5B92-4BC6-87EF-9C7811621951}" srcId="{010C402D-7EC8-43A4-9E9C-912789976799}" destId="{66D14122-4845-49CA-827C-2899AA65E4CE}" srcOrd="3" destOrd="0" parTransId="{9358B4C4-FB23-401D-A90D-28AF67227D45}" sibTransId="{6D7A50FF-604F-418C-90B6-4D8CA3A7D563}"/>
    <dgm:cxn modelId="{6930C444-09CD-409D-A9A4-CCF43CB84045}" type="presOf" srcId="{010C402D-7EC8-43A4-9E9C-912789976799}" destId="{A085C9B0-EE80-4212-B66C-B03942B50CDA}" srcOrd="0" destOrd="0" presId="urn:microsoft.com/office/officeart/2005/8/layout/matrix3"/>
    <dgm:cxn modelId="{1956FA08-3237-4C67-9899-1E78F5F32870}" srcId="{010C402D-7EC8-43A4-9E9C-912789976799}" destId="{AC31368B-C143-4AD4-A703-0CA08ADAD2F2}" srcOrd="1" destOrd="0" parTransId="{88CF3902-21F9-4F43-ABD4-07432756F083}" sibTransId="{D90B3C49-E277-47FE-B1F0-E28B3340DFC6}"/>
    <dgm:cxn modelId="{99472786-FC54-4BCB-B899-D7AAE1B03785}" type="presOf" srcId="{221DCA04-7B6A-47AB-82CB-1D0983AC7DD8}" destId="{5270FFDF-B630-42D0-8250-4E19B4AF5E12}" srcOrd="0" destOrd="0" presId="urn:microsoft.com/office/officeart/2005/8/layout/matrix3"/>
    <dgm:cxn modelId="{DE4256F6-1165-4927-B176-756396F2C51F}" type="presOf" srcId="{66D14122-4845-49CA-827C-2899AA65E4CE}" destId="{854801FD-F65C-4D73-9754-4DB008CEF881}" srcOrd="0" destOrd="0" presId="urn:microsoft.com/office/officeart/2005/8/layout/matrix3"/>
    <dgm:cxn modelId="{560284F6-BDEC-41D8-A67B-C026696B031C}" srcId="{010C402D-7EC8-43A4-9E9C-912789976799}" destId="{B7FDB8AE-256A-45AD-A6A7-B8A909868989}" srcOrd="2" destOrd="0" parTransId="{1D1E608E-BB7C-4569-A1A3-C62754031CE2}" sibTransId="{8E58BE1A-A619-4876-9823-CD481150B7A2}"/>
    <dgm:cxn modelId="{0F0A4365-7667-47F2-9D8E-23939AC2CE51}" type="presOf" srcId="{B7FDB8AE-256A-45AD-A6A7-B8A909868989}" destId="{718A4CEF-02FE-4F79-BA25-48BCB8534DA0}" srcOrd="0" destOrd="0" presId="urn:microsoft.com/office/officeart/2005/8/layout/matrix3"/>
    <dgm:cxn modelId="{C65D5F69-D6F4-463E-8314-D382754703F0}" type="presOf" srcId="{AC31368B-C143-4AD4-A703-0CA08ADAD2F2}" destId="{92F5CA46-E8B3-44B9-9D16-899D27EED574}" srcOrd="0" destOrd="0" presId="urn:microsoft.com/office/officeart/2005/8/layout/matrix3"/>
    <dgm:cxn modelId="{84621E33-ABF0-431C-BB46-D1B6AE6DC87D}" type="presParOf" srcId="{A085C9B0-EE80-4212-B66C-B03942B50CDA}" destId="{CE9D7822-BD0B-4808-AF50-6478013F3F49}" srcOrd="0" destOrd="0" presId="urn:microsoft.com/office/officeart/2005/8/layout/matrix3"/>
    <dgm:cxn modelId="{AFCFB0CF-FC1F-4B91-AE5C-CE0070D2C172}" type="presParOf" srcId="{A085C9B0-EE80-4212-B66C-B03942B50CDA}" destId="{5270FFDF-B630-42D0-8250-4E19B4AF5E12}" srcOrd="1" destOrd="0" presId="urn:microsoft.com/office/officeart/2005/8/layout/matrix3"/>
    <dgm:cxn modelId="{0F0F9C24-7E0C-4FD3-868B-EFA7EA760F34}" type="presParOf" srcId="{A085C9B0-EE80-4212-B66C-B03942B50CDA}" destId="{92F5CA46-E8B3-44B9-9D16-899D27EED574}" srcOrd="2" destOrd="0" presId="urn:microsoft.com/office/officeart/2005/8/layout/matrix3"/>
    <dgm:cxn modelId="{E8EFD7EF-0B1D-426D-B409-88F765397CC8}" type="presParOf" srcId="{A085C9B0-EE80-4212-B66C-B03942B50CDA}" destId="{718A4CEF-02FE-4F79-BA25-48BCB8534DA0}" srcOrd="3" destOrd="0" presId="urn:microsoft.com/office/officeart/2005/8/layout/matrix3"/>
    <dgm:cxn modelId="{B6479751-AE8B-4B10-9855-A2457CFCB4E4}" type="presParOf" srcId="{A085C9B0-EE80-4212-B66C-B03942B50CDA}" destId="{854801FD-F65C-4D73-9754-4DB008CEF881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993C5DF-34DA-4415-BCD2-9784C8C0A899}" type="doc">
      <dgm:prSet loTypeId="urn:microsoft.com/office/officeart/2005/8/layout/hChevron3" loCatId="process" qsTypeId="urn:microsoft.com/office/officeart/2005/8/quickstyle/simple1" qsCatId="simple" csTypeId="urn:microsoft.com/office/officeart/2005/8/colors/colorful3" csCatId="colorful" phldr="1"/>
      <dgm:spPr/>
    </dgm:pt>
    <dgm:pt modelId="{AD2EE728-217D-4A39-B90B-EB6FDBC68302}">
      <dgm:prSet phldrT="[Texto]"/>
      <dgm:spPr/>
      <dgm:t>
        <a:bodyPr/>
        <a:lstStyle/>
        <a:p>
          <a:r>
            <a:rPr lang="es-ES" b="1" dirty="0" smtClean="0">
              <a:solidFill>
                <a:schemeClr val="tx1"/>
              </a:solidFill>
              <a:latin typeface="arial" panose="020B0604020202020204" pitchFamily="34" charset="0"/>
            </a:rPr>
            <a:t>Aprender</a:t>
          </a:r>
          <a:r>
            <a:rPr lang="es-ES" dirty="0" smtClean="0">
              <a:solidFill>
                <a:schemeClr val="tx1"/>
              </a:solidFill>
              <a:latin typeface="arial" panose="020B0604020202020204" pitchFamily="34" charset="0"/>
            </a:rPr>
            <a:t> a conocer</a:t>
          </a:r>
          <a:endParaRPr lang="es-ES" dirty="0">
            <a:solidFill>
              <a:schemeClr val="tx1"/>
            </a:solidFill>
          </a:endParaRPr>
        </a:p>
      </dgm:t>
    </dgm:pt>
    <dgm:pt modelId="{63009524-C90D-4EBD-B06D-2E654C4DADCD}" type="parTrans" cxnId="{25425999-1CC2-419D-A021-835C36C6EE7C}">
      <dgm:prSet/>
      <dgm:spPr/>
      <dgm:t>
        <a:bodyPr/>
        <a:lstStyle/>
        <a:p>
          <a:endParaRPr lang="es-ES">
            <a:solidFill>
              <a:schemeClr val="tx1"/>
            </a:solidFill>
          </a:endParaRPr>
        </a:p>
      </dgm:t>
    </dgm:pt>
    <dgm:pt modelId="{248384B6-CB34-4535-A2DD-CA229481E45E}" type="sibTrans" cxnId="{25425999-1CC2-419D-A021-835C36C6EE7C}">
      <dgm:prSet/>
      <dgm:spPr/>
      <dgm:t>
        <a:bodyPr/>
        <a:lstStyle/>
        <a:p>
          <a:endParaRPr lang="es-ES">
            <a:solidFill>
              <a:schemeClr val="tx1"/>
            </a:solidFill>
          </a:endParaRPr>
        </a:p>
      </dgm:t>
    </dgm:pt>
    <dgm:pt modelId="{5278D4D1-2375-4D11-B041-64ED399C26D0}">
      <dgm:prSet phldrT="[Texto]"/>
      <dgm:spPr/>
      <dgm:t>
        <a:bodyPr/>
        <a:lstStyle/>
        <a:p>
          <a:r>
            <a:rPr lang="es-ES" b="1" dirty="0" smtClean="0">
              <a:solidFill>
                <a:schemeClr val="tx1"/>
              </a:solidFill>
              <a:latin typeface="arial" panose="020B0604020202020204" pitchFamily="34" charset="0"/>
            </a:rPr>
            <a:t>aprender</a:t>
          </a:r>
          <a:r>
            <a:rPr lang="es-ES" dirty="0" smtClean="0">
              <a:solidFill>
                <a:schemeClr val="tx1"/>
              </a:solidFill>
              <a:latin typeface="arial" panose="020B0604020202020204" pitchFamily="34" charset="0"/>
            </a:rPr>
            <a:t> a hacer</a:t>
          </a:r>
          <a:endParaRPr lang="es-ES" dirty="0">
            <a:solidFill>
              <a:schemeClr val="tx1"/>
            </a:solidFill>
          </a:endParaRPr>
        </a:p>
      </dgm:t>
    </dgm:pt>
    <dgm:pt modelId="{4420AF8E-AA3A-40B8-AB9F-D5DD279CB521}" type="parTrans" cxnId="{1BA03974-C5BE-4D21-85FB-AA2AB53FF83E}">
      <dgm:prSet/>
      <dgm:spPr/>
      <dgm:t>
        <a:bodyPr/>
        <a:lstStyle/>
        <a:p>
          <a:endParaRPr lang="es-ES">
            <a:solidFill>
              <a:schemeClr val="tx1"/>
            </a:solidFill>
          </a:endParaRPr>
        </a:p>
      </dgm:t>
    </dgm:pt>
    <dgm:pt modelId="{0C5B7CD9-CA9A-4F7A-90D3-55C5F98B336D}" type="sibTrans" cxnId="{1BA03974-C5BE-4D21-85FB-AA2AB53FF83E}">
      <dgm:prSet/>
      <dgm:spPr/>
      <dgm:t>
        <a:bodyPr/>
        <a:lstStyle/>
        <a:p>
          <a:endParaRPr lang="es-ES">
            <a:solidFill>
              <a:schemeClr val="tx1"/>
            </a:solidFill>
          </a:endParaRPr>
        </a:p>
      </dgm:t>
    </dgm:pt>
    <dgm:pt modelId="{8F3A4664-8B88-4B4D-9FDA-A5E789284603}">
      <dgm:prSet phldrT="[Texto]"/>
      <dgm:spPr/>
      <dgm:t>
        <a:bodyPr/>
        <a:lstStyle/>
        <a:p>
          <a:r>
            <a:rPr lang="es-ES" b="1" dirty="0" smtClean="0">
              <a:solidFill>
                <a:schemeClr val="tx1"/>
              </a:solidFill>
              <a:latin typeface="arial" panose="020B0604020202020204" pitchFamily="34" charset="0"/>
            </a:rPr>
            <a:t>aprender a vivir juntos</a:t>
          </a:r>
          <a:endParaRPr lang="es-ES" dirty="0">
            <a:solidFill>
              <a:schemeClr val="tx1"/>
            </a:solidFill>
          </a:endParaRPr>
        </a:p>
      </dgm:t>
    </dgm:pt>
    <dgm:pt modelId="{52E0B47A-9AA3-4B52-98DD-0CDDCEE493C9}" type="parTrans" cxnId="{504B128F-6312-4BFE-8BB8-F73AB266D957}">
      <dgm:prSet/>
      <dgm:spPr/>
      <dgm:t>
        <a:bodyPr/>
        <a:lstStyle/>
        <a:p>
          <a:endParaRPr lang="es-ES">
            <a:solidFill>
              <a:schemeClr val="tx1"/>
            </a:solidFill>
          </a:endParaRPr>
        </a:p>
      </dgm:t>
    </dgm:pt>
    <dgm:pt modelId="{CF3A5ED6-34E3-4364-BD1B-EC0E6EBB6EF7}" type="sibTrans" cxnId="{504B128F-6312-4BFE-8BB8-F73AB266D957}">
      <dgm:prSet/>
      <dgm:spPr/>
      <dgm:t>
        <a:bodyPr/>
        <a:lstStyle/>
        <a:p>
          <a:endParaRPr lang="es-ES">
            <a:solidFill>
              <a:schemeClr val="tx1"/>
            </a:solidFill>
          </a:endParaRPr>
        </a:p>
      </dgm:t>
    </dgm:pt>
    <dgm:pt modelId="{9BDEF0C4-9240-4CC8-A5B7-EF02694931F4}">
      <dgm:prSet phldrT="[Texto]"/>
      <dgm:spPr/>
      <dgm:t>
        <a:bodyPr/>
        <a:lstStyle/>
        <a:p>
          <a:r>
            <a:rPr lang="es-ES" b="1" dirty="0" smtClean="0">
              <a:solidFill>
                <a:schemeClr val="tx1"/>
              </a:solidFill>
              <a:latin typeface="arial" panose="020B0604020202020204" pitchFamily="34" charset="0"/>
            </a:rPr>
            <a:t>aprender</a:t>
          </a:r>
          <a:r>
            <a:rPr lang="es-ES" dirty="0" smtClean="0">
              <a:solidFill>
                <a:schemeClr val="tx1"/>
              </a:solidFill>
              <a:latin typeface="arial" panose="020B0604020202020204" pitchFamily="34" charset="0"/>
            </a:rPr>
            <a:t> a ser </a:t>
          </a:r>
          <a:endParaRPr lang="es-ES" dirty="0">
            <a:solidFill>
              <a:schemeClr val="tx1"/>
            </a:solidFill>
          </a:endParaRPr>
        </a:p>
      </dgm:t>
    </dgm:pt>
    <dgm:pt modelId="{F3B4B0AD-B5F4-4896-BCCB-984803CE4182}" type="parTrans" cxnId="{77B0068E-BE3B-4BD8-8744-F7722E66F583}">
      <dgm:prSet/>
      <dgm:spPr/>
      <dgm:t>
        <a:bodyPr/>
        <a:lstStyle/>
        <a:p>
          <a:endParaRPr lang="es-ES">
            <a:solidFill>
              <a:schemeClr val="tx1"/>
            </a:solidFill>
          </a:endParaRPr>
        </a:p>
      </dgm:t>
    </dgm:pt>
    <dgm:pt modelId="{2C393C4C-D1E0-4CC5-A332-ACC1E83D55A5}" type="sibTrans" cxnId="{77B0068E-BE3B-4BD8-8744-F7722E66F583}">
      <dgm:prSet/>
      <dgm:spPr/>
      <dgm:t>
        <a:bodyPr/>
        <a:lstStyle/>
        <a:p>
          <a:endParaRPr lang="es-ES">
            <a:solidFill>
              <a:schemeClr val="tx1"/>
            </a:solidFill>
          </a:endParaRPr>
        </a:p>
      </dgm:t>
    </dgm:pt>
    <dgm:pt modelId="{F6A9E4CE-81A7-4602-A0F9-F02AB07339FF}" type="pres">
      <dgm:prSet presAssocID="{9993C5DF-34DA-4415-BCD2-9784C8C0A899}" presName="Name0" presStyleCnt="0">
        <dgm:presLayoutVars>
          <dgm:dir/>
          <dgm:resizeHandles val="exact"/>
        </dgm:presLayoutVars>
      </dgm:prSet>
      <dgm:spPr/>
    </dgm:pt>
    <dgm:pt modelId="{B0A09F21-D59A-4B19-8E7D-017DCE8E8F84}" type="pres">
      <dgm:prSet presAssocID="{AD2EE728-217D-4A39-B90B-EB6FDBC68302}" presName="parTxOnly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51304DF-E5D8-4E0C-95CD-ED63CB814F51}" type="pres">
      <dgm:prSet presAssocID="{248384B6-CB34-4535-A2DD-CA229481E45E}" presName="parSpace" presStyleCnt="0"/>
      <dgm:spPr/>
    </dgm:pt>
    <dgm:pt modelId="{2D7F099D-B0FB-4984-913C-AE51EA6E1469}" type="pres">
      <dgm:prSet presAssocID="{5278D4D1-2375-4D11-B041-64ED399C26D0}" presName="parTxOnly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8FA58CE-0920-43D0-8619-314C4750039D}" type="pres">
      <dgm:prSet presAssocID="{0C5B7CD9-CA9A-4F7A-90D3-55C5F98B336D}" presName="parSpace" presStyleCnt="0"/>
      <dgm:spPr/>
    </dgm:pt>
    <dgm:pt modelId="{A70CDDCA-B49D-4D18-8A84-BCDFD3D4EC95}" type="pres">
      <dgm:prSet presAssocID="{8F3A4664-8B88-4B4D-9FDA-A5E789284603}" presName="parTxOnly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F293912-7F5C-4D57-9B5E-E2FEAF77927D}" type="pres">
      <dgm:prSet presAssocID="{CF3A5ED6-34E3-4364-BD1B-EC0E6EBB6EF7}" presName="parSpace" presStyleCnt="0"/>
      <dgm:spPr/>
    </dgm:pt>
    <dgm:pt modelId="{B78DE71F-F56C-4B11-9BC0-1D97241C3530}" type="pres">
      <dgm:prSet presAssocID="{9BDEF0C4-9240-4CC8-A5B7-EF02694931F4}" presName="parTxOnly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77E0AD72-3D5C-4433-975D-7C11FFA09490}" type="presOf" srcId="{9993C5DF-34DA-4415-BCD2-9784C8C0A899}" destId="{F6A9E4CE-81A7-4602-A0F9-F02AB07339FF}" srcOrd="0" destOrd="0" presId="urn:microsoft.com/office/officeart/2005/8/layout/hChevron3"/>
    <dgm:cxn modelId="{162B9158-329C-4B71-B688-B6090FA96CC3}" type="presOf" srcId="{8F3A4664-8B88-4B4D-9FDA-A5E789284603}" destId="{A70CDDCA-B49D-4D18-8A84-BCDFD3D4EC95}" srcOrd="0" destOrd="0" presId="urn:microsoft.com/office/officeart/2005/8/layout/hChevron3"/>
    <dgm:cxn modelId="{25425999-1CC2-419D-A021-835C36C6EE7C}" srcId="{9993C5DF-34DA-4415-BCD2-9784C8C0A899}" destId="{AD2EE728-217D-4A39-B90B-EB6FDBC68302}" srcOrd="0" destOrd="0" parTransId="{63009524-C90D-4EBD-B06D-2E654C4DADCD}" sibTransId="{248384B6-CB34-4535-A2DD-CA229481E45E}"/>
    <dgm:cxn modelId="{9CF79585-56CF-45C3-A796-E11C40E151E6}" type="presOf" srcId="{5278D4D1-2375-4D11-B041-64ED399C26D0}" destId="{2D7F099D-B0FB-4984-913C-AE51EA6E1469}" srcOrd="0" destOrd="0" presId="urn:microsoft.com/office/officeart/2005/8/layout/hChevron3"/>
    <dgm:cxn modelId="{3E15CAF6-6A36-4A8D-88D0-6C9F74339AC5}" type="presOf" srcId="{9BDEF0C4-9240-4CC8-A5B7-EF02694931F4}" destId="{B78DE71F-F56C-4B11-9BC0-1D97241C3530}" srcOrd="0" destOrd="0" presId="urn:microsoft.com/office/officeart/2005/8/layout/hChevron3"/>
    <dgm:cxn modelId="{77B0068E-BE3B-4BD8-8744-F7722E66F583}" srcId="{9993C5DF-34DA-4415-BCD2-9784C8C0A899}" destId="{9BDEF0C4-9240-4CC8-A5B7-EF02694931F4}" srcOrd="3" destOrd="0" parTransId="{F3B4B0AD-B5F4-4896-BCCB-984803CE4182}" sibTransId="{2C393C4C-D1E0-4CC5-A332-ACC1E83D55A5}"/>
    <dgm:cxn modelId="{504B128F-6312-4BFE-8BB8-F73AB266D957}" srcId="{9993C5DF-34DA-4415-BCD2-9784C8C0A899}" destId="{8F3A4664-8B88-4B4D-9FDA-A5E789284603}" srcOrd="2" destOrd="0" parTransId="{52E0B47A-9AA3-4B52-98DD-0CDDCEE493C9}" sibTransId="{CF3A5ED6-34E3-4364-BD1B-EC0E6EBB6EF7}"/>
    <dgm:cxn modelId="{1BA03974-C5BE-4D21-85FB-AA2AB53FF83E}" srcId="{9993C5DF-34DA-4415-BCD2-9784C8C0A899}" destId="{5278D4D1-2375-4D11-B041-64ED399C26D0}" srcOrd="1" destOrd="0" parTransId="{4420AF8E-AA3A-40B8-AB9F-D5DD279CB521}" sibTransId="{0C5B7CD9-CA9A-4F7A-90D3-55C5F98B336D}"/>
    <dgm:cxn modelId="{3DF9B300-6805-48EF-AE26-44379E554718}" type="presOf" srcId="{AD2EE728-217D-4A39-B90B-EB6FDBC68302}" destId="{B0A09F21-D59A-4B19-8E7D-017DCE8E8F84}" srcOrd="0" destOrd="0" presId="urn:microsoft.com/office/officeart/2005/8/layout/hChevron3"/>
    <dgm:cxn modelId="{FD634AF6-9C73-455C-950A-B3D13CF12CCC}" type="presParOf" srcId="{F6A9E4CE-81A7-4602-A0F9-F02AB07339FF}" destId="{B0A09F21-D59A-4B19-8E7D-017DCE8E8F84}" srcOrd="0" destOrd="0" presId="urn:microsoft.com/office/officeart/2005/8/layout/hChevron3"/>
    <dgm:cxn modelId="{EAE1672A-4EB1-406A-BA7F-0C0601A24CFD}" type="presParOf" srcId="{F6A9E4CE-81A7-4602-A0F9-F02AB07339FF}" destId="{851304DF-E5D8-4E0C-95CD-ED63CB814F51}" srcOrd="1" destOrd="0" presId="urn:microsoft.com/office/officeart/2005/8/layout/hChevron3"/>
    <dgm:cxn modelId="{BA724223-4F43-461B-B63E-9F113959AC5C}" type="presParOf" srcId="{F6A9E4CE-81A7-4602-A0F9-F02AB07339FF}" destId="{2D7F099D-B0FB-4984-913C-AE51EA6E1469}" srcOrd="2" destOrd="0" presId="urn:microsoft.com/office/officeart/2005/8/layout/hChevron3"/>
    <dgm:cxn modelId="{BA05EA6A-4EDA-4818-8CF0-F653EE8EBC67}" type="presParOf" srcId="{F6A9E4CE-81A7-4602-A0F9-F02AB07339FF}" destId="{88FA58CE-0920-43D0-8619-314C4750039D}" srcOrd="3" destOrd="0" presId="urn:microsoft.com/office/officeart/2005/8/layout/hChevron3"/>
    <dgm:cxn modelId="{B950DA8C-65E9-4221-915D-379D56E5D828}" type="presParOf" srcId="{F6A9E4CE-81A7-4602-A0F9-F02AB07339FF}" destId="{A70CDDCA-B49D-4D18-8A84-BCDFD3D4EC95}" srcOrd="4" destOrd="0" presId="urn:microsoft.com/office/officeart/2005/8/layout/hChevron3"/>
    <dgm:cxn modelId="{40BD69C7-2FB6-43B1-B8A2-39F0A69F0A04}" type="presParOf" srcId="{F6A9E4CE-81A7-4602-A0F9-F02AB07339FF}" destId="{FF293912-7F5C-4D57-9B5E-E2FEAF77927D}" srcOrd="5" destOrd="0" presId="urn:microsoft.com/office/officeart/2005/8/layout/hChevron3"/>
    <dgm:cxn modelId="{7C15ACEA-AF38-4617-ADB2-AE2D1F29B573}" type="presParOf" srcId="{F6A9E4CE-81A7-4602-A0F9-F02AB07339FF}" destId="{B78DE71F-F56C-4B11-9BC0-1D97241C3530}" srcOrd="6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EBA641-12E2-45D4-80B8-F1F1FA822062}">
      <dsp:nvSpPr>
        <dsp:cNvPr id="0" name=""/>
        <dsp:cNvSpPr/>
      </dsp:nvSpPr>
      <dsp:spPr>
        <a:xfrm>
          <a:off x="671398" y="1591314"/>
          <a:ext cx="2665401" cy="2329896"/>
        </a:xfrm>
        <a:prstGeom prst="rightArrow">
          <a:avLst>
            <a:gd name="adj1" fmla="val 70000"/>
            <a:gd name="adj2" fmla="val 5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22860" rIns="4572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600" kern="1200" dirty="0" smtClean="0"/>
            <a:t>2004</a:t>
          </a:r>
          <a:endParaRPr lang="es-ES" sz="3600" kern="1200" dirty="0"/>
        </a:p>
      </dsp:txBody>
      <dsp:txXfrm>
        <a:off x="1337748" y="1940798"/>
        <a:ext cx="1299383" cy="1630928"/>
      </dsp:txXfrm>
    </dsp:sp>
    <dsp:sp modelId="{ED68B838-7939-496C-A070-3277B82DECE0}">
      <dsp:nvSpPr>
        <dsp:cNvPr id="0" name=""/>
        <dsp:cNvSpPr/>
      </dsp:nvSpPr>
      <dsp:spPr>
        <a:xfrm>
          <a:off x="5048" y="2089912"/>
          <a:ext cx="1332700" cy="13327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6400" kern="1200" dirty="0"/>
        </a:p>
      </dsp:txBody>
      <dsp:txXfrm>
        <a:off x="200217" y="2285081"/>
        <a:ext cx="942362" cy="942362"/>
      </dsp:txXfrm>
    </dsp:sp>
    <dsp:sp modelId="{15E8F434-3186-4D52-8CCB-33C1B79468E9}">
      <dsp:nvSpPr>
        <dsp:cNvPr id="0" name=""/>
        <dsp:cNvSpPr/>
      </dsp:nvSpPr>
      <dsp:spPr>
        <a:xfrm>
          <a:off x="4169737" y="1591314"/>
          <a:ext cx="2665401" cy="2329896"/>
        </a:xfrm>
        <a:prstGeom prst="rightArrow">
          <a:avLst>
            <a:gd name="adj1" fmla="val 70000"/>
            <a:gd name="adj2" fmla="val 5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280" tIns="20320" rIns="4064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200" kern="1200" dirty="0" smtClean="0"/>
            <a:t>2011</a:t>
          </a:r>
          <a:endParaRPr lang="es-ES" sz="3200" kern="1200" dirty="0"/>
        </a:p>
      </dsp:txBody>
      <dsp:txXfrm>
        <a:off x="4836088" y="1940798"/>
        <a:ext cx="1299383" cy="1630928"/>
      </dsp:txXfrm>
    </dsp:sp>
    <dsp:sp modelId="{C9293452-1C8B-416B-871F-4AF918B90319}">
      <dsp:nvSpPr>
        <dsp:cNvPr id="0" name=""/>
        <dsp:cNvSpPr/>
      </dsp:nvSpPr>
      <dsp:spPr>
        <a:xfrm>
          <a:off x="3503387" y="2089912"/>
          <a:ext cx="1332700" cy="13327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6400" kern="1200" dirty="0"/>
        </a:p>
      </dsp:txBody>
      <dsp:txXfrm>
        <a:off x="3698556" y="2285081"/>
        <a:ext cx="942362" cy="942362"/>
      </dsp:txXfrm>
    </dsp:sp>
    <dsp:sp modelId="{2EED8681-0368-46AE-8139-873E1236E47F}">
      <dsp:nvSpPr>
        <dsp:cNvPr id="0" name=""/>
        <dsp:cNvSpPr/>
      </dsp:nvSpPr>
      <dsp:spPr>
        <a:xfrm>
          <a:off x="7668077" y="1591314"/>
          <a:ext cx="2665401" cy="2329896"/>
        </a:xfrm>
        <a:prstGeom prst="rightArrow">
          <a:avLst>
            <a:gd name="adj1" fmla="val 70000"/>
            <a:gd name="adj2" fmla="val 5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11430" rIns="2286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Aprendizajes Clave</a:t>
          </a:r>
          <a:endParaRPr lang="es-ES" sz="1800" kern="1200" dirty="0"/>
        </a:p>
      </dsp:txBody>
      <dsp:txXfrm>
        <a:off x="8334427" y="1940798"/>
        <a:ext cx="1299383" cy="1630928"/>
      </dsp:txXfrm>
    </dsp:sp>
    <dsp:sp modelId="{4CFE6097-0097-40A7-A542-2F112ABF4716}">
      <dsp:nvSpPr>
        <dsp:cNvPr id="0" name=""/>
        <dsp:cNvSpPr/>
      </dsp:nvSpPr>
      <dsp:spPr>
        <a:xfrm>
          <a:off x="7001727" y="2089912"/>
          <a:ext cx="1332700" cy="13327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6400" kern="1200" dirty="0"/>
        </a:p>
      </dsp:txBody>
      <dsp:txXfrm>
        <a:off x="7196896" y="2285081"/>
        <a:ext cx="942362" cy="94236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9D7822-BD0B-4808-AF50-6478013F3F49}">
      <dsp:nvSpPr>
        <dsp:cNvPr id="0" name=""/>
        <dsp:cNvSpPr/>
      </dsp:nvSpPr>
      <dsp:spPr>
        <a:xfrm>
          <a:off x="3309931" y="0"/>
          <a:ext cx="5658261" cy="5658261"/>
        </a:xfrm>
        <a:prstGeom prst="diamond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70FFDF-B630-42D0-8250-4E19B4AF5E12}">
      <dsp:nvSpPr>
        <dsp:cNvPr id="0" name=""/>
        <dsp:cNvSpPr/>
      </dsp:nvSpPr>
      <dsp:spPr>
        <a:xfrm>
          <a:off x="3739248" y="467714"/>
          <a:ext cx="2557635" cy="229260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0" kern="1200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Transformaciones</a:t>
          </a:r>
          <a:r>
            <a:rPr lang="es-ES" sz="1800" b="0" kern="1200" spc="-80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 </a:t>
          </a:r>
          <a:r>
            <a:rPr lang="es-ES" sz="1800" b="0" kern="1200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sociales</a:t>
          </a:r>
          <a:r>
            <a:rPr lang="es-ES" sz="1800" b="0" kern="1200" spc="-85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 </a:t>
          </a:r>
          <a:r>
            <a:rPr lang="es-ES" sz="1800" b="0" kern="1200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y</a:t>
          </a:r>
          <a:r>
            <a:rPr lang="es-ES" sz="1800" b="0" kern="1200" spc="-80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 </a:t>
          </a:r>
          <a:r>
            <a:rPr lang="es-ES" sz="1800" b="0" kern="1200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culturales</a:t>
          </a:r>
          <a:r>
            <a:rPr lang="es-ES" sz="1800" b="0" kern="1200" spc="-80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 </a:t>
          </a:r>
          <a:r>
            <a:rPr lang="es-ES" sz="1800" b="0" kern="1200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constituyen</a:t>
          </a:r>
          <a:r>
            <a:rPr lang="es-ES" sz="1800" b="0" kern="1200" spc="-80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 </a:t>
          </a:r>
          <a:r>
            <a:rPr lang="es-ES" sz="1800" b="0" kern="1200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razones</a:t>
          </a:r>
          <a:r>
            <a:rPr lang="es-ES" sz="1800" b="0" kern="1200" spc="-80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 </a:t>
          </a:r>
          <a:r>
            <a:rPr lang="es-ES" sz="1800" b="0" kern="1200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poderosas</a:t>
          </a:r>
          <a:r>
            <a:rPr lang="es-ES" sz="1800" b="0" kern="1200" spc="-85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 </a:t>
          </a:r>
          <a:r>
            <a:rPr lang="es-ES" sz="1800" b="0" kern="1200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para</a:t>
          </a:r>
          <a:r>
            <a:rPr lang="es-ES" sz="1800" b="0" kern="1200" spc="-330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 </a:t>
          </a:r>
          <a:r>
            <a:rPr lang="es-ES" sz="1800" b="0" kern="1200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la extensión de una educación preescolar de calidad. </a:t>
          </a:r>
          <a:endParaRPr lang="es-ES" sz="1800" b="0" kern="1200" dirty="0">
            <a:solidFill>
              <a:schemeClr val="bg1"/>
            </a:solidFill>
          </a:endParaRPr>
        </a:p>
      </dsp:txBody>
      <dsp:txXfrm>
        <a:off x="3851164" y="579630"/>
        <a:ext cx="2333803" cy="2068775"/>
      </dsp:txXfrm>
    </dsp:sp>
    <dsp:sp modelId="{92F5CA46-E8B3-44B9-9D16-899D27EED574}">
      <dsp:nvSpPr>
        <dsp:cNvPr id="0" name=""/>
        <dsp:cNvSpPr/>
      </dsp:nvSpPr>
      <dsp:spPr>
        <a:xfrm>
          <a:off x="6370242" y="548369"/>
          <a:ext cx="2747810" cy="221193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500" b="0" kern="120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El mejoramiento de la calidad exige una</a:t>
          </a:r>
          <a:r>
            <a:rPr lang="es-ES" sz="1500" b="0" kern="1200" spc="-33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 </a:t>
          </a:r>
          <a:r>
            <a:rPr lang="es-ES" sz="1500" b="0" kern="1200" spc="-5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adecuada</a:t>
          </a:r>
          <a:r>
            <a:rPr lang="es-ES" sz="1500" b="0" kern="1200" spc="-85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 </a:t>
          </a:r>
          <a:r>
            <a:rPr lang="es-ES" sz="1500" b="0" kern="1200" spc="-5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atención</a:t>
          </a:r>
          <a:r>
            <a:rPr lang="es-ES" sz="1500" b="0" kern="1200" spc="-8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 </a:t>
          </a:r>
          <a:r>
            <a:rPr lang="es-ES" sz="1500" b="0" kern="120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de</a:t>
          </a:r>
          <a:r>
            <a:rPr lang="es-ES" sz="1500" b="0" kern="1200" spc="-8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 </a:t>
          </a:r>
          <a:r>
            <a:rPr lang="es-ES" sz="1500" b="0" kern="120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la</a:t>
          </a:r>
          <a:r>
            <a:rPr lang="es-ES" sz="1500" b="0" kern="1200" spc="-75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 </a:t>
          </a:r>
          <a:r>
            <a:rPr lang="es-ES" sz="1500" b="0" kern="120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diversidad,</a:t>
          </a:r>
          <a:r>
            <a:rPr lang="es-ES" sz="1500" b="0" kern="1200" spc="-8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 </a:t>
          </a:r>
          <a:r>
            <a:rPr lang="es-ES" sz="1500" b="0" kern="120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considerando</a:t>
          </a:r>
          <a:r>
            <a:rPr lang="es-ES" sz="1500" b="0" kern="1200" spc="-8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 </a:t>
          </a:r>
          <a:r>
            <a:rPr lang="es-ES" sz="1500" b="0" kern="120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las</a:t>
          </a:r>
          <a:r>
            <a:rPr lang="es-ES" sz="1500" b="0" kern="1200" spc="-75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 </a:t>
          </a:r>
          <a:r>
            <a:rPr lang="es-ES" sz="1500" b="0" kern="120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características</a:t>
          </a:r>
          <a:r>
            <a:rPr lang="es-ES" sz="1500" b="0" kern="1200" spc="-85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 </a:t>
          </a:r>
          <a:r>
            <a:rPr lang="es-ES" sz="1500" b="0" kern="120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de</a:t>
          </a:r>
          <a:r>
            <a:rPr lang="es-ES" sz="1500" b="0" kern="1200" spc="-8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 </a:t>
          </a:r>
          <a:r>
            <a:rPr lang="es-ES" sz="1500" b="0" kern="120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las</a:t>
          </a:r>
          <a:r>
            <a:rPr lang="es-ES" sz="1500" b="0" kern="1200" spc="-75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 </a:t>
          </a:r>
          <a:r>
            <a:rPr lang="es-ES" sz="1500" b="0" kern="120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niñas</a:t>
          </a:r>
          <a:r>
            <a:rPr lang="es-ES" sz="1500" b="0" kern="1200" spc="-75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 </a:t>
          </a:r>
          <a:r>
            <a:rPr lang="es-ES" sz="1500" b="0" kern="120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y</a:t>
          </a:r>
          <a:r>
            <a:rPr lang="es-ES" sz="1500" b="0" kern="1200" spc="-8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 </a:t>
          </a:r>
          <a:r>
            <a:rPr lang="es-ES" sz="1500" b="0" kern="120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de</a:t>
          </a:r>
          <a:r>
            <a:rPr lang="es-ES" sz="1500" b="0" kern="1200" spc="-8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 </a:t>
          </a:r>
          <a:r>
            <a:rPr lang="es-ES" sz="1500" b="0" kern="120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los</a:t>
          </a:r>
          <a:r>
            <a:rPr lang="es-ES" sz="1500" b="0" kern="1200" spc="-75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 </a:t>
          </a:r>
          <a:r>
            <a:rPr lang="es-ES" sz="1500" b="0" kern="120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niños,</a:t>
          </a:r>
          <a:r>
            <a:rPr lang="es-ES" sz="1500" b="0" kern="1200" spc="-335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 </a:t>
          </a:r>
          <a:r>
            <a:rPr lang="es-ES" sz="1500" b="0" kern="120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y</a:t>
          </a:r>
          <a:r>
            <a:rPr lang="es-ES" sz="1500" b="0" kern="1200" spc="-7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 </a:t>
          </a:r>
          <a:r>
            <a:rPr lang="es-ES" sz="1500" b="0" kern="120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las</a:t>
          </a:r>
          <a:r>
            <a:rPr lang="es-ES" sz="1500" b="0" kern="1200" spc="-7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 </a:t>
          </a:r>
          <a:r>
            <a:rPr lang="es-ES" sz="1500" b="0" kern="120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grandes</a:t>
          </a:r>
          <a:r>
            <a:rPr lang="es-ES" sz="1500" b="0" kern="1200" spc="-7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 </a:t>
          </a:r>
          <a:r>
            <a:rPr lang="es-ES" sz="1500" b="0" kern="120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diferencias</a:t>
          </a:r>
          <a:r>
            <a:rPr lang="es-ES" sz="1500" b="0" kern="1200" spc="-7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 </a:t>
          </a:r>
          <a:r>
            <a:rPr lang="es-ES" sz="1500" b="0" kern="120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culturales,</a:t>
          </a:r>
          <a:r>
            <a:rPr lang="es-ES" sz="1500" b="0" kern="1200" spc="-7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 </a:t>
          </a:r>
          <a:r>
            <a:rPr lang="es-ES" sz="1500" b="0" kern="120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como</a:t>
          </a:r>
          <a:r>
            <a:rPr lang="es-ES" sz="1500" b="0" kern="1200" spc="-7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 </a:t>
          </a:r>
          <a:r>
            <a:rPr lang="es-ES" sz="1500" b="0" kern="120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la</a:t>
          </a:r>
          <a:r>
            <a:rPr lang="es-ES" sz="1500" b="0" kern="1200" spc="-7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 </a:t>
          </a:r>
          <a:r>
            <a:rPr lang="es-ES" sz="1500" b="0" kern="120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pertenencia</a:t>
          </a:r>
          <a:r>
            <a:rPr lang="es-ES" sz="1500" b="0" kern="1200" spc="-7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 </a:t>
          </a:r>
          <a:r>
            <a:rPr lang="es-ES" sz="1500" b="0" kern="120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étnica.</a:t>
          </a:r>
          <a:r>
            <a:rPr lang="es-ES" sz="1500" b="0" kern="1200" spc="-7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 </a:t>
          </a:r>
          <a:endParaRPr lang="es-ES" sz="1500" b="0" kern="1200" dirty="0">
            <a:solidFill>
              <a:schemeClr val="bg1"/>
            </a:solidFill>
          </a:endParaRPr>
        </a:p>
      </dsp:txBody>
      <dsp:txXfrm>
        <a:off x="6478220" y="656347"/>
        <a:ext cx="2531854" cy="1995974"/>
      </dsp:txXfrm>
    </dsp:sp>
    <dsp:sp modelId="{718A4CEF-02FE-4F79-BA25-48BCB8534DA0}">
      <dsp:nvSpPr>
        <dsp:cNvPr id="0" name=""/>
        <dsp:cNvSpPr/>
      </dsp:nvSpPr>
      <dsp:spPr>
        <a:xfrm>
          <a:off x="3376176" y="2861264"/>
          <a:ext cx="2907268" cy="2419759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0" kern="1200" smtClean="0">
              <a:solidFill>
                <a:schemeClr val="bg1"/>
              </a:solidFill>
            </a:rPr>
            <a:t>La educación preescolar cumple así una función democratizadora como espacio educativo en el que todos los niños y todas las niñas, independientemente de su origen y condiciones sociales y culturales tienen oportunidades de aprendizaje que les permiten desarrollar su potencial y fortalecer las capacidades que poseen.</a:t>
          </a:r>
          <a:endParaRPr lang="es-ES" sz="1400" b="0" kern="1200" dirty="0">
            <a:solidFill>
              <a:schemeClr val="bg1"/>
            </a:solidFill>
          </a:endParaRPr>
        </a:p>
      </dsp:txBody>
      <dsp:txXfrm>
        <a:off x="3494299" y="2979387"/>
        <a:ext cx="2671022" cy="2183513"/>
      </dsp:txXfrm>
    </dsp:sp>
    <dsp:sp modelId="{854801FD-F65C-4D73-9754-4DB008CEF881}">
      <dsp:nvSpPr>
        <dsp:cNvPr id="0" name=""/>
        <dsp:cNvSpPr/>
      </dsp:nvSpPr>
      <dsp:spPr>
        <a:xfrm>
          <a:off x="6397142" y="2847825"/>
          <a:ext cx="2747810" cy="2339081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500" b="0" kern="120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En</a:t>
          </a:r>
          <a:r>
            <a:rPr lang="es-ES" sz="1500" b="0" kern="1200" spc="-7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 </a:t>
          </a:r>
          <a:r>
            <a:rPr lang="es-ES" sz="1500" b="0" kern="120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la</a:t>
          </a:r>
          <a:r>
            <a:rPr lang="es-ES" sz="1500" b="0" kern="1200" spc="-33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 </a:t>
          </a:r>
          <a:r>
            <a:rPr lang="es-ES" sz="1500" b="0" kern="120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práctica educativa este desafío implica superar la concepción que supone que el grupo puede</a:t>
          </a:r>
          <a:r>
            <a:rPr lang="es-ES" sz="1500" b="0" kern="1200" spc="-33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 </a:t>
          </a:r>
          <a:r>
            <a:rPr lang="es-ES" sz="1500" b="0" kern="120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ser</a:t>
          </a:r>
          <a:r>
            <a:rPr lang="es-ES" sz="1500" b="0" kern="1200" spc="-1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 </a:t>
          </a:r>
          <a:r>
            <a:rPr lang="es-ES" sz="1500" b="0" kern="120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considerado como</a:t>
          </a:r>
          <a:r>
            <a:rPr lang="es-ES" sz="1500" b="0" kern="1200" spc="-5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 </a:t>
          </a:r>
          <a:r>
            <a:rPr lang="es-ES" sz="1500" b="0" kern="120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rPr>
            <a:t>un todo homogéneo.</a:t>
          </a:r>
          <a:endParaRPr lang="es-ES" sz="1500" b="0" kern="1200" dirty="0">
            <a:solidFill>
              <a:schemeClr val="bg1"/>
            </a:solidFill>
          </a:endParaRPr>
        </a:p>
      </dsp:txBody>
      <dsp:txXfrm>
        <a:off x="6511327" y="2962010"/>
        <a:ext cx="2519440" cy="211071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A09F21-D59A-4B19-8E7D-017DCE8E8F84}">
      <dsp:nvSpPr>
        <dsp:cNvPr id="0" name=""/>
        <dsp:cNvSpPr/>
      </dsp:nvSpPr>
      <dsp:spPr>
        <a:xfrm>
          <a:off x="2381" y="2231496"/>
          <a:ext cx="2389187" cy="955675"/>
        </a:xfrm>
        <a:prstGeom prst="homePlat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26670" bIns="533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kern="1200" dirty="0" smtClean="0">
              <a:solidFill>
                <a:schemeClr val="tx1"/>
              </a:solidFill>
              <a:latin typeface="arial" panose="020B0604020202020204" pitchFamily="34" charset="0"/>
            </a:rPr>
            <a:t>Aprender</a:t>
          </a:r>
          <a:r>
            <a:rPr lang="es-ES" sz="2000" kern="1200" dirty="0" smtClean="0">
              <a:solidFill>
                <a:schemeClr val="tx1"/>
              </a:solidFill>
              <a:latin typeface="arial" panose="020B0604020202020204" pitchFamily="34" charset="0"/>
            </a:rPr>
            <a:t> a conocer</a:t>
          </a:r>
          <a:endParaRPr lang="es-ES" sz="2000" kern="1200" dirty="0">
            <a:solidFill>
              <a:schemeClr val="tx1"/>
            </a:solidFill>
          </a:endParaRPr>
        </a:p>
      </dsp:txBody>
      <dsp:txXfrm>
        <a:off x="2381" y="2231496"/>
        <a:ext cx="2150268" cy="955675"/>
      </dsp:txXfrm>
    </dsp:sp>
    <dsp:sp modelId="{2D7F099D-B0FB-4984-913C-AE51EA6E1469}">
      <dsp:nvSpPr>
        <dsp:cNvPr id="0" name=""/>
        <dsp:cNvSpPr/>
      </dsp:nvSpPr>
      <dsp:spPr>
        <a:xfrm>
          <a:off x="1913731" y="2231496"/>
          <a:ext cx="2389187" cy="955675"/>
        </a:xfrm>
        <a:prstGeom prst="chevron">
          <a:avLst/>
        </a:prstGeom>
        <a:solidFill>
          <a:schemeClr val="accent3">
            <a:hueOff val="-2800861"/>
            <a:satOff val="-15777"/>
            <a:lumOff val="5817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53340" rIns="26670" bIns="533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kern="1200" dirty="0" smtClean="0">
              <a:solidFill>
                <a:schemeClr val="tx1"/>
              </a:solidFill>
              <a:latin typeface="arial" panose="020B0604020202020204" pitchFamily="34" charset="0"/>
            </a:rPr>
            <a:t>aprender</a:t>
          </a:r>
          <a:r>
            <a:rPr lang="es-ES" sz="2000" kern="1200" dirty="0" smtClean="0">
              <a:solidFill>
                <a:schemeClr val="tx1"/>
              </a:solidFill>
              <a:latin typeface="arial" panose="020B0604020202020204" pitchFamily="34" charset="0"/>
            </a:rPr>
            <a:t> a hacer</a:t>
          </a:r>
          <a:endParaRPr lang="es-ES" sz="2000" kern="1200" dirty="0">
            <a:solidFill>
              <a:schemeClr val="tx1"/>
            </a:solidFill>
          </a:endParaRPr>
        </a:p>
      </dsp:txBody>
      <dsp:txXfrm>
        <a:off x="2391569" y="2231496"/>
        <a:ext cx="1433512" cy="955675"/>
      </dsp:txXfrm>
    </dsp:sp>
    <dsp:sp modelId="{A70CDDCA-B49D-4D18-8A84-BCDFD3D4EC95}">
      <dsp:nvSpPr>
        <dsp:cNvPr id="0" name=""/>
        <dsp:cNvSpPr/>
      </dsp:nvSpPr>
      <dsp:spPr>
        <a:xfrm>
          <a:off x="3825081" y="2231496"/>
          <a:ext cx="2389187" cy="955675"/>
        </a:xfrm>
        <a:prstGeom prst="chevron">
          <a:avLst/>
        </a:prstGeom>
        <a:solidFill>
          <a:schemeClr val="accent3">
            <a:hueOff val="-5601721"/>
            <a:satOff val="-31553"/>
            <a:lumOff val="11634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53340" rIns="26670" bIns="533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kern="1200" dirty="0" smtClean="0">
              <a:solidFill>
                <a:schemeClr val="tx1"/>
              </a:solidFill>
              <a:latin typeface="arial" panose="020B0604020202020204" pitchFamily="34" charset="0"/>
            </a:rPr>
            <a:t>aprender a vivir juntos</a:t>
          </a:r>
          <a:endParaRPr lang="es-ES" sz="2000" kern="1200" dirty="0">
            <a:solidFill>
              <a:schemeClr val="tx1"/>
            </a:solidFill>
          </a:endParaRPr>
        </a:p>
      </dsp:txBody>
      <dsp:txXfrm>
        <a:off x="4302919" y="2231496"/>
        <a:ext cx="1433512" cy="955675"/>
      </dsp:txXfrm>
    </dsp:sp>
    <dsp:sp modelId="{B78DE71F-F56C-4B11-9BC0-1D97241C3530}">
      <dsp:nvSpPr>
        <dsp:cNvPr id="0" name=""/>
        <dsp:cNvSpPr/>
      </dsp:nvSpPr>
      <dsp:spPr>
        <a:xfrm>
          <a:off x="5736431" y="2231496"/>
          <a:ext cx="2389187" cy="955675"/>
        </a:xfrm>
        <a:prstGeom prst="chevron">
          <a:avLst/>
        </a:prstGeom>
        <a:solidFill>
          <a:schemeClr val="accent3">
            <a:hueOff val="-8402582"/>
            <a:satOff val="-47330"/>
            <a:lumOff val="17451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53340" rIns="26670" bIns="533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kern="1200" dirty="0" smtClean="0">
              <a:solidFill>
                <a:schemeClr val="tx1"/>
              </a:solidFill>
              <a:latin typeface="arial" panose="020B0604020202020204" pitchFamily="34" charset="0"/>
            </a:rPr>
            <a:t>aprender</a:t>
          </a:r>
          <a:r>
            <a:rPr lang="es-ES" sz="2000" kern="1200" dirty="0" smtClean="0">
              <a:solidFill>
                <a:schemeClr val="tx1"/>
              </a:solidFill>
              <a:latin typeface="arial" panose="020B0604020202020204" pitchFamily="34" charset="0"/>
            </a:rPr>
            <a:t> a ser </a:t>
          </a:r>
          <a:endParaRPr lang="es-ES" sz="2000" kern="1200" dirty="0">
            <a:solidFill>
              <a:schemeClr val="tx1"/>
            </a:solidFill>
          </a:endParaRPr>
        </a:p>
      </dsp:txBody>
      <dsp:txXfrm>
        <a:off x="6214269" y="2231496"/>
        <a:ext cx="1433512" cy="9556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6">
  <dgm:title val=""/>
  <dgm:desc val=""/>
  <dgm:catLst>
    <dgm:cat type="process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L"/>
          <dgm:param type="nodeHorzAlign" val="l"/>
        </dgm:alg>
      </dgm:if>
      <dgm:else name="Name2">
        <dgm:alg type="lin">
          <dgm:param type="linDir" val="from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refFor="ch" refForName="compNode" fact="0.7"/>
      <dgm:constr type="ctrY" for="ch" forName="compNode" refType="h" fact="0.5"/>
      <dgm:constr type="w" for="ch" forName="aSpace" refType="w" fact="0.05"/>
      <dgm:constr type="primFontSz" for="des" forName="childTextHidden" op="equ" val="65"/>
      <dgm:constr type="primFontSz" for="des" forName="parentText" op="equ"/>
    </dgm:constrLst>
    <dgm:ruleLst/>
    <dgm:forEach name="aNodeForEach" axis="ch" ptType="node">
      <dgm:layoutNode name="compNode">
        <dgm:alg type="composite">
          <dgm:param type="ar" val="1.43"/>
        </dgm:alg>
        <dgm:shape xmlns:r="http://schemas.openxmlformats.org/officeDocument/2006/relationships" r:blip="">
          <dgm:adjLst/>
        </dgm:shape>
        <dgm:presOf/>
        <dgm:choose name="Name3">
          <dgm:if name="Name4" func="var" arg="dir" op="equ" val="norm">
            <dgm:constrLst>
              <dgm:constr type="w" for="ch" forName="childTextVisible" refType="w" fact="0.8"/>
              <dgm:constr type="h" for="ch" forName="childTextVisible" refType="h"/>
              <dgm:constr type="r" for="ch" forName="childTextVisible" refType="w"/>
              <dgm:constr type="w" for="ch" forName="childTextHidden" refType="w" fact="0.6"/>
              <dgm:constr type="h" for="ch" forName="childTextHidden" refType="h"/>
              <dgm:constr type="r" for="ch" forName="childTextHidden" refType="w"/>
              <dgm:constr type="l" for="ch" forName="parentText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if>
          <dgm:else name="Name5">
            <dgm:constrLst>
              <dgm:constr type="w" for="ch" forName="childTextVisible" refType="w" fact="0.8"/>
              <dgm:constr type="h" for="ch" forName="childTextVisible" refType="h"/>
              <dgm:constr type="l" for="ch" forName="childTextVisible"/>
              <dgm:constr type="w" for="ch" forName="childTextHidden" refType="w" fact="0.6"/>
              <dgm:constr type="h" for="ch" forName="childTextHidden" refType="h"/>
              <dgm:constr type="l" for="ch" forName="childTextHidden"/>
              <dgm:constr type="r" for="ch" forName="parentText" refType="w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else>
        </dgm:choose>
        <dgm:ruleLst/>
        <dgm:layoutNode name="noGeometry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childTextVisible" styleLbl="bgAccFollowNode1">
          <dgm:varLst>
            <dgm:bulletEnabled val="1"/>
          </dgm:varLst>
          <dgm:alg type="sp"/>
          <dgm:choose name="Name6">
            <dgm:if name="Name7" func="var" arg="dir" op="equ" val="norm">
              <dgm:shape xmlns:r="http://schemas.openxmlformats.org/officeDocument/2006/relationships" type="rightArrow" r:blip="">
                <dgm:adjLst>
                  <dgm:adj idx="1" val="0.7"/>
                  <dgm:adj idx="2" val="0.5"/>
                </dgm:adjLst>
              </dgm:shape>
            </dgm:if>
            <dgm:else name="Name8">
              <dgm:shape xmlns:r="http://schemas.openxmlformats.org/officeDocument/2006/relationships" type="leftArrow" r:blip="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/>
          <dgm:ruleLst/>
        </dgm:layoutNode>
        <dgm:layoutNode name="childTextHidden" styleLbl="bgAccFollowNode1">
          <dgm:choose name="Name9">
            <dgm:if name="Name10" axis="des followSib" ptType="node node" st="1 1" cnt="1 0" func="cnt" op="gte" val="1">
              <dgm:alg type="tx">
                <dgm:param type="stBulletLvl" val="1"/>
                <dgm:param type="txAnchorVertCh" val="mid"/>
              </dgm:alg>
            </dgm:if>
            <dgm:else name="Name11">
              <dgm:alg type="tx">
                <dgm:param type="stBulletLvl" val="2"/>
                <dgm:param type="txAnchorVertCh" val="mid"/>
              </dgm:alg>
            </dgm:else>
          </dgm:choose>
          <dgm:choose name="Name12">
            <dgm:if name="Name13" func="var" arg="dir" op="equ" val="norm">
              <dgm:shape xmlns:r="http://schemas.openxmlformats.org/officeDocument/2006/relationships" type="rightArrow" r:blip="" hideGeom="1">
                <dgm:adjLst>
                  <dgm:adj idx="1" val="0.7"/>
                  <dgm:adj idx="2" val="0.5"/>
                </dgm:adjLst>
              </dgm:shape>
            </dgm:if>
            <dgm:else name="Name14">
              <dgm:shape xmlns:r="http://schemas.openxmlformats.org/officeDocument/2006/relationships" type="leftArrow" r:blip="" hideGeom="1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rMarg" refType="primFontSz" fact="0.1"/>
            <dgm:constr type="lMarg" refType="primFontSz" fact="0.2"/>
          </dgm:constrLst>
          <dgm:ruleLst>
            <dgm:rule type="primFontSz" val="5" fact="NaN" max="NaN"/>
          </dgm:ruleLst>
        </dgm:layoutNode>
        <dgm:layoutNode name="parentText" styleLbl="node1">
          <dgm:varLst>
            <dgm:chMax val="1"/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primFontSz" val="65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choose name="Name15">
        <dgm:if name="Name16" axis="self" ptType="node" func="revPos" op="gte" val="2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3670781-B7B6-4B21-A98D-122352B9D655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A6ED982-BCFF-43E9-B69E-17AE81841D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97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70781-B7B6-4B21-A98D-122352B9D655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ED982-BCFF-43E9-B69E-17AE81841D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53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3670781-B7B6-4B21-A98D-122352B9D655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A6ED982-BCFF-43E9-B69E-17AE81841D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910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70781-B7B6-4B21-A98D-122352B9D655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1A6ED982-BCFF-43E9-B69E-17AE81841D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294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3670781-B7B6-4B21-A98D-122352B9D655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A6ED982-BCFF-43E9-B69E-17AE81841D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867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70781-B7B6-4B21-A98D-122352B9D655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ED982-BCFF-43E9-B69E-17AE81841D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414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70781-B7B6-4B21-A98D-122352B9D655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ED982-BCFF-43E9-B69E-17AE81841D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30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70781-B7B6-4B21-A98D-122352B9D655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ED982-BCFF-43E9-B69E-17AE81841D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330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70781-B7B6-4B21-A98D-122352B9D655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ED982-BCFF-43E9-B69E-17AE81841D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183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3670781-B7B6-4B21-A98D-122352B9D655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A6ED982-BCFF-43E9-B69E-17AE81841D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11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70781-B7B6-4B21-A98D-122352B9D655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ED982-BCFF-43E9-B69E-17AE81841D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244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33670781-B7B6-4B21-A98D-122352B9D655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1A6ED982-BCFF-43E9-B69E-17AE81841DB1}" type="slidenum">
              <a:rPr lang="en-US" smtClean="0"/>
              <a:t>‹Nº›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3077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57" r:id="rId3"/>
    <p:sldLayoutId id="2147483758" r:id="rId4"/>
    <p:sldLayoutId id="2147483759" r:id="rId5"/>
    <p:sldLayoutId id="2147483760" r:id="rId6"/>
    <p:sldLayoutId id="2147483761" r:id="rId7"/>
    <p:sldLayoutId id="2147483762" r:id="rId8"/>
    <p:sldLayoutId id="2147483763" r:id="rId9"/>
    <p:sldLayoutId id="2147483764" r:id="rId10"/>
    <p:sldLayoutId id="2147483765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e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e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7.e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8.e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9.e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0.em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529651" y="778771"/>
            <a:ext cx="1122263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800" b="1" dirty="0"/>
              <a:t>Unidad de aprendizaje II</a:t>
            </a:r>
          </a:p>
          <a:p>
            <a:r>
              <a:rPr lang="es-MX" sz="2800" b="1" dirty="0"/>
              <a:t>El modelo y su concreción en el aula: procesos y prácticas de</a:t>
            </a:r>
          </a:p>
          <a:p>
            <a:r>
              <a:rPr lang="es-MX" sz="2800" b="1" dirty="0"/>
              <a:t>enseñanza y aprendizaje</a:t>
            </a:r>
          </a:p>
        </p:txBody>
      </p:sp>
      <p:sp>
        <p:nvSpPr>
          <p:cNvPr id="5" name="Rectángulo 4"/>
          <p:cNvSpPr/>
          <p:nvPr/>
        </p:nvSpPr>
        <p:spPr>
          <a:xfrm>
            <a:off x="400008" y="2659717"/>
            <a:ext cx="41067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/>
              <a:t>Competencias de la unidad de aprendizaje</a:t>
            </a:r>
          </a:p>
        </p:txBody>
      </p:sp>
      <p:sp>
        <p:nvSpPr>
          <p:cNvPr id="6" name="Rectángulo 5"/>
          <p:cNvSpPr/>
          <p:nvPr/>
        </p:nvSpPr>
        <p:spPr>
          <a:xfrm>
            <a:off x="529651" y="3029049"/>
            <a:ext cx="1135228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>
                <a:solidFill>
                  <a:schemeClr val="bg1"/>
                </a:solidFill>
              </a:rPr>
              <a:t>Establece relaciones entre los principios, conceptos disciplinarios y</a:t>
            </a:r>
          </a:p>
          <a:p>
            <a:r>
              <a:rPr lang="es-MX" dirty="0">
                <a:solidFill>
                  <a:schemeClr val="bg1"/>
                </a:solidFill>
              </a:rPr>
              <a:t>contenidos del plan y programas de estudio en función del logro de</a:t>
            </a:r>
          </a:p>
          <a:p>
            <a:r>
              <a:rPr lang="es-MX" dirty="0">
                <a:solidFill>
                  <a:schemeClr val="bg1"/>
                </a:solidFill>
              </a:rPr>
              <a:t>aprendizaje de sus alumnos, asegurando la coherencia y continuidad</a:t>
            </a:r>
          </a:p>
          <a:p>
            <a:r>
              <a:rPr lang="es-MX" dirty="0">
                <a:solidFill>
                  <a:schemeClr val="bg1"/>
                </a:solidFill>
              </a:rPr>
              <a:t>entre los distintos grados y niveles educativos.</a:t>
            </a:r>
          </a:p>
          <a:p>
            <a:r>
              <a:rPr lang="es-MX" dirty="0">
                <a:solidFill>
                  <a:schemeClr val="bg1"/>
                </a:solidFill>
              </a:rPr>
              <a:t>• Utiliza metodologías pertinentes y actualizadas para promover el</a:t>
            </a:r>
          </a:p>
          <a:p>
            <a:r>
              <a:rPr lang="es-MX" dirty="0">
                <a:solidFill>
                  <a:schemeClr val="bg1"/>
                </a:solidFill>
              </a:rPr>
              <a:t>aprendizaje de los alumnos en los diferentes campos, áreas y ámbitos</a:t>
            </a:r>
          </a:p>
          <a:p>
            <a:r>
              <a:rPr lang="es-MX" dirty="0">
                <a:solidFill>
                  <a:schemeClr val="bg1"/>
                </a:solidFill>
              </a:rPr>
              <a:t>que propone el currículum, considerando los contextos y su</a:t>
            </a:r>
          </a:p>
          <a:p>
            <a:r>
              <a:rPr lang="es-MX" dirty="0">
                <a:solidFill>
                  <a:schemeClr val="bg1"/>
                </a:solidFill>
              </a:rPr>
              <a:t>desarrollo.</a:t>
            </a:r>
          </a:p>
          <a:p>
            <a:r>
              <a:rPr lang="es-MX" dirty="0">
                <a:solidFill>
                  <a:schemeClr val="bg1"/>
                </a:solidFill>
              </a:rPr>
              <a:t>• Incorpora los recursos y medios didácticos idóneos para favorecer el</a:t>
            </a:r>
          </a:p>
          <a:p>
            <a:r>
              <a:rPr lang="es-MX" dirty="0">
                <a:solidFill>
                  <a:schemeClr val="bg1"/>
                </a:solidFill>
              </a:rPr>
              <a:t>aprendizaje de acuerdo con el conocimiento de los procesos de</a:t>
            </a:r>
          </a:p>
          <a:p>
            <a:r>
              <a:rPr lang="es-MX" dirty="0">
                <a:solidFill>
                  <a:schemeClr val="bg1"/>
                </a:solidFill>
              </a:rPr>
              <a:t>desarrollo cognitivo y socioemocional de los alumnos.</a:t>
            </a:r>
          </a:p>
        </p:txBody>
      </p:sp>
    </p:spTree>
    <p:extLst>
      <p:ext uri="{BB962C8B-B14F-4D97-AF65-F5344CB8AC3E}">
        <p14:creationId xmlns:p14="http://schemas.microsoft.com/office/powerpoint/2010/main" val="2129747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559393" y="1093341"/>
            <a:ext cx="63918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Características</a:t>
            </a:r>
            <a:r>
              <a:rPr lang="es-ES" sz="2800" b="1" spc="-15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del</a:t>
            </a:r>
            <a:r>
              <a:rPr lang="es-ES" sz="2800" b="1" spc="-2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z="28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programa 2004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852154" y="3324245"/>
            <a:ext cx="6096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spcAft>
                <a:spcPts val="0"/>
              </a:spcAft>
              <a:buClr>
                <a:srgbClr val="231F20"/>
              </a:buClr>
              <a:buSzPts val="1100"/>
              <a:tabLst>
                <a:tab pos="162560" algn="l"/>
              </a:tabLst>
            </a:pPr>
            <a:r>
              <a:rPr lang="es-ES" sz="2000" b="1" dirty="0" smtClean="0">
                <a:latin typeface="Tahoma" panose="020B0604030504040204" pitchFamily="34" charset="0"/>
                <a:ea typeface="Tahoma" panose="020B0604030504040204" pitchFamily="34" charset="0"/>
              </a:rPr>
              <a:t>1.Tiene</a:t>
            </a:r>
            <a:r>
              <a:rPr lang="es-ES" sz="2000" b="1" spc="-25" dirty="0" smtClean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z="2000" b="1" dirty="0">
                <a:latin typeface="Tahoma" panose="020B0604030504040204" pitchFamily="34" charset="0"/>
                <a:ea typeface="Tahoma" panose="020B0604030504040204" pitchFamily="34" charset="0"/>
              </a:rPr>
              <a:t>carácter</a:t>
            </a:r>
            <a:r>
              <a:rPr lang="es-ES" sz="2000" b="1" spc="-2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z="2000" b="1" dirty="0" smtClean="0">
                <a:latin typeface="Tahoma" panose="020B0604030504040204" pitchFamily="34" charset="0"/>
                <a:ea typeface="Tahoma" panose="020B0604030504040204" pitchFamily="34" charset="0"/>
              </a:rPr>
              <a:t>nacional</a:t>
            </a:r>
            <a:endParaRPr lang="en-US" sz="2000" b="1" dirty="0">
              <a:latin typeface="Tahoma" panose="020B0604030504040204" pitchFamily="34" charset="0"/>
              <a:ea typeface="Tahom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4944802" y="2501285"/>
            <a:ext cx="6096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sz="2000" dirty="0" smtClean="0">
                <a:latin typeface="Tahoma" panose="020B0604030504040204" pitchFamily="34" charset="0"/>
                <a:ea typeface="Tahoma" panose="020B0604030504040204" pitchFamily="34" charset="0"/>
              </a:rPr>
              <a:t>El</a:t>
            </a:r>
            <a:r>
              <a:rPr lang="es-ES" sz="2000" spc="-50" dirty="0" smtClean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z="2000" dirty="0">
                <a:latin typeface="Tahoma" panose="020B0604030504040204" pitchFamily="34" charset="0"/>
                <a:ea typeface="Tahoma" panose="020B0604030504040204" pitchFamily="34" charset="0"/>
              </a:rPr>
              <a:t>nuevo</a:t>
            </a:r>
            <a:r>
              <a:rPr lang="es-ES" sz="2000" spc="-5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z="2000" dirty="0">
                <a:latin typeface="Tahoma" panose="020B0604030504040204" pitchFamily="34" charset="0"/>
                <a:ea typeface="Tahoma" panose="020B0604030504040204" pitchFamily="34" charset="0"/>
              </a:rPr>
              <a:t>programa</a:t>
            </a:r>
            <a:r>
              <a:rPr lang="es-ES" sz="2000" spc="-55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z="2000" dirty="0">
                <a:latin typeface="Tahoma" panose="020B0604030504040204" pitchFamily="34" charset="0"/>
                <a:ea typeface="Tahoma" panose="020B0604030504040204" pitchFamily="34" charset="0"/>
              </a:rPr>
              <a:t>de</a:t>
            </a:r>
            <a:r>
              <a:rPr lang="es-ES" sz="2000" spc="-5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z="2000" dirty="0" smtClean="0">
                <a:latin typeface="Tahoma" panose="020B0604030504040204" pitchFamily="34" charset="0"/>
                <a:ea typeface="Tahoma" panose="020B0604030504040204" pitchFamily="34" charset="0"/>
              </a:rPr>
              <a:t>educación</a:t>
            </a:r>
            <a:r>
              <a:rPr lang="es-ES" sz="2000" spc="-65" dirty="0" smtClean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z="2000" dirty="0">
                <a:latin typeface="Tahoma" panose="020B0604030504040204" pitchFamily="34" charset="0"/>
                <a:ea typeface="Tahoma" panose="020B0604030504040204" pitchFamily="34" charset="0"/>
              </a:rPr>
              <a:t>preescolar</a:t>
            </a:r>
            <a:r>
              <a:rPr lang="es-ES" sz="2000" spc="-6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z="2000" dirty="0">
                <a:latin typeface="Tahoma" panose="020B0604030504040204" pitchFamily="34" charset="0"/>
                <a:ea typeface="Tahoma" panose="020B0604030504040204" pitchFamily="34" charset="0"/>
              </a:rPr>
              <a:t>será</a:t>
            </a:r>
            <a:r>
              <a:rPr lang="es-ES" sz="2000" spc="-65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z="2000" dirty="0">
                <a:latin typeface="Tahoma" panose="020B0604030504040204" pitchFamily="34" charset="0"/>
                <a:ea typeface="Tahoma" panose="020B0604030504040204" pitchFamily="34" charset="0"/>
              </a:rPr>
              <a:t>de</a:t>
            </a:r>
            <a:r>
              <a:rPr lang="es-ES" sz="2000" spc="-6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z="2000" dirty="0">
                <a:latin typeface="Tahoma" panose="020B0604030504040204" pitchFamily="34" charset="0"/>
                <a:ea typeface="Tahoma" panose="020B0604030504040204" pitchFamily="34" charset="0"/>
              </a:rPr>
              <a:t>observancia</a:t>
            </a:r>
            <a:r>
              <a:rPr lang="es-ES" sz="2000" spc="-65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z="2000" dirty="0">
                <a:latin typeface="Tahoma" panose="020B0604030504040204" pitchFamily="34" charset="0"/>
                <a:ea typeface="Tahoma" panose="020B0604030504040204" pitchFamily="34" charset="0"/>
              </a:rPr>
              <a:t>general</a:t>
            </a:r>
            <a:r>
              <a:rPr lang="es-ES" sz="2000" spc="-6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z="2000" dirty="0">
                <a:latin typeface="Tahoma" panose="020B0604030504040204" pitchFamily="34" charset="0"/>
                <a:ea typeface="Tahoma" panose="020B0604030504040204" pitchFamily="34" charset="0"/>
              </a:rPr>
              <a:t>en</a:t>
            </a:r>
            <a:r>
              <a:rPr lang="es-ES" sz="2000" spc="-65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z="2000" dirty="0">
                <a:latin typeface="Tahoma" panose="020B0604030504040204" pitchFamily="34" charset="0"/>
                <a:ea typeface="Tahoma" panose="020B0604030504040204" pitchFamily="34" charset="0"/>
              </a:rPr>
              <a:t>todos</a:t>
            </a:r>
            <a:r>
              <a:rPr lang="es-ES" sz="2000" spc="-6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z="2000" dirty="0">
                <a:latin typeface="Tahoma" panose="020B0604030504040204" pitchFamily="34" charset="0"/>
                <a:ea typeface="Tahoma" panose="020B0604030504040204" pitchFamily="34" charset="0"/>
              </a:rPr>
              <a:t>los</a:t>
            </a:r>
            <a:r>
              <a:rPr lang="es-ES" sz="2000" spc="-65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z="2000" dirty="0">
                <a:latin typeface="Tahoma" panose="020B0604030504040204" pitchFamily="34" charset="0"/>
                <a:ea typeface="Tahoma" panose="020B0604030504040204" pitchFamily="34" charset="0"/>
              </a:rPr>
              <a:t>planteles</a:t>
            </a:r>
            <a:r>
              <a:rPr lang="es-ES" sz="2000" spc="-6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z="2000" dirty="0">
                <a:latin typeface="Tahoma" panose="020B0604030504040204" pitchFamily="34" charset="0"/>
                <a:ea typeface="Tahoma" panose="020B0604030504040204" pitchFamily="34" charset="0"/>
              </a:rPr>
              <a:t>y</a:t>
            </a:r>
            <a:r>
              <a:rPr lang="es-ES" sz="2000" spc="-65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z="2000" dirty="0">
                <a:latin typeface="Tahoma" panose="020B0604030504040204" pitchFamily="34" charset="0"/>
                <a:ea typeface="Tahoma" panose="020B0604030504040204" pitchFamily="34" charset="0"/>
              </a:rPr>
              <a:t>las</a:t>
            </a:r>
            <a:r>
              <a:rPr lang="es-ES" sz="2000" spc="-6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z="2000" dirty="0">
                <a:latin typeface="Tahoma" panose="020B0604030504040204" pitchFamily="34" charset="0"/>
                <a:ea typeface="Tahoma" panose="020B0604030504040204" pitchFamily="34" charset="0"/>
              </a:rPr>
              <a:t>modalidades</a:t>
            </a:r>
            <a:r>
              <a:rPr lang="es-ES" sz="2000" spc="-65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z="2000" dirty="0">
                <a:latin typeface="Tahoma" panose="020B0604030504040204" pitchFamily="34" charset="0"/>
                <a:ea typeface="Tahoma" panose="020B0604030504040204" pitchFamily="34" charset="0"/>
              </a:rPr>
              <a:t>en</a:t>
            </a:r>
            <a:r>
              <a:rPr lang="es-ES" sz="2000" spc="-6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z="2000" dirty="0">
                <a:latin typeface="Tahoma" panose="020B0604030504040204" pitchFamily="34" charset="0"/>
                <a:ea typeface="Tahoma" panose="020B0604030504040204" pitchFamily="34" charset="0"/>
              </a:rPr>
              <a:t>que</a:t>
            </a:r>
            <a:r>
              <a:rPr lang="es-ES" sz="2000" spc="-65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z="2000" dirty="0">
                <a:latin typeface="Tahoma" panose="020B0604030504040204" pitchFamily="34" charset="0"/>
                <a:ea typeface="Tahoma" panose="020B0604030504040204" pitchFamily="34" charset="0"/>
              </a:rPr>
              <a:t>se</a:t>
            </a:r>
            <a:r>
              <a:rPr lang="es-ES" sz="2000" spc="-33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z="2000" dirty="0">
                <a:latin typeface="Tahoma" panose="020B0604030504040204" pitchFamily="34" charset="0"/>
                <a:ea typeface="Tahoma" panose="020B0604030504040204" pitchFamily="34" charset="0"/>
              </a:rPr>
              <a:t>imparte</a:t>
            </a:r>
            <a:r>
              <a:rPr lang="es-ES" sz="2000" spc="-45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z="2000" dirty="0">
                <a:latin typeface="Tahoma" panose="020B0604030504040204" pitchFamily="34" charset="0"/>
                <a:ea typeface="Tahoma" panose="020B0604030504040204" pitchFamily="34" charset="0"/>
              </a:rPr>
              <a:t>educación</a:t>
            </a:r>
            <a:r>
              <a:rPr lang="es-ES" sz="2000" spc="-45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z="2000" dirty="0">
                <a:latin typeface="Tahoma" panose="020B0604030504040204" pitchFamily="34" charset="0"/>
                <a:ea typeface="Tahoma" panose="020B0604030504040204" pitchFamily="34" charset="0"/>
              </a:rPr>
              <a:t>preescolar</a:t>
            </a:r>
            <a:r>
              <a:rPr lang="es-ES" sz="2000" spc="-4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z="2000" dirty="0">
                <a:latin typeface="Tahoma" panose="020B0604030504040204" pitchFamily="34" charset="0"/>
                <a:ea typeface="Tahoma" panose="020B0604030504040204" pitchFamily="34" charset="0"/>
              </a:rPr>
              <a:t>en</a:t>
            </a:r>
            <a:r>
              <a:rPr lang="es-ES" sz="2000" spc="-45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z="2000" dirty="0">
                <a:latin typeface="Tahoma" panose="020B0604030504040204" pitchFamily="34" charset="0"/>
                <a:ea typeface="Tahoma" panose="020B0604030504040204" pitchFamily="34" charset="0"/>
              </a:rPr>
              <a:t>el</a:t>
            </a:r>
            <a:r>
              <a:rPr lang="es-ES" sz="2000" spc="-4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z="2000" dirty="0">
                <a:latin typeface="Tahoma" panose="020B0604030504040204" pitchFamily="34" charset="0"/>
                <a:ea typeface="Tahoma" panose="020B0604030504040204" pitchFamily="34" charset="0"/>
              </a:rPr>
              <a:t>país,</a:t>
            </a:r>
            <a:r>
              <a:rPr lang="es-ES" sz="2000" spc="-45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z="2000" dirty="0">
                <a:latin typeface="Tahoma" panose="020B0604030504040204" pitchFamily="34" charset="0"/>
                <a:ea typeface="Tahoma" panose="020B0604030504040204" pitchFamily="34" charset="0"/>
              </a:rPr>
              <a:t>sean</a:t>
            </a:r>
            <a:r>
              <a:rPr lang="es-ES" sz="2000" spc="-4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z="2000" dirty="0">
                <a:latin typeface="Tahoma" panose="020B0604030504040204" pitchFamily="34" charset="0"/>
                <a:ea typeface="Tahoma" panose="020B0604030504040204" pitchFamily="34" charset="0"/>
              </a:rPr>
              <a:t>éstos</a:t>
            </a:r>
            <a:r>
              <a:rPr lang="es-ES" sz="2000" spc="-45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z="2000" dirty="0">
                <a:latin typeface="Tahoma" panose="020B0604030504040204" pitchFamily="34" charset="0"/>
                <a:ea typeface="Tahoma" panose="020B0604030504040204" pitchFamily="34" charset="0"/>
              </a:rPr>
              <a:t>de</a:t>
            </a:r>
            <a:r>
              <a:rPr lang="es-ES" sz="2000" spc="-4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z="2000" dirty="0">
                <a:latin typeface="Tahoma" panose="020B0604030504040204" pitchFamily="34" charset="0"/>
                <a:ea typeface="Tahoma" panose="020B0604030504040204" pitchFamily="34" charset="0"/>
              </a:rPr>
              <a:t>sostenimiento</a:t>
            </a:r>
            <a:r>
              <a:rPr lang="es-ES" sz="2000" spc="-45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z="2000" dirty="0">
                <a:latin typeface="Tahoma" panose="020B0604030504040204" pitchFamily="34" charset="0"/>
                <a:ea typeface="Tahoma" panose="020B0604030504040204" pitchFamily="34" charset="0"/>
              </a:rPr>
              <a:t>público</a:t>
            </a:r>
            <a:r>
              <a:rPr lang="es-ES" sz="2000" spc="-4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z="2000" dirty="0">
                <a:latin typeface="Tahoma" panose="020B0604030504040204" pitchFamily="34" charset="0"/>
                <a:ea typeface="Tahoma" panose="020B0604030504040204" pitchFamily="34" charset="0"/>
              </a:rPr>
              <a:t>o</a:t>
            </a:r>
            <a:r>
              <a:rPr lang="es-ES" sz="2000" spc="-45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z="2000" dirty="0">
                <a:latin typeface="Tahoma" panose="020B0604030504040204" pitchFamily="34" charset="0"/>
                <a:ea typeface="Tahoma" panose="020B0604030504040204" pitchFamily="34" charset="0"/>
              </a:rPr>
              <a:t>privado.</a:t>
            </a:r>
            <a:r>
              <a:rPr lang="es-ES" sz="2000" spc="-4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z="2000" dirty="0">
                <a:latin typeface="Tahoma" panose="020B0604030504040204" pitchFamily="34" charset="0"/>
                <a:ea typeface="Tahoma" panose="020B0604030504040204" pitchFamily="34" charset="0"/>
              </a:rPr>
              <a:t>Tanto</a:t>
            </a:r>
            <a:r>
              <a:rPr lang="es-ES" sz="2000" spc="-335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z="2000" dirty="0">
                <a:latin typeface="Tahoma" panose="020B0604030504040204" pitchFamily="34" charset="0"/>
                <a:ea typeface="Tahoma" panose="020B0604030504040204" pitchFamily="34" charset="0"/>
              </a:rPr>
              <a:t>su</a:t>
            </a:r>
            <a:r>
              <a:rPr lang="es-ES" sz="2000" spc="-7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z="2000" dirty="0">
                <a:latin typeface="Tahoma" panose="020B0604030504040204" pitchFamily="34" charset="0"/>
                <a:ea typeface="Tahoma" panose="020B0604030504040204" pitchFamily="34" charset="0"/>
              </a:rPr>
              <a:t>orientación</a:t>
            </a:r>
            <a:r>
              <a:rPr lang="es-ES" sz="2000" spc="-65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z="2000" dirty="0">
                <a:latin typeface="Tahoma" panose="020B0604030504040204" pitchFamily="34" charset="0"/>
                <a:ea typeface="Tahoma" panose="020B0604030504040204" pitchFamily="34" charset="0"/>
              </a:rPr>
              <a:t>general</a:t>
            </a:r>
            <a:r>
              <a:rPr lang="es-ES" sz="2000" spc="-65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z="2000" dirty="0">
                <a:latin typeface="Tahoma" panose="020B0604030504040204" pitchFamily="34" charset="0"/>
                <a:ea typeface="Tahoma" panose="020B0604030504040204" pitchFamily="34" charset="0"/>
              </a:rPr>
              <a:t>como</a:t>
            </a:r>
            <a:r>
              <a:rPr lang="es-ES" sz="2000" spc="-65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z="2000" dirty="0">
                <a:latin typeface="Tahoma" panose="020B0604030504040204" pitchFamily="34" charset="0"/>
                <a:ea typeface="Tahoma" panose="020B0604030504040204" pitchFamily="34" charset="0"/>
              </a:rPr>
              <a:t>sus</a:t>
            </a:r>
            <a:r>
              <a:rPr lang="es-ES" sz="2000" spc="-65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z="2000" dirty="0">
                <a:latin typeface="Tahoma" panose="020B0604030504040204" pitchFamily="34" charset="0"/>
                <a:ea typeface="Tahoma" panose="020B0604030504040204" pitchFamily="34" charset="0"/>
              </a:rPr>
              <a:t>componentes</a:t>
            </a:r>
            <a:r>
              <a:rPr lang="es-ES" sz="2000" spc="-7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z="2000" dirty="0">
                <a:latin typeface="Tahoma" panose="020B0604030504040204" pitchFamily="34" charset="0"/>
                <a:ea typeface="Tahoma" panose="020B0604030504040204" pitchFamily="34" charset="0"/>
              </a:rPr>
              <a:t>específicos</a:t>
            </a:r>
            <a:r>
              <a:rPr lang="es-ES" sz="2000" spc="-65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z="2000" dirty="0">
                <a:latin typeface="Tahoma" panose="020B0604030504040204" pitchFamily="34" charset="0"/>
                <a:ea typeface="Tahoma" panose="020B0604030504040204" pitchFamily="34" charset="0"/>
              </a:rPr>
              <a:t>permiten</a:t>
            </a:r>
            <a:r>
              <a:rPr lang="es-ES" sz="2000" spc="-65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z="2000" dirty="0">
                <a:latin typeface="Tahoma" panose="020B0604030504040204" pitchFamily="34" charset="0"/>
                <a:ea typeface="Tahoma" panose="020B0604030504040204" pitchFamily="34" charset="0"/>
              </a:rPr>
              <a:t>que</a:t>
            </a:r>
            <a:r>
              <a:rPr lang="es-ES" sz="2000" spc="-65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z="2000" dirty="0">
                <a:latin typeface="Tahoma" panose="020B0604030504040204" pitchFamily="34" charset="0"/>
                <a:ea typeface="Tahoma" panose="020B0604030504040204" pitchFamily="34" charset="0"/>
              </a:rPr>
              <a:t>en</a:t>
            </a:r>
            <a:r>
              <a:rPr lang="es-ES" sz="2000" spc="-65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z="2000" dirty="0">
                <a:latin typeface="Tahoma" panose="020B0604030504040204" pitchFamily="34" charset="0"/>
                <a:ea typeface="Tahoma" panose="020B0604030504040204" pitchFamily="34" charset="0"/>
              </a:rPr>
              <a:t>la</a:t>
            </a:r>
            <a:r>
              <a:rPr lang="es-ES" sz="2000" spc="-65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z="2000" dirty="0">
                <a:latin typeface="Tahoma" panose="020B0604030504040204" pitchFamily="34" charset="0"/>
                <a:ea typeface="Tahoma" panose="020B0604030504040204" pitchFamily="34" charset="0"/>
              </a:rPr>
              <a:t>práctica</a:t>
            </a:r>
            <a:r>
              <a:rPr lang="es-ES" sz="2000" spc="-7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z="2000" dirty="0" smtClean="0">
                <a:latin typeface="Tahoma" panose="020B0604030504040204" pitchFamily="34" charset="0"/>
                <a:ea typeface="Tahoma" panose="020B0604030504040204" pitchFamily="34" charset="0"/>
              </a:rPr>
              <a:t>educati</a:t>
            </a:r>
            <a:r>
              <a:rPr lang="es-ES" sz="2000" spc="-15" dirty="0" smtClean="0">
                <a:latin typeface="Tahoma" panose="020B0604030504040204" pitchFamily="34" charset="0"/>
                <a:ea typeface="Tahoma" panose="020B0604030504040204" pitchFamily="34" charset="0"/>
              </a:rPr>
              <a:t>va</a:t>
            </a:r>
            <a:r>
              <a:rPr lang="es-ES" sz="2000" spc="-105" dirty="0" smtClean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z="2000" spc="-15" dirty="0">
                <a:latin typeface="Tahoma" panose="020B0604030504040204" pitchFamily="34" charset="0"/>
                <a:ea typeface="Tahoma" panose="020B0604030504040204" pitchFamily="34" charset="0"/>
              </a:rPr>
              <a:t>se</a:t>
            </a:r>
            <a:r>
              <a:rPr lang="es-ES" sz="2000" spc="-10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z="2000" spc="-15" dirty="0">
                <a:latin typeface="Tahoma" panose="020B0604030504040204" pitchFamily="34" charset="0"/>
                <a:ea typeface="Tahoma" panose="020B0604030504040204" pitchFamily="34" charset="0"/>
              </a:rPr>
              <a:t>promueva</a:t>
            </a:r>
            <a:r>
              <a:rPr lang="es-ES" sz="2000" spc="-10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z="2000" spc="-15" dirty="0">
                <a:latin typeface="Tahoma" panose="020B0604030504040204" pitchFamily="34" charset="0"/>
                <a:ea typeface="Tahoma" panose="020B0604030504040204" pitchFamily="34" charset="0"/>
              </a:rPr>
              <a:t>el</a:t>
            </a:r>
            <a:r>
              <a:rPr lang="es-ES" sz="2000" spc="-10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z="2000" spc="-15" dirty="0">
                <a:latin typeface="Tahoma" panose="020B0604030504040204" pitchFamily="34" charset="0"/>
                <a:ea typeface="Tahoma" panose="020B0604030504040204" pitchFamily="34" charset="0"/>
              </a:rPr>
              <a:t>reconocimiento,</a:t>
            </a:r>
            <a:r>
              <a:rPr lang="es-ES" sz="2000" spc="-10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z="2000" spc="-10" dirty="0">
                <a:latin typeface="Tahoma" panose="020B0604030504040204" pitchFamily="34" charset="0"/>
                <a:ea typeface="Tahoma" panose="020B0604030504040204" pitchFamily="34" charset="0"/>
              </a:rPr>
              <a:t>la</a:t>
            </a:r>
            <a:r>
              <a:rPr lang="es-ES" sz="2000" spc="-10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z="2000" spc="-10" dirty="0">
                <a:latin typeface="Tahoma" panose="020B0604030504040204" pitchFamily="34" charset="0"/>
                <a:ea typeface="Tahoma" panose="020B0604030504040204" pitchFamily="34" charset="0"/>
              </a:rPr>
              <a:t>valoración</a:t>
            </a:r>
            <a:r>
              <a:rPr lang="es-ES" sz="2000" spc="-10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z="2000" spc="-10" dirty="0">
                <a:latin typeface="Tahoma" panose="020B0604030504040204" pitchFamily="34" charset="0"/>
                <a:ea typeface="Tahoma" panose="020B0604030504040204" pitchFamily="34" charset="0"/>
              </a:rPr>
              <a:t>de</a:t>
            </a:r>
            <a:r>
              <a:rPr lang="es-ES" sz="2000" spc="-10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z="2000" spc="-10" dirty="0">
                <a:latin typeface="Tahoma" panose="020B0604030504040204" pitchFamily="34" charset="0"/>
                <a:ea typeface="Tahoma" panose="020B0604030504040204" pitchFamily="34" charset="0"/>
              </a:rPr>
              <a:t>la</a:t>
            </a:r>
            <a:r>
              <a:rPr lang="es-ES" sz="2000" spc="-10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z="2000" spc="-10" dirty="0">
                <a:latin typeface="Tahoma" panose="020B0604030504040204" pitchFamily="34" charset="0"/>
                <a:ea typeface="Tahoma" panose="020B0604030504040204" pitchFamily="34" charset="0"/>
              </a:rPr>
              <a:t>diversidad</a:t>
            </a:r>
            <a:r>
              <a:rPr lang="es-ES" sz="2000" spc="-10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z="2000" spc="-10" dirty="0">
                <a:latin typeface="Tahoma" panose="020B0604030504040204" pitchFamily="34" charset="0"/>
                <a:ea typeface="Tahoma" panose="020B0604030504040204" pitchFamily="34" charset="0"/>
              </a:rPr>
              <a:t>cultural</a:t>
            </a:r>
            <a:r>
              <a:rPr lang="es-ES" sz="2000" spc="-10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z="2000" spc="-10" dirty="0">
                <a:latin typeface="Tahoma" panose="020B0604030504040204" pitchFamily="34" charset="0"/>
                <a:ea typeface="Tahoma" panose="020B0604030504040204" pitchFamily="34" charset="0"/>
              </a:rPr>
              <a:t>y</a:t>
            </a:r>
            <a:r>
              <a:rPr lang="es-ES" sz="2000" spc="-10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z="2000" spc="-10" dirty="0">
                <a:latin typeface="Tahoma" panose="020B0604030504040204" pitchFamily="34" charset="0"/>
                <a:ea typeface="Tahoma" panose="020B0604030504040204" pitchFamily="34" charset="0"/>
              </a:rPr>
              <a:t>el</a:t>
            </a:r>
            <a:r>
              <a:rPr lang="es-ES" sz="2000" spc="-10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z="2000" spc="-10" dirty="0">
                <a:latin typeface="Tahoma" panose="020B0604030504040204" pitchFamily="34" charset="0"/>
                <a:ea typeface="Tahoma" panose="020B0604030504040204" pitchFamily="34" charset="0"/>
              </a:rPr>
              <a:t>diálogo</a:t>
            </a:r>
            <a:r>
              <a:rPr lang="es-ES" sz="2000" spc="-10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z="2000" spc="-10" dirty="0">
                <a:latin typeface="Tahoma" panose="020B0604030504040204" pitchFamily="34" charset="0"/>
                <a:ea typeface="Tahoma" panose="020B0604030504040204" pitchFamily="34" charset="0"/>
              </a:rPr>
              <a:t>intercultural.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776184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573742" y="1425413"/>
            <a:ext cx="10439400" cy="44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1430" lvl="0">
              <a:lnSpc>
                <a:spcPct val="127000"/>
              </a:lnSpc>
              <a:spcBef>
                <a:spcPts val="375"/>
              </a:spcBef>
              <a:spcAft>
                <a:spcPts val="0"/>
              </a:spcAft>
              <a:buClr>
                <a:srgbClr val="231F20"/>
              </a:buClr>
              <a:buSzPts val="1100"/>
              <a:tabLst>
                <a:tab pos="162560" algn="l"/>
              </a:tabLst>
            </a:pPr>
            <a:r>
              <a:rPr lang="es-ES" b="1" dirty="0" smtClean="0">
                <a:latin typeface="Tahoma" panose="020B0604030504040204" pitchFamily="34" charset="0"/>
                <a:ea typeface="Tahoma" panose="020B0604030504040204" pitchFamily="34" charset="0"/>
              </a:rPr>
              <a:t>2. Establece</a:t>
            </a:r>
            <a:r>
              <a:rPr lang="es-ES" b="1" spc="-25" dirty="0" smtClean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b="1" dirty="0" smtClean="0">
                <a:latin typeface="Tahoma" panose="020B0604030504040204" pitchFamily="34" charset="0"/>
                <a:ea typeface="Tahoma" panose="020B0604030504040204" pitchFamily="34" charset="0"/>
              </a:rPr>
              <a:t>propósitos</a:t>
            </a:r>
            <a:r>
              <a:rPr lang="es-ES" b="1" spc="-20" dirty="0" smtClean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b="1" dirty="0" smtClean="0">
                <a:latin typeface="Tahoma" panose="020B0604030504040204" pitchFamily="34" charset="0"/>
                <a:ea typeface="Tahoma" panose="020B0604030504040204" pitchFamily="34" charset="0"/>
              </a:rPr>
              <a:t>fundamentales</a:t>
            </a:r>
            <a:r>
              <a:rPr lang="es-ES" b="1" spc="-20" dirty="0" smtClean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b="1" dirty="0" smtClean="0">
                <a:latin typeface="Tahoma" panose="020B0604030504040204" pitchFamily="34" charset="0"/>
                <a:ea typeface="Tahoma" panose="020B0604030504040204" pitchFamily="34" charset="0"/>
              </a:rPr>
              <a:t>para</a:t>
            </a:r>
            <a:r>
              <a:rPr lang="es-ES" b="1" spc="-25" dirty="0" smtClean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b="1" dirty="0" smtClean="0">
                <a:latin typeface="Tahoma" panose="020B0604030504040204" pitchFamily="34" charset="0"/>
                <a:ea typeface="Tahoma" panose="020B0604030504040204" pitchFamily="34" charset="0"/>
              </a:rPr>
              <a:t>la</a:t>
            </a:r>
            <a:r>
              <a:rPr lang="es-ES" b="1" spc="-20" dirty="0" smtClean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b="1" dirty="0" smtClean="0">
                <a:latin typeface="Tahoma" panose="020B0604030504040204" pitchFamily="34" charset="0"/>
                <a:ea typeface="Tahoma" panose="020B0604030504040204" pitchFamily="34" charset="0"/>
              </a:rPr>
              <a:t>educación</a:t>
            </a:r>
            <a:r>
              <a:rPr lang="es-ES" b="1" spc="-330" dirty="0" smtClean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b="1" dirty="0" smtClean="0">
                <a:latin typeface="Tahoma" panose="020B0604030504040204" pitchFamily="34" charset="0"/>
                <a:ea typeface="Tahoma" panose="020B0604030504040204" pitchFamily="34" charset="0"/>
              </a:rPr>
              <a:t>preescolar</a:t>
            </a:r>
            <a:endParaRPr lang="en-US" b="1" dirty="0" smtClean="0">
              <a:latin typeface="Tahoma" panose="020B0604030504040204" pitchFamily="34" charset="0"/>
              <a:ea typeface="Tahoma" panose="020B0604030504040204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708212" y="2836394"/>
            <a:ext cx="9659470" cy="18511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marR="79375" algn="just">
              <a:lnSpc>
                <a:spcPct val="127000"/>
              </a:lnSpc>
              <a:spcBef>
                <a:spcPts val="840"/>
              </a:spcBef>
              <a:spcAft>
                <a:spcPts val="0"/>
              </a:spcAft>
            </a:pP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P</a:t>
            </a:r>
            <a:r>
              <a:rPr lang="es-ES" dirty="0" smtClean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arte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de reconocer que la educación preescolar, como fundamento de la educa-</a:t>
            </a:r>
            <a:r>
              <a:rPr lang="es-ES" spc="-33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 err="1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ción</a:t>
            </a:r>
            <a:r>
              <a:rPr lang="es-ES" spc="-6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básica,</a:t>
            </a:r>
            <a:r>
              <a:rPr lang="es-ES" spc="-5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debe</a:t>
            </a:r>
            <a:r>
              <a:rPr lang="es-ES" spc="-5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contribuir</a:t>
            </a:r>
            <a:r>
              <a:rPr lang="es-ES" spc="-6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a</a:t>
            </a:r>
            <a:r>
              <a:rPr lang="es-ES" spc="-5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la</a:t>
            </a:r>
            <a:r>
              <a:rPr lang="es-ES" spc="-5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formación</a:t>
            </a:r>
            <a:r>
              <a:rPr lang="es-ES" spc="-6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integral,</a:t>
            </a:r>
            <a:r>
              <a:rPr lang="es-ES" spc="-5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pero</a:t>
            </a:r>
            <a:r>
              <a:rPr lang="es-ES" spc="-5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asume</a:t>
            </a:r>
            <a:r>
              <a:rPr lang="es-ES" spc="-5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que</a:t>
            </a:r>
            <a:r>
              <a:rPr lang="es-ES" spc="-5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para</a:t>
            </a:r>
            <a:r>
              <a:rPr lang="es-ES" spc="-5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lograr</a:t>
            </a:r>
            <a:r>
              <a:rPr lang="es-ES" spc="-5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este</a:t>
            </a:r>
            <a:r>
              <a:rPr lang="es-ES" spc="-6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propósito</a:t>
            </a:r>
            <a:r>
              <a:rPr lang="es-ES" spc="-33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el</a:t>
            </a:r>
            <a:r>
              <a:rPr lang="es-ES" spc="-4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Jardín</a:t>
            </a:r>
            <a:r>
              <a:rPr lang="es-ES" spc="-4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de</a:t>
            </a:r>
            <a:r>
              <a:rPr lang="es-ES" spc="-4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Niños</a:t>
            </a:r>
            <a:r>
              <a:rPr lang="es-ES" spc="-4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debe</a:t>
            </a:r>
            <a:r>
              <a:rPr lang="es-ES" spc="-4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garantizar</a:t>
            </a:r>
            <a:r>
              <a:rPr lang="es-ES" spc="-4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a</a:t>
            </a:r>
            <a:r>
              <a:rPr lang="es-ES" spc="-4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los</a:t>
            </a:r>
            <a:r>
              <a:rPr lang="es-ES" spc="-4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pequeños,</a:t>
            </a:r>
            <a:r>
              <a:rPr lang="es-ES" spc="-4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su</a:t>
            </a:r>
            <a:r>
              <a:rPr lang="es-ES" spc="-4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participación</a:t>
            </a:r>
            <a:r>
              <a:rPr lang="es-ES" spc="-4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en</a:t>
            </a:r>
            <a:r>
              <a:rPr lang="es-ES" spc="-4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experiencias</a:t>
            </a:r>
            <a:r>
              <a:rPr lang="es-ES" spc="-4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educativas</a:t>
            </a:r>
            <a:r>
              <a:rPr lang="es-ES" spc="-33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que les permitan desarrollar, de manera prioritaria, sus competencias afectivas, sociales y</a:t>
            </a:r>
            <a:r>
              <a:rPr lang="es-ES" spc="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cognitivas.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7681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/>
          <p:cNvSpPr/>
          <p:nvPr/>
        </p:nvSpPr>
        <p:spPr>
          <a:xfrm>
            <a:off x="1051693" y="3883435"/>
            <a:ext cx="1066351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dirty="0">
                <a:solidFill>
                  <a:schemeClr val="bg1"/>
                </a:solidFill>
              </a:rPr>
              <a:t>La educación basada en competencias se centra en la necesidad, estilos de aprendizaje y potencialidades individuales para que el alumno llegue a manejar con maestría las destrezas y habilidades señaladas desde el campo laboral. </a:t>
            </a:r>
            <a:endParaRPr lang="es-ES" sz="2400" dirty="0" smtClean="0">
              <a:solidFill>
                <a:schemeClr val="bg1"/>
              </a:solidFill>
            </a:endParaRPr>
          </a:p>
          <a:p>
            <a:endParaRPr lang="es-ES" sz="2400" dirty="0">
              <a:solidFill>
                <a:schemeClr val="bg1"/>
              </a:solidFill>
            </a:endParaRPr>
          </a:p>
        </p:txBody>
      </p:sp>
      <p:graphicFrame>
        <p:nvGraphicFramePr>
          <p:cNvPr id="10" name="Diagrama 9"/>
          <p:cNvGraphicFramePr/>
          <p:nvPr>
            <p:extLst>
              <p:ext uri="{D42A27DB-BD31-4B8C-83A1-F6EECF244321}">
                <p14:modId xmlns:p14="http://schemas.microsoft.com/office/powerpoint/2010/main" val="1188771019"/>
              </p:ext>
            </p:extLst>
          </p:nvPr>
        </p:nvGraphicFramePr>
        <p:xfrm>
          <a:off x="1266022" y="-887008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CuadroTexto 10"/>
          <p:cNvSpPr txBox="1"/>
          <p:nvPr/>
        </p:nvSpPr>
        <p:spPr>
          <a:xfrm>
            <a:off x="9429053" y="1608202"/>
            <a:ext cx="17940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(UNESCO, 1998)</a:t>
            </a:r>
            <a:endParaRPr lang="en-US" dirty="0"/>
          </a:p>
        </p:txBody>
      </p:sp>
      <p:sp>
        <p:nvSpPr>
          <p:cNvPr id="12" name="Rectángulo 11"/>
          <p:cNvSpPr/>
          <p:nvPr/>
        </p:nvSpPr>
        <p:spPr>
          <a:xfrm>
            <a:off x="360107" y="150010"/>
            <a:ext cx="52148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dirty="0" smtClean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3. Está</a:t>
            </a:r>
            <a:r>
              <a:rPr lang="es-ES" b="1" spc="-70" dirty="0" smtClean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b="1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organizado</a:t>
            </a:r>
            <a:r>
              <a:rPr lang="es-ES" b="1" spc="-7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b="1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a</a:t>
            </a:r>
            <a:r>
              <a:rPr lang="es-ES" b="1" spc="-7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b="1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partir</a:t>
            </a:r>
            <a:r>
              <a:rPr lang="es-ES" b="1" spc="-7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b="1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de</a:t>
            </a:r>
            <a:r>
              <a:rPr lang="es-ES" b="1" spc="-7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b="1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competencias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340395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1682917" y="2103620"/>
            <a:ext cx="8905604" cy="14993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4455" marR="257175" indent="179705" algn="just">
              <a:lnSpc>
                <a:spcPct val="127000"/>
              </a:lnSpc>
              <a:spcAft>
                <a:spcPts val="0"/>
              </a:spcAft>
            </a:pPr>
            <a:r>
              <a:rPr lang="es-ES" b="1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Una</a:t>
            </a:r>
            <a:r>
              <a:rPr lang="es-ES" b="1" spc="-3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b="1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competencia</a:t>
            </a:r>
            <a:r>
              <a:rPr lang="es-ES" b="1" spc="-3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b="1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es</a:t>
            </a:r>
            <a:r>
              <a:rPr lang="es-ES" b="1" spc="-3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b="1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un</a:t>
            </a:r>
            <a:r>
              <a:rPr lang="es-ES" b="1" spc="-3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b="1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conjunto</a:t>
            </a:r>
            <a:r>
              <a:rPr lang="es-ES" b="1" spc="-3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b="1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de</a:t>
            </a:r>
            <a:r>
              <a:rPr lang="es-ES" b="1" spc="-3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b="1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capacidades</a:t>
            </a:r>
            <a:r>
              <a:rPr lang="es-ES" b="1" spc="-3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b="1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que</a:t>
            </a:r>
            <a:r>
              <a:rPr lang="es-ES" b="1" spc="-3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b="1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incluye</a:t>
            </a:r>
            <a:r>
              <a:rPr lang="es-ES" b="1" spc="-3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b="1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conocimientos,</a:t>
            </a:r>
            <a:r>
              <a:rPr lang="es-ES" b="1" spc="-3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b="1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actitudes,</a:t>
            </a:r>
            <a:r>
              <a:rPr lang="es-ES" b="1" spc="-3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b="1" dirty="0" smtClean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habilidades</a:t>
            </a:r>
            <a:r>
              <a:rPr lang="es-ES" b="1" spc="-35" dirty="0" smtClean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b="1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y</a:t>
            </a:r>
            <a:r>
              <a:rPr lang="es-ES" b="1" spc="-3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b="1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destrezas</a:t>
            </a:r>
            <a:r>
              <a:rPr lang="es-ES" b="1" spc="-3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b="1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que</a:t>
            </a:r>
            <a:r>
              <a:rPr lang="es-ES" b="1" spc="-3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b="1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una</a:t>
            </a:r>
            <a:r>
              <a:rPr lang="es-ES" b="1" spc="-3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b="1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persona</a:t>
            </a:r>
            <a:r>
              <a:rPr lang="es-ES" b="1" spc="-3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b="1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logra</a:t>
            </a:r>
            <a:r>
              <a:rPr lang="es-ES" b="1" spc="-3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b="1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mediante</a:t>
            </a:r>
            <a:r>
              <a:rPr lang="es-ES" b="1" spc="-3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b="1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procesos</a:t>
            </a:r>
            <a:r>
              <a:rPr lang="es-ES" b="1" spc="-3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b="1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de</a:t>
            </a:r>
            <a:r>
              <a:rPr lang="es-ES" b="1" spc="-3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b="1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aprendizaje</a:t>
            </a:r>
            <a:r>
              <a:rPr lang="es-ES" b="1" spc="-3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b="1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y</a:t>
            </a:r>
            <a:r>
              <a:rPr lang="es-ES" b="1" spc="-3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b="1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que</a:t>
            </a:r>
            <a:r>
              <a:rPr lang="es-ES" b="1" spc="-3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b="1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se</a:t>
            </a:r>
            <a:r>
              <a:rPr lang="es-ES" b="1" spc="-3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b="1" dirty="0" smtClean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manifiestan</a:t>
            </a:r>
            <a:r>
              <a:rPr lang="es-ES" b="1" spc="-10" dirty="0" smtClean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b="1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en</a:t>
            </a:r>
            <a:r>
              <a:rPr lang="es-ES" b="1" spc="-1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b="1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su</a:t>
            </a:r>
            <a:r>
              <a:rPr lang="es-ES" b="1" spc="-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b="1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desempeño</a:t>
            </a:r>
            <a:r>
              <a:rPr lang="es-ES" b="1" spc="-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b="1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en</a:t>
            </a:r>
            <a:r>
              <a:rPr lang="es-ES" b="1" spc="-1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b="1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situaciones</a:t>
            </a:r>
            <a:r>
              <a:rPr lang="es-ES" b="1" spc="-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b="1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y</a:t>
            </a:r>
            <a:r>
              <a:rPr lang="es-ES" b="1" spc="-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b="1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contextos</a:t>
            </a:r>
            <a:r>
              <a:rPr lang="es-ES" b="1" spc="-1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b="1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diversos.</a:t>
            </a:r>
            <a:endParaRPr lang="en-US" b="1" dirty="0">
              <a:latin typeface="Tahoma" panose="020B0604030504040204" pitchFamily="34" charset="0"/>
              <a:ea typeface="Tahoma" panose="020B0604030504040204" pitchFamily="34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1043190" y="4369309"/>
            <a:ext cx="1068144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>
                <a:latin typeface="Tahoma" panose="020B0604030504040204" pitchFamily="34" charset="0"/>
                <a:ea typeface="Tahoma" panose="020B0604030504040204" pitchFamily="34" charset="0"/>
              </a:rPr>
              <a:t>Esta</a:t>
            </a:r>
            <a:r>
              <a:rPr lang="es-ES" spc="5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latin typeface="Tahoma" panose="020B0604030504040204" pitchFamily="34" charset="0"/>
                <a:ea typeface="Tahoma" panose="020B0604030504040204" pitchFamily="34" charset="0"/>
              </a:rPr>
              <a:t>decisión</a:t>
            </a:r>
            <a:r>
              <a:rPr lang="es-ES" spc="15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latin typeface="Tahoma" panose="020B0604030504040204" pitchFamily="34" charset="0"/>
                <a:ea typeface="Tahoma" panose="020B0604030504040204" pitchFamily="34" charset="0"/>
              </a:rPr>
              <a:t>de</a:t>
            </a:r>
            <a:r>
              <a:rPr lang="es-ES" spc="1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latin typeface="Tahoma" panose="020B0604030504040204" pitchFamily="34" charset="0"/>
                <a:ea typeface="Tahoma" panose="020B0604030504040204" pitchFamily="34" charset="0"/>
              </a:rPr>
              <a:t>orden</a:t>
            </a:r>
            <a:r>
              <a:rPr lang="es-ES" spc="15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latin typeface="Tahoma" panose="020B0604030504040204" pitchFamily="34" charset="0"/>
                <a:ea typeface="Tahoma" panose="020B0604030504040204" pitchFamily="34" charset="0"/>
              </a:rPr>
              <a:t>curricular</a:t>
            </a:r>
            <a:r>
              <a:rPr lang="es-ES" spc="1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latin typeface="Tahoma" panose="020B0604030504040204" pitchFamily="34" charset="0"/>
                <a:ea typeface="Tahoma" panose="020B0604030504040204" pitchFamily="34" charset="0"/>
              </a:rPr>
              <a:t>tiene</a:t>
            </a:r>
            <a:r>
              <a:rPr lang="es-ES" spc="5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latin typeface="Tahoma" panose="020B0604030504040204" pitchFamily="34" charset="0"/>
                <a:ea typeface="Tahoma" panose="020B0604030504040204" pitchFamily="34" charset="0"/>
              </a:rPr>
              <a:t>como</a:t>
            </a:r>
            <a:r>
              <a:rPr lang="es-ES" spc="1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latin typeface="Tahoma" panose="020B0604030504040204" pitchFamily="34" charset="0"/>
                <a:ea typeface="Tahoma" panose="020B0604030504040204" pitchFamily="34" charset="0"/>
              </a:rPr>
              <a:t>finalidad</a:t>
            </a:r>
            <a:r>
              <a:rPr lang="es-ES" spc="1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latin typeface="Tahoma" panose="020B0604030504040204" pitchFamily="34" charset="0"/>
                <a:ea typeface="Tahoma" panose="020B0604030504040204" pitchFamily="34" charset="0"/>
              </a:rPr>
              <a:t>principal</a:t>
            </a:r>
            <a:r>
              <a:rPr lang="es-ES" spc="15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latin typeface="Tahoma" panose="020B0604030504040204" pitchFamily="34" charset="0"/>
                <a:ea typeface="Tahoma" panose="020B0604030504040204" pitchFamily="34" charset="0"/>
              </a:rPr>
              <a:t>propiciar</a:t>
            </a:r>
            <a:r>
              <a:rPr lang="es-ES" spc="1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latin typeface="Tahoma" panose="020B0604030504040204" pitchFamily="34" charset="0"/>
                <a:ea typeface="Tahoma" panose="020B0604030504040204" pitchFamily="34" charset="0"/>
              </a:rPr>
              <a:t>que</a:t>
            </a:r>
            <a:r>
              <a:rPr lang="es-ES" spc="15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latin typeface="Tahoma" panose="020B0604030504040204" pitchFamily="34" charset="0"/>
                <a:ea typeface="Tahoma" panose="020B0604030504040204" pitchFamily="34" charset="0"/>
              </a:rPr>
              <a:t>la</a:t>
            </a:r>
            <a:r>
              <a:rPr lang="es-ES" spc="1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latin typeface="Tahoma" panose="020B0604030504040204" pitchFamily="34" charset="0"/>
                <a:ea typeface="Tahoma" panose="020B0604030504040204" pitchFamily="34" charset="0"/>
              </a:rPr>
              <a:t>escuela</a:t>
            </a:r>
            <a:r>
              <a:rPr lang="es-ES" spc="1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latin typeface="Tahoma" panose="020B0604030504040204" pitchFamily="34" charset="0"/>
                <a:ea typeface="Tahoma" panose="020B0604030504040204" pitchFamily="34" charset="0"/>
              </a:rPr>
              <a:t>se</a:t>
            </a:r>
            <a:r>
              <a:rPr lang="es-ES" spc="-33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pc="-15" dirty="0">
                <a:latin typeface="Tahoma" panose="020B0604030504040204" pitchFamily="34" charset="0"/>
                <a:ea typeface="Tahoma" panose="020B0604030504040204" pitchFamily="34" charset="0"/>
              </a:rPr>
              <a:t>constituya</a:t>
            </a:r>
            <a:r>
              <a:rPr lang="es-ES" spc="-7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pc="-15" dirty="0">
                <a:latin typeface="Tahoma" panose="020B0604030504040204" pitchFamily="34" charset="0"/>
                <a:ea typeface="Tahoma" panose="020B0604030504040204" pitchFamily="34" charset="0"/>
              </a:rPr>
              <a:t>en</a:t>
            </a:r>
            <a:r>
              <a:rPr lang="es-ES" spc="-75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pc="-15" dirty="0">
                <a:latin typeface="Tahoma" panose="020B0604030504040204" pitchFamily="34" charset="0"/>
                <a:ea typeface="Tahoma" panose="020B0604030504040204" pitchFamily="34" charset="0"/>
              </a:rPr>
              <a:t>un</a:t>
            </a:r>
            <a:r>
              <a:rPr lang="es-ES" spc="-7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pc="-15" dirty="0">
                <a:latin typeface="Tahoma" panose="020B0604030504040204" pitchFamily="34" charset="0"/>
                <a:ea typeface="Tahoma" panose="020B0604030504040204" pitchFamily="34" charset="0"/>
              </a:rPr>
              <a:t>espacio</a:t>
            </a:r>
            <a:r>
              <a:rPr lang="es-ES" spc="-75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pc="-15" dirty="0">
                <a:latin typeface="Tahoma" panose="020B0604030504040204" pitchFamily="34" charset="0"/>
                <a:ea typeface="Tahoma" panose="020B0604030504040204" pitchFamily="34" charset="0"/>
              </a:rPr>
              <a:t>que</a:t>
            </a:r>
            <a:r>
              <a:rPr lang="es-ES" spc="-65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pc="-15" dirty="0">
                <a:latin typeface="Tahoma" panose="020B0604030504040204" pitchFamily="34" charset="0"/>
                <a:ea typeface="Tahoma" panose="020B0604030504040204" pitchFamily="34" charset="0"/>
              </a:rPr>
              <a:t>contribuye</a:t>
            </a:r>
            <a:r>
              <a:rPr lang="es-ES" spc="-75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pc="-15" dirty="0">
                <a:latin typeface="Tahoma" panose="020B0604030504040204" pitchFamily="34" charset="0"/>
                <a:ea typeface="Tahoma" panose="020B0604030504040204" pitchFamily="34" charset="0"/>
              </a:rPr>
              <a:t>al</a:t>
            </a:r>
            <a:r>
              <a:rPr lang="es-ES" spc="-7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pc="-15" dirty="0">
                <a:latin typeface="Tahoma" panose="020B0604030504040204" pitchFamily="34" charset="0"/>
                <a:ea typeface="Tahoma" panose="020B0604030504040204" pitchFamily="34" charset="0"/>
              </a:rPr>
              <a:t>desarrollo</a:t>
            </a:r>
            <a:r>
              <a:rPr lang="es-ES" spc="-7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pc="-15" dirty="0">
                <a:latin typeface="Tahoma" panose="020B0604030504040204" pitchFamily="34" charset="0"/>
                <a:ea typeface="Tahoma" panose="020B0604030504040204" pitchFamily="34" charset="0"/>
              </a:rPr>
              <a:t>integral</a:t>
            </a:r>
            <a:r>
              <a:rPr lang="es-ES" spc="-7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pc="-10" dirty="0">
                <a:latin typeface="Tahoma" panose="020B0604030504040204" pitchFamily="34" charset="0"/>
                <a:ea typeface="Tahoma" panose="020B0604030504040204" pitchFamily="34" charset="0"/>
              </a:rPr>
              <a:t>de</a:t>
            </a:r>
            <a:r>
              <a:rPr lang="es-ES" spc="-65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pc="-10" dirty="0">
                <a:latin typeface="Tahoma" panose="020B0604030504040204" pitchFamily="34" charset="0"/>
                <a:ea typeface="Tahoma" panose="020B0604030504040204" pitchFamily="34" charset="0"/>
              </a:rPr>
              <a:t>los</a:t>
            </a:r>
            <a:r>
              <a:rPr lang="es-ES" spc="-7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pc="-10" dirty="0">
                <a:latin typeface="Tahoma" panose="020B0604030504040204" pitchFamily="34" charset="0"/>
                <a:ea typeface="Tahoma" panose="020B0604030504040204" pitchFamily="34" charset="0"/>
              </a:rPr>
              <a:t>niños,</a:t>
            </a:r>
            <a:r>
              <a:rPr lang="es-ES" spc="-7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pc="-10" dirty="0">
                <a:latin typeface="Tahoma" panose="020B0604030504040204" pitchFamily="34" charset="0"/>
                <a:ea typeface="Tahoma" panose="020B0604030504040204" pitchFamily="34" charset="0"/>
              </a:rPr>
              <a:t>mediante</a:t>
            </a:r>
            <a:r>
              <a:rPr lang="es-ES" spc="-7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pc="-10" dirty="0" smtClean="0">
                <a:latin typeface="Tahoma" panose="020B0604030504040204" pitchFamily="34" charset="0"/>
                <a:ea typeface="Tahoma" panose="020B0604030504040204" pitchFamily="34" charset="0"/>
              </a:rPr>
              <a:t>oportunida</a:t>
            </a:r>
            <a:r>
              <a:rPr lang="es-ES" spc="-15" dirty="0" smtClean="0">
                <a:latin typeface="Tahoma" panose="020B0604030504040204" pitchFamily="34" charset="0"/>
                <a:ea typeface="Tahoma" panose="020B0604030504040204" pitchFamily="34" charset="0"/>
              </a:rPr>
              <a:t>des</a:t>
            </a:r>
            <a:r>
              <a:rPr lang="es-ES" spc="-80" dirty="0" smtClean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pc="-15" dirty="0">
                <a:latin typeface="Tahoma" panose="020B0604030504040204" pitchFamily="34" charset="0"/>
                <a:ea typeface="Tahoma" panose="020B0604030504040204" pitchFamily="34" charset="0"/>
              </a:rPr>
              <a:t>de</a:t>
            </a:r>
            <a:r>
              <a:rPr lang="es-ES" spc="-75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pc="-15" dirty="0">
                <a:latin typeface="Tahoma" panose="020B0604030504040204" pitchFamily="34" charset="0"/>
                <a:ea typeface="Tahoma" panose="020B0604030504040204" pitchFamily="34" charset="0"/>
              </a:rPr>
              <a:t>aprendizaje</a:t>
            </a:r>
            <a:r>
              <a:rPr lang="es-ES" spc="-85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pc="-15" dirty="0">
                <a:latin typeface="Tahoma" panose="020B0604030504040204" pitchFamily="34" charset="0"/>
                <a:ea typeface="Tahoma" panose="020B0604030504040204" pitchFamily="34" charset="0"/>
              </a:rPr>
              <a:t>que</a:t>
            </a:r>
            <a:r>
              <a:rPr lang="es-ES" spc="-75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pc="-15" dirty="0">
                <a:latin typeface="Tahoma" panose="020B0604030504040204" pitchFamily="34" charset="0"/>
                <a:ea typeface="Tahoma" panose="020B0604030504040204" pitchFamily="34" charset="0"/>
              </a:rPr>
              <a:t>les</a:t>
            </a:r>
            <a:r>
              <a:rPr lang="es-ES" spc="-8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pc="-15" dirty="0">
                <a:latin typeface="Tahoma" panose="020B0604030504040204" pitchFamily="34" charset="0"/>
                <a:ea typeface="Tahoma" panose="020B0604030504040204" pitchFamily="34" charset="0"/>
              </a:rPr>
              <a:t>permitan</a:t>
            </a:r>
            <a:r>
              <a:rPr lang="es-ES" spc="-75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pc="-15" dirty="0">
                <a:latin typeface="Tahoma" panose="020B0604030504040204" pitchFamily="34" charset="0"/>
                <a:ea typeface="Tahoma" panose="020B0604030504040204" pitchFamily="34" charset="0"/>
              </a:rPr>
              <a:t>integrar</a:t>
            </a:r>
            <a:r>
              <a:rPr lang="es-ES" spc="-8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pc="-15" dirty="0">
                <a:latin typeface="Tahoma" panose="020B0604030504040204" pitchFamily="34" charset="0"/>
                <a:ea typeface="Tahoma" panose="020B0604030504040204" pitchFamily="34" charset="0"/>
              </a:rPr>
              <a:t>sus</a:t>
            </a:r>
            <a:r>
              <a:rPr lang="es-ES" spc="-85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pc="-15" dirty="0">
                <a:latin typeface="Tahoma" panose="020B0604030504040204" pitchFamily="34" charset="0"/>
                <a:ea typeface="Tahoma" panose="020B0604030504040204" pitchFamily="34" charset="0"/>
              </a:rPr>
              <a:t>aprendizajes</a:t>
            </a:r>
            <a:r>
              <a:rPr lang="es-ES" spc="-8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pc="-10" dirty="0">
                <a:latin typeface="Tahoma" panose="020B0604030504040204" pitchFamily="34" charset="0"/>
                <a:ea typeface="Tahoma" panose="020B0604030504040204" pitchFamily="34" charset="0"/>
              </a:rPr>
              <a:t>y</a:t>
            </a:r>
            <a:r>
              <a:rPr lang="es-ES" spc="-85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pc="-10" dirty="0">
                <a:latin typeface="Tahoma" panose="020B0604030504040204" pitchFamily="34" charset="0"/>
                <a:ea typeface="Tahoma" panose="020B0604030504040204" pitchFamily="34" charset="0"/>
              </a:rPr>
              <a:t>utilizarlos</a:t>
            </a:r>
            <a:r>
              <a:rPr lang="es-ES" spc="-75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pc="-10" dirty="0">
                <a:latin typeface="Tahoma" panose="020B0604030504040204" pitchFamily="34" charset="0"/>
                <a:ea typeface="Tahoma" panose="020B0604030504040204" pitchFamily="34" charset="0"/>
              </a:rPr>
              <a:t>en</a:t>
            </a:r>
            <a:r>
              <a:rPr lang="es-ES" spc="-8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pc="-10" dirty="0">
                <a:latin typeface="Tahoma" panose="020B0604030504040204" pitchFamily="34" charset="0"/>
                <a:ea typeface="Tahoma" panose="020B0604030504040204" pitchFamily="34" charset="0"/>
              </a:rPr>
              <a:t>su</a:t>
            </a:r>
            <a:r>
              <a:rPr lang="es-ES" spc="-85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pc="-10" dirty="0">
                <a:latin typeface="Tahoma" panose="020B0604030504040204" pitchFamily="34" charset="0"/>
                <a:ea typeface="Tahoma" panose="020B0604030504040204" pitchFamily="34" charset="0"/>
              </a:rPr>
              <a:t>actuar</a:t>
            </a:r>
            <a:r>
              <a:rPr lang="es-ES" spc="-8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pc="-10" dirty="0">
                <a:latin typeface="Tahoma" panose="020B0604030504040204" pitchFamily="34" charset="0"/>
                <a:ea typeface="Tahoma" panose="020B0604030504040204" pitchFamily="34" charset="0"/>
              </a:rPr>
              <a:t>cotidiano.</a:t>
            </a:r>
            <a:r>
              <a:rPr lang="es-ES" spc="-5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7926" y="2349574"/>
            <a:ext cx="744991" cy="1007475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935" y="4369309"/>
            <a:ext cx="744991" cy="1007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5012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306285" y="2218846"/>
            <a:ext cx="9588138" cy="2865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4455" marR="255270" indent="179705" algn="just">
              <a:lnSpc>
                <a:spcPct val="127000"/>
              </a:lnSpc>
              <a:spcBef>
                <a:spcPts val="5"/>
              </a:spcBef>
              <a:spcAft>
                <a:spcPts val="0"/>
              </a:spcAft>
            </a:pPr>
            <a:r>
              <a:rPr lang="es-ES" b="1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Centrar</a:t>
            </a:r>
            <a:r>
              <a:rPr lang="es-ES" b="1" spc="-7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b="1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el</a:t>
            </a:r>
            <a:r>
              <a:rPr lang="es-ES" b="1" spc="-6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b="1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trabajo</a:t>
            </a:r>
            <a:r>
              <a:rPr lang="es-ES" b="1" spc="-7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b="1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en</a:t>
            </a:r>
            <a:r>
              <a:rPr lang="es-ES" b="1" spc="-6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b="1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competencias</a:t>
            </a:r>
            <a:r>
              <a:rPr lang="es-ES" b="1" spc="-7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b="1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implica</a:t>
            </a:r>
            <a:r>
              <a:rPr lang="es-ES" b="1" spc="-6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b="1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que</a:t>
            </a:r>
            <a:r>
              <a:rPr lang="es-ES" b="1" spc="-7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b="1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la</a:t>
            </a:r>
            <a:r>
              <a:rPr lang="es-ES" b="1" spc="-6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b="1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educadora</a:t>
            </a:r>
            <a:r>
              <a:rPr lang="es-ES" b="1" spc="-7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b="1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busque,</a:t>
            </a:r>
            <a:r>
              <a:rPr lang="es-ES" b="1" spc="-6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b="1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mediante</a:t>
            </a:r>
            <a:r>
              <a:rPr lang="es-ES" b="1" spc="-7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b="1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el</a:t>
            </a:r>
            <a:r>
              <a:rPr lang="es-ES" b="1" spc="-6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b="1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diseño</a:t>
            </a:r>
            <a:r>
              <a:rPr lang="es-ES" b="1" spc="-7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b="1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de</a:t>
            </a:r>
            <a:r>
              <a:rPr lang="es-ES" b="1" spc="-33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b="1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situaciones didácticas que impliquen desafíos para los niños y que avancen paulatinamente</a:t>
            </a:r>
            <a:r>
              <a:rPr lang="es-ES" b="1" spc="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b="1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en sus niveles de logro (que piensen, se expresen por distintos medios, propongan, </a:t>
            </a:r>
            <a:r>
              <a:rPr lang="es-ES" b="1" dirty="0" smtClean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distingan</a:t>
            </a:r>
            <a:r>
              <a:rPr lang="es-ES" b="1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, expliquen, cuestionen, comparen, trabajen en colaboración, manifiesten actitudes </a:t>
            </a:r>
            <a:r>
              <a:rPr lang="es-ES" b="1" dirty="0" smtClean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favorables </a:t>
            </a:r>
            <a:r>
              <a:rPr lang="es-ES" b="1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hacia el trabajo y la convivencia, etcétera) para aprender más de lo que saben acerca</a:t>
            </a:r>
            <a:r>
              <a:rPr lang="es-ES" b="1" spc="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b="1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del mundo y para que sean personas cada vez más seguras, autónomas, creativas y </a:t>
            </a:r>
            <a:r>
              <a:rPr lang="es-ES" b="1" dirty="0" smtClean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participativas</a:t>
            </a:r>
            <a:r>
              <a:rPr lang="es-ES" b="1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.</a:t>
            </a:r>
            <a:endParaRPr lang="en-US" b="1" dirty="0">
              <a:latin typeface="Tahoma" panose="020B0604030504040204" pitchFamily="34" charset="0"/>
              <a:ea typeface="Tahoma" panose="020B0604030504040204" pitchFamily="34" charset="0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1294" y="3017896"/>
            <a:ext cx="744991" cy="1007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121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499591" y="984953"/>
            <a:ext cx="6096000" cy="679673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lnSpc>
                <a:spcPts val="1325"/>
              </a:lnSpc>
              <a:spcAft>
                <a:spcPts val="0"/>
              </a:spcAft>
              <a:buClr>
                <a:srgbClr val="231F20"/>
              </a:buClr>
              <a:buSzPts val="1100"/>
              <a:tabLst>
                <a:tab pos="162560" algn="l"/>
              </a:tabLst>
            </a:pPr>
            <a:endParaRPr lang="en-US" sz="24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endParaRPr>
          </a:p>
          <a:p>
            <a:pPr lvl="0">
              <a:spcBef>
                <a:spcPts val="375"/>
              </a:spcBef>
              <a:spcAft>
                <a:spcPts val="0"/>
              </a:spcAft>
              <a:buClr>
                <a:srgbClr val="231F20"/>
              </a:buClr>
              <a:buSzPts val="1100"/>
              <a:tabLst>
                <a:tab pos="161290" algn="l"/>
              </a:tabLst>
            </a:pPr>
            <a:r>
              <a:rPr lang="es-ES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4. El</a:t>
            </a:r>
            <a:r>
              <a:rPr lang="es-ES" sz="2400" b="1" spc="-2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programa</a:t>
            </a:r>
            <a:r>
              <a:rPr lang="es-ES" sz="2400" b="1" spc="-2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tiene</a:t>
            </a:r>
            <a:r>
              <a:rPr lang="es-ES" sz="2400" b="1" spc="-2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carácter</a:t>
            </a:r>
            <a:r>
              <a:rPr lang="es-ES" sz="2400" b="1" spc="-25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abierto</a:t>
            </a:r>
            <a:endParaRPr lang="en-US" sz="24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2812870" y="2810416"/>
            <a:ext cx="729778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>
                <a:latin typeface="Tahoma" panose="020B0604030504040204" pitchFamily="34" charset="0"/>
                <a:ea typeface="Tahoma" panose="020B0604030504040204" pitchFamily="34" charset="0"/>
              </a:rPr>
              <a:t>La </a:t>
            </a:r>
            <a:r>
              <a:rPr lang="es-ES" dirty="0">
                <a:latin typeface="Tahoma" panose="020B0604030504040204" pitchFamily="34" charset="0"/>
                <a:ea typeface="Tahoma" panose="020B0604030504040204" pitchFamily="34" charset="0"/>
              </a:rPr>
              <a:t>educadora</a:t>
            </a:r>
            <a:r>
              <a:rPr lang="es-ES" spc="5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latin typeface="Tahoma" panose="020B0604030504040204" pitchFamily="34" charset="0"/>
                <a:ea typeface="Tahoma" panose="020B0604030504040204" pitchFamily="34" charset="0"/>
              </a:rPr>
              <a:t>quien debe seleccionar o diseñar las situaciones didácticas que considere más convenientes</a:t>
            </a:r>
            <a:r>
              <a:rPr lang="es-ES" spc="5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pc="-20" dirty="0">
                <a:latin typeface="Tahoma" panose="020B0604030504040204" pitchFamily="34" charset="0"/>
                <a:ea typeface="Tahoma" panose="020B0604030504040204" pitchFamily="34" charset="0"/>
              </a:rPr>
              <a:t>para</a:t>
            </a:r>
            <a:r>
              <a:rPr lang="es-ES" spc="-125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pc="-20" dirty="0">
                <a:latin typeface="Tahoma" panose="020B0604030504040204" pitchFamily="34" charset="0"/>
                <a:ea typeface="Tahoma" panose="020B0604030504040204" pitchFamily="34" charset="0"/>
              </a:rPr>
              <a:t>que</a:t>
            </a:r>
            <a:r>
              <a:rPr lang="es-ES" spc="-125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pc="-20" dirty="0">
                <a:latin typeface="Tahoma" panose="020B0604030504040204" pitchFamily="34" charset="0"/>
                <a:ea typeface="Tahoma" panose="020B0604030504040204" pitchFamily="34" charset="0"/>
              </a:rPr>
              <a:t>los</a:t>
            </a:r>
            <a:r>
              <a:rPr lang="es-ES" spc="-125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pc="-20" dirty="0">
                <a:latin typeface="Tahoma" panose="020B0604030504040204" pitchFamily="34" charset="0"/>
                <a:ea typeface="Tahoma" panose="020B0604030504040204" pitchFamily="34" charset="0"/>
              </a:rPr>
              <a:t>alumnos</a:t>
            </a:r>
            <a:r>
              <a:rPr lang="es-ES" spc="-125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pc="-20" dirty="0">
                <a:latin typeface="Tahoma" panose="020B0604030504040204" pitchFamily="34" charset="0"/>
                <a:ea typeface="Tahoma" panose="020B0604030504040204" pitchFamily="34" charset="0"/>
              </a:rPr>
              <a:t>desarrollen</a:t>
            </a:r>
            <a:r>
              <a:rPr lang="es-ES" spc="-125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pc="-20" dirty="0">
                <a:latin typeface="Tahoma" panose="020B0604030504040204" pitchFamily="34" charset="0"/>
                <a:ea typeface="Tahoma" panose="020B0604030504040204" pitchFamily="34" charset="0"/>
              </a:rPr>
              <a:t>las</a:t>
            </a:r>
            <a:r>
              <a:rPr lang="es-ES" spc="-125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pc="-20" dirty="0">
                <a:latin typeface="Tahoma" panose="020B0604030504040204" pitchFamily="34" charset="0"/>
                <a:ea typeface="Tahoma" panose="020B0604030504040204" pitchFamily="34" charset="0"/>
              </a:rPr>
              <a:t>competencias</a:t>
            </a:r>
            <a:r>
              <a:rPr lang="es-ES" spc="-13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pc="-20" dirty="0">
                <a:latin typeface="Tahoma" panose="020B0604030504040204" pitchFamily="34" charset="0"/>
                <a:ea typeface="Tahoma" panose="020B0604030504040204" pitchFamily="34" charset="0"/>
              </a:rPr>
              <a:t>propuestas</a:t>
            </a:r>
            <a:r>
              <a:rPr lang="es-ES" spc="-125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pc="-15" dirty="0">
                <a:latin typeface="Tahoma" panose="020B0604030504040204" pitchFamily="34" charset="0"/>
                <a:ea typeface="Tahoma" panose="020B0604030504040204" pitchFamily="34" charset="0"/>
              </a:rPr>
              <a:t>y</a:t>
            </a:r>
            <a:r>
              <a:rPr lang="es-ES" spc="-125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pc="-15" dirty="0">
                <a:latin typeface="Tahoma" panose="020B0604030504040204" pitchFamily="34" charset="0"/>
                <a:ea typeface="Tahoma" panose="020B0604030504040204" pitchFamily="34" charset="0"/>
              </a:rPr>
              <a:t>logren</a:t>
            </a:r>
            <a:r>
              <a:rPr lang="es-ES" spc="-13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pc="-15" dirty="0">
                <a:latin typeface="Tahoma" panose="020B0604030504040204" pitchFamily="34" charset="0"/>
                <a:ea typeface="Tahoma" panose="020B0604030504040204" pitchFamily="34" charset="0"/>
              </a:rPr>
              <a:t>los</a:t>
            </a:r>
            <a:r>
              <a:rPr lang="es-ES" spc="-125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pc="-15" dirty="0">
                <a:latin typeface="Tahoma" panose="020B0604030504040204" pitchFamily="34" charset="0"/>
                <a:ea typeface="Tahoma" panose="020B0604030504040204" pitchFamily="34" charset="0"/>
              </a:rPr>
              <a:t>propósitos</a:t>
            </a:r>
            <a:r>
              <a:rPr lang="es-ES" spc="-125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pc="-15" dirty="0" smtClean="0">
                <a:latin typeface="Tahoma" panose="020B0604030504040204" pitchFamily="34" charset="0"/>
                <a:ea typeface="Tahoma" panose="020B0604030504040204" pitchFamily="34" charset="0"/>
              </a:rPr>
              <a:t>fundamenta</a:t>
            </a:r>
            <a:r>
              <a:rPr lang="es-ES" dirty="0" smtClean="0">
                <a:latin typeface="Tahoma" panose="020B0604030504040204" pitchFamily="34" charset="0"/>
                <a:ea typeface="Tahoma" panose="020B0604030504040204" pitchFamily="34" charset="0"/>
              </a:rPr>
              <a:t>les</a:t>
            </a:r>
            <a:r>
              <a:rPr lang="es-ES" dirty="0">
                <a:latin typeface="Tahoma" panose="020B0604030504040204" pitchFamily="34" charset="0"/>
                <a:ea typeface="Tahoma" panose="020B0604030504040204" pitchFamily="34" charset="0"/>
              </a:rPr>
              <a:t>.</a:t>
            </a:r>
            <a:r>
              <a:rPr lang="es-ES" spc="-85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latin typeface="Tahoma" panose="020B0604030504040204" pitchFamily="34" charset="0"/>
                <a:ea typeface="Tahoma" panose="020B0604030504040204" pitchFamily="34" charset="0"/>
              </a:rPr>
              <a:t>Igualmente,</a:t>
            </a:r>
            <a:r>
              <a:rPr lang="es-ES" spc="-8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latin typeface="Tahoma" panose="020B0604030504040204" pitchFamily="34" charset="0"/>
                <a:ea typeface="Tahoma" panose="020B0604030504040204" pitchFamily="34" charset="0"/>
              </a:rPr>
              <a:t>tiene</a:t>
            </a:r>
            <a:r>
              <a:rPr lang="es-ES" spc="-85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latin typeface="Tahoma" panose="020B0604030504040204" pitchFamily="34" charset="0"/>
                <a:ea typeface="Tahoma" panose="020B0604030504040204" pitchFamily="34" charset="0"/>
              </a:rPr>
              <a:t>la</a:t>
            </a:r>
            <a:r>
              <a:rPr lang="es-ES" spc="-8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latin typeface="Tahoma" panose="020B0604030504040204" pitchFamily="34" charset="0"/>
                <a:ea typeface="Tahoma" panose="020B0604030504040204" pitchFamily="34" charset="0"/>
              </a:rPr>
              <a:t>libertad</a:t>
            </a:r>
            <a:r>
              <a:rPr lang="es-ES" spc="-8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latin typeface="Tahoma" panose="020B0604030504040204" pitchFamily="34" charset="0"/>
                <a:ea typeface="Tahoma" panose="020B0604030504040204" pitchFamily="34" charset="0"/>
              </a:rPr>
              <a:t>de</a:t>
            </a:r>
            <a:r>
              <a:rPr lang="es-ES" spc="-8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latin typeface="Tahoma" panose="020B0604030504040204" pitchFamily="34" charset="0"/>
                <a:ea typeface="Tahoma" panose="020B0604030504040204" pitchFamily="34" charset="0"/>
              </a:rPr>
              <a:t>adoptar</a:t>
            </a:r>
            <a:r>
              <a:rPr lang="es-ES" spc="-8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latin typeface="Tahoma" panose="020B0604030504040204" pitchFamily="34" charset="0"/>
                <a:ea typeface="Tahoma" panose="020B0604030504040204" pitchFamily="34" charset="0"/>
              </a:rPr>
              <a:t>la</a:t>
            </a:r>
            <a:r>
              <a:rPr lang="es-ES" spc="-8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latin typeface="Tahoma" panose="020B0604030504040204" pitchFamily="34" charset="0"/>
                <a:ea typeface="Tahoma" panose="020B0604030504040204" pitchFamily="34" charset="0"/>
              </a:rPr>
              <a:t>modalidad</a:t>
            </a:r>
            <a:r>
              <a:rPr lang="es-ES" spc="-8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latin typeface="Tahoma" panose="020B0604030504040204" pitchFamily="34" charset="0"/>
                <a:ea typeface="Tahoma" panose="020B0604030504040204" pitchFamily="34" charset="0"/>
              </a:rPr>
              <a:t>de</a:t>
            </a:r>
            <a:r>
              <a:rPr lang="es-ES" spc="-8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latin typeface="Tahoma" panose="020B0604030504040204" pitchFamily="34" charset="0"/>
                <a:ea typeface="Tahoma" panose="020B0604030504040204" pitchFamily="34" charset="0"/>
              </a:rPr>
              <a:t>trabajo</a:t>
            </a:r>
            <a:r>
              <a:rPr lang="es-ES" spc="-8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latin typeface="Tahoma" panose="020B0604030504040204" pitchFamily="34" charset="0"/>
                <a:ea typeface="Tahoma" panose="020B0604030504040204" pitchFamily="34" charset="0"/>
              </a:rPr>
              <a:t>(taller,</a:t>
            </a:r>
            <a:r>
              <a:rPr lang="es-ES" spc="-8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latin typeface="Tahoma" panose="020B0604030504040204" pitchFamily="34" charset="0"/>
                <a:ea typeface="Tahoma" panose="020B0604030504040204" pitchFamily="34" charset="0"/>
              </a:rPr>
              <a:t>proyecto,</a:t>
            </a:r>
            <a:r>
              <a:rPr lang="es-ES" spc="-8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latin typeface="Tahoma" panose="020B0604030504040204" pitchFamily="34" charset="0"/>
                <a:ea typeface="Tahoma" panose="020B0604030504040204" pitchFamily="34" charset="0"/>
              </a:rPr>
              <a:t>etcétera)</a:t>
            </a:r>
            <a:r>
              <a:rPr lang="es-ES" spc="-335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latin typeface="Tahoma" panose="020B0604030504040204" pitchFamily="34" charset="0"/>
                <a:ea typeface="Tahoma" panose="020B0604030504040204" pitchFamily="34" charset="0"/>
              </a:rPr>
              <a:t>y de seleccionar los temas, problemas o motivos para interesar a los alumnos y propiciar</a:t>
            </a:r>
            <a:r>
              <a:rPr lang="es-ES" spc="5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latin typeface="Tahoma" panose="020B0604030504040204" pitchFamily="34" charset="0"/>
                <a:ea typeface="Tahoma" panose="020B0604030504040204" pitchFamily="34" charset="0"/>
              </a:rPr>
              <a:t>aprendizajes. </a:t>
            </a:r>
            <a:endParaRPr lang="en-US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3084" y="3229822"/>
            <a:ext cx="1197836" cy="1192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193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604314" y="1245717"/>
            <a:ext cx="42046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>
              <a:spcAft>
                <a:spcPts val="0"/>
              </a:spcAft>
              <a:buClr>
                <a:srgbClr val="231F20"/>
              </a:buClr>
              <a:buSzPts val="1600"/>
              <a:tabLst>
                <a:tab pos="1049655" algn="l"/>
              </a:tabLst>
            </a:pPr>
            <a:r>
              <a:rPr lang="es-ES" sz="2400" b="1" spc="-45" dirty="0" smtClean="0">
                <a:solidFill>
                  <a:srgbClr val="231F2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5. Organización</a:t>
            </a:r>
            <a:r>
              <a:rPr lang="es-ES" sz="2400" b="1" spc="-10" dirty="0" smtClean="0">
                <a:solidFill>
                  <a:srgbClr val="231F2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sz="2400" b="1" spc="-45" dirty="0">
                <a:solidFill>
                  <a:srgbClr val="231F2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del</a:t>
            </a:r>
            <a:r>
              <a:rPr lang="es-ES" sz="2400" b="1" spc="-10" dirty="0">
                <a:solidFill>
                  <a:srgbClr val="231F2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sz="2400" b="1" spc="-45" dirty="0">
                <a:solidFill>
                  <a:srgbClr val="231F2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programa</a:t>
            </a:r>
            <a:endParaRPr lang="en-US" sz="2400" b="1" spc="-45" dirty="0"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3609703" y="2289796"/>
            <a:ext cx="6096000" cy="2706638"/>
          </a:xfrm>
          <a:prstGeom prst="rect">
            <a:avLst/>
          </a:prstGeom>
        </p:spPr>
        <p:txBody>
          <a:bodyPr>
            <a:spAutoFit/>
          </a:bodyPr>
          <a:lstStyle/>
          <a:p>
            <a:pPr marL="263525" marR="78105" algn="just">
              <a:lnSpc>
                <a:spcPct val="127000"/>
              </a:lnSpc>
              <a:spcBef>
                <a:spcPts val="815"/>
              </a:spcBef>
              <a:spcAft>
                <a:spcPts val="0"/>
              </a:spcAft>
            </a:pPr>
            <a:r>
              <a:rPr lang="es-ES" dirty="0" smtClean="0">
                <a:latin typeface="Tahoma" panose="020B0604030504040204" pitchFamily="34" charset="0"/>
                <a:ea typeface="Tahoma" panose="020B0604030504040204" pitchFamily="34" charset="0"/>
              </a:rPr>
              <a:t>Campos</a:t>
            </a:r>
            <a:r>
              <a:rPr lang="es-ES" spc="-5" dirty="0" smtClean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latin typeface="Tahoma" panose="020B0604030504040204" pitchFamily="34" charset="0"/>
                <a:ea typeface="Tahoma" panose="020B0604030504040204" pitchFamily="34" charset="0"/>
              </a:rPr>
              <a:t>formativos</a:t>
            </a:r>
            <a:r>
              <a:rPr lang="es-ES" dirty="0" smtClean="0">
                <a:latin typeface="Tahoma" panose="020B0604030504040204" pitchFamily="34" charset="0"/>
                <a:ea typeface="Tahoma" panose="020B0604030504040204" pitchFamily="34" charset="0"/>
              </a:rPr>
              <a:t>:</a:t>
            </a:r>
          </a:p>
          <a:p>
            <a:pPr marL="263525" marR="78105" algn="just">
              <a:lnSpc>
                <a:spcPct val="127000"/>
              </a:lnSpc>
              <a:spcBef>
                <a:spcPts val="815"/>
              </a:spcBef>
              <a:spcAft>
                <a:spcPts val="0"/>
              </a:spcAft>
            </a:pPr>
            <a:endParaRPr lang="en-US" dirty="0">
              <a:latin typeface="Tahoma" panose="020B0604030504040204" pitchFamily="34" charset="0"/>
              <a:ea typeface="Tahoma" panose="020B0604030504040204" pitchFamily="34" charset="0"/>
            </a:endParaRPr>
          </a:p>
          <a:p>
            <a:pPr marL="342900" lvl="0" indent="-342900">
              <a:lnSpc>
                <a:spcPts val="1320"/>
              </a:lnSpc>
              <a:buClr>
                <a:srgbClr val="231F20"/>
              </a:buClr>
              <a:buSzPts val="1100"/>
              <a:buFont typeface="Tahoma" panose="020B0604030504040204" pitchFamily="34" charset="0"/>
              <a:buChar char="•"/>
              <a:tabLst>
                <a:tab pos="1056640" algn="l"/>
              </a:tabLst>
            </a:pPr>
            <a:r>
              <a:rPr lang="es-ES" dirty="0">
                <a:latin typeface="Tahoma" panose="020B0604030504040204" pitchFamily="34" charset="0"/>
                <a:ea typeface="Tahoma" panose="020B0604030504040204" pitchFamily="34" charset="0"/>
              </a:rPr>
              <a:t>Desarrollo</a:t>
            </a:r>
            <a:r>
              <a:rPr lang="es-ES" spc="-2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latin typeface="Tahoma" panose="020B0604030504040204" pitchFamily="34" charset="0"/>
                <a:ea typeface="Tahoma" panose="020B0604030504040204" pitchFamily="34" charset="0"/>
              </a:rPr>
              <a:t>personal</a:t>
            </a:r>
            <a:r>
              <a:rPr lang="es-ES" spc="-15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latin typeface="Tahoma" panose="020B0604030504040204" pitchFamily="34" charset="0"/>
                <a:ea typeface="Tahoma" panose="020B0604030504040204" pitchFamily="34" charset="0"/>
              </a:rPr>
              <a:t>y</a:t>
            </a:r>
            <a:r>
              <a:rPr lang="es-ES" spc="-2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latin typeface="Tahoma" panose="020B0604030504040204" pitchFamily="34" charset="0"/>
                <a:ea typeface="Tahoma" panose="020B0604030504040204" pitchFamily="34" charset="0"/>
              </a:rPr>
              <a:t>social.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</a:endParaRPr>
          </a:p>
          <a:p>
            <a:pPr marL="342900" lvl="0" indent="-342900">
              <a:spcBef>
                <a:spcPts val="375"/>
              </a:spcBef>
              <a:buClr>
                <a:srgbClr val="231F20"/>
              </a:buClr>
              <a:buSzPts val="1100"/>
              <a:buFont typeface="Tahoma" panose="020B0604030504040204" pitchFamily="34" charset="0"/>
              <a:buChar char="•"/>
              <a:tabLst>
                <a:tab pos="1056640" algn="l"/>
              </a:tabLst>
            </a:pPr>
            <a:r>
              <a:rPr lang="es-ES" dirty="0">
                <a:latin typeface="Tahoma" panose="020B0604030504040204" pitchFamily="34" charset="0"/>
                <a:ea typeface="Tahoma" panose="020B0604030504040204" pitchFamily="34" charset="0"/>
              </a:rPr>
              <a:t>Lenguaje</a:t>
            </a:r>
            <a:r>
              <a:rPr lang="es-ES" spc="-35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latin typeface="Tahoma" panose="020B0604030504040204" pitchFamily="34" charset="0"/>
                <a:ea typeface="Tahoma" panose="020B0604030504040204" pitchFamily="34" charset="0"/>
              </a:rPr>
              <a:t>y</a:t>
            </a:r>
            <a:r>
              <a:rPr lang="es-ES" spc="-35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latin typeface="Tahoma" panose="020B0604030504040204" pitchFamily="34" charset="0"/>
                <a:ea typeface="Tahoma" panose="020B0604030504040204" pitchFamily="34" charset="0"/>
              </a:rPr>
              <a:t>comunicación.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</a:endParaRPr>
          </a:p>
          <a:p>
            <a:pPr marL="342900" lvl="0" indent="-342900">
              <a:spcBef>
                <a:spcPts val="375"/>
              </a:spcBef>
              <a:buClr>
                <a:srgbClr val="231F20"/>
              </a:buClr>
              <a:buSzPts val="1100"/>
              <a:buFont typeface="Tahoma" panose="020B0604030504040204" pitchFamily="34" charset="0"/>
              <a:buChar char="•"/>
              <a:tabLst>
                <a:tab pos="1056640" algn="l"/>
              </a:tabLst>
            </a:pPr>
            <a:r>
              <a:rPr lang="es-ES" spc="-5" dirty="0">
                <a:latin typeface="Tahoma" panose="020B0604030504040204" pitchFamily="34" charset="0"/>
                <a:ea typeface="Tahoma" panose="020B0604030504040204" pitchFamily="34" charset="0"/>
              </a:rPr>
              <a:t>Pensamiento</a:t>
            </a:r>
            <a:r>
              <a:rPr lang="es-ES" spc="-4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latin typeface="Tahoma" panose="020B0604030504040204" pitchFamily="34" charset="0"/>
                <a:ea typeface="Tahoma" panose="020B0604030504040204" pitchFamily="34" charset="0"/>
              </a:rPr>
              <a:t>matemático.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</a:endParaRPr>
          </a:p>
          <a:p>
            <a:pPr marL="342900" lvl="0" indent="-342900">
              <a:spcBef>
                <a:spcPts val="365"/>
              </a:spcBef>
              <a:buClr>
                <a:srgbClr val="231F20"/>
              </a:buClr>
              <a:buSzPts val="1100"/>
              <a:buFont typeface="Tahoma" panose="020B0604030504040204" pitchFamily="34" charset="0"/>
              <a:buChar char="•"/>
              <a:tabLst>
                <a:tab pos="1056640" algn="l"/>
              </a:tabLst>
            </a:pPr>
            <a:r>
              <a:rPr lang="es-ES" dirty="0">
                <a:latin typeface="Tahoma" panose="020B0604030504040204" pitchFamily="34" charset="0"/>
                <a:ea typeface="Tahoma" panose="020B0604030504040204" pitchFamily="34" charset="0"/>
              </a:rPr>
              <a:t>Exploración</a:t>
            </a:r>
            <a:r>
              <a:rPr lang="es-ES" spc="-2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latin typeface="Tahoma" panose="020B0604030504040204" pitchFamily="34" charset="0"/>
                <a:ea typeface="Tahoma" panose="020B0604030504040204" pitchFamily="34" charset="0"/>
              </a:rPr>
              <a:t>y</a:t>
            </a:r>
            <a:r>
              <a:rPr lang="es-ES" spc="-15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latin typeface="Tahoma" panose="020B0604030504040204" pitchFamily="34" charset="0"/>
                <a:ea typeface="Tahoma" panose="020B0604030504040204" pitchFamily="34" charset="0"/>
              </a:rPr>
              <a:t>conocimiento</a:t>
            </a:r>
            <a:r>
              <a:rPr lang="es-ES" spc="-25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latin typeface="Tahoma" panose="020B0604030504040204" pitchFamily="34" charset="0"/>
                <a:ea typeface="Tahoma" panose="020B0604030504040204" pitchFamily="34" charset="0"/>
              </a:rPr>
              <a:t>del</a:t>
            </a:r>
            <a:r>
              <a:rPr lang="es-ES" spc="-15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latin typeface="Tahoma" panose="020B0604030504040204" pitchFamily="34" charset="0"/>
                <a:ea typeface="Tahoma" panose="020B0604030504040204" pitchFamily="34" charset="0"/>
              </a:rPr>
              <a:t>mundo.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</a:endParaRPr>
          </a:p>
          <a:p>
            <a:pPr marL="342900" lvl="0" indent="-342900">
              <a:spcBef>
                <a:spcPts val="375"/>
              </a:spcBef>
              <a:buClr>
                <a:srgbClr val="231F20"/>
              </a:buClr>
              <a:buSzPts val="1100"/>
              <a:buFont typeface="Tahoma" panose="020B0604030504040204" pitchFamily="34" charset="0"/>
              <a:buChar char="•"/>
              <a:tabLst>
                <a:tab pos="1056640" algn="l"/>
              </a:tabLst>
            </a:pPr>
            <a:r>
              <a:rPr lang="es-ES" dirty="0">
                <a:latin typeface="Tahoma" panose="020B0604030504040204" pitchFamily="34" charset="0"/>
                <a:ea typeface="Tahoma" panose="020B0604030504040204" pitchFamily="34" charset="0"/>
              </a:rPr>
              <a:t>Expresión</a:t>
            </a:r>
            <a:r>
              <a:rPr lang="es-ES" spc="-25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latin typeface="Tahoma" panose="020B0604030504040204" pitchFamily="34" charset="0"/>
                <a:ea typeface="Tahoma" panose="020B0604030504040204" pitchFamily="34" charset="0"/>
              </a:rPr>
              <a:t>y</a:t>
            </a:r>
            <a:r>
              <a:rPr lang="es-ES" spc="-2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latin typeface="Tahoma" panose="020B0604030504040204" pitchFamily="34" charset="0"/>
                <a:ea typeface="Tahoma" panose="020B0604030504040204" pitchFamily="34" charset="0"/>
              </a:rPr>
              <a:t>apreciación</a:t>
            </a:r>
            <a:r>
              <a:rPr lang="es-ES" spc="-25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latin typeface="Tahoma" panose="020B0604030504040204" pitchFamily="34" charset="0"/>
                <a:ea typeface="Tahoma" panose="020B0604030504040204" pitchFamily="34" charset="0"/>
              </a:rPr>
              <a:t>artísticas.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</a:endParaRPr>
          </a:p>
          <a:p>
            <a:pPr marL="342900" lvl="0" indent="-342900">
              <a:spcBef>
                <a:spcPts val="380"/>
              </a:spcBef>
              <a:buClr>
                <a:srgbClr val="231F20"/>
              </a:buClr>
              <a:buSzPts val="1100"/>
              <a:buFont typeface="Tahoma" panose="020B0604030504040204" pitchFamily="34" charset="0"/>
              <a:buChar char="•"/>
              <a:tabLst>
                <a:tab pos="1056640" algn="l"/>
              </a:tabLst>
            </a:pPr>
            <a:r>
              <a:rPr lang="es-ES" dirty="0">
                <a:latin typeface="Tahoma" panose="020B0604030504040204" pitchFamily="34" charset="0"/>
                <a:ea typeface="Tahoma" panose="020B0604030504040204" pitchFamily="34" charset="0"/>
              </a:rPr>
              <a:t>Desarrollo</a:t>
            </a:r>
            <a:r>
              <a:rPr lang="es-ES" spc="-25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latin typeface="Tahoma" panose="020B0604030504040204" pitchFamily="34" charset="0"/>
                <a:ea typeface="Tahoma" panose="020B0604030504040204" pitchFamily="34" charset="0"/>
              </a:rPr>
              <a:t>físico</a:t>
            </a:r>
            <a:r>
              <a:rPr lang="es-ES" spc="-2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latin typeface="Tahoma" panose="020B0604030504040204" pitchFamily="34" charset="0"/>
                <a:ea typeface="Tahoma" panose="020B0604030504040204" pitchFamily="34" charset="0"/>
              </a:rPr>
              <a:t>y</a:t>
            </a:r>
            <a:r>
              <a:rPr lang="es-ES" spc="-25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latin typeface="Tahoma" panose="020B0604030504040204" pitchFamily="34" charset="0"/>
                <a:ea typeface="Tahoma" panose="020B0604030504040204" pitchFamily="34" charset="0"/>
              </a:rPr>
              <a:t>salud.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8221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Imagen 10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0056" y="0"/>
            <a:ext cx="7457240" cy="6704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204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584200" y="135374"/>
            <a:ext cx="12003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 smtClean="0"/>
              <a:t>2011, 2017</a:t>
            </a:r>
            <a:endParaRPr lang="en-US" dirty="0"/>
          </a:p>
        </p:txBody>
      </p:sp>
      <p:sp>
        <p:nvSpPr>
          <p:cNvPr id="5" name="Rectángulo 4"/>
          <p:cNvSpPr/>
          <p:nvPr/>
        </p:nvSpPr>
        <p:spPr>
          <a:xfrm>
            <a:off x="492760" y="1263504"/>
            <a:ext cx="42242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Propósitos fundamentales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40377" y="2945634"/>
            <a:ext cx="10458994" cy="14883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marR="81915" algn="just">
              <a:lnSpc>
                <a:spcPct val="126000"/>
              </a:lnSpc>
              <a:spcBef>
                <a:spcPts val="10"/>
              </a:spcBef>
              <a:spcAft>
                <a:spcPts val="0"/>
              </a:spcAft>
            </a:pPr>
            <a:r>
              <a:rPr lang="es-ES" dirty="0" smtClean="0">
                <a:latin typeface="Tahoma" panose="020B0604030504040204" pitchFamily="34" charset="0"/>
                <a:ea typeface="Tahoma" panose="020B0604030504040204" pitchFamily="34" charset="0"/>
              </a:rPr>
              <a:t>Los propósitos fundamentales definen en conjunto, la misión de la educación preescolar y expresan los logros que se esperan tenga los niños y las niñas que la</a:t>
            </a:r>
            <a:r>
              <a:rPr lang="es-ES" spc="-65" dirty="0" smtClean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latin typeface="Tahoma" panose="020B0604030504040204" pitchFamily="34" charset="0"/>
                <a:ea typeface="Tahoma" panose="020B0604030504040204" pitchFamily="34" charset="0"/>
              </a:rPr>
              <a:t>cursan.</a:t>
            </a:r>
            <a:r>
              <a:rPr lang="es-ES" spc="-6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latin typeface="Tahoma" panose="020B0604030504040204" pitchFamily="34" charset="0"/>
                <a:ea typeface="Tahoma" panose="020B0604030504040204" pitchFamily="34" charset="0"/>
              </a:rPr>
              <a:t>A</a:t>
            </a:r>
            <a:r>
              <a:rPr lang="es-ES" spc="-6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latin typeface="Tahoma" panose="020B0604030504040204" pitchFamily="34" charset="0"/>
                <a:ea typeface="Tahoma" panose="020B0604030504040204" pitchFamily="34" charset="0"/>
              </a:rPr>
              <a:t>la</a:t>
            </a:r>
            <a:r>
              <a:rPr lang="es-ES" spc="-6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latin typeface="Tahoma" panose="020B0604030504040204" pitchFamily="34" charset="0"/>
                <a:ea typeface="Tahoma" panose="020B0604030504040204" pitchFamily="34" charset="0"/>
              </a:rPr>
              <a:t>vez,</a:t>
            </a:r>
            <a:r>
              <a:rPr lang="es-ES" spc="-8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latin typeface="Tahoma" panose="020B0604030504040204" pitchFamily="34" charset="0"/>
                <a:ea typeface="Tahoma" panose="020B0604030504040204" pitchFamily="34" charset="0"/>
              </a:rPr>
              <a:t>como</a:t>
            </a:r>
            <a:r>
              <a:rPr lang="es-ES" spc="-6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latin typeface="Tahoma" panose="020B0604030504040204" pitchFamily="34" charset="0"/>
                <a:ea typeface="Tahoma" panose="020B0604030504040204" pitchFamily="34" charset="0"/>
              </a:rPr>
              <a:t>se</a:t>
            </a:r>
            <a:r>
              <a:rPr lang="es-ES" spc="-6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latin typeface="Tahoma" panose="020B0604030504040204" pitchFamily="34" charset="0"/>
                <a:ea typeface="Tahoma" panose="020B0604030504040204" pitchFamily="34" charset="0"/>
              </a:rPr>
              <a:t>ha</a:t>
            </a:r>
            <a:r>
              <a:rPr lang="es-ES" spc="-65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latin typeface="Tahoma" panose="020B0604030504040204" pitchFamily="34" charset="0"/>
                <a:ea typeface="Tahoma" panose="020B0604030504040204" pitchFamily="34" charset="0"/>
              </a:rPr>
              <a:t>señalado,</a:t>
            </a:r>
            <a:r>
              <a:rPr lang="es-ES" spc="-6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latin typeface="Tahoma" panose="020B0604030504040204" pitchFamily="34" charset="0"/>
                <a:ea typeface="Tahoma" panose="020B0604030504040204" pitchFamily="34" charset="0"/>
              </a:rPr>
              <a:t>son</a:t>
            </a:r>
            <a:r>
              <a:rPr lang="es-ES" spc="-6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latin typeface="Tahoma" panose="020B0604030504040204" pitchFamily="34" charset="0"/>
                <a:ea typeface="Tahoma" panose="020B0604030504040204" pitchFamily="34" charset="0"/>
              </a:rPr>
              <a:t>la</a:t>
            </a:r>
            <a:r>
              <a:rPr lang="es-ES" spc="-6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latin typeface="Tahoma" panose="020B0604030504040204" pitchFamily="34" charset="0"/>
                <a:ea typeface="Tahoma" panose="020B0604030504040204" pitchFamily="34" charset="0"/>
              </a:rPr>
              <a:t>base</a:t>
            </a:r>
            <a:r>
              <a:rPr lang="es-ES" spc="-6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latin typeface="Tahoma" panose="020B0604030504040204" pitchFamily="34" charset="0"/>
                <a:ea typeface="Tahoma" panose="020B0604030504040204" pitchFamily="34" charset="0"/>
              </a:rPr>
              <a:t>para</a:t>
            </a:r>
            <a:r>
              <a:rPr lang="es-ES" spc="-6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latin typeface="Tahoma" panose="020B0604030504040204" pitchFamily="34" charset="0"/>
                <a:ea typeface="Tahoma" panose="020B0604030504040204" pitchFamily="34" charset="0"/>
              </a:rPr>
              <a:t>definir</a:t>
            </a:r>
            <a:r>
              <a:rPr lang="es-ES" spc="-6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latin typeface="Tahoma" panose="020B0604030504040204" pitchFamily="34" charset="0"/>
                <a:ea typeface="Tahoma" panose="020B0604030504040204" pitchFamily="34" charset="0"/>
              </a:rPr>
              <a:t>las</a:t>
            </a:r>
            <a:r>
              <a:rPr lang="es-ES" spc="-6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latin typeface="Tahoma" panose="020B0604030504040204" pitchFamily="34" charset="0"/>
                <a:ea typeface="Tahoma" panose="020B0604030504040204" pitchFamily="34" charset="0"/>
              </a:rPr>
              <a:t>competencias</a:t>
            </a:r>
            <a:r>
              <a:rPr lang="es-ES" spc="-6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latin typeface="Tahoma" panose="020B0604030504040204" pitchFamily="34" charset="0"/>
                <a:ea typeface="Tahoma" panose="020B0604030504040204" pitchFamily="34" charset="0"/>
              </a:rPr>
              <a:t>a</a:t>
            </a:r>
            <a:r>
              <a:rPr lang="es-ES" spc="-6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latin typeface="Tahoma" panose="020B0604030504040204" pitchFamily="34" charset="0"/>
                <a:ea typeface="Tahoma" panose="020B0604030504040204" pitchFamily="34" charset="0"/>
              </a:rPr>
              <a:t>favorecer</a:t>
            </a:r>
            <a:r>
              <a:rPr lang="es-ES" spc="-33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latin typeface="Tahoma" panose="020B0604030504040204" pitchFamily="34" charset="0"/>
                <a:ea typeface="Tahoma" panose="020B0604030504040204" pitchFamily="34" charset="0"/>
              </a:rPr>
              <a:t>en</a:t>
            </a:r>
            <a:r>
              <a:rPr lang="es-ES" spc="-1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latin typeface="Tahoma" panose="020B0604030504040204" pitchFamily="34" charset="0"/>
                <a:ea typeface="Tahoma" panose="020B0604030504040204" pitchFamily="34" charset="0"/>
              </a:rPr>
              <a:t>ellos mediante la</a:t>
            </a:r>
            <a:r>
              <a:rPr lang="es-ES" spc="-5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latin typeface="Tahoma" panose="020B0604030504040204" pitchFamily="34" charset="0"/>
                <a:ea typeface="Tahoma" panose="020B0604030504040204" pitchFamily="34" charset="0"/>
              </a:rPr>
              <a:t>intervención</a:t>
            </a:r>
            <a:r>
              <a:rPr lang="es-ES" spc="-5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latin typeface="Tahoma" panose="020B0604030504040204" pitchFamily="34" charset="0"/>
                <a:ea typeface="Tahoma" panose="020B0604030504040204" pitchFamily="34" charset="0"/>
              </a:rPr>
              <a:t>educativa.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0612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to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6009776"/>
              </p:ext>
            </p:extLst>
          </p:nvPr>
        </p:nvGraphicFramePr>
        <p:xfrm>
          <a:off x="1188720" y="170389"/>
          <a:ext cx="10084525" cy="671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" name="Documento" r:id="rId3" imgW="6106012" imgH="6712450" progId="Word.Document.12">
                  <p:embed/>
                </p:oleObj>
              </mc:Choice>
              <mc:Fallback>
                <p:oleObj name="Documento" r:id="rId3" imgW="6106012" imgH="671245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88720" y="170389"/>
                        <a:ext cx="10084525" cy="6711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42503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2308485" y="1854078"/>
            <a:ext cx="1139252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/>
              <a:t>Selecciona estrategias que favorecen el desarrollo intelectual, físico,</a:t>
            </a:r>
          </a:p>
          <a:p>
            <a:r>
              <a:rPr lang="es-MX" dirty="0"/>
              <a:t>social y emocional de los alumnos para procurar el logro de los</a:t>
            </a:r>
          </a:p>
          <a:p>
            <a:r>
              <a:rPr lang="es-MX" dirty="0"/>
              <a:t>aprendizajes.</a:t>
            </a:r>
          </a:p>
          <a:p>
            <a:r>
              <a:rPr lang="es-MX" dirty="0"/>
              <a:t>• Emplea los medios tecnológicos y las fuentes de información</a:t>
            </a:r>
          </a:p>
          <a:p>
            <a:r>
              <a:rPr lang="es-MX" dirty="0"/>
              <a:t>científica disponibles para mantenerse actualizado respecto a los</a:t>
            </a:r>
          </a:p>
          <a:p>
            <a:r>
              <a:rPr lang="es-MX" dirty="0"/>
              <a:t>diversos campos de conocimiento que intervienen en su trabajo</a:t>
            </a:r>
          </a:p>
          <a:p>
            <a:r>
              <a:rPr lang="es-MX" dirty="0"/>
              <a:t>docente.</a:t>
            </a:r>
          </a:p>
          <a:p>
            <a:r>
              <a:rPr lang="es-MX" dirty="0"/>
              <a:t>• Utiliza los recursos metodológicos y técnicos de la investigación para</a:t>
            </a:r>
          </a:p>
          <a:p>
            <a:r>
              <a:rPr lang="es-MX" dirty="0"/>
              <a:t>explicar, comprender situaciones educativas y mejorar su docencia.</a:t>
            </a:r>
          </a:p>
          <a:p>
            <a:r>
              <a:rPr lang="es-MX" dirty="0"/>
              <a:t>• Orienta su actuación profesional con sentido ético-</a:t>
            </a:r>
            <a:r>
              <a:rPr lang="es-MX" dirty="0" err="1"/>
              <a:t>valoral</a:t>
            </a:r>
            <a:r>
              <a:rPr lang="es-MX" dirty="0"/>
              <a:t> y asume</a:t>
            </a:r>
          </a:p>
          <a:p>
            <a:r>
              <a:rPr lang="es-MX" dirty="0"/>
              <a:t>los diversos principios y reglas que aseguran una mejor convivencia</a:t>
            </a:r>
          </a:p>
          <a:p>
            <a:r>
              <a:rPr lang="es-MX" dirty="0"/>
              <a:t>institucional y social, en beneficio de los alumnos y de la comunidad</a:t>
            </a:r>
          </a:p>
          <a:p>
            <a:r>
              <a:rPr lang="es-MX" dirty="0"/>
              <a:t>escolar.</a:t>
            </a:r>
          </a:p>
          <a:p>
            <a:r>
              <a:rPr lang="es-MX" dirty="0"/>
              <a:t>• Decide las estrategias pedagógicas para minimizar o eliminar las</a:t>
            </a:r>
          </a:p>
          <a:p>
            <a:r>
              <a:rPr lang="es-MX" dirty="0"/>
              <a:t>barreras para el aprendizaje y la participación asegurando una</a:t>
            </a:r>
          </a:p>
          <a:p>
            <a:r>
              <a:rPr lang="es-MX" dirty="0"/>
              <a:t>educación inclusiva.</a:t>
            </a:r>
          </a:p>
        </p:txBody>
      </p:sp>
    </p:spTree>
    <p:extLst>
      <p:ext uri="{BB962C8B-B14F-4D97-AF65-F5344CB8AC3E}">
        <p14:creationId xmlns:p14="http://schemas.microsoft.com/office/powerpoint/2010/main" val="1876964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343988" y="1672"/>
            <a:ext cx="49568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400" dirty="0">
                <a:latin typeface="Tahoma" panose="020B0604030504040204" pitchFamily="34" charset="0"/>
                <a:ea typeface="Tahoma" panose="020B0604030504040204" pitchFamily="34" charset="0"/>
              </a:rPr>
              <a:t>Campos</a:t>
            </a:r>
            <a:r>
              <a:rPr lang="es-ES" sz="2400" spc="-5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z="2400" dirty="0">
                <a:latin typeface="Tahoma" panose="020B0604030504040204" pitchFamily="34" charset="0"/>
                <a:ea typeface="Tahoma" panose="020B0604030504040204" pitchFamily="34" charset="0"/>
              </a:rPr>
              <a:t>formativos</a:t>
            </a:r>
            <a:r>
              <a:rPr lang="es-ES" sz="2400" spc="-45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z="2400" dirty="0">
                <a:latin typeface="Tahoma" panose="020B0604030504040204" pitchFamily="34" charset="0"/>
                <a:ea typeface="Tahoma" panose="020B0604030504040204" pitchFamily="34" charset="0"/>
              </a:rPr>
              <a:t>y</a:t>
            </a:r>
            <a:r>
              <a:rPr lang="es-ES" sz="2400" spc="-5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z="2400" dirty="0">
                <a:latin typeface="Tahoma" panose="020B0604030504040204" pitchFamily="34" charset="0"/>
                <a:ea typeface="Tahoma" panose="020B0604030504040204" pitchFamily="34" charset="0"/>
              </a:rPr>
              <a:t>competencias</a:t>
            </a:r>
            <a:endParaRPr lang="en-US" sz="2400" dirty="0"/>
          </a:p>
        </p:txBody>
      </p:sp>
      <p:sp>
        <p:nvSpPr>
          <p:cNvPr id="2" name="Rectángulo 1"/>
          <p:cNvSpPr/>
          <p:nvPr/>
        </p:nvSpPr>
        <p:spPr>
          <a:xfrm>
            <a:off x="513806" y="857009"/>
            <a:ext cx="115693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Con la finalidad de identificar, atender y dar seguimiento a los distintos procesos del </a:t>
            </a:r>
            <a:r>
              <a:rPr lang="es-ES" sz="16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desa</a:t>
            </a:r>
            <a:r>
              <a:rPr lang="es-ES" sz="1600" spc="-5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rrollo</a:t>
            </a:r>
            <a:r>
              <a:rPr lang="es-ES" sz="1600" spc="-8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z="1600" spc="-5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y</a:t>
            </a:r>
            <a:r>
              <a:rPr lang="es-ES" sz="1600" spc="-75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z="1600" spc="-5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aprendizaje</a:t>
            </a:r>
            <a:r>
              <a:rPr lang="es-ES" sz="1600" spc="-8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z="1600" spc="-5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infantil,</a:t>
            </a:r>
            <a:r>
              <a:rPr lang="es-ES" sz="1600" spc="-75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z="1600" spc="-5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y</a:t>
            </a:r>
            <a:r>
              <a:rPr lang="es-ES" sz="1600" spc="-8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z="1600" spc="-5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contribuir</a:t>
            </a:r>
            <a:r>
              <a:rPr lang="es-ES" sz="1600" spc="-75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a</a:t>
            </a:r>
            <a:r>
              <a:rPr lang="es-ES" sz="1600" spc="-8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la</a:t>
            </a:r>
            <a:r>
              <a:rPr lang="es-ES" sz="1600" spc="-75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organización</a:t>
            </a:r>
            <a:r>
              <a:rPr lang="es-ES" sz="1600" spc="-7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del</a:t>
            </a:r>
            <a:r>
              <a:rPr lang="es-ES" sz="1600" spc="-75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trabajo</a:t>
            </a:r>
            <a:r>
              <a:rPr lang="es-ES" sz="1600" spc="-75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docente,</a:t>
            </a:r>
            <a:r>
              <a:rPr lang="es-ES" sz="1600" spc="-75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las</a:t>
            </a:r>
            <a:r>
              <a:rPr lang="es-ES" sz="1600" spc="-7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z="16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competencias </a:t>
            </a:r>
            <a:r>
              <a:rPr lang="es-ES" sz="1600" spc="-33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a</a:t>
            </a:r>
            <a:r>
              <a:rPr lang="es-ES" sz="1600" spc="-4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favorecer</a:t>
            </a:r>
            <a:r>
              <a:rPr lang="es-ES" sz="1600" spc="-35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en</a:t>
            </a:r>
            <a:r>
              <a:rPr lang="es-ES" sz="1600" spc="-35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los</a:t>
            </a:r>
            <a:r>
              <a:rPr lang="es-ES" sz="1600" spc="-4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niños</a:t>
            </a:r>
            <a:r>
              <a:rPr lang="es-ES" sz="1600" spc="-35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se</a:t>
            </a:r>
            <a:r>
              <a:rPr lang="es-ES" sz="1600" spc="-35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han</a:t>
            </a:r>
            <a:r>
              <a:rPr lang="es-ES" sz="1600" spc="-35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agrupado</a:t>
            </a:r>
            <a:r>
              <a:rPr lang="es-ES" sz="1600" spc="-4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en</a:t>
            </a:r>
            <a:r>
              <a:rPr lang="es-ES" sz="1600" spc="-35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seis</a:t>
            </a:r>
            <a:r>
              <a:rPr lang="es-ES" sz="1600" spc="-35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campos</a:t>
            </a:r>
            <a:r>
              <a:rPr lang="es-ES" sz="1600" spc="-35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formativos.</a:t>
            </a:r>
            <a:endParaRPr lang="en-US" sz="1600" dirty="0">
              <a:solidFill>
                <a:schemeClr val="bg1"/>
              </a:solidFill>
            </a:endParaRP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6592616"/>
              </p:ext>
            </p:extLst>
          </p:nvPr>
        </p:nvGraphicFramePr>
        <p:xfrm>
          <a:off x="1283426" y="1985555"/>
          <a:ext cx="10030097" cy="4618528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5003987">
                  <a:extLst>
                    <a:ext uri="{9D8B030D-6E8A-4147-A177-3AD203B41FA5}">
                      <a16:colId xmlns:a16="http://schemas.microsoft.com/office/drawing/2014/main" val="4023846014"/>
                    </a:ext>
                  </a:extLst>
                </a:gridCol>
                <a:gridCol w="5026110">
                  <a:extLst>
                    <a:ext uri="{9D8B030D-6E8A-4147-A177-3AD203B41FA5}">
                      <a16:colId xmlns:a16="http://schemas.microsoft.com/office/drawing/2014/main" val="3341610091"/>
                    </a:ext>
                  </a:extLst>
                </a:gridCol>
              </a:tblGrid>
              <a:tr h="281131">
                <a:tc>
                  <a:txBody>
                    <a:bodyPr/>
                    <a:lstStyle/>
                    <a:p>
                      <a:pPr marL="889635">
                        <a:spcBef>
                          <a:spcPts val="130"/>
                        </a:spcBef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Campos</a:t>
                      </a:r>
                      <a:r>
                        <a:rPr lang="es-ES" sz="1200" spc="-30" dirty="0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200" dirty="0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formativos</a:t>
                      </a:r>
                      <a:endParaRPr lang="en-US" sz="16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954"/>
                    </a:solidFill>
                  </a:tcPr>
                </a:tc>
                <a:tc>
                  <a:txBody>
                    <a:bodyPr/>
                    <a:lstStyle/>
                    <a:p>
                      <a:pPr marL="589915">
                        <a:spcBef>
                          <a:spcPts val="130"/>
                        </a:spcBef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Aspectos</a:t>
                      </a:r>
                      <a:r>
                        <a:rPr lang="es-ES" sz="1200" spc="-5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200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en</a:t>
                      </a:r>
                      <a:r>
                        <a:rPr lang="es-ES" sz="1200" spc="-5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200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que</a:t>
                      </a:r>
                      <a:r>
                        <a:rPr lang="es-ES" sz="1200" spc="-5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200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se</a:t>
                      </a:r>
                      <a:r>
                        <a:rPr lang="es-ES" sz="1200" spc="-5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200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organizan</a:t>
                      </a:r>
                      <a:endParaRPr lang="en-US" sz="16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95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3081656"/>
                  </a:ext>
                </a:extLst>
              </a:tr>
              <a:tr h="548165">
                <a:tc>
                  <a:txBody>
                    <a:bodyPr/>
                    <a:lstStyle/>
                    <a:p>
                      <a:pPr marL="304800">
                        <a:spcBef>
                          <a:spcPts val="1060"/>
                        </a:spcBef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231F2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Desarrollo</a:t>
                      </a:r>
                      <a:r>
                        <a:rPr lang="es-ES" sz="1200" spc="-15" dirty="0">
                          <a:solidFill>
                            <a:srgbClr val="231F2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200" dirty="0">
                          <a:solidFill>
                            <a:srgbClr val="231F2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personal</a:t>
                      </a:r>
                      <a:r>
                        <a:rPr lang="es-ES" sz="1200" spc="-15" dirty="0">
                          <a:solidFill>
                            <a:srgbClr val="231F2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200" dirty="0">
                          <a:solidFill>
                            <a:srgbClr val="231F2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es-ES" sz="1200" spc="-15" dirty="0">
                          <a:solidFill>
                            <a:srgbClr val="231F2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200" dirty="0">
                          <a:solidFill>
                            <a:srgbClr val="231F2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social</a:t>
                      </a:r>
                      <a:endParaRPr lang="en-US" sz="16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DBD"/>
                    </a:solidFill>
                  </a:tcPr>
                </a:tc>
                <a:tc>
                  <a:txBody>
                    <a:bodyPr/>
                    <a:lstStyle/>
                    <a:p>
                      <a:pPr marL="287655">
                        <a:spcBef>
                          <a:spcPts val="205"/>
                        </a:spcBef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231F2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Identidad</a:t>
                      </a:r>
                      <a:r>
                        <a:rPr lang="es-ES" sz="1200" spc="-5">
                          <a:solidFill>
                            <a:srgbClr val="231F2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200">
                          <a:solidFill>
                            <a:srgbClr val="231F2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personal</a:t>
                      </a:r>
                      <a:r>
                        <a:rPr lang="es-ES" sz="1200" spc="-5">
                          <a:solidFill>
                            <a:srgbClr val="231F2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200">
                          <a:solidFill>
                            <a:srgbClr val="231F2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es-ES" sz="1200" spc="-5">
                          <a:solidFill>
                            <a:srgbClr val="231F2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200">
                          <a:solidFill>
                            <a:srgbClr val="231F2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autonomía.</a:t>
                      </a:r>
                      <a:endParaRPr lang="en-US" sz="16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87655"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231F2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Relaciones</a:t>
                      </a:r>
                      <a:r>
                        <a:rPr lang="es-ES" sz="1200" spc="-40">
                          <a:solidFill>
                            <a:srgbClr val="231F2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200">
                          <a:solidFill>
                            <a:srgbClr val="231F2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interpersonales.</a:t>
                      </a:r>
                      <a:endParaRPr lang="en-US" sz="16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D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8174214"/>
                  </a:ext>
                </a:extLst>
              </a:tr>
              <a:tr h="574701">
                <a:tc>
                  <a:txBody>
                    <a:bodyPr/>
                    <a:lstStyle/>
                    <a:p>
                      <a:pPr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04800"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231F2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Lenguaje</a:t>
                      </a:r>
                      <a:r>
                        <a:rPr lang="es-ES" sz="1200" spc="-20" dirty="0">
                          <a:solidFill>
                            <a:srgbClr val="231F2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200" dirty="0">
                          <a:solidFill>
                            <a:srgbClr val="231F2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es-ES" sz="1200" spc="-20" dirty="0">
                          <a:solidFill>
                            <a:srgbClr val="231F2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200" dirty="0">
                          <a:solidFill>
                            <a:srgbClr val="231F2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comunicación</a:t>
                      </a:r>
                      <a:endParaRPr lang="en-US" sz="16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DBD"/>
                    </a:solidFill>
                  </a:tcPr>
                </a:tc>
                <a:tc>
                  <a:txBody>
                    <a:bodyPr/>
                    <a:lstStyle/>
                    <a:p>
                      <a:pPr marL="287655">
                        <a:spcBef>
                          <a:spcPts val="240"/>
                        </a:spcBef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231F2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Lenguaje</a:t>
                      </a:r>
                      <a:r>
                        <a:rPr lang="es-ES" sz="1200" spc="-15" dirty="0">
                          <a:solidFill>
                            <a:srgbClr val="231F2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200" dirty="0">
                          <a:solidFill>
                            <a:srgbClr val="231F2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oral.</a:t>
                      </a:r>
                      <a:endParaRPr lang="en-US" sz="16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87655"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231F2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Lenguaje</a:t>
                      </a:r>
                      <a:r>
                        <a:rPr lang="es-ES" sz="1200" spc="-20" dirty="0">
                          <a:solidFill>
                            <a:srgbClr val="231F2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200" dirty="0">
                          <a:solidFill>
                            <a:srgbClr val="231F2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escrito.</a:t>
                      </a:r>
                      <a:endParaRPr lang="en-US" sz="16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D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4715811"/>
                  </a:ext>
                </a:extLst>
              </a:tr>
              <a:tr h="592295">
                <a:tc>
                  <a:txBody>
                    <a:bodyPr/>
                    <a:lstStyle/>
                    <a:p>
                      <a:pPr marL="304800">
                        <a:spcBef>
                          <a:spcPts val="960"/>
                        </a:spcBef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231F2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Pensamiento</a:t>
                      </a:r>
                      <a:r>
                        <a:rPr lang="es-ES" sz="1200" spc="-30">
                          <a:solidFill>
                            <a:srgbClr val="231F2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200">
                          <a:solidFill>
                            <a:srgbClr val="231F2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matemático</a:t>
                      </a:r>
                      <a:endParaRPr lang="en-US" sz="16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DBD"/>
                    </a:solidFill>
                  </a:tcPr>
                </a:tc>
                <a:tc>
                  <a:txBody>
                    <a:bodyPr/>
                    <a:lstStyle/>
                    <a:p>
                      <a:pPr marL="287655">
                        <a:spcBef>
                          <a:spcPts val="120"/>
                        </a:spcBef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231F2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Número.</a:t>
                      </a:r>
                      <a:endParaRPr lang="en-US" sz="16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87655"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231F2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Forma,</a:t>
                      </a:r>
                      <a:r>
                        <a:rPr lang="es-ES" sz="1200" spc="-15" dirty="0">
                          <a:solidFill>
                            <a:srgbClr val="231F2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200" dirty="0">
                          <a:solidFill>
                            <a:srgbClr val="231F2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espacio</a:t>
                      </a:r>
                      <a:r>
                        <a:rPr lang="es-ES" sz="1200" spc="-15" dirty="0">
                          <a:solidFill>
                            <a:srgbClr val="231F2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200" dirty="0">
                          <a:solidFill>
                            <a:srgbClr val="231F2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es-ES" sz="1200" spc="-15" dirty="0">
                          <a:solidFill>
                            <a:srgbClr val="231F2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200" dirty="0">
                          <a:solidFill>
                            <a:srgbClr val="231F2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medida.</a:t>
                      </a:r>
                      <a:endParaRPr lang="en-US" sz="16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D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4090819"/>
                  </a:ext>
                </a:extLst>
              </a:tr>
              <a:tr h="491772">
                <a:tc>
                  <a:txBody>
                    <a:bodyPr/>
                    <a:lstStyle/>
                    <a:p>
                      <a:pPr marL="304800">
                        <a:spcBef>
                          <a:spcPts val="755"/>
                        </a:spcBef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231F2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Exploración</a:t>
                      </a:r>
                      <a:r>
                        <a:rPr lang="es-ES" sz="1200" spc="-15">
                          <a:solidFill>
                            <a:srgbClr val="231F2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200">
                          <a:solidFill>
                            <a:srgbClr val="231F2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es-ES" sz="1200" spc="-15">
                          <a:solidFill>
                            <a:srgbClr val="231F2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200">
                          <a:solidFill>
                            <a:srgbClr val="231F2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conocimiento</a:t>
                      </a:r>
                      <a:r>
                        <a:rPr lang="es-ES" sz="1200" spc="-20">
                          <a:solidFill>
                            <a:srgbClr val="231F2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200">
                          <a:solidFill>
                            <a:srgbClr val="231F2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del</a:t>
                      </a:r>
                      <a:r>
                        <a:rPr lang="es-ES" sz="1200" spc="-15">
                          <a:solidFill>
                            <a:srgbClr val="231F2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200">
                          <a:solidFill>
                            <a:srgbClr val="231F2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mundo</a:t>
                      </a:r>
                      <a:endParaRPr lang="en-US" sz="16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DBD"/>
                    </a:solidFill>
                  </a:tcPr>
                </a:tc>
                <a:tc>
                  <a:txBody>
                    <a:bodyPr/>
                    <a:lstStyle/>
                    <a:p>
                      <a:pPr marL="287655">
                        <a:lnSpc>
                          <a:spcPts val="1115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231F2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Mundo</a:t>
                      </a:r>
                      <a:r>
                        <a:rPr lang="es-ES" sz="1200" spc="-10" dirty="0">
                          <a:solidFill>
                            <a:srgbClr val="231F2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200" dirty="0">
                          <a:solidFill>
                            <a:srgbClr val="231F2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natural.</a:t>
                      </a:r>
                      <a:endParaRPr lang="en-US" sz="16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87655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231F2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Cultura</a:t>
                      </a:r>
                      <a:r>
                        <a:rPr lang="es-ES" sz="1200" spc="-20" dirty="0">
                          <a:solidFill>
                            <a:srgbClr val="231F2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200" dirty="0">
                          <a:solidFill>
                            <a:srgbClr val="231F2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es-ES" sz="1200" spc="-20" dirty="0">
                          <a:solidFill>
                            <a:srgbClr val="231F2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200" dirty="0">
                          <a:solidFill>
                            <a:srgbClr val="231F2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vida</a:t>
                      </a:r>
                      <a:r>
                        <a:rPr lang="es-ES" sz="1200" spc="-20" dirty="0">
                          <a:solidFill>
                            <a:srgbClr val="231F2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200" dirty="0">
                          <a:solidFill>
                            <a:srgbClr val="231F2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social.</a:t>
                      </a:r>
                      <a:endParaRPr lang="en-US" sz="16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D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6188734"/>
                  </a:ext>
                </a:extLst>
              </a:tr>
              <a:tr h="15715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04800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231F2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Expresión</a:t>
                      </a:r>
                      <a:r>
                        <a:rPr lang="es-ES" sz="1200" spc="-15">
                          <a:solidFill>
                            <a:srgbClr val="231F2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200">
                          <a:solidFill>
                            <a:srgbClr val="231F2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es-ES" sz="1200" spc="-15">
                          <a:solidFill>
                            <a:srgbClr val="231F2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200">
                          <a:solidFill>
                            <a:srgbClr val="231F2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apreciación</a:t>
                      </a:r>
                      <a:r>
                        <a:rPr lang="es-ES" sz="1200" spc="-10">
                          <a:solidFill>
                            <a:srgbClr val="231F2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200">
                          <a:solidFill>
                            <a:srgbClr val="231F2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artísticas</a:t>
                      </a:r>
                      <a:endParaRPr lang="en-US" sz="16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DBD"/>
                    </a:solidFill>
                  </a:tcPr>
                </a:tc>
                <a:tc>
                  <a:txBody>
                    <a:bodyPr/>
                    <a:lstStyle/>
                    <a:p>
                      <a:pPr marL="287655" marR="748030" algn="just">
                        <a:lnSpc>
                          <a:spcPct val="132000"/>
                        </a:lnSpc>
                        <a:spcBef>
                          <a:spcPts val="110"/>
                        </a:spcBef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231F2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Expresión</a:t>
                      </a:r>
                      <a:r>
                        <a:rPr lang="es-ES" sz="1200" spc="-30" dirty="0">
                          <a:solidFill>
                            <a:srgbClr val="231F2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200" dirty="0">
                          <a:solidFill>
                            <a:srgbClr val="231F2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es-ES" sz="1200" spc="-25" dirty="0">
                          <a:solidFill>
                            <a:srgbClr val="231F2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200" dirty="0">
                          <a:solidFill>
                            <a:srgbClr val="231F2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apreciación</a:t>
                      </a:r>
                      <a:r>
                        <a:rPr lang="es-ES" sz="1200" spc="-35" dirty="0">
                          <a:solidFill>
                            <a:srgbClr val="231F2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200" dirty="0">
                          <a:solidFill>
                            <a:srgbClr val="231F2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musical.</a:t>
                      </a:r>
                      <a:r>
                        <a:rPr lang="es-ES" sz="1200" spc="-300" dirty="0">
                          <a:solidFill>
                            <a:srgbClr val="231F2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200" dirty="0">
                          <a:solidFill>
                            <a:srgbClr val="231F2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Expresión corporal y apreciación</a:t>
                      </a:r>
                      <a:r>
                        <a:rPr lang="es-ES" sz="1200" spc="-305" dirty="0">
                          <a:solidFill>
                            <a:srgbClr val="231F2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200" dirty="0">
                          <a:solidFill>
                            <a:srgbClr val="231F2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de la danza.</a:t>
                      </a:r>
                      <a:endParaRPr lang="en-US" sz="16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87655" marR="647700">
                        <a:lnSpc>
                          <a:spcPct val="131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231F2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Expresión y apreciación plástica.</a:t>
                      </a:r>
                      <a:r>
                        <a:rPr lang="es-ES" sz="1200" spc="5" dirty="0">
                          <a:solidFill>
                            <a:srgbClr val="231F2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200" dirty="0">
                          <a:solidFill>
                            <a:srgbClr val="231F2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Expresión</a:t>
                      </a:r>
                      <a:r>
                        <a:rPr lang="es-ES" sz="1200" spc="-25" dirty="0">
                          <a:solidFill>
                            <a:srgbClr val="231F2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200" dirty="0">
                          <a:solidFill>
                            <a:srgbClr val="231F2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dramática</a:t>
                      </a:r>
                      <a:r>
                        <a:rPr lang="es-ES" sz="1200" spc="-25" dirty="0">
                          <a:solidFill>
                            <a:srgbClr val="231F2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200" dirty="0">
                          <a:solidFill>
                            <a:srgbClr val="231F2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es-ES" sz="1200" spc="-25" dirty="0">
                          <a:solidFill>
                            <a:srgbClr val="231F2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200" dirty="0">
                          <a:solidFill>
                            <a:srgbClr val="231F2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apreciación</a:t>
                      </a:r>
                      <a:endParaRPr lang="en-US" sz="16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87655"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231F2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teatral.</a:t>
                      </a:r>
                      <a:endParaRPr lang="en-US" sz="16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D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213610"/>
                  </a:ext>
                </a:extLst>
              </a:tr>
              <a:tr h="558946">
                <a:tc>
                  <a:txBody>
                    <a:bodyPr/>
                    <a:lstStyle/>
                    <a:p>
                      <a:pPr marL="304800">
                        <a:spcBef>
                          <a:spcPts val="1045"/>
                        </a:spcBef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231F2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Desarrollo</a:t>
                      </a:r>
                      <a:r>
                        <a:rPr lang="es-ES" sz="1200" spc="-20" dirty="0">
                          <a:solidFill>
                            <a:srgbClr val="231F2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200" dirty="0">
                          <a:solidFill>
                            <a:srgbClr val="231F2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físico</a:t>
                      </a:r>
                      <a:r>
                        <a:rPr lang="es-ES" sz="1200" spc="-25" dirty="0">
                          <a:solidFill>
                            <a:srgbClr val="231F2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200" dirty="0">
                          <a:solidFill>
                            <a:srgbClr val="231F2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es-ES" sz="1200" spc="-20" dirty="0">
                          <a:solidFill>
                            <a:srgbClr val="231F2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200" dirty="0">
                          <a:solidFill>
                            <a:srgbClr val="231F2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salud</a:t>
                      </a:r>
                      <a:endParaRPr lang="en-US" sz="16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5BDBD"/>
                    </a:solidFill>
                  </a:tcPr>
                </a:tc>
                <a:tc>
                  <a:txBody>
                    <a:bodyPr/>
                    <a:lstStyle/>
                    <a:p>
                      <a:pPr marL="287655">
                        <a:spcBef>
                          <a:spcPts val="195"/>
                        </a:spcBef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231F2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Coordinación,</a:t>
                      </a:r>
                      <a:r>
                        <a:rPr lang="es-ES" sz="1200" spc="-25" dirty="0">
                          <a:solidFill>
                            <a:srgbClr val="231F2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200" dirty="0">
                          <a:solidFill>
                            <a:srgbClr val="231F2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fuerza</a:t>
                      </a:r>
                      <a:r>
                        <a:rPr lang="es-ES" sz="1200" spc="-25" dirty="0">
                          <a:solidFill>
                            <a:srgbClr val="231F2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200" dirty="0">
                          <a:solidFill>
                            <a:srgbClr val="231F2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es-ES" sz="1200" spc="-25" dirty="0">
                          <a:solidFill>
                            <a:srgbClr val="231F2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200" dirty="0">
                          <a:solidFill>
                            <a:srgbClr val="231F2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equilibrio.</a:t>
                      </a:r>
                      <a:endParaRPr lang="en-US" sz="16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87655"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231F2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Promoción</a:t>
                      </a:r>
                      <a:r>
                        <a:rPr lang="es-ES" sz="1200" spc="-15" dirty="0">
                          <a:solidFill>
                            <a:srgbClr val="231F2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200" dirty="0">
                          <a:solidFill>
                            <a:srgbClr val="231F2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de</a:t>
                      </a:r>
                      <a:r>
                        <a:rPr lang="es-ES" sz="1200" spc="-10" dirty="0">
                          <a:solidFill>
                            <a:srgbClr val="231F2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200" dirty="0">
                          <a:solidFill>
                            <a:srgbClr val="231F2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la</a:t>
                      </a:r>
                      <a:r>
                        <a:rPr lang="es-ES" sz="1200" spc="-15" dirty="0">
                          <a:solidFill>
                            <a:srgbClr val="231F2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200" dirty="0">
                          <a:solidFill>
                            <a:srgbClr val="231F2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salud.</a:t>
                      </a:r>
                      <a:endParaRPr lang="en-US" sz="16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5BD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28223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8928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to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010929"/>
              </p:ext>
            </p:extLst>
          </p:nvPr>
        </p:nvGraphicFramePr>
        <p:xfrm>
          <a:off x="822960" y="524102"/>
          <a:ext cx="9940833" cy="62173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4" name="Documento" r:id="rId3" imgW="6106012" imgH="5024153" progId="Word.Document.12">
                  <p:embed/>
                </p:oleObj>
              </mc:Choice>
              <mc:Fallback>
                <p:oleObj name="Documento" r:id="rId3" imgW="6106012" imgH="5024153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22960" y="524102"/>
                        <a:ext cx="9940833" cy="621733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03387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to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8978239"/>
              </p:ext>
            </p:extLst>
          </p:nvPr>
        </p:nvGraphicFramePr>
        <p:xfrm>
          <a:off x="418011" y="488361"/>
          <a:ext cx="10776857" cy="62390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8" name="Documento" r:id="rId3" imgW="6106012" imgH="4808564" progId="Word.Document.12">
                  <p:embed/>
                </p:oleObj>
              </mc:Choice>
              <mc:Fallback>
                <p:oleObj name="Documento" r:id="rId3" imgW="6106012" imgH="4808564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8011" y="488361"/>
                        <a:ext cx="10776857" cy="623901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71284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to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0448826"/>
              </p:ext>
            </p:extLst>
          </p:nvPr>
        </p:nvGraphicFramePr>
        <p:xfrm>
          <a:off x="483327" y="635027"/>
          <a:ext cx="10711542" cy="60270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7" name="Documento" r:id="rId3" imgW="6106012" imgH="4357558" progId="Word.Document.12">
                  <p:embed/>
                </p:oleObj>
              </mc:Choice>
              <mc:Fallback>
                <p:oleObj name="Documento" r:id="rId3" imgW="6106012" imgH="4357558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83327" y="635027"/>
                        <a:ext cx="10711542" cy="602703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29579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to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0635531"/>
              </p:ext>
            </p:extLst>
          </p:nvPr>
        </p:nvGraphicFramePr>
        <p:xfrm>
          <a:off x="770710" y="384583"/>
          <a:ext cx="10868295" cy="64734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7" name="Documento" r:id="rId3" imgW="6106012" imgH="5773305" progId="Word.Document.12">
                  <p:embed/>
                </p:oleObj>
              </mc:Choice>
              <mc:Fallback>
                <p:oleObj name="Documento" r:id="rId3" imgW="6106012" imgH="5773305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70710" y="384583"/>
                        <a:ext cx="10868295" cy="64734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59953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o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1227135"/>
              </p:ext>
            </p:extLst>
          </p:nvPr>
        </p:nvGraphicFramePr>
        <p:xfrm>
          <a:off x="927463" y="643845"/>
          <a:ext cx="10607039" cy="62141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1" name="Documento" r:id="rId3" imgW="6106012" imgH="5175930" progId="Word.Document.12">
                  <p:embed/>
                </p:oleObj>
              </mc:Choice>
              <mc:Fallback>
                <p:oleObj name="Documento" r:id="rId3" imgW="6106012" imgH="517593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27463" y="643845"/>
                        <a:ext cx="10607039" cy="62141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80471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o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6074878"/>
              </p:ext>
            </p:extLst>
          </p:nvPr>
        </p:nvGraphicFramePr>
        <p:xfrm>
          <a:off x="470264" y="548640"/>
          <a:ext cx="10620102" cy="60611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4" name="Documento" r:id="rId3" imgW="6106012" imgH="3828681" progId="Word.Document.12">
                  <p:embed/>
                </p:oleObj>
              </mc:Choice>
              <mc:Fallback>
                <p:oleObj name="Documento" r:id="rId3" imgW="6106012" imgH="3828681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70264" y="548640"/>
                        <a:ext cx="10620102" cy="606116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11284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561703" y="1181660"/>
            <a:ext cx="11521440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ts val="1790"/>
              </a:lnSpc>
              <a:spcAft>
                <a:spcPts val="0"/>
              </a:spcAft>
              <a:buClr>
                <a:srgbClr val="231F20"/>
              </a:buClr>
              <a:buSzPts val="1600"/>
              <a:tabLst>
                <a:tab pos="1043940" algn="l"/>
              </a:tabLst>
            </a:pPr>
            <a:r>
              <a:rPr lang="es-ES" b="1" spc="-45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El</a:t>
            </a:r>
            <a:r>
              <a:rPr lang="es-ES" b="1" spc="-3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b="1" spc="-45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inicio</a:t>
            </a:r>
            <a:r>
              <a:rPr lang="es-ES" b="1" spc="-25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b="1" spc="-45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del</a:t>
            </a:r>
            <a:r>
              <a:rPr lang="es-ES" b="1" spc="-3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b="1" spc="-45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ciclo</a:t>
            </a:r>
            <a:r>
              <a:rPr lang="es-ES" b="1" spc="-25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b="1" spc="-45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escolar:</a:t>
            </a:r>
            <a:r>
              <a:rPr lang="es-ES" b="1" spc="-3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b="1" spc="-45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conocimiento</a:t>
            </a:r>
            <a:r>
              <a:rPr lang="es-ES" b="1" spc="-25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b="1" spc="-45" dirty="0" smtClean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de </a:t>
            </a:r>
            <a:r>
              <a:rPr lang="es-ES" dirty="0" smtClean="0">
                <a:solidFill>
                  <a:schemeClr val="bg1"/>
                </a:solidFill>
                <a:latin typeface="Cambria" panose="02040503050406030204" pitchFamily="18" charset="0"/>
                <a:ea typeface="Tahoma" panose="020B0604030504040204" pitchFamily="34" charset="0"/>
              </a:rPr>
              <a:t>los</a:t>
            </a:r>
            <a:r>
              <a:rPr lang="es-ES" spc="120" dirty="0" smtClean="0">
                <a:solidFill>
                  <a:schemeClr val="bg1"/>
                </a:solidFill>
                <a:latin typeface="Cambria" panose="02040503050406030204" pitchFamily="18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chemeClr val="bg1"/>
                </a:solidFill>
                <a:latin typeface="Cambria" panose="02040503050406030204" pitchFamily="18" charset="0"/>
                <a:ea typeface="Tahoma" panose="020B0604030504040204" pitchFamily="34" charset="0"/>
              </a:rPr>
              <a:t>alumnos</a:t>
            </a:r>
            <a:r>
              <a:rPr lang="es-ES" spc="120" dirty="0">
                <a:solidFill>
                  <a:schemeClr val="bg1"/>
                </a:solidFill>
                <a:latin typeface="Cambria" panose="02040503050406030204" pitchFamily="18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chemeClr val="bg1"/>
                </a:solidFill>
                <a:latin typeface="Cambria" panose="02040503050406030204" pitchFamily="18" charset="0"/>
                <a:ea typeface="Tahoma" panose="020B0604030504040204" pitchFamily="34" charset="0"/>
              </a:rPr>
              <a:t>y</a:t>
            </a:r>
            <a:r>
              <a:rPr lang="es-ES" spc="125" dirty="0">
                <a:solidFill>
                  <a:schemeClr val="bg1"/>
                </a:solidFill>
                <a:latin typeface="Cambria" panose="02040503050406030204" pitchFamily="18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chemeClr val="bg1"/>
                </a:solidFill>
                <a:latin typeface="Cambria" panose="02040503050406030204" pitchFamily="18" charset="0"/>
                <a:ea typeface="Tahoma" panose="020B0604030504040204" pitchFamily="34" charset="0"/>
              </a:rPr>
              <a:t>establecimiento</a:t>
            </a:r>
            <a:r>
              <a:rPr lang="es-ES" spc="120" dirty="0">
                <a:solidFill>
                  <a:schemeClr val="bg1"/>
                </a:solidFill>
                <a:latin typeface="Cambria" panose="02040503050406030204" pitchFamily="18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chemeClr val="bg1"/>
                </a:solidFill>
                <a:latin typeface="Cambria" panose="02040503050406030204" pitchFamily="18" charset="0"/>
                <a:ea typeface="Tahoma" panose="020B0604030504040204" pitchFamily="34" charset="0"/>
              </a:rPr>
              <a:t>del</a:t>
            </a:r>
            <a:r>
              <a:rPr lang="es-ES" spc="120" dirty="0">
                <a:solidFill>
                  <a:schemeClr val="bg1"/>
                </a:solidFill>
                <a:latin typeface="Cambria" panose="02040503050406030204" pitchFamily="18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chemeClr val="bg1"/>
                </a:solidFill>
                <a:latin typeface="Cambria" panose="02040503050406030204" pitchFamily="18" charset="0"/>
                <a:ea typeface="Tahoma" panose="020B0604030504040204" pitchFamily="34" charset="0"/>
              </a:rPr>
              <a:t>ambiente</a:t>
            </a:r>
            <a:r>
              <a:rPr lang="es-ES" spc="125" dirty="0">
                <a:solidFill>
                  <a:schemeClr val="bg1"/>
                </a:solidFill>
                <a:latin typeface="Cambria" panose="02040503050406030204" pitchFamily="18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chemeClr val="bg1"/>
                </a:solidFill>
                <a:latin typeface="Cambria" panose="02040503050406030204" pitchFamily="18" charset="0"/>
                <a:ea typeface="Tahoma" panose="020B0604030504040204" pitchFamily="34" charset="0"/>
              </a:rPr>
              <a:t>de</a:t>
            </a:r>
            <a:r>
              <a:rPr lang="es-ES" spc="120" dirty="0">
                <a:solidFill>
                  <a:schemeClr val="bg1"/>
                </a:solidFill>
                <a:latin typeface="Cambria" panose="02040503050406030204" pitchFamily="18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chemeClr val="bg1"/>
                </a:solidFill>
                <a:latin typeface="Cambria" panose="02040503050406030204" pitchFamily="18" charset="0"/>
                <a:ea typeface="Tahoma" panose="020B0604030504040204" pitchFamily="34" charset="0"/>
              </a:rPr>
              <a:t>trabajo</a:t>
            </a:r>
            <a:endParaRPr lang="en-US" sz="1200" dirty="0">
              <a:solidFill>
                <a:schemeClr val="bg1"/>
              </a:solidFill>
              <a:effectLst/>
              <a:latin typeface="Tahoma" panose="020B0604030504040204" pitchFamily="34" charset="0"/>
              <a:ea typeface="Tahoma" panose="020B0604030504040204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561703" y="2003363"/>
            <a:ext cx="1119102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Aft>
                <a:spcPts val="0"/>
              </a:spcAft>
              <a:buClr>
                <a:srgbClr val="231F20"/>
              </a:buClr>
              <a:buSzPts val="1400"/>
              <a:buFont typeface="Cambria" panose="02040503050406030204" pitchFamily="18" charset="0"/>
              <a:buAutoNum type="alphaLcParenR"/>
              <a:tabLst>
                <a:tab pos="1028065" algn="l"/>
              </a:tabLst>
            </a:pPr>
            <a:r>
              <a:rPr lang="es-ES" dirty="0">
                <a:solidFill>
                  <a:srgbClr val="231F20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El</a:t>
            </a:r>
            <a:r>
              <a:rPr lang="es-ES" spc="-65" dirty="0">
                <a:solidFill>
                  <a:srgbClr val="231F20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conocimiento</a:t>
            </a:r>
            <a:r>
              <a:rPr lang="es-ES" spc="-60" dirty="0">
                <a:solidFill>
                  <a:srgbClr val="231F20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de</a:t>
            </a:r>
            <a:r>
              <a:rPr lang="es-ES" spc="-65" dirty="0">
                <a:solidFill>
                  <a:srgbClr val="231F20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los</a:t>
            </a:r>
            <a:r>
              <a:rPr lang="es-ES" spc="-60" dirty="0">
                <a:solidFill>
                  <a:srgbClr val="231F20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s-ES" dirty="0" smtClean="0">
                <a:solidFill>
                  <a:srgbClr val="231F20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alumnos</a:t>
            </a:r>
          </a:p>
          <a:p>
            <a:pPr marL="342900" lvl="0" indent="-342900">
              <a:spcAft>
                <a:spcPts val="0"/>
              </a:spcAft>
              <a:buClr>
                <a:srgbClr val="231F20"/>
              </a:buClr>
              <a:buSzPts val="1400"/>
              <a:buFont typeface="Cambria" panose="02040503050406030204" pitchFamily="18" charset="0"/>
              <a:buAutoNum type="alphaLcParenR"/>
              <a:tabLst>
                <a:tab pos="1028065" algn="l"/>
              </a:tabLst>
            </a:pPr>
            <a:r>
              <a:rPr lang="es-ES" dirty="0" smtClean="0">
                <a:solidFill>
                  <a:srgbClr val="231F20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Diagnóstico inicial del grupo</a:t>
            </a:r>
          </a:p>
          <a:p>
            <a:pPr marL="342900" indent="-342900">
              <a:buClr>
                <a:srgbClr val="231F20"/>
              </a:buClr>
              <a:buSzPts val="1400"/>
              <a:buFont typeface="Cambria" panose="02040503050406030204" pitchFamily="18" charset="0"/>
              <a:buAutoNum type="alphaLcParenR"/>
              <a:tabLst>
                <a:tab pos="1028065" algn="l"/>
              </a:tabLst>
            </a:pP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El ambiente de trabajo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231F20"/>
              </a:buClr>
              <a:buSzPts val="1400"/>
              <a:buFont typeface="Cambria" panose="02040503050406030204" pitchFamily="18" charset="0"/>
              <a:buAutoNum type="alphaLcParenR"/>
              <a:tabLst>
                <a:tab pos="1028065" algn="l"/>
              </a:tabLst>
            </a:pP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La planificación del trabajo docente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spcAft>
                <a:spcPts val="0"/>
              </a:spcAft>
              <a:buClr>
                <a:srgbClr val="231F20"/>
              </a:buClr>
              <a:buSzPts val="1400"/>
              <a:buFont typeface="Cambria" panose="02040503050406030204" pitchFamily="18" charset="0"/>
              <a:buAutoNum type="alphaLcParenR"/>
              <a:tabLst>
                <a:tab pos="1028065" algn="l"/>
              </a:tabLst>
            </a:pP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ctividades permanentes (</a:t>
            </a:r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Evaluación)</a:t>
            </a:r>
          </a:p>
          <a:p>
            <a:pPr marL="342900" indent="-342900">
              <a:buClr>
                <a:srgbClr val="231F20"/>
              </a:buClr>
              <a:buSzPts val="1400"/>
              <a:buFont typeface="Cambria" panose="02040503050406030204" pitchFamily="18" charset="0"/>
              <a:buAutoNum type="alphaLcParenR"/>
              <a:tabLst>
                <a:tab pos="1028065" algn="l"/>
              </a:tabLst>
            </a:pP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Los sucesos 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imprevistos (</a:t>
            </a:r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Plan de trabajo 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como previsión)</a:t>
            </a:r>
          </a:p>
          <a:p>
            <a:pPr marL="342900" indent="-342900">
              <a:buClr>
                <a:srgbClr val="231F20"/>
              </a:buClr>
              <a:buSzPts val="1400"/>
              <a:buFont typeface="Cambria" panose="02040503050406030204" pitchFamily="18" charset="0"/>
              <a:buAutoNum type="alphaLcParenR"/>
              <a:tabLst>
                <a:tab pos="1028065" algn="l"/>
              </a:tabLst>
            </a:pPr>
            <a:endParaRPr lang="es-E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231F20"/>
              </a:buClr>
              <a:buSzPts val="1400"/>
              <a:tabLst>
                <a:tab pos="1028065" algn="l"/>
              </a:tabLst>
            </a:pP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El plan de trabajo tiene un sentido práctico, porque ayuda a cada maestra a tener una visión clara y precisa </a:t>
            </a:r>
            <a:endParaRPr lang="es-E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231F20"/>
              </a:buClr>
              <a:buSzPts val="1400"/>
              <a:tabLst>
                <a:tab pos="1028065" algn="l"/>
              </a:tabLst>
            </a:pP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las intenciones educativas, a ordenar y sistematizar su trabajo, a revisar o contrastar sus previsiones con lo </a:t>
            </a:r>
            <a:endParaRPr lang="es-E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231F20"/>
              </a:buClr>
              <a:buSzPts val="1400"/>
              <a:tabLst>
                <a:tab pos="1028065" algn="l"/>
              </a:tabLst>
            </a:pP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que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pasa durante el proceso 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educativo</a:t>
            </a:r>
          </a:p>
          <a:p>
            <a:pPr>
              <a:buClr>
                <a:srgbClr val="231F20"/>
              </a:buClr>
              <a:buSzPts val="1400"/>
              <a:tabLst>
                <a:tab pos="1028065" algn="l"/>
              </a:tabLst>
            </a:pPr>
            <a:endParaRPr lang="es-E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231F20"/>
              </a:buClr>
              <a:buSzPts val="1400"/>
              <a:tabLst>
                <a:tab pos="1028065" algn="l"/>
              </a:tabLst>
            </a:pPr>
            <a:r>
              <a:rPr lang="es-ES" dirty="0"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s-ES" dirty="0" smtClean="0"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   -</a:t>
            </a:r>
            <a:r>
              <a:rPr lang="es-ES" dirty="0"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reflexión </a:t>
            </a:r>
            <a:r>
              <a:rPr lang="es-ES" dirty="0" smtClean="0"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anticipada</a:t>
            </a:r>
            <a:endParaRPr lang="en-US" dirty="0" smtClean="0"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>
              <a:buClr>
                <a:srgbClr val="231F20"/>
              </a:buClr>
              <a:buSzPts val="1400"/>
              <a:tabLst>
                <a:tab pos="1028065" algn="l"/>
              </a:tabLst>
            </a:pPr>
            <a:r>
              <a:rPr lang="en-US" dirty="0"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  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-generar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condiciones en las que se desarrollen las actividades 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educativas</a:t>
            </a:r>
          </a:p>
          <a:p>
            <a:pPr>
              <a:buClr>
                <a:srgbClr val="231F20"/>
              </a:buClr>
              <a:buSzPts val="1400"/>
              <a:tabLst>
                <a:tab pos="1028065" algn="l"/>
              </a:tabLst>
            </a:pP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   -intervención de la educadora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spcAft>
                <a:spcPts val="0"/>
              </a:spcAft>
              <a:buClr>
                <a:srgbClr val="231F20"/>
              </a:buClr>
              <a:buSzPts val="1400"/>
              <a:tabLst>
                <a:tab pos="1028065" algn="l"/>
              </a:tabLst>
            </a:pPr>
            <a:r>
              <a:rPr lang="es-ES" dirty="0" smtClean="0"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    </a:t>
            </a:r>
            <a:endParaRPr lang="en-US" dirty="0"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4508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581192" y="1128151"/>
            <a:ext cx="264784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es-ES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La</a:t>
            </a:r>
            <a:r>
              <a:rPr lang="es-ES" sz="2800" b="1" spc="-5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evaluación</a:t>
            </a:r>
            <a:endParaRPr lang="en-US" sz="2000" b="1" dirty="0">
              <a:solidFill>
                <a:schemeClr val="bg1"/>
              </a:solidFill>
              <a:effectLst/>
              <a:latin typeface="Tahoma" panose="020B0604030504040204" pitchFamily="34" charset="0"/>
              <a:ea typeface="Tahoma" panose="020B0604030504040204" pitchFamily="34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581192" y="2590641"/>
            <a:ext cx="10929255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  <a:buClr>
                <a:srgbClr val="231F20"/>
              </a:buClr>
              <a:buSzPts val="1100"/>
              <a:tabLst>
                <a:tab pos="170815" algn="l"/>
              </a:tabLst>
            </a:pPr>
            <a:r>
              <a:rPr lang="es-ES" sz="2400" dirty="0"/>
              <a:t>La evaluación del aprendizaje es un proceso que consiste en comparar o valorar lo que los niños conocen y saben hacer, sus competencias, respecto a su situación al comenzar un ciclo escolar, un periodo de trabajo o una secuencia de actividades, y respecto a las metas o propósitos establecidos en el programa educativo de cada nivel; esta valoración –emisión de un juicio– se basa en la información que la educadora recoge, organiza e interpreta en diversos momentos del trabajo diario y a lo largo de un ciclo escolar.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41780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448490" y="2182795"/>
            <a:ext cx="11177451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  <a:buClr>
                <a:srgbClr val="231F20"/>
              </a:buClr>
              <a:buSzPts val="1100"/>
              <a:tabLst>
                <a:tab pos="170815" algn="l"/>
              </a:tabLst>
            </a:pPr>
            <a:endParaRPr lang="es-ES" dirty="0" smtClean="0">
              <a:solidFill>
                <a:srgbClr val="231F20"/>
              </a:solidFill>
              <a:latin typeface="Tahoma" panose="020B0604030504040204" pitchFamily="34" charset="0"/>
              <a:ea typeface="Tahoma" panose="020B0604030504040204" pitchFamily="34" charset="0"/>
            </a:endParaRPr>
          </a:p>
          <a:p>
            <a:pPr lvl="1"/>
            <a:r>
              <a:rPr lang="es-ES" dirty="0" smtClean="0"/>
              <a:t>Constatar </a:t>
            </a:r>
            <a:r>
              <a:rPr lang="es-ES" dirty="0"/>
              <a:t>los aprendizajes de los alumnos y las alumnas </a:t>
            </a:r>
            <a:r>
              <a:rPr lang="es-ES" dirty="0" smtClean="0"/>
              <a:t>sus </a:t>
            </a:r>
            <a:r>
              <a:rPr lang="es-ES" dirty="0"/>
              <a:t>logros y las </a:t>
            </a:r>
            <a:r>
              <a:rPr lang="es-ES" dirty="0" smtClean="0"/>
              <a:t>dificultades </a:t>
            </a:r>
            <a:r>
              <a:rPr lang="es-ES" dirty="0"/>
              <a:t>que manifiestan para alcanzar las competencias señaladas en el conjunto de los campos </a:t>
            </a:r>
            <a:r>
              <a:rPr lang="es-ES" dirty="0" smtClean="0"/>
              <a:t>formativos </a:t>
            </a:r>
            <a:r>
              <a:rPr lang="es-ES" dirty="0"/>
              <a:t>como uno de los criterios para diseñar actividades adecuadas a sus características, situación y necesidades de aprendizaje</a:t>
            </a:r>
            <a:r>
              <a:rPr lang="es-ES" dirty="0" smtClean="0"/>
              <a:t>.</a:t>
            </a:r>
          </a:p>
          <a:p>
            <a:pPr lvl="1"/>
            <a:endParaRPr lang="es-ES" dirty="0" smtClean="0"/>
          </a:p>
          <a:p>
            <a:pPr lvl="1"/>
            <a:endParaRPr lang="en-US" dirty="0"/>
          </a:p>
          <a:p>
            <a:pPr lvl="1"/>
            <a:r>
              <a:rPr lang="es-ES" dirty="0"/>
              <a:t>Identificar los factores que influyen o afectan el aprendizaje de los alumnos y las alumnas, incluyendo la práctica docente y las condiciones en que ocurre el </a:t>
            </a:r>
            <a:r>
              <a:rPr lang="es-ES" dirty="0" smtClean="0"/>
              <a:t>trabajo </a:t>
            </a:r>
            <a:r>
              <a:rPr lang="es-ES" dirty="0"/>
              <a:t>educativo, como base para valorar su pertinencia o su modificación</a:t>
            </a:r>
            <a:r>
              <a:rPr lang="es-ES" dirty="0" smtClean="0"/>
              <a:t>.</a:t>
            </a:r>
          </a:p>
          <a:p>
            <a:pPr lvl="1"/>
            <a:endParaRPr lang="es-ES" dirty="0" smtClean="0"/>
          </a:p>
          <a:p>
            <a:pPr lvl="1"/>
            <a:endParaRPr lang="en-US" dirty="0"/>
          </a:p>
          <a:p>
            <a:pPr lvl="1"/>
            <a:r>
              <a:rPr lang="es-ES" dirty="0"/>
              <a:t>Mejorar </a:t>
            </a:r>
            <a:r>
              <a:rPr lang="es-ES" dirty="0" smtClean="0"/>
              <a:t>con </a:t>
            </a:r>
            <a:r>
              <a:rPr lang="es-ES" dirty="0"/>
              <a:t>base en los datos </a:t>
            </a:r>
            <a:r>
              <a:rPr lang="es-ES" dirty="0" smtClean="0"/>
              <a:t>anteriores </a:t>
            </a:r>
            <a:r>
              <a:rPr lang="es-ES" dirty="0"/>
              <a:t>la acción educativa de la escuela, la cual incluye el trabajo docente y otros aspectos del proceso escolar.</a:t>
            </a:r>
            <a:endParaRPr lang="en-US" dirty="0"/>
          </a:p>
          <a:p>
            <a:pPr marL="342900" lvl="0" indent="-342900">
              <a:spcAft>
                <a:spcPts val="0"/>
              </a:spcAft>
              <a:buClr>
                <a:srgbClr val="231F20"/>
              </a:buClr>
              <a:buSzPts val="1100"/>
              <a:buFont typeface="Tahoma" panose="020B0604030504040204" pitchFamily="34" charset="0"/>
              <a:buAutoNum type="alphaLcParenR"/>
              <a:tabLst>
                <a:tab pos="170815" algn="l"/>
              </a:tabLst>
            </a:pPr>
            <a:endParaRPr lang="en-US" dirty="0">
              <a:latin typeface="Tahoma" panose="020B0604030504040204" pitchFamily="34" charset="0"/>
              <a:ea typeface="Tahoma" panose="020B0604030504040204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644433" y="1115088"/>
            <a:ext cx="55974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Aft>
                <a:spcPts val="0"/>
              </a:spcAft>
              <a:buClr>
                <a:srgbClr val="231F20"/>
              </a:buClr>
              <a:buSzPts val="1100"/>
              <a:tabLst>
                <a:tab pos="170815" algn="l"/>
              </a:tabLst>
            </a:pPr>
            <a:r>
              <a:rPr lang="es-ES" sz="24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Finalidades</a:t>
            </a:r>
            <a:r>
              <a:rPr lang="es-ES" sz="2400" spc="-2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z="24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y</a:t>
            </a:r>
            <a:r>
              <a:rPr lang="es-ES" sz="2400" spc="-15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z="24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funciones</a:t>
            </a:r>
            <a:r>
              <a:rPr lang="es-ES" sz="2400" spc="-15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z="24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de</a:t>
            </a:r>
            <a:r>
              <a:rPr lang="es-ES" sz="2400" spc="-15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z="24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la</a:t>
            </a:r>
            <a:r>
              <a:rPr lang="es-ES" sz="2400" spc="-1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z="24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evaluación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304" y="2549422"/>
            <a:ext cx="744991" cy="1007475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304" y="3997636"/>
            <a:ext cx="744991" cy="1007475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305" y="5308132"/>
            <a:ext cx="744991" cy="1007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7579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2713219" y="2613712"/>
            <a:ext cx="1107773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 smtClean="0"/>
              <a:t>Las estudiantes </a:t>
            </a:r>
            <a:r>
              <a:rPr lang="es-MX" dirty="0"/>
              <a:t>profundizarán en las</a:t>
            </a:r>
          </a:p>
          <a:p>
            <a:r>
              <a:rPr lang="es-MX" dirty="0"/>
              <a:t>propuestas educativas vigentes en nuestro país, sus principios pedagógicos,</a:t>
            </a:r>
          </a:p>
          <a:p>
            <a:r>
              <a:rPr lang="es-MX" dirty="0"/>
              <a:t>organización curricular, programas de estudio, enfoques, así como en el</a:t>
            </a:r>
          </a:p>
          <a:p>
            <a:r>
              <a:rPr lang="es-MX" dirty="0" smtClean="0"/>
              <a:t>Licenciatura </a:t>
            </a:r>
            <a:r>
              <a:rPr lang="es-MX" dirty="0"/>
              <a:t>en Educación Preescolar. Plan de estudios 2018</a:t>
            </a:r>
          </a:p>
          <a:p>
            <a:r>
              <a:rPr lang="es-MX" dirty="0" smtClean="0"/>
              <a:t>conjunto </a:t>
            </a:r>
            <a:r>
              <a:rPr lang="es-MX" dirty="0"/>
              <a:t>de prácticas de enseñanza y aprendizaje que las educadoras</a:t>
            </a:r>
          </a:p>
          <a:p>
            <a:r>
              <a:rPr lang="es-MX" dirty="0"/>
              <a:t>despliegan al momento de concretarlos en el aula de clase. Asumirán una</a:t>
            </a:r>
          </a:p>
          <a:p>
            <a:r>
              <a:rPr lang="es-MX" dirty="0"/>
              <a:t>postura crítica a partir del análisis de los intereses que median los fines y</a:t>
            </a:r>
          </a:p>
          <a:p>
            <a:r>
              <a:rPr lang="es-MX" dirty="0"/>
              <a:t>finalidades de la educación.</a:t>
            </a:r>
          </a:p>
        </p:txBody>
      </p:sp>
      <p:sp>
        <p:nvSpPr>
          <p:cNvPr id="5" name="Rectángulo 4"/>
          <p:cNvSpPr/>
          <p:nvPr/>
        </p:nvSpPr>
        <p:spPr>
          <a:xfrm>
            <a:off x="700422" y="1130721"/>
            <a:ext cx="48597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400" dirty="0">
                <a:solidFill>
                  <a:schemeClr val="bg1"/>
                </a:solidFill>
              </a:rPr>
              <a:t>Propósito de la unidad de aprendizaje</a:t>
            </a:r>
            <a:endParaRPr lang="es-MX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5658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643172" y="1141213"/>
            <a:ext cx="24842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>
              <a:spcAft>
                <a:spcPts val="0"/>
              </a:spcAft>
              <a:buClr>
                <a:srgbClr val="231F20"/>
              </a:buClr>
              <a:buSzPts val="1600"/>
              <a:tabLst>
                <a:tab pos="885190" algn="l"/>
              </a:tabLst>
            </a:pPr>
            <a:r>
              <a:rPr lang="es-ES" sz="28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¿Qué</a:t>
            </a:r>
            <a:r>
              <a:rPr lang="es-ES" sz="2800" b="1" spc="-1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sz="28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evaluar?</a:t>
            </a:r>
            <a:endParaRPr lang="en-US" sz="28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931817" y="2571254"/>
            <a:ext cx="10263052" cy="21687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4455" marR="262890" algn="just">
              <a:lnSpc>
                <a:spcPct val="127000"/>
              </a:lnSpc>
              <a:spcBef>
                <a:spcPts val="855"/>
              </a:spcBef>
              <a:spcAft>
                <a:spcPts val="0"/>
              </a:spcAft>
            </a:pPr>
            <a:r>
              <a:rPr lang="es-ES" spc="-1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La</a:t>
            </a:r>
            <a:r>
              <a:rPr lang="es-ES" spc="-8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pc="-1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constatación</a:t>
            </a:r>
            <a:r>
              <a:rPr lang="es-ES" spc="-7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pc="-1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periódica</a:t>
            </a:r>
            <a:r>
              <a:rPr lang="es-ES" spc="-7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pc="-1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de</a:t>
            </a:r>
            <a:r>
              <a:rPr lang="es-ES" spc="-7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pc="-1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los</a:t>
            </a:r>
            <a:r>
              <a:rPr lang="es-ES" spc="-7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pc="-1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avances</a:t>
            </a:r>
            <a:r>
              <a:rPr lang="es-ES" spc="-7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pc="-1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de</a:t>
            </a:r>
            <a:r>
              <a:rPr lang="es-ES" spc="-7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pc="-1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cada</a:t>
            </a:r>
            <a:r>
              <a:rPr lang="es-ES" spc="-7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pc="-1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niña</a:t>
            </a:r>
            <a:r>
              <a:rPr lang="es-ES" spc="-7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pc="-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y</a:t>
            </a:r>
            <a:r>
              <a:rPr lang="es-ES" spc="-7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pc="-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cada</a:t>
            </a:r>
            <a:r>
              <a:rPr lang="es-ES" spc="-7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pc="-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niño</a:t>
            </a:r>
            <a:r>
              <a:rPr lang="es-ES" spc="-7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pc="-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en</a:t>
            </a:r>
            <a:r>
              <a:rPr lang="es-ES" spc="-7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pc="-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relación</a:t>
            </a:r>
            <a:r>
              <a:rPr lang="es-ES" spc="-7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pc="-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con</a:t>
            </a:r>
            <a:r>
              <a:rPr lang="es-ES" spc="-7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pc="-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los</a:t>
            </a:r>
            <a:r>
              <a:rPr lang="es-ES" spc="-7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pc="-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propósitos</a:t>
            </a:r>
            <a:r>
              <a:rPr lang="es-ES" spc="-33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pc="-1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fundamentales</a:t>
            </a:r>
            <a:r>
              <a:rPr lang="es-ES" spc="-7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pc="-1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y</a:t>
            </a:r>
            <a:r>
              <a:rPr lang="es-ES" spc="-6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pc="-1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las</a:t>
            </a:r>
            <a:r>
              <a:rPr lang="es-ES" spc="-7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pc="-1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competencias</a:t>
            </a:r>
            <a:r>
              <a:rPr lang="es-ES" spc="-7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pc="-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incluidas</a:t>
            </a:r>
            <a:r>
              <a:rPr lang="es-ES" spc="-7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pc="-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en</a:t>
            </a:r>
            <a:r>
              <a:rPr lang="es-ES" spc="-7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pc="-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los</a:t>
            </a:r>
            <a:r>
              <a:rPr lang="es-ES" spc="-7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pc="-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campos</a:t>
            </a:r>
            <a:r>
              <a:rPr lang="es-ES" spc="-7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pc="-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formativos</a:t>
            </a:r>
            <a:r>
              <a:rPr lang="es-ES" spc="-7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pc="-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es</a:t>
            </a:r>
            <a:r>
              <a:rPr lang="es-ES" spc="-7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pc="-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el</a:t>
            </a:r>
            <a:r>
              <a:rPr lang="es-ES" spc="-7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pc="-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objetivo</a:t>
            </a:r>
            <a:r>
              <a:rPr lang="es-ES" spc="-6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pc="-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principal</a:t>
            </a:r>
            <a:r>
              <a:rPr lang="es-ES" spc="-7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pc="-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de</a:t>
            </a:r>
            <a:r>
              <a:rPr lang="es-ES" spc="-33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la</a:t>
            </a:r>
            <a:r>
              <a:rPr lang="es-ES" spc="-3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evaluación,</a:t>
            </a:r>
            <a:r>
              <a:rPr lang="es-ES" spc="-3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pero</a:t>
            </a:r>
            <a:r>
              <a:rPr lang="es-ES" spc="-3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ésta</a:t>
            </a:r>
            <a:r>
              <a:rPr lang="es-ES" spc="-3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no</a:t>
            </a:r>
            <a:r>
              <a:rPr lang="es-ES" spc="-3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se</a:t>
            </a:r>
            <a:r>
              <a:rPr lang="es-ES" spc="-3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reduce</a:t>
            </a:r>
            <a:r>
              <a:rPr lang="es-ES" spc="-3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a</a:t>
            </a:r>
            <a:r>
              <a:rPr lang="es-ES" spc="-3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ello</a:t>
            </a:r>
            <a:r>
              <a:rPr lang="es-ES" dirty="0" smtClean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.</a:t>
            </a:r>
          </a:p>
          <a:p>
            <a:pPr marL="84455" marR="262890" algn="just">
              <a:lnSpc>
                <a:spcPct val="127000"/>
              </a:lnSpc>
              <a:spcBef>
                <a:spcPts val="855"/>
              </a:spcBef>
              <a:spcAft>
                <a:spcPts val="0"/>
              </a:spcAft>
            </a:pPr>
            <a:endParaRPr lang="en-US" dirty="0">
              <a:latin typeface="Tahoma" panose="020B0604030504040204" pitchFamily="34" charset="0"/>
              <a:ea typeface="Tahoma" panose="020B0604030504040204" pitchFamily="34" charset="0"/>
            </a:endParaRPr>
          </a:p>
          <a:p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Los</a:t>
            </a:r>
            <a:r>
              <a:rPr lang="es-ES" spc="-4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parámetros</a:t>
            </a:r>
            <a:r>
              <a:rPr lang="es-ES" spc="-3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para</a:t>
            </a:r>
            <a:r>
              <a:rPr lang="es-ES" spc="-3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evaluar</a:t>
            </a:r>
            <a:r>
              <a:rPr lang="es-ES" spc="-3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el</a:t>
            </a:r>
            <a:r>
              <a:rPr lang="es-ES" spc="-4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aprendizaje</a:t>
            </a:r>
            <a:r>
              <a:rPr lang="es-ES" spc="-3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son</a:t>
            </a:r>
            <a:r>
              <a:rPr lang="es-ES" spc="-3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las</a:t>
            </a:r>
            <a:r>
              <a:rPr lang="es-ES" spc="-3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competencias</a:t>
            </a:r>
            <a:r>
              <a:rPr lang="es-ES" spc="-4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establecidas</a:t>
            </a:r>
            <a:r>
              <a:rPr lang="es-ES" spc="-3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en</a:t>
            </a:r>
            <a:r>
              <a:rPr lang="es-ES" spc="-3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cada</a:t>
            </a:r>
            <a:r>
              <a:rPr lang="es-ES" spc="-3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uno</a:t>
            </a:r>
            <a:r>
              <a:rPr lang="es-ES" spc="-33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pc="-2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de</a:t>
            </a:r>
            <a:r>
              <a:rPr lang="es-ES" spc="-11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pc="-2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los</a:t>
            </a:r>
            <a:r>
              <a:rPr lang="es-ES" spc="-11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pc="-2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campos</a:t>
            </a:r>
            <a:r>
              <a:rPr lang="es-ES" spc="-12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pc="-15" dirty="0" smtClean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formativos.</a:t>
            </a:r>
            <a:endParaRPr lang="en-US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751" y="2725103"/>
            <a:ext cx="744991" cy="1007475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676" y="4236315"/>
            <a:ext cx="744991" cy="1007475"/>
          </a:xfrm>
          <a:prstGeom prst="rect">
            <a:avLst/>
          </a:prstGeom>
        </p:spPr>
      </p:pic>
      <p:sp>
        <p:nvSpPr>
          <p:cNvPr id="8" name="Rectángulo 7"/>
          <p:cNvSpPr/>
          <p:nvPr/>
        </p:nvSpPr>
        <p:spPr>
          <a:xfrm>
            <a:off x="601246" y="1955681"/>
            <a:ext cx="47003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spcAft>
                <a:spcPts val="0"/>
              </a:spcAft>
              <a:buClr>
                <a:srgbClr val="231F20"/>
              </a:buClr>
              <a:buSzPts val="1400"/>
              <a:buFont typeface="Cambria" panose="02040503050406030204" pitchFamily="18" charset="0"/>
              <a:buChar char="•"/>
              <a:tabLst>
                <a:tab pos="824230" algn="l"/>
              </a:tabLst>
            </a:pPr>
            <a:r>
              <a:rPr lang="es-ES" sz="2400" b="1" dirty="0">
                <a:solidFill>
                  <a:srgbClr val="231F2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El</a:t>
            </a:r>
            <a:r>
              <a:rPr lang="es-ES" sz="2400" b="1" spc="-75" dirty="0">
                <a:solidFill>
                  <a:srgbClr val="231F2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sz="2400" b="1" dirty="0">
                <a:solidFill>
                  <a:srgbClr val="231F2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aprendizaje</a:t>
            </a:r>
            <a:r>
              <a:rPr lang="es-ES" sz="2400" b="1" spc="-70" dirty="0">
                <a:solidFill>
                  <a:srgbClr val="231F2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sz="2400" b="1" dirty="0">
                <a:solidFill>
                  <a:srgbClr val="231F2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de</a:t>
            </a:r>
            <a:r>
              <a:rPr lang="es-ES" sz="2400" b="1" spc="-75" dirty="0">
                <a:solidFill>
                  <a:srgbClr val="231F2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sz="2400" b="1" dirty="0">
                <a:solidFill>
                  <a:srgbClr val="231F2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los</a:t>
            </a:r>
            <a:r>
              <a:rPr lang="es-ES" sz="2400" b="1" spc="-70" dirty="0">
                <a:solidFill>
                  <a:srgbClr val="231F2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sz="2400" b="1" dirty="0">
                <a:solidFill>
                  <a:srgbClr val="231F2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alumnos</a:t>
            </a:r>
            <a:endParaRPr lang="en-US" sz="2400" b="1" dirty="0"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7201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759641" y="2389582"/>
            <a:ext cx="70459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742950" lvl="1" indent="-285750">
              <a:spcBef>
                <a:spcPts val="1040"/>
              </a:spcBef>
              <a:spcAft>
                <a:spcPts val="0"/>
              </a:spcAft>
              <a:buClr>
                <a:srgbClr val="231F20"/>
              </a:buClr>
              <a:buSzPts val="1400"/>
              <a:buFont typeface="Cambria" panose="02040503050406030204" pitchFamily="18" charset="0"/>
              <a:buChar char="•"/>
              <a:tabLst>
                <a:tab pos="1003300" algn="l"/>
              </a:tabLst>
            </a:pPr>
            <a:r>
              <a:rPr lang="es-ES" b="1" dirty="0">
                <a:solidFill>
                  <a:srgbClr val="231F2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El</a:t>
            </a:r>
            <a:r>
              <a:rPr lang="es-ES" b="1" spc="-30" dirty="0">
                <a:solidFill>
                  <a:srgbClr val="231F2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b="1" dirty="0">
                <a:solidFill>
                  <a:srgbClr val="231F2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proceso</a:t>
            </a:r>
            <a:r>
              <a:rPr lang="es-ES" b="1" spc="-25" dirty="0">
                <a:solidFill>
                  <a:srgbClr val="231F2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b="1" dirty="0">
                <a:solidFill>
                  <a:srgbClr val="231F2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educativo</a:t>
            </a:r>
            <a:r>
              <a:rPr lang="es-ES" b="1" spc="-30" dirty="0">
                <a:solidFill>
                  <a:srgbClr val="231F2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b="1" dirty="0">
                <a:solidFill>
                  <a:srgbClr val="231F2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en</a:t>
            </a:r>
            <a:r>
              <a:rPr lang="es-ES" b="1" spc="-25" dirty="0">
                <a:solidFill>
                  <a:srgbClr val="231F2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b="1" dirty="0">
                <a:solidFill>
                  <a:srgbClr val="231F2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el</a:t>
            </a:r>
            <a:r>
              <a:rPr lang="es-ES" b="1" spc="-25" dirty="0">
                <a:solidFill>
                  <a:srgbClr val="231F2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b="1" dirty="0">
                <a:solidFill>
                  <a:srgbClr val="231F2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grupo</a:t>
            </a:r>
            <a:r>
              <a:rPr lang="es-ES" b="1" spc="-30" dirty="0">
                <a:solidFill>
                  <a:srgbClr val="231F2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b="1" dirty="0">
                <a:solidFill>
                  <a:srgbClr val="231F2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y</a:t>
            </a:r>
            <a:r>
              <a:rPr lang="es-ES" b="1" spc="-25" dirty="0">
                <a:solidFill>
                  <a:srgbClr val="231F2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b="1" dirty="0">
                <a:solidFill>
                  <a:srgbClr val="231F2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la</a:t>
            </a:r>
            <a:r>
              <a:rPr lang="es-ES" b="1" spc="-30" dirty="0">
                <a:solidFill>
                  <a:srgbClr val="231F2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b="1" dirty="0">
                <a:solidFill>
                  <a:srgbClr val="231F2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organización</a:t>
            </a:r>
            <a:r>
              <a:rPr lang="es-ES" b="1" spc="-25" dirty="0">
                <a:solidFill>
                  <a:srgbClr val="231F2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b="1" dirty="0">
                <a:solidFill>
                  <a:srgbClr val="231F2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del</a:t>
            </a:r>
            <a:r>
              <a:rPr lang="es-ES" b="1" spc="-25" dirty="0">
                <a:solidFill>
                  <a:srgbClr val="231F2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b="1" dirty="0">
                <a:solidFill>
                  <a:srgbClr val="231F2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aula</a:t>
            </a:r>
            <a:endParaRPr lang="en-US" b="1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924313" y="3823365"/>
            <a:ext cx="29858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742950" lvl="1" indent="-285750">
              <a:spcBef>
                <a:spcPts val="1040"/>
              </a:spcBef>
              <a:spcAft>
                <a:spcPts val="0"/>
              </a:spcAft>
              <a:buClr>
                <a:srgbClr val="231F20"/>
              </a:buClr>
              <a:buSzPts val="1400"/>
              <a:buFont typeface="Cambria" panose="02040503050406030204" pitchFamily="18" charset="0"/>
              <a:buChar char="•"/>
              <a:tabLst>
                <a:tab pos="1003300" algn="l"/>
              </a:tabLst>
            </a:pPr>
            <a:r>
              <a:rPr lang="es-ES" b="1" dirty="0">
                <a:solidFill>
                  <a:srgbClr val="231F2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La</a:t>
            </a:r>
            <a:r>
              <a:rPr lang="es-ES" b="1" spc="-20" dirty="0">
                <a:solidFill>
                  <a:srgbClr val="231F2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b="1" dirty="0">
                <a:solidFill>
                  <a:srgbClr val="231F2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práctica</a:t>
            </a:r>
            <a:r>
              <a:rPr lang="es-ES" b="1" spc="-20" dirty="0">
                <a:solidFill>
                  <a:srgbClr val="231F2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b="1" dirty="0">
                <a:solidFill>
                  <a:srgbClr val="231F2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docente</a:t>
            </a:r>
            <a:endParaRPr lang="en-US" b="1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1639374" y="4278780"/>
            <a:ext cx="27737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La intervención educativa</a:t>
            </a:r>
            <a:endParaRPr lang="en-US" dirty="0"/>
          </a:p>
        </p:txBody>
      </p:sp>
      <p:sp>
        <p:nvSpPr>
          <p:cNvPr id="8" name="Rectángulo 7"/>
          <p:cNvSpPr/>
          <p:nvPr/>
        </p:nvSpPr>
        <p:spPr>
          <a:xfrm>
            <a:off x="1337338" y="5103527"/>
            <a:ext cx="10432296" cy="6573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1282700" lvl="0" indent="-342900">
              <a:lnSpc>
                <a:spcPct val="102000"/>
              </a:lnSpc>
              <a:spcBef>
                <a:spcPts val="1040"/>
              </a:spcBef>
              <a:spcAft>
                <a:spcPts val="0"/>
              </a:spcAft>
              <a:buClr>
                <a:srgbClr val="231F20"/>
              </a:buClr>
              <a:buSzPts val="1400"/>
              <a:buFont typeface="Cambria" panose="02040503050406030204" pitchFamily="18" charset="0"/>
              <a:buChar char="•"/>
              <a:tabLst>
                <a:tab pos="824230" algn="l"/>
              </a:tabLst>
            </a:pPr>
            <a:r>
              <a:rPr lang="es-ES" b="1" dirty="0">
                <a:solidFill>
                  <a:srgbClr val="231F2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La organización y el funcionamiento de la escuela,</a:t>
            </a:r>
            <a:r>
              <a:rPr lang="es-ES" b="1" spc="-310" dirty="0">
                <a:solidFill>
                  <a:srgbClr val="231F2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b="1" spc="-5" dirty="0">
                <a:solidFill>
                  <a:srgbClr val="231F2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incluyendo</a:t>
            </a:r>
            <a:r>
              <a:rPr lang="es-ES" b="1" spc="-80" dirty="0">
                <a:solidFill>
                  <a:srgbClr val="231F2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b="1" spc="-5" dirty="0">
                <a:solidFill>
                  <a:srgbClr val="231F2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la</a:t>
            </a:r>
            <a:r>
              <a:rPr lang="es-ES" b="1" spc="-75" dirty="0">
                <a:solidFill>
                  <a:srgbClr val="231F2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b="1" spc="-5" dirty="0">
                <a:solidFill>
                  <a:srgbClr val="231F2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relación</a:t>
            </a:r>
            <a:r>
              <a:rPr lang="es-ES" b="1" spc="-75" dirty="0">
                <a:solidFill>
                  <a:srgbClr val="231F2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b="1" spc="-5" dirty="0">
                <a:solidFill>
                  <a:srgbClr val="231F2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con</a:t>
            </a:r>
            <a:r>
              <a:rPr lang="es-ES" b="1" spc="-75" dirty="0">
                <a:solidFill>
                  <a:srgbClr val="231F2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b="1" dirty="0">
                <a:solidFill>
                  <a:srgbClr val="231F2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las</a:t>
            </a:r>
            <a:r>
              <a:rPr lang="es-ES" b="1" spc="-75" dirty="0">
                <a:solidFill>
                  <a:srgbClr val="231F2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b="1" dirty="0">
                <a:solidFill>
                  <a:srgbClr val="231F2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familias</a:t>
            </a:r>
            <a:r>
              <a:rPr lang="es-ES" b="1" spc="-75" dirty="0">
                <a:solidFill>
                  <a:srgbClr val="231F2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b="1" dirty="0">
                <a:solidFill>
                  <a:srgbClr val="231F2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de</a:t>
            </a:r>
            <a:r>
              <a:rPr lang="es-ES" b="1" spc="-75" dirty="0">
                <a:solidFill>
                  <a:srgbClr val="231F2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b="1" dirty="0">
                <a:solidFill>
                  <a:srgbClr val="231F2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los</a:t>
            </a:r>
            <a:r>
              <a:rPr lang="es-ES" b="1" spc="-75" dirty="0">
                <a:solidFill>
                  <a:srgbClr val="231F2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b="1" dirty="0">
                <a:solidFill>
                  <a:srgbClr val="231F2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alumnos</a:t>
            </a:r>
            <a:endParaRPr lang="en-US" b="1" dirty="0"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7146" y="3775042"/>
            <a:ext cx="744991" cy="1007475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6524" y="5257148"/>
            <a:ext cx="744991" cy="1007475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7145" y="2412460"/>
            <a:ext cx="744991" cy="1007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8152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682026" y="1232654"/>
            <a:ext cx="26593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>
              <a:spcAft>
                <a:spcPts val="0"/>
              </a:spcAft>
              <a:buClr>
                <a:srgbClr val="231F20"/>
              </a:buClr>
              <a:buSzPts val="1600"/>
              <a:tabLst>
                <a:tab pos="1063625" algn="l"/>
              </a:tabLst>
            </a:pPr>
            <a:r>
              <a:rPr lang="es-ES" sz="24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¿Cuándo</a:t>
            </a:r>
            <a:r>
              <a:rPr lang="es-ES" sz="2400" b="1" spc="-55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sz="24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evaluar?</a:t>
            </a:r>
            <a:endParaRPr lang="en-US" sz="24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930221" y="2533581"/>
            <a:ext cx="1065653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pc="-2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En</a:t>
            </a:r>
            <a:r>
              <a:rPr lang="es-ES" spc="-7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pc="-2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este</a:t>
            </a:r>
            <a:r>
              <a:rPr lang="es-ES" spc="-7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pc="-2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programa</a:t>
            </a:r>
            <a:r>
              <a:rPr lang="es-ES" spc="-7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pc="-2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se</a:t>
            </a:r>
            <a:r>
              <a:rPr lang="es-ES" spc="-7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pc="-2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centra</a:t>
            </a:r>
            <a:r>
              <a:rPr lang="es-ES" spc="-7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pc="-2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el</a:t>
            </a:r>
            <a:r>
              <a:rPr lang="es-ES" spc="-7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pc="-2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interés</a:t>
            </a:r>
            <a:r>
              <a:rPr lang="es-ES" spc="-7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pc="-2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en</a:t>
            </a:r>
            <a:r>
              <a:rPr lang="es-ES" spc="-7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pc="-2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las</a:t>
            </a:r>
            <a:r>
              <a:rPr lang="es-ES" spc="-7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pc="-2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capacidades</a:t>
            </a:r>
            <a:r>
              <a:rPr lang="es-ES" spc="-7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pc="-2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de</a:t>
            </a:r>
            <a:r>
              <a:rPr lang="es-ES" spc="-7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pc="-2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los</a:t>
            </a:r>
            <a:r>
              <a:rPr lang="es-ES" spc="-7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pc="-2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niños,</a:t>
            </a:r>
            <a:r>
              <a:rPr lang="es-ES" spc="-7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pc="-2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en</a:t>
            </a:r>
            <a:r>
              <a:rPr lang="es-ES" spc="-7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pc="-2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la</a:t>
            </a:r>
            <a:r>
              <a:rPr lang="es-ES" spc="-7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pc="-2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variedad</a:t>
            </a:r>
            <a:r>
              <a:rPr lang="es-ES" spc="-7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pc="-2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de</a:t>
            </a:r>
            <a:r>
              <a:rPr lang="es-ES" spc="-7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pc="-2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formas</a:t>
            </a:r>
            <a:r>
              <a:rPr lang="es-ES" spc="-5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pc="-1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en</a:t>
            </a:r>
            <a:r>
              <a:rPr lang="es-ES" spc="-33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que estas capacidades se manifiestan y en los diversos niveles de dominio que de ellas</a:t>
            </a:r>
            <a:r>
              <a:rPr lang="es-ES" spc="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pueden</a:t>
            </a:r>
            <a:r>
              <a:rPr lang="es-ES" spc="-4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existir</a:t>
            </a:r>
            <a:r>
              <a:rPr lang="es-ES" spc="-5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entre</a:t>
            </a:r>
            <a:r>
              <a:rPr lang="es-ES" spc="-5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niñas</a:t>
            </a:r>
            <a:r>
              <a:rPr lang="es-ES" spc="-5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o</a:t>
            </a:r>
            <a:r>
              <a:rPr lang="es-ES" spc="-5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niños</a:t>
            </a:r>
            <a:r>
              <a:rPr lang="es-ES" spc="-5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de</a:t>
            </a:r>
            <a:r>
              <a:rPr lang="es-ES" spc="-5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una</a:t>
            </a:r>
            <a:r>
              <a:rPr lang="es-ES" spc="-5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misma</a:t>
            </a:r>
            <a:r>
              <a:rPr lang="es-ES" spc="-5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edad.</a:t>
            </a:r>
            <a:endParaRPr lang="en-US" dirty="0"/>
          </a:p>
        </p:txBody>
      </p:sp>
      <p:sp>
        <p:nvSpPr>
          <p:cNvPr id="7" name="Rectángulo 6"/>
          <p:cNvSpPr/>
          <p:nvPr/>
        </p:nvSpPr>
        <p:spPr>
          <a:xfrm>
            <a:off x="930221" y="4080192"/>
            <a:ext cx="110484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La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evaluación del </a:t>
            </a:r>
            <a:r>
              <a:rPr lang="es-ES" dirty="0" smtClean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aprendizaje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es continua: al observar su participación en las actividades, las relaciones que establecen</a:t>
            </a:r>
            <a:r>
              <a:rPr lang="es-ES" spc="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con sus compañeros, al escuchar sus opiniones y propuestas, la educadora puede percatarse</a:t>
            </a:r>
            <a:r>
              <a:rPr lang="es-ES" spc="-33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de logros, dificultades y necesidades de apoyo específico de los pequeños. </a:t>
            </a:r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396" y="2725103"/>
            <a:ext cx="744991" cy="1007475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395" y="4382850"/>
            <a:ext cx="744991" cy="1007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5103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593051" y="1167340"/>
            <a:ext cx="64141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>
              <a:spcBef>
                <a:spcPts val="310"/>
              </a:spcBef>
              <a:spcAft>
                <a:spcPts val="0"/>
              </a:spcAft>
              <a:buClr>
                <a:srgbClr val="231F20"/>
              </a:buClr>
              <a:buSzPts val="1600"/>
              <a:tabLst>
                <a:tab pos="873125" algn="l"/>
              </a:tabLst>
            </a:pPr>
            <a:r>
              <a:rPr lang="es-ES" sz="24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¿Cómo</a:t>
            </a:r>
            <a:r>
              <a:rPr lang="es-ES" sz="2400" b="1" spc="-4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sz="24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recopilar</a:t>
            </a:r>
            <a:r>
              <a:rPr lang="es-ES" sz="2400" b="1" spc="-4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sz="24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y</a:t>
            </a:r>
            <a:r>
              <a:rPr lang="es-ES" sz="2400" b="1" spc="-35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sz="24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organizar</a:t>
            </a:r>
            <a:r>
              <a:rPr lang="es-ES" sz="2400" b="1" spc="-4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sz="24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la</a:t>
            </a:r>
            <a:r>
              <a:rPr lang="es-ES" sz="2400" b="1" spc="-4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sz="24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información?</a:t>
            </a:r>
            <a:endParaRPr lang="en-US" sz="24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-215012" y="2055614"/>
            <a:ext cx="41572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660400">
              <a:spcBef>
                <a:spcPts val="1030"/>
              </a:spcBef>
              <a:spcAft>
                <a:spcPts val="0"/>
              </a:spcAft>
            </a:pPr>
            <a:r>
              <a:rPr lang="es-ES" b="1">
                <a:solidFill>
                  <a:srgbClr val="231F2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El</a:t>
            </a:r>
            <a:r>
              <a:rPr lang="es-ES" b="1" spc="-50">
                <a:solidFill>
                  <a:srgbClr val="231F2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b="1">
                <a:solidFill>
                  <a:srgbClr val="231F2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expediente</a:t>
            </a:r>
            <a:r>
              <a:rPr lang="es-ES" b="1" spc="-50">
                <a:solidFill>
                  <a:srgbClr val="231F2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b="1">
                <a:solidFill>
                  <a:srgbClr val="231F2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personal</a:t>
            </a:r>
            <a:r>
              <a:rPr lang="es-ES" b="1" spc="-50">
                <a:solidFill>
                  <a:srgbClr val="231F2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b="1">
                <a:solidFill>
                  <a:srgbClr val="231F2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del</a:t>
            </a:r>
            <a:r>
              <a:rPr lang="es-ES" b="1" spc="-50">
                <a:solidFill>
                  <a:srgbClr val="231F2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b="1">
                <a:solidFill>
                  <a:srgbClr val="231F2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niño</a:t>
            </a:r>
            <a:endParaRPr lang="en-US" b="1" dirty="0"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449360" y="2679952"/>
            <a:ext cx="10889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La educadora</a:t>
            </a:r>
            <a:r>
              <a:rPr lang="es-ES" spc="-55" dirty="0" smtClean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 smtClean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reporta</a:t>
            </a:r>
            <a:r>
              <a:rPr lang="es-ES" spc="-335" dirty="0" smtClean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y</a:t>
            </a:r>
            <a:r>
              <a:rPr lang="es-ES" spc="-8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 smtClean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reúne</a:t>
            </a:r>
            <a:r>
              <a:rPr lang="es-ES" spc="-80" dirty="0" smtClean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información</a:t>
            </a:r>
            <a:r>
              <a:rPr lang="es-ES" spc="-8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valiosa</a:t>
            </a:r>
            <a:r>
              <a:rPr lang="es-ES" spc="-8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acerca</a:t>
            </a:r>
            <a:r>
              <a:rPr lang="es-ES" spc="-7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de</a:t>
            </a:r>
            <a:r>
              <a:rPr lang="es-ES" spc="-8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cada</a:t>
            </a:r>
            <a:r>
              <a:rPr lang="es-ES" spc="-8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niño</a:t>
            </a:r>
            <a:r>
              <a:rPr lang="es-ES" spc="-8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y</a:t>
            </a:r>
            <a:r>
              <a:rPr lang="es-ES" spc="-7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cada</a:t>
            </a:r>
            <a:r>
              <a:rPr lang="es-ES" spc="-8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niña,</a:t>
            </a:r>
            <a:r>
              <a:rPr lang="es-ES" spc="-8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evidencias</a:t>
            </a:r>
            <a:r>
              <a:rPr lang="es-ES" spc="-8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de</a:t>
            </a:r>
            <a:r>
              <a:rPr lang="es-ES" spc="-8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hechos</a:t>
            </a:r>
            <a:r>
              <a:rPr lang="es-ES" spc="-7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importantes</a:t>
            </a:r>
            <a:r>
              <a:rPr lang="es-ES" spc="-33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pc="-1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de</a:t>
            </a:r>
            <a:r>
              <a:rPr lang="es-ES" spc="-11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pc="-1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su</a:t>
            </a:r>
            <a:r>
              <a:rPr lang="es-ES" spc="-11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pc="-1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historia</a:t>
            </a:r>
            <a:r>
              <a:rPr lang="es-ES" spc="-11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pc="-1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personal.</a:t>
            </a:r>
            <a:r>
              <a:rPr lang="es-ES" spc="-11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endParaRPr lang="en-US" dirty="0"/>
          </a:p>
        </p:txBody>
      </p:sp>
      <p:sp>
        <p:nvSpPr>
          <p:cNvPr id="8" name="Rectángulo 7"/>
          <p:cNvSpPr/>
          <p:nvPr/>
        </p:nvSpPr>
        <p:spPr>
          <a:xfrm>
            <a:off x="3322320" y="3560802"/>
            <a:ext cx="6096000" cy="2554674"/>
          </a:xfrm>
          <a:prstGeom prst="rect">
            <a:avLst/>
          </a:prstGeom>
        </p:spPr>
        <p:txBody>
          <a:bodyPr>
            <a:spAutoFit/>
          </a:bodyPr>
          <a:lstStyle/>
          <a:p>
            <a:pPr marL="84455" marR="255270" algn="just">
              <a:lnSpc>
                <a:spcPct val="127000"/>
              </a:lnSpc>
              <a:spcBef>
                <a:spcPts val="860"/>
              </a:spcBef>
              <a:spcAft>
                <a:spcPts val="0"/>
              </a:spcAft>
            </a:pPr>
            <a:r>
              <a:rPr lang="es-ES" dirty="0" smtClean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Ficha</a:t>
            </a:r>
            <a:r>
              <a:rPr lang="es-ES" spc="-35" dirty="0" smtClean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de</a:t>
            </a:r>
            <a:r>
              <a:rPr lang="es-ES" spc="-3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inscripción</a:t>
            </a:r>
            <a:r>
              <a:rPr lang="es-ES" spc="-3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y</a:t>
            </a:r>
            <a:r>
              <a:rPr lang="es-ES" spc="-3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fotocopia</a:t>
            </a:r>
            <a:r>
              <a:rPr lang="es-ES" spc="-3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del</a:t>
            </a:r>
            <a:r>
              <a:rPr lang="es-ES" spc="-3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acta</a:t>
            </a:r>
            <a:r>
              <a:rPr lang="es-ES" spc="-3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de</a:t>
            </a:r>
            <a:r>
              <a:rPr lang="es-ES" spc="-3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nacimiento;</a:t>
            </a:r>
            <a:r>
              <a:rPr lang="es-ES" spc="-3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entrevistas</a:t>
            </a:r>
            <a:r>
              <a:rPr lang="es-ES" spc="-3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con</a:t>
            </a:r>
            <a:r>
              <a:rPr lang="es-ES" spc="-3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la</a:t>
            </a:r>
            <a:r>
              <a:rPr lang="es-ES" spc="-3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madre,</a:t>
            </a:r>
            <a:r>
              <a:rPr lang="es-ES" spc="-3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el</a:t>
            </a:r>
            <a:r>
              <a:rPr lang="es-ES" spc="-3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padre</a:t>
            </a:r>
            <a:r>
              <a:rPr lang="es-ES" spc="-33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o el tutor; notas acerca de los logros, los avances y las dificultades del proceso de </a:t>
            </a:r>
            <a:r>
              <a:rPr lang="es-ES" dirty="0" smtClean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aprendiza</a:t>
            </a:r>
            <a:r>
              <a:rPr lang="es-ES" spc="-5" dirty="0" smtClean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je</a:t>
            </a:r>
            <a:r>
              <a:rPr lang="es-ES" spc="-60" dirty="0" smtClean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pc="-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de</a:t>
            </a:r>
            <a:r>
              <a:rPr lang="es-ES" spc="-6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pc="-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la</a:t>
            </a:r>
            <a:r>
              <a:rPr lang="es-ES" spc="-7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pc="-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alumna</a:t>
            </a:r>
            <a:r>
              <a:rPr lang="es-ES" spc="-8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pc="-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o</a:t>
            </a:r>
            <a:r>
              <a:rPr lang="es-ES" spc="-8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pc="-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el</a:t>
            </a:r>
            <a:r>
              <a:rPr lang="es-ES" spc="-8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pc="-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alumno;</a:t>
            </a:r>
            <a:r>
              <a:rPr lang="es-ES" spc="-8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pc="-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entrevista</a:t>
            </a:r>
            <a:r>
              <a:rPr lang="es-ES" spc="-8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pc="-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con</a:t>
            </a:r>
            <a:r>
              <a:rPr lang="es-ES" spc="-8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pc="-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ellos;</a:t>
            </a:r>
            <a:r>
              <a:rPr lang="es-ES" spc="-7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pc="-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recopilación</a:t>
            </a:r>
            <a:r>
              <a:rPr lang="es-ES" spc="-8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de</a:t>
            </a:r>
            <a:r>
              <a:rPr lang="es-ES" spc="-8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sus</a:t>
            </a:r>
            <a:r>
              <a:rPr lang="es-ES" spc="-8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trabajos</a:t>
            </a:r>
            <a:r>
              <a:rPr lang="es-ES" spc="-8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y,</a:t>
            </a:r>
            <a:r>
              <a:rPr lang="es-ES" spc="-8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en</a:t>
            </a:r>
            <a:r>
              <a:rPr lang="es-ES" spc="-8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los</a:t>
            </a:r>
            <a:r>
              <a:rPr lang="es-ES" spc="-7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casos</a:t>
            </a:r>
            <a:r>
              <a:rPr lang="es-ES" spc="-8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de</a:t>
            </a:r>
            <a:r>
              <a:rPr lang="es-ES" spc="-33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alumnos</a:t>
            </a:r>
            <a:r>
              <a:rPr lang="es-ES" spc="-1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con</a:t>
            </a:r>
            <a:r>
              <a:rPr lang="es-ES" spc="-1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necesidades</a:t>
            </a:r>
            <a:r>
              <a:rPr lang="es-ES" spc="-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educativas</a:t>
            </a:r>
            <a:r>
              <a:rPr lang="es-ES" spc="-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especiales,</a:t>
            </a:r>
            <a:r>
              <a:rPr lang="es-ES" spc="-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la</a:t>
            </a:r>
            <a:r>
              <a:rPr lang="es-ES" spc="-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evaluación</a:t>
            </a:r>
            <a:r>
              <a:rPr lang="es-ES" spc="-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psicopedagógica.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8200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-130629" y="1219591"/>
            <a:ext cx="37409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839470">
              <a:spcBef>
                <a:spcPts val="1035"/>
              </a:spcBef>
              <a:spcAft>
                <a:spcPts val="0"/>
              </a:spcAft>
            </a:pPr>
            <a:r>
              <a:rPr lang="es-ES" sz="24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El</a:t>
            </a:r>
            <a:r>
              <a:rPr lang="es-ES" sz="2400" b="1" spc="-1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sz="24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diario</a:t>
            </a:r>
            <a:r>
              <a:rPr lang="es-ES" sz="2400" b="1" spc="-1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sz="24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de</a:t>
            </a:r>
            <a:r>
              <a:rPr lang="es-ES" sz="2400" b="1" spc="-5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sz="24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trabajo</a:t>
            </a:r>
            <a:endParaRPr lang="en-US" sz="24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444137" y="3020810"/>
            <a:ext cx="11482252" cy="14993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marR="78740" indent="-635" algn="just">
              <a:lnSpc>
                <a:spcPct val="127000"/>
              </a:lnSpc>
              <a:spcBef>
                <a:spcPts val="860"/>
              </a:spcBef>
              <a:spcAft>
                <a:spcPts val="0"/>
              </a:spcAft>
            </a:pPr>
            <a:r>
              <a:rPr lang="es-ES" dirty="0" smtClean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La educadora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registra una narración breve de la</a:t>
            </a:r>
            <a:r>
              <a:rPr lang="es-ES" spc="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jornada de trabajo y, cuando sea necesario, de otros hechos o circunstancias escolares que</a:t>
            </a:r>
            <a:r>
              <a:rPr lang="es-ES" spc="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hayan influido en el desarrollo del trabajo. No se trata de reconstruir paso a paso todas las</a:t>
            </a:r>
            <a:r>
              <a:rPr lang="es-ES" spc="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actividades</a:t>
            </a:r>
            <a:r>
              <a:rPr lang="es-ES" spc="-3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realizadas</a:t>
            </a:r>
            <a:r>
              <a:rPr lang="es-ES" spc="-3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sino</a:t>
            </a:r>
            <a:r>
              <a:rPr lang="es-ES" spc="-3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de</a:t>
            </a:r>
            <a:r>
              <a:rPr lang="es-ES" spc="-3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registrar</a:t>
            </a:r>
            <a:r>
              <a:rPr lang="es-ES" spc="-3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aquellos</a:t>
            </a:r>
            <a:r>
              <a:rPr lang="es-ES" spc="-3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datos</a:t>
            </a:r>
            <a:r>
              <a:rPr lang="es-ES" spc="-3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que</a:t>
            </a:r>
            <a:r>
              <a:rPr lang="es-ES" spc="-3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después</a:t>
            </a:r>
            <a:r>
              <a:rPr lang="es-ES" spc="-3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permitan</a:t>
            </a:r>
            <a:r>
              <a:rPr lang="es-ES" spc="-3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reconstruir</a:t>
            </a:r>
            <a:r>
              <a:rPr lang="es-ES" spc="-3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 smtClean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mentalmente</a:t>
            </a:r>
            <a:r>
              <a:rPr lang="es-ES" spc="-10" dirty="0" smtClean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la práctica</a:t>
            </a:r>
            <a:r>
              <a:rPr lang="es-ES" spc="-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y reflexionar</a:t>
            </a:r>
            <a:r>
              <a:rPr lang="es-ES" spc="-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sobre</a:t>
            </a:r>
            <a:r>
              <a:rPr lang="es-ES" spc="-1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ella: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630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692330" y="1840986"/>
            <a:ext cx="10554789" cy="50170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79375" lvl="0" indent="-342900" algn="just">
              <a:lnSpc>
                <a:spcPct val="127000"/>
              </a:lnSpc>
              <a:spcAft>
                <a:spcPts val="0"/>
              </a:spcAft>
              <a:buClr>
                <a:srgbClr val="231F20"/>
              </a:buClr>
              <a:buSzPts val="1100"/>
              <a:buFont typeface="Tahoma" panose="020B0604030504040204" pitchFamily="34" charset="0"/>
              <a:buChar char="•"/>
              <a:tabLst>
                <a:tab pos="1128395" algn="l"/>
              </a:tabLst>
            </a:pP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Actividad planteada, organización y desarrollo de la actividad; sucesos </a:t>
            </a:r>
            <a:r>
              <a:rPr lang="es-ES" dirty="0" smtClean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sorprendentes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o </a:t>
            </a:r>
            <a:r>
              <a:rPr lang="es-ES" dirty="0" smtClean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preocupantes.</a:t>
            </a:r>
          </a:p>
          <a:p>
            <a:pPr marL="342900" marR="79375" lvl="0" indent="-342900" algn="just">
              <a:lnSpc>
                <a:spcPct val="127000"/>
              </a:lnSpc>
              <a:spcAft>
                <a:spcPts val="0"/>
              </a:spcAft>
              <a:buClr>
                <a:srgbClr val="231F20"/>
              </a:buClr>
              <a:buSzPts val="1100"/>
              <a:buFont typeface="Tahoma" panose="020B0604030504040204" pitchFamily="34" charset="0"/>
              <a:buChar char="•"/>
              <a:tabLst>
                <a:tab pos="1128395" algn="l"/>
              </a:tabLst>
            </a:pPr>
            <a:endParaRPr lang="en-US" dirty="0">
              <a:latin typeface="Tahoma" panose="020B0604030504040204" pitchFamily="34" charset="0"/>
              <a:ea typeface="Tahoma" panose="020B0604030504040204" pitchFamily="34" charset="0"/>
            </a:endParaRPr>
          </a:p>
          <a:p>
            <a:pPr marL="342900" marR="80645" lvl="0" indent="-342900" algn="just">
              <a:lnSpc>
                <a:spcPct val="127000"/>
              </a:lnSpc>
              <a:spcAft>
                <a:spcPts val="0"/>
              </a:spcAft>
              <a:buClr>
                <a:srgbClr val="231F20"/>
              </a:buClr>
              <a:buSzPts val="1100"/>
              <a:buFont typeface="Tahoma" panose="020B0604030504040204" pitchFamily="34" charset="0"/>
              <a:buChar char="•"/>
              <a:tabLst>
                <a:tab pos="1128395" algn="l"/>
              </a:tabLst>
            </a:pP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Reacciones y opiniones de los niños sobre las actividades realizadas y sobre su</a:t>
            </a:r>
            <a:r>
              <a:rPr lang="es-ES" spc="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propio aprendizaje: ¿se interesaron?, ¿se involucraron todos?, ¿qué les gustó o</a:t>
            </a:r>
            <a:r>
              <a:rPr lang="es-ES" spc="-33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no?,</a:t>
            </a:r>
            <a:r>
              <a:rPr lang="es-ES" spc="-1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¿cómo</a:t>
            </a:r>
            <a:r>
              <a:rPr lang="es-ES" spc="-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se</a:t>
            </a:r>
            <a:r>
              <a:rPr lang="es-ES" spc="-1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sintieron</a:t>
            </a:r>
            <a:r>
              <a:rPr lang="es-ES" spc="-1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en</a:t>
            </a:r>
            <a:r>
              <a:rPr lang="es-ES" spc="-1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la</a:t>
            </a:r>
            <a:r>
              <a:rPr lang="es-ES" spc="-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actividad?,</a:t>
            </a:r>
            <a:r>
              <a:rPr lang="es-ES" spc="-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¿les</a:t>
            </a:r>
            <a:r>
              <a:rPr lang="es-ES" spc="-1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fue</a:t>
            </a:r>
            <a:r>
              <a:rPr lang="es-ES" spc="-1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difícil</a:t>
            </a:r>
            <a:r>
              <a:rPr lang="es-ES" spc="-1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o</a:t>
            </a:r>
            <a:r>
              <a:rPr lang="es-ES" spc="-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sencillo</a:t>
            </a:r>
            <a:r>
              <a:rPr lang="es-ES" spc="-1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realizarla</a:t>
            </a:r>
            <a:r>
              <a:rPr lang="es-ES" dirty="0" smtClean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?</a:t>
            </a:r>
          </a:p>
          <a:p>
            <a:pPr marL="342900" marR="80645" lvl="0" indent="-342900" algn="just">
              <a:lnSpc>
                <a:spcPct val="127000"/>
              </a:lnSpc>
              <a:spcAft>
                <a:spcPts val="0"/>
              </a:spcAft>
              <a:buClr>
                <a:srgbClr val="231F20"/>
              </a:buClr>
              <a:buSzPts val="1100"/>
              <a:buFont typeface="Tahoma" panose="020B0604030504040204" pitchFamily="34" charset="0"/>
              <a:buChar char="•"/>
              <a:tabLst>
                <a:tab pos="1128395" algn="l"/>
              </a:tabLst>
            </a:pPr>
            <a:endParaRPr lang="en-US" dirty="0">
              <a:latin typeface="Tahoma" panose="020B0604030504040204" pitchFamily="34" charset="0"/>
              <a:ea typeface="Tahoma" panose="020B0604030504040204" pitchFamily="34" charset="0"/>
            </a:endParaRPr>
          </a:p>
          <a:p>
            <a:pPr marL="342900" marR="78740" lvl="0" indent="-342900" algn="just">
              <a:lnSpc>
                <a:spcPct val="127000"/>
              </a:lnSpc>
              <a:spcAft>
                <a:spcPts val="0"/>
              </a:spcAft>
              <a:buClr>
                <a:srgbClr val="231F20"/>
              </a:buClr>
              <a:buSzPts val="1100"/>
              <a:buFont typeface="Tahoma" panose="020B0604030504040204" pitchFamily="34" charset="0"/>
              <a:buChar char="•"/>
              <a:tabLst>
                <a:tab pos="1128395" algn="l"/>
              </a:tabLst>
            </a:pP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Una valoración general de la jornada de trabajo, incluyendo una breve nota de</a:t>
            </a:r>
            <a:r>
              <a:rPr lang="es-ES" spc="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autoevaluación:</a:t>
            </a:r>
            <a:r>
              <a:rPr lang="es-ES" spc="-4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¿cómo</a:t>
            </a:r>
            <a:r>
              <a:rPr lang="es-ES" spc="-4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calificaría</a:t>
            </a:r>
            <a:r>
              <a:rPr lang="es-ES" spc="-5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esta</a:t>
            </a:r>
            <a:r>
              <a:rPr lang="es-ES" spc="-5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jornada?,</a:t>
            </a:r>
            <a:r>
              <a:rPr lang="es-ES" spc="-4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¿cómo</a:t>
            </a:r>
            <a:r>
              <a:rPr lang="es-ES" spc="-4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lo</a:t>
            </a:r>
            <a:r>
              <a:rPr lang="es-ES" spc="-4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hice?,</a:t>
            </a:r>
            <a:r>
              <a:rPr lang="es-ES" spc="-4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¿me</a:t>
            </a:r>
            <a:r>
              <a:rPr lang="es-ES" spc="-4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faltó</a:t>
            </a:r>
            <a:r>
              <a:rPr lang="es-ES" spc="-4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hacer</a:t>
            </a:r>
            <a:r>
              <a:rPr lang="es-ES" spc="-33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pc="-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algo</a:t>
            </a:r>
            <a:r>
              <a:rPr lang="es-ES" spc="-8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pc="-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que</a:t>
            </a:r>
            <a:r>
              <a:rPr lang="es-ES" spc="-8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pc="-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no</a:t>
            </a:r>
            <a:r>
              <a:rPr lang="es-ES" spc="-7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pc="-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debo</a:t>
            </a:r>
            <a:r>
              <a:rPr lang="es-ES" spc="-8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pc="-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olvidar?,</a:t>
            </a:r>
            <a:r>
              <a:rPr lang="es-ES" spc="-7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¿de</a:t>
            </a:r>
            <a:r>
              <a:rPr lang="es-ES" spc="-8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qué</a:t>
            </a:r>
            <a:r>
              <a:rPr lang="es-ES" spc="-8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otra</a:t>
            </a:r>
            <a:r>
              <a:rPr lang="es-ES" spc="-7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manera</a:t>
            </a:r>
            <a:r>
              <a:rPr lang="es-ES" spc="-8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podría</a:t>
            </a:r>
            <a:r>
              <a:rPr lang="es-ES" spc="-7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intervenir?,</a:t>
            </a:r>
            <a:r>
              <a:rPr lang="es-ES" spc="-8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¿qué</a:t>
            </a:r>
            <a:r>
              <a:rPr lang="es-ES" spc="-8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necesito</a:t>
            </a:r>
            <a:r>
              <a:rPr lang="es-ES" spc="-33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modificar</a:t>
            </a:r>
            <a:r>
              <a:rPr lang="es-ES" dirty="0" smtClean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?</a:t>
            </a:r>
          </a:p>
          <a:p>
            <a:pPr marL="342900" marR="78740" lvl="0" indent="-342900" algn="just">
              <a:lnSpc>
                <a:spcPct val="127000"/>
              </a:lnSpc>
              <a:spcAft>
                <a:spcPts val="0"/>
              </a:spcAft>
              <a:buClr>
                <a:srgbClr val="231F20"/>
              </a:buClr>
              <a:buSzPts val="1100"/>
              <a:buFont typeface="Tahoma" panose="020B0604030504040204" pitchFamily="34" charset="0"/>
              <a:buChar char="•"/>
              <a:tabLst>
                <a:tab pos="1128395" algn="l"/>
              </a:tabLst>
            </a:pPr>
            <a:endParaRPr lang="en-US" dirty="0">
              <a:latin typeface="Tahoma" panose="020B0604030504040204" pitchFamily="34" charset="0"/>
              <a:ea typeface="Tahoma" panose="020B0604030504040204" pitchFamily="34" charset="0"/>
            </a:endParaRPr>
          </a:p>
          <a:p>
            <a:pPr marL="342900" marR="79375" lvl="0" indent="-342900" algn="just">
              <a:lnSpc>
                <a:spcPct val="127000"/>
              </a:lnSpc>
              <a:spcAft>
                <a:spcPts val="0"/>
              </a:spcAft>
              <a:buClr>
                <a:srgbClr val="231F20"/>
              </a:buClr>
              <a:buSzPts val="1100"/>
              <a:buFont typeface="Tahoma" panose="020B0604030504040204" pitchFamily="34" charset="0"/>
              <a:buChar char="•"/>
              <a:tabLst>
                <a:tab pos="1128395" algn="l"/>
              </a:tabLst>
            </a:pPr>
            <a:r>
              <a:rPr lang="es-ES" dirty="0" smtClean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Otros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hechos o circunstancias escolares que hayan afectado el</a:t>
            </a:r>
            <a:r>
              <a:rPr lang="es-ES" spc="-33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desarrollo de la jornada o generado experiencias donde los niños tuvieran que</a:t>
            </a:r>
            <a:r>
              <a:rPr lang="es-ES" spc="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interrumpir una actividad, actuar con rapidez, informar acerca de un suceso,</a:t>
            </a:r>
            <a:r>
              <a:rPr lang="es-ES" spc="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etcétera.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6013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Imagen 3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49" y="470262"/>
            <a:ext cx="10946674" cy="6531428"/>
          </a:xfrm>
          <a:prstGeom prst="rect">
            <a:avLst/>
          </a:prstGeom>
        </p:spPr>
      </p:pic>
      <p:sp>
        <p:nvSpPr>
          <p:cNvPr id="39" name="CuadroTexto 38"/>
          <p:cNvSpPr txBox="1"/>
          <p:nvPr/>
        </p:nvSpPr>
        <p:spPr>
          <a:xfrm>
            <a:off x="5934511" y="6120228"/>
            <a:ext cx="8019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dirty="0" smtClean="0"/>
              <a:t>Inicial</a:t>
            </a:r>
          </a:p>
          <a:p>
            <a:r>
              <a:rPr lang="es-ES" sz="1200" dirty="0" smtClean="0"/>
              <a:t>Continua </a:t>
            </a:r>
          </a:p>
          <a:p>
            <a:r>
              <a:rPr lang="es-ES" sz="1200" dirty="0" smtClean="0"/>
              <a:t>final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333317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867989" y="2350276"/>
            <a:ext cx="9039497" cy="34224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Bef>
                <a:spcPts val="630"/>
              </a:spcBef>
              <a:spcAft>
                <a:spcPts val="0"/>
              </a:spcAft>
              <a:buSzPts val="950"/>
              <a:buFont typeface="Arial MT"/>
              <a:buChar char="-"/>
              <a:tabLst>
                <a:tab pos="810260" algn="l"/>
              </a:tabLst>
            </a:pPr>
            <a:r>
              <a:rPr lang="es-ES" dirty="0">
                <a:latin typeface="Verdana" panose="020B0604030504040204" pitchFamily="34" charset="0"/>
                <a:ea typeface="Arial MT"/>
                <a:cs typeface="Arial MT"/>
              </a:rPr>
              <a:t>¿Cuál</a:t>
            </a:r>
            <a:r>
              <a:rPr lang="es-ES" spc="-20" dirty="0">
                <a:latin typeface="Verdana" panose="020B0604030504040204" pitchFamily="34" charset="0"/>
                <a:ea typeface="Arial MT"/>
                <a:cs typeface="Arial MT"/>
              </a:rPr>
              <a:t> </a:t>
            </a:r>
            <a:r>
              <a:rPr lang="es-ES" dirty="0">
                <a:latin typeface="Verdana" panose="020B0604030504040204" pitchFamily="34" charset="0"/>
                <a:ea typeface="Arial MT"/>
                <a:cs typeface="Arial MT"/>
              </a:rPr>
              <a:t>es</a:t>
            </a:r>
            <a:r>
              <a:rPr lang="es-ES" spc="-15" dirty="0">
                <a:latin typeface="Verdana" panose="020B0604030504040204" pitchFamily="34" charset="0"/>
                <a:ea typeface="Arial MT"/>
                <a:cs typeface="Arial MT"/>
              </a:rPr>
              <a:t> </a:t>
            </a:r>
            <a:r>
              <a:rPr lang="es-ES" dirty="0">
                <a:latin typeface="Verdana" panose="020B0604030504040204" pitchFamily="34" charset="0"/>
                <a:ea typeface="Arial MT"/>
                <a:cs typeface="Arial MT"/>
              </a:rPr>
              <a:t>el</a:t>
            </a:r>
            <a:r>
              <a:rPr lang="es-ES" spc="-15" dirty="0">
                <a:latin typeface="Verdana" panose="020B0604030504040204" pitchFamily="34" charset="0"/>
                <a:ea typeface="Arial MT"/>
                <a:cs typeface="Arial MT"/>
              </a:rPr>
              <a:t> </a:t>
            </a:r>
            <a:r>
              <a:rPr lang="es-ES" dirty="0">
                <a:latin typeface="Verdana" panose="020B0604030504040204" pitchFamily="34" charset="0"/>
                <a:ea typeface="Arial MT"/>
                <a:cs typeface="Arial MT"/>
              </a:rPr>
              <a:t>fin</a:t>
            </a:r>
            <a:r>
              <a:rPr lang="es-ES" spc="-15" dirty="0">
                <a:latin typeface="Verdana" panose="020B0604030504040204" pitchFamily="34" charset="0"/>
                <a:ea typeface="Arial MT"/>
                <a:cs typeface="Arial MT"/>
              </a:rPr>
              <a:t> </a:t>
            </a:r>
            <a:r>
              <a:rPr lang="es-ES" dirty="0">
                <a:latin typeface="Verdana" panose="020B0604030504040204" pitchFamily="34" charset="0"/>
                <a:ea typeface="Arial MT"/>
                <a:cs typeface="Arial MT"/>
              </a:rPr>
              <a:t>del</a:t>
            </a:r>
            <a:r>
              <a:rPr lang="es-ES" spc="-15" dirty="0">
                <a:latin typeface="Verdana" panose="020B0604030504040204" pitchFamily="34" charset="0"/>
                <a:ea typeface="Arial MT"/>
                <a:cs typeface="Arial MT"/>
              </a:rPr>
              <a:t> </a:t>
            </a:r>
            <a:r>
              <a:rPr lang="es-ES" dirty="0" smtClean="0">
                <a:latin typeface="Verdana" panose="020B0604030504040204" pitchFamily="34" charset="0"/>
                <a:ea typeface="Arial MT"/>
                <a:cs typeface="Arial MT"/>
              </a:rPr>
              <a:t>plan</a:t>
            </a:r>
            <a:r>
              <a:rPr lang="es-ES" spc="-10" dirty="0" smtClean="0">
                <a:latin typeface="Verdana" panose="020B0604030504040204" pitchFamily="34" charset="0"/>
                <a:ea typeface="Arial MT"/>
                <a:cs typeface="Arial MT"/>
              </a:rPr>
              <a:t> </a:t>
            </a:r>
            <a:r>
              <a:rPr lang="es-ES" dirty="0">
                <a:latin typeface="Verdana" panose="020B0604030504040204" pitchFamily="34" charset="0"/>
                <a:ea typeface="Arial MT"/>
                <a:cs typeface="Arial MT"/>
              </a:rPr>
              <a:t>y</a:t>
            </a:r>
            <a:r>
              <a:rPr lang="es-ES" spc="-15" dirty="0">
                <a:latin typeface="Verdana" panose="020B0604030504040204" pitchFamily="34" charset="0"/>
                <a:ea typeface="Arial MT"/>
                <a:cs typeface="Arial MT"/>
              </a:rPr>
              <a:t> </a:t>
            </a:r>
            <a:r>
              <a:rPr lang="es-ES" dirty="0" smtClean="0">
                <a:latin typeface="Verdana" panose="020B0604030504040204" pitchFamily="34" charset="0"/>
                <a:ea typeface="Arial MT"/>
                <a:cs typeface="Arial MT"/>
              </a:rPr>
              <a:t>programa de estudio?</a:t>
            </a:r>
            <a:endParaRPr lang="en-US" sz="2400" dirty="0">
              <a:latin typeface="Verdana" panose="020B0604030504040204" pitchFamily="34" charset="0"/>
              <a:ea typeface="Arial MT"/>
              <a:cs typeface="Arial MT"/>
            </a:endParaRPr>
          </a:p>
          <a:p>
            <a:pPr marL="342900" lvl="0" indent="-342900" algn="just">
              <a:spcBef>
                <a:spcPts val="835"/>
              </a:spcBef>
              <a:spcAft>
                <a:spcPts val="0"/>
              </a:spcAft>
              <a:buSzPts val="950"/>
              <a:buFont typeface="Arial MT"/>
              <a:buChar char="-"/>
              <a:tabLst>
                <a:tab pos="810260" algn="l"/>
              </a:tabLst>
            </a:pPr>
            <a:r>
              <a:rPr lang="es-ES" dirty="0">
                <a:latin typeface="Verdana" panose="020B0604030504040204" pitchFamily="34" charset="0"/>
                <a:ea typeface="Arial MT"/>
                <a:cs typeface="Arial MT"/>
              </a:rPr>
              <a:t>¿Qué</a:t>
            </a:r>
            <a:r>
              <a:rPr lang="es-ES" spc="45" dirty="0">
                <a:latin typeface="Verdana" panose="020B0604030504040204" pitchFamily="34" charset="0"/>
                <a:ea typeface="Arial MT"/>
                <a:cs typeface="Arial MT"/>
              </a:rPr>
              <a:t> </a:t>
            </a:r>
            <a:r>
              <a:rPr lang="es-ES" dirty="0">
                <a:latin typeface="Verdana" panose="020B0604030504040204" pitchFamily="34" charset="0"/>
                <a:ea typeface="Arial MT"/>
                <a:cs typeface="Arial MT"/>
              </a:rPr>
              <a:t>estrategias</a:t>
            </a:r>
            <a:r>
              <a:rPr lang="es-ES" spc="50" dirty="0">
                <a:latin typeface="Verdana" panose="020B0604030504040204" pitchFamily="34" charset="0"/>
                <a:ea typeface="Arial MT"/>
                <a:cs typeface="Arial MT"/>
              </a:rPr>
              <a:t> </a:t>
            </a:r>
            <a:r>
              <a:rPr lang="es-ES" dirty="0">
                <a:latin typeface="Verdana" panose="020B0604030504040204" pitchFamily="34" charset="0"/>
                <a:ea typeface="Arial MT"/>
                <a:cs typeface="Arial MT"/>
              </a:rPr>
              <a:t>metodológicas</a:t>
            </a:r>
            <a:r>
              <a:rPr lang="es-ES" spc="50" dirty="0">
                <a:latin typeface="Verdana" panose="020B0604030504040204" pitchFamily="34" charset="0"/>
                <a:ea typeface="Arial MT"/>
                <a:cs typeface="Arial MT"/>
              </a:rPr>
              <a:t> </a:t>
            </a:r>
            <a:r>
              <a:rPr lang="es-ES" dirty="0">
                <a:latin typeface="Verdana" panose="020B0604030504040204" pitchFamily="34" charset="0"/>
                <a:ea typeface="Arial MT"/>
                <a:cs typeface="Arial MT"/>
              </a:rPr>
              <a:t>propone?</a:t>
            </a:r>
            <a:endParaRPr lang="en-US" sz="2400" dirty="0">
              <a:latin typeface="Verdana" panose="020B0604030504040204" pitchFamily="34" charset="0"/>
              <a:ea typeface="Arial MT"/>
              <a:cs typeface="Arial MT"/>
            </a:endParaRPr>
          </a:p>
          <a:p>
            <a:pPr marL="342900" lvl="0" indent="-342900" algn="just">
              <a:spcBef>
                <a:spcPts val="835"/>
              </a:spcBef>
              <a:spcAft>
                <a:spcPts val="0"/>
              </a:spcAft>
              <a:buSzPts val="950"/>
              <a:buFont typeface="Arial MT"/>
              <a:buChar char="-"/>
              <a:tabLst>
                <a:tab pos="810260" algn="l"/>
              </a:tabLst>
            </a:pPr>
            <a:r>
              <a:rPr lang="es-ES" dirty="0">
                <a:latin typeface="Verdana" panose="020B0604030504040204" pitchFamily="34" charset="0"/>
                <a:ea typeface="Arial MT"/>
                <a:cs typeface="Arial MT"/>
              </a:rPr>
              <a:t>¿De</a:t>
            </a:r>
            <a:r>
              <a:rPr lang="es-ES" spc="-35" dirty="0">
                <a:latin typeface="Verdana" panose="020B0604030504040204" pitchFamily="34" charset="0"/>
                <a:ea typeface="Arial MT"/>
                <a:cs typeface="Arial MT"/>
              </a:rPr>
              <a:t> </a:t>
            </a:r>
            <a:r>
              <a:rPr lang="es-ES" dirty="0">
                <a:latin typeface="Verdana" panose="020B0604030504040204" pitchFamily="34" charset="0"/>
                <a:ea typeface="Arial MT"/>
                <a:cs typeface="Arial MT"/>
              </a:rPr>
              <a:t>qué</a:t>
            </a:r>
            <a:r>
              <a:rPr lang="es-ES" spc="-35" dirty="0">
                <a:latin typeface="Verdana" panose="020B0604030504040204" pitchFamily="34" charset="0"/>
                <a:ea typeface="Arial MT"/>
                <a:cs typeface="Arial MT"/>
              </a:rPr>
              <a:t> </a:t>
            </a:r>
            <a:r>
              <a:rPr lang="es-ES" dirty="0">
                <a:latin typeface="Verdana" panose="020B0604030504040204" pitchFamily="34" charset="0"/>
                <a:ea typeface="Arial MT"/>
                <a:cs typeface="Arial MT"/>
              </a:rPr>
              <a:t>manera</a:t>
            </a:r>
            <a:r>
              <a:rPr lang="es-ES" spc="-35" dirty="0">
                <a:latin typeface="Verdana" panose="020B0604030504040204" pitchFamily="34" charset="0"/>
                <a:ea typeface="Arial MT"/>
                <a:cs typeface="Arial MT"/>
              </a:rPr>
              <a:t> </a:t>
            </a:r>
            <a:r>
              <a:rPr lang="es-ES" dirty="0">
                <a:latin typeface="Verdana" panose="020B0604030504040204" pitchFamily="34" charset="0"/>
                <a:ea typeface="Arial MT"/>
                <a:cs typeface="Arial MT"/>
              </a:rPr>
              <a:t>plantea</a:t>
            </a:r>
            <a:r>
              <a:rPr lang="es-ES" spc="-35" dirty="0">
                <a:latin typeface="Verdana" panose="020B0604030504040204" pitchFamily="34" charset="0"/>
                <a:ea typeface="Arial MT"/>
                <a:cs typeface="Arial MT"/>
              </a:rPr>
              <a:t> </a:t>
            </a:r>
            <a:r>
              <a:rPr lang="es-ES" dirty="0">
                <a:latin typeface="Verdana" panose="020B0604030504040204" pitchFamily="34" charset="0"/>
                <a:ea typeface="Arial MT"/>
                <a:cs typeface="Arial MT"/>
              </a:rPr>
              <a:t>las</a:t>
            </a:r>
            <a:r>
              <a:rPr lang="es-ES" spc="-35" dirty="0">
                <a:latin typeface="Verdana" panose="020B0604030504040204" pitchFamily="34" charset="0"/>
                <a:ea typeface="Arial MT"/>
                <a:cs typeface="Arial MT"/>
              </a:rPr>
              <a:t> </a:t>
            </a:r>
            <a:r>
              <a:rPr lang="es-ES" dirty="0">
                <a:latin typeface="Verdana" panose="020B0604030504040204" pitchFamily="34" charset="0"/>
                <a:ea typeface="Arial MT"/>
                <a:cs typeface="Arial MT"/>
              </a:rPr>
              <a:t>experiencias</a:t>
            </a:r>
            <a:r>
              <a:rPr lang="es-ES" spc="-35" dirty="0">
                <a:latin typeface="Verdana" panose="020B0604030504040204" pitchFamily="34" charset="0"/>
                <a:ea typeface="Arial MT"/>
                <a:cs typeface="Arial MT"/>
              </a:rPr>
              <a:t> </a:t>
            </a:r>
            <a:r>
              <a:rPr lang="es-ES" dirty="0">
                <a:latin typeface="Verdana" panose="020B0604030504040204" pitchFamily="34" charset="0"/>
                <a:ea typeface="Arial MT"/>
                <a:cs typeface="Arial MT"/>
              </a:rPr>
              <a:t>educativas?</a:t>
            </a:r>
            <a:endParaRPr lang="en-US" sz="2400" dirty="0">
              <a:latin typeface="Verdana" panose="020B0604030504040204" pitchFamily="34" charset="0"/>
              <a:ea typeface="Arial MT"/>
              <a:cs typeface="Arial MT"/>
            </a:endParaRPr>
          </a:p>
          <a:p>
            <a:pPr marL="342900" lvl="0" indent="-342900" algn="just">
              <a:spcBef>
                <a:spcPts val="860"/>
              </a:spcBef>
              <a:spcAft>
                <a:spcPts val="0"/>
              </a:spcAft>
              <a:buSzPts val="950"/>
              <a:buFont typeface="Arial MT"/>
              <a:buChar char="-"/>
              <a:tabLst>
                <a:tab pos="810260" algn="l"/>
              </a:tabLst>
            </a:pPr>
            <a:r>
              <a:rPr lang="es-ES" dirty="0">
                <a:latin typeface="Verdana" panose="020B0604030504040204" pitchFamily="34" charset="0"/>
                <a:ea typeface="Arial MT"/>
                <a:cs typeface="Arial MT"/>
              </a:rPr>
              <a:t>¿Cuáles</a:t>
            </a:r>
            <a:r>
              <a:rPr lang="es-ES" spc="-35" dirty="0">
                <a:latin typeface="Verdana" panose="020B0604030504040204" pitchFamily="34" charset="0"/>
                <a:ea typeface="Arial MT"/>
                <a:cs typeface="Arial MT"/>
              </a:rPr>
              <a:t> </a:t>
            </a:r>
            <a:r>
              <a:rPr lang="es-ES" dirty="0">
                <a:latin typeface="Verdana" panose="020B0604030504040204" pitchFamily="34" charset="0"/>
                <a:ea typeface="Arial MT"/>
                <a:cs typeface="Arial MT"/>
              </a:rPr>
              <a:t>son</a:t>
            </a:r>
            <a:r>
              <a:rPr lang="es-ES" spc="-35" dirty="0">
                <a:latin typeface="Verdana" panose="020B0604030504040204" pitchFamily="34" charset="0"/>
                <a:ea typeface="Arial MT"/>
                <a:cs typeface="Arial MT"/>
              </a:rPr>
              <a:t> </a:t>
            </a:r>
            <a:r>
              <a:rPr lang="es-ES" dirty="0">
                <a:latin typeface="Verdana" panose="020B0604030504040204" pitchFamily="34" charset="0"/>
                <a:ea typeface="Arial MT"/>
                <a:cs typeface="Arial MT"/>
              </a:rPr>
              <a:t>los</a:t>
            </a:r>
            <a:r>
              <a:rPr lang="es-ES" spc="-35" dirty="0">
                <a:latin typeface="Verdana" panose="020B0604030504040204" pitchFamily="34" charset="0"/>
                <a:ea typeface="Arial MT"/>
                <a:cs typeface="Arial MT"/>
              </a:rPr>
              <a:t> </a:t>
            </a:r>
            <a:r>
              <a:rPr lang="es-ES" dirty="0">
                <a:latin typeface="Verdana" panose="020B0604030504040204" pitchFamily="34" charset="0"/>
                <a:ea typeface="Arial MT"/>
                <a:cs typeface="Arial MT"/>
              </a:rPr>
              <a:t>conocimientos</a:t>
            </a:r>
            <a:r>
              <a:rPr lang="es-ES" spc="-35" dirty="0">
                <a:latin typeface="Verdana" panose="020B0604030504040204" pitchFamily="34" charset="0"/>
                <a:ea typeface="Arial MT"/>
                <a:cs typeface="Arial MT"/>
              </a:rPr>
              <a:t> </a:t>
            </a:r>
            <a:r>
              <a:rPr lang="es-ES" dirty="0">
                <a:latin typeface="Verdana" panose="020B0604030504040204" pitchFamily="34" charset="0"/>
                <a:ea typeface="Arial MT"/>
                <a:cs typeface="Arial MT"/>
              </a:rPr>
              <a:t>y</a:t>
            </a:r>
            <a:r>
              <a:rPr lang="es-ES" spc="-35" dirty="0">
                <a:latin typeface="Verdana" panose="020B0604030504040204" pitchFamily="34" charset="0"/>
                <a:ea typeface="Arial MT"/>
                <a:cs typeface="Arial MT"/>
              </a:rPr>
              <a:t> </a:t>
            </a:r>
            <a:r>
              <a:rPr lang="es-ES" dirty="0">
                <a:latin typeface="Verdana" panose="020B0604030504040204" pitchFamily="34" charset="0"/>
                <a:ea typeface="Arial MT"/>
                <a:cs typeface="Arial MT"/>
              </a:rPr>
              <a:t>valores</a:t>
            </a:r>
            <a:r>
              <a:rPr lang="es-ES" spc="-35" dirty="0">
                <a:latin typeface="Verdana" panose="020B0604030504040204" pitchFamily="34" charset="0"/>
                <a:ea typeface="Arial MT"/>
                <a:cs typeface="Arial MT"/>
              </a:rPr>
              <a:t> </a:t>
            </a:r>
            <a:r>
              <a:rPr lang="es-ES" dirty="0">
                <a:latin typeface="Verdana" panose="020B0604030504040204" pitchFamily="34" charset="0"/>
                <a:ea typeface="Arial MT"/>
                <a:cs typeface="Arial MT"/>
              </a:rPr>
              <a:t>que</a:t>
            </a:r>
            <a:r>
              <a:rPr lang="es-ES" spc="-35" dirty="0">
                <a:latin typeface="Verdana" panose="020B0604030504040204" pitchFamily="34" charset="0"/>
                <a:ea typeface="Arial MT"/>
                <a:cs typeface="Arial MT"/>
              </a:rPr>
              <a:t> </a:t>
            </a:r>
            <a:r>
              <a:rPr lang="es-ES" dirty="0">
                <a:latin typeface="Verdana" panose="020B0604030504040204" pitchFamily="34" charset="0"/>
                <a:ea typeface="Arial MT"/>
                <a:cs typeface="Arial MT"/>
              </a:rPr>
              <a:t>se</a:t>
            </a:r>
            <a:r>
              <a:rPr lang="es-ES" spc="-40" dirty="0">
                <a:latin typeface="Verdana" panose="020B0604030504040204" pitchFamily="34" charset="0"/>
                <a:ea typeface="Arial MT"/>
                <a:cs typeface="Arial MT"/>
              </a:rPr>
              <a:t> </a:t>
            </a:r>
            <a:r>
              <a:rPr lang="es-ES" dirty="0">
                <a:latin typeface="Verdana" panose="020B0604030504040204" pitchFamily="34" charset="0"/>
                <a:ea typeface="Arial MT"/>
                <a:cs typeface="Arial MT"/>
              </a:rPr>
              <a:t>potencian?</a:t>
            </a:r>
            <a:endParaRPr lang="en-US" sz="2400" dirty="0">
              <a:latin typeface="Verdana" panose="020B0604030504040204" pitchFamily="34" charset="0"/>
              <a:ea typeface="Arial MT"/>
              <a:cs typeface="Arial MT"/>
            </a:endParaRPr>
          </a:p>
          <a:p>
            <a:pPr marL="342900" lvl="0" indent="-342900">
              <a:spcBef>
                <a:spcPts val="835"/>
              </a:spcBef>
              <a:buSzPts val="950"/>
              <a:buFont typeface="Arial MT"/>
              <a:buChar char="-"/>
              <a:tabLst>
                <a:tab pos="809625" algn="l"/>
                <a:tab pos="810260" algn="l"/>
              </a:tabLst>
            </a:pPr>
            <a:r>
              <a:rPr lang="es-ES" dirty="0">
                <a:latin typeface="Verdana" panose="020B0604030504040204" pitchFamily="34" charset="0"/>
                <a:ea typeface="Arial MT"/>
                <a:cs typeface="Arial MT"/>
              </a:rPr>
              <a:t>¿Quién</a:t>
            </a:r>
            <a:r>
              <a:rPr lang="es-ES" spc="-25" dirty="0">
                <a:latin typeface="Verdana" panose="020B0604030504040204" pitchFamily="34" charset="0"/>
                <a:ea typeface="Arial MT"/>
                <a:cs typeface="Arial MT"/>
              </a:rPr>
              <a:t> </a:t>
            </a:r>
            <a:r>
              <a:rPr lang="es-ES" dirty="0">
                <a:latin typeface="Verdana" panose="020B0604030504040204" pitchFamily="34" charset="0"/>
                <a:ea typeface="Arial MT"/>
                <a:cs typeface="Arial MT"/>
              </a:rPr>
              <a:t>dirige</a:t>
            </a:r>
            <a:r>
              <a:rPr lang="es-ES" spc="-25" dirty="0">
                <a:latin typeface="Verdana" panose="020B0604030504040204" pitchFamily="34" charset="0"/>
                <a:ea typeface="Arial MT"/>
                <a:cs typeface="Arial MT"/>
              </a:rPr>
              <a:t> </a:t>
            </a:r>
            <a:r>
              <a:rPr lang="es-ES" dirty="0">
                <a:latin typeface="Verdana" panose="020B0604030504040204" pitchFamily="34" charset="0"/>
                <a:ea typeface="Arial MT"/>
                <a:cs typeface="Arial MT"/>
              </a:rPr>
              <a:t>el</a:t>
            </a:r>
            <a:r>
              <a:rPr lang="es-ES" spc="-25" dirty="0">
                <a:latin typeface="Verdana" panose="020B0604030504040204" pitchFamily="34" charset="0"/>
                <a:ea typeface="Arial MT"/>
                <a:cs typeface="Arial MT"/>
              </a:rPr>
              <a:t> </a:t>
            </a:r>
            <a:r>
              <a:rPr lang="es-ES" dirty="0">
                <a:latin typeface="Verdana" panose="020B0604030504040204" pitchFamily="34" charset="0"/>
                <a:ea typeface="Arial MT"/>
                <a:cs typeface="Arial MT"/>
              </a:rPr>
              <a:t>proceso</a:t>
            </a:r>
            <a:r>
              <a:rPr lang="es-ES" spc="-25" dirty="0">
                <a:latin typeface="Verdana" panose="020B0604030504040204" pitchFamily="34" charset="0"/>
                <a:ea typeface="Arial MT"/>
                <a:cs typeface="Arial MT"/>
              </a:rPr>
              <a:t> </a:t>
            </a:r>
            <a:r>
              <a:rPr lang="es-ES" dirty="0">
                <a:latin typeface="Verdana" panose="020B0604030504040204" pitchFamily="34" charset="0"/>
                <a:ea typeface="Arial MT"/>
                <a:cs typeface="Arial MT"/>
              </a:rPr>
              <a:t>educativo</a:t>
            </a:r>
            <a:r>
              <a:rPr lang="es-ES" spc="-20" dirty="0">
                <a:latin typeface="Verdana" panose="020B0604030504040204" pitchFamily="34" charset="0"/>
                <a:ea typeface="Arial MT"/>
                <a:cs typeface="Arial MT"/>
              </a:rPr>
              <a:t> </a:t>
            </a:r>
            <a:r>
              <a:rPr lang="es-ES" dirty="0">
                <a:latin typeface="Verdana" panose="020B0604030504040204" pitchFamily="34" charset="0"/>
                <a:ea typeface="Arial MT"/>
                <a:cs typeface="Arial MT"/>
              </a:rPr>
              <a:t>y</a:t>
            </a:r>
            <a:r>
              <a:rPr lang="es-ES" spc="-25" dirty="0">
                <a:latin typeface="Verdana" panose="020B0604030504040204" pitchFamily="34" charset="0"/>
                <a:ea typeface="Arial MT"/>
                <a:cs typeface="Arial MT"/>
              </a:rPr>
              <a:t> </a:t>
            </a:r>
            <a:r>
              <a:rPr lang="es-ES" dirty="0">
                <a:latin typeface="Verdana" panose="020B0604030504040204" pitchFamily="34" charset="0"/>
                <a:ea typeface="Arial MT"/>
                <a:cs typeface="Arial MT"/>
              </a:rPr>
              <a:t>en</a:t>
            </a:r>
            <a:r>
              <a:rPr lang="es-ES" spc="-25" dirty="0">
                <a:latin typeface="Verdana" panose="020B0604030504040204" pitchFamily="34" charset="0"/>
                <a:ea typeface="Arial MT"/>
                <a:cs typeface="Arial MT"/>
              </a:rPr>
              <a:t> </a:t>
            </a:r>
            <a:r>
              <a:rPr lang="es-ES" dirty="0">
                <a:latin typeface="Verdana" panose="020B0604030504040204" pitchFamily="34" charset="0"/>
                <a:ea typeface="Arial MT"/>
                <a:cs typeface="Arial MT"/>
              </a:rPr>
              <a:t>quien</a:t>
            </a:r>
            <a:r>
              <a:rPr lang="es-ES" spc="-20" dirty="0">
                <a:latin typeface="Verdana" panose="020B0604030504040204" pitchFamily="34" charset="0"/>
                <a:ea typeface="Arial MT"/>
                <a:cs typeface="Arial MT"/>
              </a:rPr>
              <a:t> </a:t>
            </a:r>
            <a:r>
              <a:rPr lang="es-ES" dirty="0">
                <a:latin typeface="Verdana" panose="020B0604030504040204" pitchFamily="34" charset="0"/>
                <a:ea typeface="Arial MT"/>
                <a:cs typeface="Arial MT"/>
              </a:rPr>
              <a:t>se</a:t>
            </a:r>
            <a:r>
              <a:rPr lang="es-ES" spc="-25" dirty="0">
                <a:latin typeface="Verdana" panose="020B0604030504040204" pitchFamily="34" charset="0"/>
                <a:ea typeface="Arial MT"/>
                <a:cs typeface="Arial MT"/>
              </a:rPr>
              <a:t> </a:t>
            </a:r>
            <a:r>
              <a:rPr lang="es-ES" dirty="0">
                <a:latin typeface="Verdana" panose="020B0604030504040204" pitchFamily="34" charset="0"/>
                <a:ea typeface="Arial MT"/>
                <a:cs typeface="Arial MT"/>
              </a:rPr>
              <a:t>centra</a:t>
            </a:r>
            <a:r>
              <a:rPr lang="es-ES" spc="-20" dirty="0">
                <a:latin typeface="Verdana" panose="020B0604030504040204" pitchFamily="34" charset="0"/>
                <a:ea typeface="Arial MT"/>
                <a:cs typeface="Arial MT"/>
              </a:rPr>
              <a:t> </a:t>
            </a:r>
            <a:r>
              <a:rPr lang="es-ES" dirty="0">
                <a:latin typeface="Verdana" panose="020B0604030504040204" pitchFamily="34" charset="0"/>
                <a:ea typeface="Arial MT"/>
                <a:cs typeface="Arial MT"/>
              </a:rPr>
              <a:t>el</a:t>
            </a:r>
            <a:r>
              <a:rPr lang="es-ES" spc="-30" dirty="0">
                <a:latin typeface="Verdana" panose="020B0604030504040204" pitchFamily="34" charset="0"/>
                <a:ea typeface="Arial MT"/>
                <a:cs typeface="Arial MT"/>
              </a:rPr>
              <a:t> </a:t>
            </a:r>
            <a:r>
              <a:rPr lang="es-ES" dirty="0">
                <a:latin typeface="Verdana" panose="020B0604030504040204" pitchFamily="34" charset="0"/>
                <a:ea typeface="Arial MT"/>
                <a:cs typeface="Arial MT"/>
              </a:rPr>
              <a:t>mismo?</a:t>
            </a:r>
            <a:endParaRPr lang="en-US" sz="2400" dirty="0">
              <a:latin typeface="Verdana" panose="020B0604030504040204" pitchFamily="34" charset="0"/>
              <a:ea typeface="Arial MT"/>
              <a:cs typeface="Arial MT"/>
            </a:endParaRPr>
          </a:p>
          <a:p>
            <a:pPr marL="342900" marR="162560" lvl="0" indent="-342900">
              <a:lnSpc>
                <a:spcPct val="120000"/>
              </a:lnSpc>
              <a:spcBef>
                <a:spcPts val="860"/>
              </a:spcBef>
              <a:buSzPts val="950"/>
              <a:buFont typeface="Arial MT"/>
              <a:buChar char="-"/>
              <a:tabLst>
                <a:tab pos="809625" algn="l"/>
                <a:tab pos="810260" algn="l"/>
              </a:tabLst>
            </a:pPr>
            <a:r>
              <a:rPr lang="es-ES" dirty="0">
                <a:latin typeface="Verdana" panose="020B0604030504040204" pitchFamily="34" charset="0"/>
                <a:ea typeface="Arial MT"/>
                <a:cs typeface="Arial MT"/>
              </a:rPr>
              <a:t>¿Cómo</a:t>
            </a:r>
            <a:r>
              <a:rPr lang="es-ES" spc="90" dirty="0">
                <a:latin typeface="Verdana" panose="020B0604030504040204" pitchFamily="34" charset="0"/>
                <a:ea typeface="Arial MT"/>
                <a:cs typeface="Arial MT"/>
              </a:rPr>
              <a:t> </a:t>
            </a:r>
            <a:r>
              <a:rPr lang="es-ES" dirty="0">
                <a:latin typeface="Verdana" panose="020B0604030504040204" pitchFamily="34" charset="0"/>
                <a:ea typeface="Arial MT"/>
                <a:cs typeface="Arial MT"/>
              </a:rPr>
              <a:t>se</a:t>
            </a:r>
            <a:r>
              <a:rPr lang="es-ES" spc="90" dirty="0">
                <a:latin typeface="Verdana" panose="020B0604030504040204" pitchFamily="34" charset="0"/>
                <a:ea typeface="Arial MT"/>
                <a:cs typeface="Arial MT"/>
              </a:rPr>
              <a:t> </a:t>
            </a:r>
            <a:r>
              <a:rPr lang="es-ES" dirty="0">
                <a:latin typeface="Verdana" panose="020B0604030504040204" pitchFamily="34" charset="0"/>
                <a:ea typeface="Arial MT"/>
                <a:cs typeface="Arial MT"/>
              </a:rPr>
              <a:t>concretan</a:t>
            </a:r>
            <a:r>
              <a:rPr lang="es-ES" spc="100" dirty="0">
                <a:latin typeface="Verdana" panose="020B0604030504040204" pitchFamily="34" charset="0"/>
                <a:ea typeface="Arial MT"/>
                <a:cs typeface="Arial MT"/>
              </a:rPr>
              <a:t> </a:t>
            </a:r>
            <a:r>
              <a:rPr lang="es-ES" dirty="0">
                <a:latin typeface="Verdana" panose="020B0604030504040204" pitchFamily="34" charset="0"/>
                <a:ea typeface="Arial MT"/>
                <a:cs typeface="Arial MT"/>
              </a:rPr>
              <a:t>los</a:t>
            </a:r>
            <a:r>
              <a:rPr lang="es-ES" spc="90" dirty="0">
                <a:latin typeface="Verdana" panose="020B0604030504040204" pitchFamily="34" charset="0"/>
                <a:ea typeface="Arial MT"/>
                <a:cs typeface="Arial MT"/>
              </a:rPr>
              <a:t> </a:t>
            </a:r>
            <a:r>
              <a:rPr lang="es-ES" dirty="0">
                <a:latin typeface="Verdana" panose="020B0604030504040204" pitchFamily="34" charset="0"/>
                <a:ea typeface="Arial MT"/>
                <a:cs typeface="Arial MT"/>
              </a:rPr>
              <a:t>principios</a:t>
            </a:r>
            <a:r>
              <a:rPr lang="es-ES" spc="90" dirty="0">
                <a:latin typeface="Verdana" panose="020B0604030504040204" pitchFamily="34" charset="0"/>
                <a:ea typeface="Arial MT"/>
                <a:cs typeface="Arial MT"/>
              </a:rPr>
              <a:t> </a:t>
            </a:r>
            <a:r>
              <a:rPr lang="es-ES" dirty="0">
                <a:latin typeface="Verdana" panose="020B0604030504040204" pitchFamily="34" charset="0"/>
                <a:ea typeface="Arial MT"/>
                <a:cs typeface="Arial MT"/>
              </a:rPr>
              <a:t>del</a:t>
            </a:r>
            <a:r>
              <a:rPr lang="es-ES" spc="85" dirty="0">
                <a:latin typeface="Verdana" panose="020B0604030504040204" pitchFamily="34" charset="0"/>
                <a:ea typeface="Arial MT"/>
                <a:cs typeface="Arial MT"/>
              </a:rPr>
              <a:t> </a:t>
            </a:r>
            <a:r>
              <a:rPr lang="es-ES" dirty="0">
                <a:latin typeface="Verdana" panose="020B0604030504040204" pitchFamily="34" charset="0"/>
                <a:ea typeface="Arial MT"/>
                <a:cs typeface="Arial MT"/>
              </a:rPr>
              <a:t>modelo</a:t>
            </a:r>
            <a:r>
              <a:rPr lang="es-ES" spc="90" dirty="0">
                <a:latin typeface="Verdana" panose="020B0604030504040204" pitchFamily="34" charset="0"/>
                <a:ea typeface="Arial MT"/>
                <a:cs typeface="Arial MT"/>
              </a:rPr>
              <a:t> </a:t>
            </a:r>
            <a:r>
              <a:rPr lang="es-ES" dirty="0">
                <a:latin typeface="Verdana" panose="020B0604030504040204" pitchFamily="34" charset="0"/>
                <a:ea typeface="Arial MT"/>
                <a:cs typeface="Arial MT"/>
              </a:rPr>
              <a:t>pedagógico</a:t>
            </a:r>
            <a:r>
              <a:rPr lang="es-ES" spc="90" dirty="0">
                <a:latin typeface="Verdana" panose="020B0604030504040204" pitchFamily="34" charset="0"/>
                <a:ea typeface="Arial MT"/>
                <a:cs typeface="Arial MT"/>
              </a:rPr>
              <a:t> </a:t>
            </a:r>
            <a:r>
              <a:rPr lang="es-ES" dirty="0">
                <a:latin typeface="Verdana" panose="020B0604030504040204" pitchFamily="34" charset="0"/>
                <a:ea typeface="Arial MT"/>
                <a:cs typeface="Arial MT"/>
              </a:rPr>
              <a:t>en</a:t>
            </a:r>
            <a:r>
              <a:rPr lang="es-ES" spc="100" dirty="0">
                <a:latin typeface="Verdana" panose="020B0604030504040204" pitchFamily="34" charset="0"/>
                <a:ea typeface="Arial MT"/>
                <a:cs typeface="Arial MT"/>
              </a:rPr>
              <a:t> </a:t>
            </a:r>
            <a:r>
              <a:rPr lang="es-ES" dirty="0">
                <a:latin typeface="Verdana" panose="020B0604030504040204" pitchFamily="34" charset="0"/>
                <a:ea typeface="Arial MT"/>
                <a:cs typeface="Arial MT"/>
              </a:rPr>
              <a:t>los</a:t>
            </a:r>
            <a:r>
              <a:rPr lang="es-ES" spc="-340" dirty="0">
                <a:latin typeface="Verdana" panose="020B0604030504040204" pitchFamily="34" charset="0"/>
                <a:ea typeface="Arial MT"/>
                <a:cs typeface="Arial MT"/>
              </a:rPr>
              <a:t> </a:t>
            </a:r>
            <a:r>
              <a:rPr lang="es-ES" dirty="0">
                <a:latin typeface="Verdana" panose="020B0604030504040204" pitchFamily="34" charset="0"/>
                <a:ea typeface="Arial MT"/>
                <a:cs typeface="Arial MT"/>
              </a:rPr>
              <a:t>enfoques</a:t>
            </a:r>
            <a:r>
              <a:rPr lang="es-ES" spc="-65" dirty="0">
                <a:latin typeface="Verdana" panose="020B0604030504040204" pitchFamily="34" charset="0"/>
                <a:ea typeface="Arial MT"/>
                <a:cs typeface="Arial MT"/>
              </a:rPr>
              <a:t> </a:t>
            </a:r>
            <a:r>
              <a:rPr lang="es-ES" dirty="0">
                <a:latin typeface="Verdana" panose="020B0604030504040204" pitchFamily="34" charset="0"/>
                <a:ea typeface="Arial MT"/>
                <a:cs typeface="Arial MT"/>
              </a:rPr>
              <a:t>de</a:t>
            </a:r>
            <a:r>
              <a:rPr lang="es-ES" spc="-60" dirty="0">
                <a:latin typeface="Verdana" panose="020B0604030504040204" pitchFamily="34" charset="0"/>
                <a:ea typeface="Arial MT"/>
                <a:cs typeface="Arial MT"/>
              </a:rPr>
              <a:t> </a:t>
            </a:r>
            <a:r>
              <a:rPr lang="es-ES" dirty="0">
                <a:latin typeface="Verdana" panose="020B0604030504040204" pitchFamily="34" charset="0"/>
                <a:ea typeface="Arial MT"/>
                <a:cs typeface="Arial MT"/>
              </a:rPr>
              <a:t>cada</a:t>
            </a:r>
            <a:r>
              <a:rPr lang="es-ES" spc="-65" dirty="0">
                <a:latin typeface="Verdana" panose="020B0604030504040204" pitchFamily="34" charset="0"/>
                <a:ea typeface="Arial MT"/>
                <a:cs typeface="Arial MT"/>
              </a:rPr>
              <a:t> </a:t>
            </a:r>
            <a:r>
              <a:rPr lang="es-ES" dirty="0">
                <a:latin typeface="Verdana" panose="020B0604030504040204" pitchFamily="34" charset="0"/>
                <a:ea typeface="Arial MT"/>
                <a:cs typeface="Arial MT"/>
              </a:rPr>
              <a:t>campo</a:t>
            </a:r>
            <a:r>
              <a:rPr lang="es-ES" spc="-60" dirty="0">
                <a:latin typeface="Verdana" panose="020B0604030504040204" pitchFamily="34" charset="0"/>
                <a:ea typeface="Arial MT"/>
                <a:cs typeface="Arial MT"/>
              </a:rPr>
              <a:t> </a:t>
            </a:r>
            <a:r>
              <a:rPr lang="es-ES" dirty="0">
                <a:latin typeface="Verdana" panose="020B0604030504040204" pitchFamily="34" charset="0"/>
                <a:ea typeface="Arial MT"/>
                <a:cs typeface="Arial MT"/>
              </a:rPr>
              <a:t>de</a:t>
            </a:r>
            <a:r>
              <a:rPr lang="es-ES" spc="-65" dirty="0">
                <a:latin typeface="Verdana" panose="020B0604030504040204" pitchFamily="34" charset="0"/>
                <a:ea typeface="Arial MT"/>
                <a:cs typeface="Arial MT"/>
              </a:rPr>
              <a:t> </a:t>
            </a:r>
            <a:r>
              <a:rPr lang="es-ES" dirty="0">
                <a:latin typeface="Verdana" panose="020B0604030504040204" pitchFamily="34" charset="0"/>
                <a:ea typeface="Arial MT"/>
                <a:cs typeface="Arial MT"/>
              </a:rPr>
              <a:t>formación</a:t>
            </a:r>
            <a:r>
              <a:rPr lang="es-ES" spc="-55" dirty="0">
                <a:latin typeface="Verdana" panose="020B0604030504040204" pitchFamily="34" charset="0"/>
                <a:ea typeface="Arial MT"/>
                <a:cs typeface="Arial MT"/>
              </a:rPr>
              <a:t> </a:t>
            </a:r>
            <a:r>
              <a:rPr lang="es-ES" dirty="0">
                <a:latin typeface="Verdana" panose="020B0604030504040204" pitchFamily="34" charset="0"/>
                <a:ea typeface="Arial MT"/>
                <a:cs typeface="Arial MT"/>
              </a:rPr>
              <a:t>o</a:t>
            </a:r>
            <a:r>
              <a:rPr lang="es-ES" spc="-65" dirty="0">
                <a:latin typeface="Verdana" panose="020B0604030504040204" pitchFamily="34" charset="0"/>
                <a:ea typeface="Arial MT"/>
                <a:cs typeface="Arial MT"/>
              </a:rPr>
              <a:t> </a:t>
            </a:r>
            <a:r>
              <a:rPr lang="es-ES" dirty="0">
                <a:latin typeface="Verdana" panose="020B0604030504040204" pitchFamily="34" charset="0"/>
                <a:ea typeface="Arial MT"/>
                <a:cs typeface="Arial MT"/>
              </a:rPr>
              <a:t>área</a:t>
            </a:r>
            <a:r>
              <a:rPr lang="es-ES" spc="-60" dirty="0">
                <a:latin typeface="Verdana" panose="020B0604030504040204" pitchFamily="34" charset="0"/>
                <a:ea typeface="Arial MT"/>
                <a:cs typeface="Arial MT"/>
              </a:rPr>
              <a:t> </a:t>
            </a:r>
            <a:r>
              <a:rPr lang="es-ES" dirty="0">
                <a:latin typeface="Verdana" panose="020B0604030504040204" pitchFamily="34" charset="0"/>
                <a:ea typeface="Arial MT"/>
                <a:cs typeface="Arial MT"/>
              </a:rPr>
              <a:t>de</a:t>
            </a:r>
            <a:r>
              <a:rPr lang="es-ES" spc="-65" dirty="0">
                <a:latin typeface="Verdana" panose="020B0604030504040204" pitchFamily="34" charset="0"/>
                <a:ea typeface="Arial MT"/>
                <a:cs typeface="Arial MT"/>
              </a:rPr>
              <a:t> </a:t>
            </a:r>
            <a:r>
              <a:rPr lang="es-ES" dirty="0">
                <a:latin typeface="Verdana" panose="020B0604030504040204" pitchFamily="34" charset="0"/>
                <a:ea typeface="Arial MT"/>
                <a:cs typeface="Arial MT"/>
              </a:rPr>
              <a:t>desarrollo?</a:t>
            </a:r>
            <a:endParaRPr lang="en-US" sz="2400" dirty="0">
              <a:latin typeface="Verdana" panose="020B0604030504040204" pitchFamily="34" charset="0"/>
              <a:ea typeface="Arial MT"/>
              <a:cs typeface="Arial MT"/>
            </a:endParaRPr>
          </a:p>
          <a:p>
            <a:pPr marL="342900" marR="162560" lvl="0" indent="-342900">
              <a:lnSpc>
                <a:spcPct val="120000"/>
              </a:lnSpc>
              <a:spcBef>
                <a:spcPts val="635"/>
              </a:spcBef>
              <a:buSzPts val="950"/>
              <a:buFont typeface="Arial MT"/>
              <a:buChar char="-"/>
              <a:tabLst>
                <a:tab pos="809625" algn="l"/>
                <a:tab pos="810260" algn="l"/>
              </a:tabLst>
            </a:pPr>
            <a:r>
              <a:rPr lang="es-ES" dirty="0">
                <a:latin typeface="Verdana" panose="020B0604030504040204" pitchFamily="34" charset="0"/>
                <a:ea typeface="Arial MT"/>
                <a:cs typeface="Arial MT"/>
              </a:rPr>
              <a:t>¿Cada</a:t>
            </a:r>
            <a:r>
              <a:rPr lang="es-ES" spc="5" dirty="0">
                <a:latin typeface="Verdana" panose="020B0604030504040204" pitchFamily="34" charset="0"/>
                <a:ea typeface="Arial MT"/>
                <a:cs typeface="Arial MT"/>
              </a:rPr>
              <a:t> </a:t>
            </a:r>
            <a:r>
              <a:rPr lang="es-ES" dirty="0">
                <a:latin typeface="Verdana" panose="020B0604030504040204" pitchFamily="34" charset="0"/>
                <a:ea typeface="Arial MT"/>
                <a:cs typeface="Arial MT"/>
              </a:rPr>
              <a:t>enfoque</a:t>
            </a:r>
            <a:r>
              <a:rPr lang="es-ES" spc="5" dirty="0">
                <a:latin typeface="Verdana" panose="020B0604030504040204" pitchFamily="34" charset="0"/>
                <a:ea typeface="Arial MT"/>
                <a:cs typeface="Arial MT"/>
              </a:rPr>
              <a:t> </a:t>
            </a:r>
            <a:r>
              <a:rPr lang="es-ES" dirty="0">
                <a:latin typeface="Verdana" panose="020B0604030504040204" pitchFamily="34" charset="0"/>
                <a:ea typeface="Arial MT"/>
                <a:cs typeface="Arial MT"/>
              </a:rPr>
              <a:t>es</a:t>
            </a:r>
            <a:r>
              <a:rPr lang="es-ES" spc="5" dirty="0">
                <a:latin typeface="Verdana" panose="020B0604030504040204" pitchFamily="34" charset="0"/>
                <a:ea typeface="Arial MT"/>
                <a:cs typeface="Arial MT"/>
              </a:rPr>
              <a:t> </a:t>
            </a:r>
            <a:r>
              <a:rPr lang="es-ES" dirty="0">
                <a:latin typeface="Verdana" panose="020B0604030504040204" pitchFamily="34" charset="0"/>
                <a:ea typeface="Arial MT"/>
                <a:cs typeface="Arial MT"/>
              </a:rPr>
              <a:t>congruente</a:t>
            </a:r>
            <a:r>
              <a:rPr lang="es-ES" spc="5" dirty="0">
                <a:latin typeface="Verdana" panose="020B0604030504040204" pitchFamily="34" charset="0"/>
                <a:ea typeface="Arial MT"/>
                <a:cs typeface="Arial MT"/>
              </a:rPr>
              <a:t> </a:t>
            </a:r>
            <a:r>
              <a:rPr lang="es-ES" dirty="0">
                <a:latin typeface="Verdana" panose="020B0604030504040204" pitchFamily="34" charset="0"/>
                <a:ea typeface="Arial MT"/>
                <a:cs typeface="Arial MT"/>
              </a:rPr>
              <a:t>con</a:t>
            </a:r>
            <a:r>
              <a:rPr lang="es-ES" spc="5" dirty="0">
                <a:latin typeface="Verdana" panose="020B0604030504040204" pitchFamily="34" charset="0"/>
                <a:ea typeface="Arial MT"/>
                <a:cs typeface="Arial MT"/>
              </a:rPr>
              <a:t> </a:t>
            </a:r>
            <a:r>
              <a:rPr lang="es-ES" dirty="0">
                <a:latin typeface="Verdana" panose="020B0604030504040204" pitchFamily="34" charset="0"/>
                <a:ea typeface="Arial MT"/>
                <a:cs typeface="Arial MT"/>
              </a:rPr>
              <a:t>los</a:t>
            </a:r>
            <a:r>
              <a:rPr lang="es-ES" spc="5" dirty="0">
                <a:latin typeface="Verdana" panose="020B0604030504040204" pitchFamily="34" charset="0"/>
                <a:ea typeface="Arial MT"/>
                <a:cs typeface="Arial MT"/>
              </a:rPr>
              <a:t> </a:t>
            </a:r>
            <a:r>
              <a:rPr lang="es-ES" dirty="0">
                <a:latin typeface="Verdana" panose="020B0604030504040204" pitchFamily="34" charset="0"/>
                <a:ea typeface="Arial MT"/>
                <a:cs typeface="Arial MT"/>
              </a:rPr>
              <a:t>planteamientos</a:t>
            </a:r>
            <a:r>
              <a:rPr lang="es-ES" spc="5" dirty="0">
                <a:latin typeface="Verdana" panose="020B0604030504040204" pitchFamily="34" charset="0"/>
                <a:ea typeface="Arial MT"/>
                <a:cs typeface="Arial MT"/>
              </a:rPr>
              <a:t> </a:t>
            </a:r>
            <a:r>
              <a:rPr lang="es-ES" dirty="0">
                <a:latin typeface="Verdana" panose="020B0604030504040204" pitchFamily="34" charset="0"/>
                <a:ea typeface="Arial MT"/>
                <a:cs typeface="Arial MT"/>
              </a:rPr>
              <a:t>pedagógicos,</a:t>
            </a:r>
            <a:r>
              <a:rPr lang="es-ES" spc="-340" dirty="0">
                <a:latin typeface="Verdana" panose="020B0604030504040204" pitchFamily="34" charset="0"/>
                <a:ea typeface="Arial MT"/>
                <a:cs typeface="Arial MT"/>
              </a:rPr>
              <a:t> </a:t>
            </a:r>
            <a:r>
              <a:rPr lang="es-ES" dirty="0">
                <a:latin typeface="Verdana" panose="020B0604030504040204" pitchFamily="34" charset="0"/>
                <a:ea typeface="Arial MT"/>
                <a:cs typeface="Arial MT"/>
              </a:rPr>
              <a:t>metodológicos</a:t>
            </a:r>
            <a:r>
              <a:rPr lang="es-ES" spc="-25" dirty="0">
                <a:latin typeface="Verdana" panose="020B0604030504040204" pitchFamily="34" charset="0"/>
                <a:ea typeface="Arial MT"/>
                <a:cs typeface="Arial MT"/>
              </a:rPr>
              <a:t> </a:t>
            </a:r>
            <a:r>
              <a:rPr lang="es-ES" dirty="0">
                <a:latin typeface="Verdana" panose="020B0604030504040204" pitchFamily="34" charset="0"/>
                <a:ea typeface="Arial MT"/>
                <a:cs typeface="Arial MT"/>
              </a:rPr>
              <a:t>y</a:t>
            </a:r>
            <a:r>
              <a:rPr lang="es-ES" spc="-25" dirty="0">
                <a:latin typeface="Verdana" panose="020B0604030504040204" pitchFamily="34" charset="0"/>
                <a:ea typeface="Arial MT"/>
                <a:cs typeface="Arial MT"/>
              </a:rPr>
              <a:t> </a:t>
            </a:r>
            <a:r>
              <a:rPr lang="es-ES" dirty="0">
                <a:latin typeface="Verdana" panose="020B0604030504040204" pitchFamily="34" charset="0"/>
                <a:ea typeface="Arial MT"/>
                <a:cs typeface="Arial MT"/>
              </a:rPr>
              <a:t>didácticos</a:t>
            </a:r>
            <a:r>
              <a:rPr lang="es-ES" spc="-25" dirty="0">
                <a:latin typeface="Verdana" panose="020B0604030504040204" pitchFamily="34" charset="0"/>
                <a:ea typeface="Arial MT"/>
                <a:cs typeface="Arial MT"/>
              </a:rPr>
              <a:t> </a:t>
            </a:r>
            <a:r>
              <a:rPr lang="es-ES" dirty="0">
                <a:latin typeface="Verdana" panose="020B0604030504040204" pitchFamily="34" charset="0"/>
                <a:ea typeface="Arial MT"/>
                <a:cs typeface="Arial MT"/>
              </a:rPr>
              <a:t>permeados</a:t>
            </a:r>
            <a:r>
              <a:rPr lang="es-ES" spc="-25" dirty="0">
                <a:latin typeface="Verdana" panose="020B0604030504040204" pitchFamily="34" charset="0"/>
                <a:ea typeface="Arial MT"/>
                <a:cs typeface="Arial MT"/>
              </a:rPr>
              <a:t> </a:t>
            </a:r>
            <a:r>
              <a:rPr lang="es-ES" dirty="0">
                <a:latin typeface="Verdana" panose="020B0604030504040204" pitchFamily="34" charset="0"/>
                <a:ea typeface="Arial MT"/>
                <a:cs typeface="Arial MT"/>
              </a:rPr>
              <a:t>en</a:t>
            </a:r>
            <a:r>
              <a:rPr lang="es-ES" spc="-25" dirty="0">
                <a:latin typeface="Verdana" panose="020B0604030504040204" pitchFamily="34" charset="0"/>
                <a:ea typeface="Arial MT"/>
                <a:cs typeface="Arial MT"/>
              </a:rPr>
              <a:t> </a:t>
            </a:r>
            <a:r>
              <a:rPr lang="es-ES" dirty="0">
                <a:latin typeface="Verdana" panose="020B0604030504040204" pitchFamily="34" charset="0"/>
                <a:ea typeface="Arial MT"/>
                <a:cs typeface="Arial MT"/>
              </a:rPr>
              <a:t>el</a:t>
            </a:r>
            <a:r>
              <a:rPr lang="es-ES" spc="-35" dirty="0">
                <a:latin typeface="Verdana" panose="020B0604030504040204" pitchFamily="34" charset="0"/>
                <a:ea typeface="Arial MT"/>
                <a:cs typeface="Arial MT"/>
              </a:rPr>
              <a:t> </a:t>
            </a:r>
            <a:r>
              <a:rPr lang="es-ES" dirty="0">
                <a:latin typeface="Verdana" panose="020B0604030504040204" pitchFamily="34" charset="0"/>
                <a:ea typeface="Arial MT"/>
                <a:cs typeface="Arial MT"/>
              </a:rPr>
              <a:t>modelo</a:t>
            </a:r>
            <a:r>
              <a:rPr lang="es-ES" spc="-25" dirty="0">
                <a:latin typeface="Verdana" panose="020B0604030504040204" pitchFamily="34" charset="0"/>
                <a:ea typeface="Arial MT"/>
                <a:cs typeface="Arial MT"/>
              </a:rPr>
              <a:t> </a:t>
            </a:r>
            <a:r>
              <a:rPr lang="es-ES" dirty="0">
                <a:latin typeface="Verdana" panose="020B0604030504040204" pitchFamily="34" charset="0"/>
                <a:ea typeface="Arial MT"/>
                <a:cs typeface="Arial MT"/>
              </a:rPr>
              <a:t>pedagógico?</a:t>
            </a:r>
            <a:endParaRPr lang="en-US" sz="2400" dirty="0">
              <a:effectLst/>
              <a:latin typeface="Verdana" panose="020B0604030504040204" pitchFamily="34" charset="0"/>
              <a:ea typeface="Arial MT"/>
              <a:cs typeface="Arial MT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600891" y="1214845"/>
            <a:ext cx="34483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 smtClean="0">
                <a:solidFill>
                  <a:schemeClr val="bg1"/>
                </a:solidFill>
              </a:rPr>
              <a:t>Responde lo siguiente: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6636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878190" y="1021958"/>
            <a:ext cx="82425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dirty="0" smtClean="0"/>
              <a:t>PROGRAMAS DE EDUCACIÓN PREESCOLAR</a:t>
            </a:r>
            <a:endParaRPr lang="en-US" sz="3200" dirty="0"/>
          </a:p>
        </p:txBody>
      </p:sp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2022128528"/>
              </p:ext>
            </p:extLst>
          </p:nvPr>
        </p:nvGraphicFramePr>
        <p:xfrm>
          <a:off x="830216" y="1841864"/>
          <a:ext cx="10338527" cy="55125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Flecha abajo 2"/>
          <p:cNvSpPr/>
          <p:nvPr/>
        </p:nvSpPr>
        <p:spPr>
          <a:xfrm>
            <a:off x="2142309" y="2312126"/>
            <a:ext cx="718457" cy="1319348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938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793967" y="2551838"/>
            <a:ext cx="942702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dirty="0">
                <a:solidFill>
                  <a:srgbClr val="202124"/>
                </a:solidFill>
                <a:latin typeface="arial" panose="020B0604020202020204" pitchFamily="34" charset="0"/>
              </a:rPr>
              <a:t>Un programa educativo es un documento que permite organizar y detallar un proceso </a:t>
            </a:r>
            <a:r>
              <a:rPr lang="es-ES" sz="2400" dirty="0" smtClean="0">
                <a:solidFill>
                  <a:srgbClr val="202124"/>
                </a:solidFill>
                <a:latin typeface="arial" panose="020B0604020202020204" pitchFamily="34" charset="0"/>
              </a:rPr>
              <a:t>pedagógico</a:t>
            </a:r>
            <a:r>
              <a:rPr lang="es-ES" sz="2400" dirty="0">
                <a:solidFill>
                  <a:srgbClr val="202124"/>
                </a:solidFill>
                <a:latin typeface="arial" panose="020B0604020202020204" pitchFamily="34" charset="0"/>
              </a:rPr>
              <a:t>. El programa brinda </a:t>
            </a:r>
            <a:r>
              <a:rPr lang="es-ES" sz="2400" dirty="0" smtClean="0">
                <a:solidFill>
                  <a:srgbClr val="202124"/>
                </a:solidFill>
                <a:latin typeface="arial" panose="020B0604020202020204" pitchFamily="34" charset="0"/>
              </a:rPr>
              <a:t>orientación </a:t>
            </a:r>
            <a:r>
              <a:rPr lang="es-ES" sz="2400" dirty="0">
                <a:solidFill>
                  <a:srgbClr val="202124"/>
                </a:solidFill>
                <a:latin typeface="arial" panose="020B0604020202020204" pitchFamily="34" charset="0"/>
              </a:rPr>
              <a:t>al docente respecto a los contenidos que debe impartir, la forma en que tiene que desarrollar su actividad de enseñanza y los objetivos a </a:t>
            </a:r>
            <a:r>
              <a:rPr lang="es-ES" sz="2400" dirty="0" smtClean="0">
                <a:solidFill>
                  <a:srgbClr val="202124"/>
                </a:solidFill>
                <a:latin typeface="arial" panose="020B0604020202020204" pitchFamily="34" charset="0"/>
              </a:rPr>
              <a:t>conseguir.</a:t>
            </a:r>
            <a:endParaRPr lang="en-US" sz="2400" dirty="0"/>
          </a:p>
        </p:txBody>
      </p:sp>
      <p:sp>
        <p:nvSpPr>
          <p:cNvPr id="5" name="Rectángulo 4"/>
          <p:cNvSpPr/>
          <p:nvPr/>
        </p:nvSpPr>
        <p:spPr>
          <a:xfrm>
            <a:off x="7674463" y="4929443"/>
            <a:ext cx="32795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 smtClean="0">
                <a:latin typeface="OpenSans-Regular"/>
              </a:rPr>
              <a:t>Yevilao-Alarcón</a:t>
            </a:r>
            <a:r>
              <a:rPr lang="en-US" b="1" dirty="0" smtClean="0">
                <a:latin typeface="OpenSans-Regular"/>
              </a:rPr>
              <a:t>, A. E. (2019)</a:t>
            </a:r>
            <a:endParaRPr lang="en-US" dirty="0"/>
          </a:p>
        </p:txBody>
      </p:sp>
      <p:sp>
        <p:nvSpPr>
          <p:cNvPr id="6" name="CuadroTexto 5"/>
          <p:cNvSpPr txBox="1"/>
          <p:nvPr/>
        </p:nvSpPr>
        <p:spPr>
          <a:xfrm>
            <a:off x="640079" y="1086824"/>
            <a:ext cx="55940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dirty="0" smtClean="0">
                <a:solidFill>
                  <a:schemeClr val="bg1"/>
                </a:solidFill>
              </a:rPr>
              <a:t>¿Qué es un programa educativo?</a:t>
            </a:r>
            <a:endParaRPr lang="en-US" sz="3200" dirty="0">
              <a:solidFill>
                <a:schemeClr val="bg1"/>
              </a:solidFill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2440" y="3016518"/>
            <a:ext cx="1197836" cy="1192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4835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844349" y="3257397"/>
            <a:ext cx="898957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200" dirty="0" smtClean="0"/>
              <a:t>PROGRAMA </a:t>
            </a:r>
            <a:r>
              <a:rPr lang="es-ES" sz="3200" dirty="0"/>
              <a:t>DE EDUCACIÓN </a:t>
            </a:r>
            <a:r>
              <a:rPr lang="es-ES" sz="3200" dirty="0" smtClean="0"/>
              <a:t>PREESCOLAR 2004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931895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439782" y="1280028"/>
            <a:ext cx="10853057" cy="4546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62560" indent="-163195">
              <a:lnSpc>
                <a:spcPct val="108000"/>
              </a:lnSpc>
              <a:spcAft>
                <a:spcPts val="0"/>
              </a:spcAft>
            </a:pPr>
            <a:r>
              <a:rPr lang="es-E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Fundamentos:</a:t>
            </a:r>
            <a:r>
              <a:rPr lang="es-ES" sz="2400" b="1" spc="-25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Una</a:t>
            </a:r>
            <a:r>
              <a:rPr lang="es-ES" sz="2400" b="1" spc="-25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educación</a:t>
            </a:r>
            <a:r>
              <a:rPr lang="es-ES" sz="2400" b="1" spc="-2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preescolar</a:t>
            </a:r>
            <a:r>
              <a:rPr lang="es-ES" sz="2400" b="1" spc="-25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de</a:t>
            </a:r>
            <a:r>
              <a:rPr lang="es-ES" sz="2400" b="1" spc="-2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calidad</a:t>
            </a:r>
            <a:r>
              <a:rPr lang="es-ES" sz="2400" b="1" spc="-39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z="2400" b="1" spc="-39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para</a:t>
            </a:r>
            <a:r>
              <a:rPr lang="es-ES" sz="2400" b="1" spc="-1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todos</a:t>
            </a:r>
            <a:endParaRPr lang="en-US" b="1" dirty="0">
              <a:solidFill>
                <a:schemeClr val="bg1"/>
              </a:solidFill>
              <a:effectLst/>
              <a:latin typeface="Tahoma" panose="020B0604030504040204" pitchFamily="34" charset="0"/>
              <a:ea typeface="Tahoma" panose="020B0604030504040204" pitchFamily="34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5646403" y="4301723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spc="-5" dirty="0">
                <a:latin typeface="Tahoma" panose="020B0604030504040204" pitchFamily="34" charset="0"/>
                <a:ea typeface="Tahoma" panose="020B0604030504040204" pitchFamily="34" charset="0"/>
              </a:rPr>
              <a:t>El</a:t>
            </a:r>
            <a:r>
              <a:rPr lang="es-ES" spc="-85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pc="-5" dirty="0">
                <a:latin typeface="Tahoma" panose="020B0604030504040204" pitchFamily="34" charset="0"/>
                <a:ea typeface="Tahoma" panose="020B0604030504040204" pitchFamily="34" charset="0"/>
              </a:rPr>
              <a:t>Jardín</a:t>
            </a:r>
            <a:r>
              <a:rPr lang="es-ES" spc="-8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pc="-5" dirty="0">
                <a:latin typeface="Tahoma" panose="020B0604030504040204" pitchFamily="34" charset="0"/>
                <a:ea typeface="Tahoma" panose="020B0604030504040204" pitchFamily="34" charset="0"/>
              </a:rPr>
              <a:t>de</a:t>
            </a:r>
            <a:r>
              <a:rPr lang="es-ES" spc="-8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pc="-5" dirty="0">
                <a:latin typeface="Tahoma" panose="020B0604030504040204" pitchFamily="34" charset="0"/>
                <a:ea typeface="Tahoma" panose="020B0604030504040204" pitchFamily="34" charset="0"/>
              </a:rPr>
              <a:t>Niños</a:t>
            </a:r>
            <a:r>
              <a:rPr lang="es-ES" spc="-8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pc="-5" dirty="0">
                <a:latin typeface="Tahoma" panose="020B0604030504040204" pitchFamily="34" charset="0"/>
                <a:ea typeface="Tahoma" panose="020B0604030504040204" pitchFamily="34" charset="0"/>
              </a:rPr>
              <a:t>–por</a:t>
            </a:r>
            <a:r>
              <a:rPr lang="es-ES" spc="-8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pc="-5" dirty="0">
                <a:latin typeface="Tahoma" panose="020B0604030504040204" pitchFamily="34" charset="0"/>
                <a:ea typeface="Tahoma" panose="020B0604030504040204" pitchFamily="34" charset="0"/>
              </a:rPr>
              <a:t>el</a:t>
            </a:r>
            <a:r>
              <a:rPr lang="es-ES" spc="-8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pc="-5" dirty="0">
                <a:latin typeface="Tahoma" panose="020B0604030504040204" pitchFamily="34" charset="0"/>
                <a:ea typeface="Tahoma" panose="020B0604030504040204" pitchFamily="34" charset="0"/>
              </a:rPr>
              <a:t>hecho</a:t>
            </a:r>
            <a:r>
              <a:rPr lang="es-ES" spc="-8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pc="-5" dirty="0">
                <a:latin typeface="Tahoma" panose="020B0604030504040204" pitchFamily="34" charset="0"/>
                <a:ea typeface="Tahoma" panose="020B0604030504040204" pitchFamily="34" charset="0"/>
              </a:rPr>
              <a:t>mismo</a:t>
            </a:r>
            <a:r>
              <a:rPr lang="es-ES" spc="-85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pc="-5" dirty="0">
                <a:latin typeface="Tahoma" panose="020B0604030504040204" pitchFamily="34" charset="0"/>
                <a:ea typeface="Tahoma" panose="020B0604030504040204" pitchFamily="34" charset="0"/>
              </a:rPr>
              <a:t>de</a:t>
            </a:r>
            <a:r>
              <a:rPr lang="es-ES" spc="-8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pc="-5" dirty="0">
                <a:latin typeface="Tahoma" panose="020B0604030504040204" pitchFamily="34" charset="0"/>
                <a:ea typeface="Tahoma" panose="020B0604030504040204" pitchFamily="34" charset="0"/>
              </a:rPr>
              <a:t>su</a:t>
            </a:r>
            <a:r>
              <a:rPr lang="es-ES" spc="-8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pc="-5" dirty="0">
                <a:latin typeface="Tahoma" panose="020B0604030504040204" pitchFamily="34" charset="0"/>
                <a:ea typeface="Tahoma" panose="020B0604030504040204" pitchFamily="34" charset="0"/>
              </a:rPr>
              <a:t>existencia–</a:t>
            </a:r>
            <a:r>
              <a:rPr lang="es-ES" spc="-8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pc="-5" dirty="0">
                <a:latin typeface="Tahoma" panose="020B0604030504040204" pitchFamily="34" charset="0"/>
                <a:ea typeface="Tahoma" panose="020B0604030504040204" pitchFamily="34" charset="0"/>
              </a:rPr>
              <a:t>constituye</a:t>
            </a:r>
            <a:r>
              <a:rPr lang="es-ES" spc="-8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pc="-5" dirty="0">
                <a:latin typeface="Tahoma" panose="020B0604030504040204" pitchFamily="34" charset="0"/>
                <a:ea typeface="Tahoma" panose="020B0604030504040204" pitchFamily="34" charset="0"/>
              </a:rPr>
              <a:t>un</a:t>
            </a:r>
            <a:r>
              <a:rPr lang="es-ES" spc="-8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pc="-5" dirty="0">
                <a:latin typeface="Tahoma" panose="020B0604030504040204" pitchFamily="34" charset="0"/>
                <a:ea typeface="Tahoma" panose="020B0604030504040204" pitchFamily="34" charset="0"/>
              </a:rPr>
              <a:t>espacio</a:t>
            </a:r>
            <a:r>
              <a:rPr lang="es-ES" spc="-8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pc="-5" dirty="0">
                <a:latin typeface="Tahoma" panose="020B0604030504040204" pitchFamily="34" charset="0"/>
                <a:ea typeface="Tahoma" panose="020B0604030504040204" pitchFamily="34" charset="0"/>
              </a:rPr>
              <a:t>propicio</a:t>
            </a:r>
            <a:r>
              <a:rPr lang="es-ES" spc="-75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pc="-5" dirty="0">
                <a:latin typeface="Tahoma" panose="020B0604030504040204" pitchFamily="34" charset="0"/>
                <a:ea typeface="Tahoma" panose="020B0604030504040204" pitchFamily="34" charset="0"/>
              </a:rPr>
              <a:t>para</a:t>
            </a:r>
            <a:r>
              <a:rPr lang="es-ES" spc="-33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latin typeface="Tahoma" panose="020B0604030504040204" pitchFamily="34" charset="0"/>
                <a:ea typeface="Tahoma" panose="020B0604030504040204" pitchFamily="34" charset="0"/>
              </a:rPr>
              <a:t>que</a:t>
            </a:r>
            <a:r>
              <a:rPr lang="es-ES" spc="-4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latin typeface="Tahoma" panose="020B0604030504040204" pitchFamily="34" charset="0"/>
                <a:ea typeface="Tahoma" panose="020B0604030504040204" pitchFamily="34" charset="0"/>
              </a:rPr>
              <a:t>los</a:t>
            </a:r>
            <a:r>
              <a:rPr lang="es-ES" spc="-4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latin typeface="Tahoma" panose="020B0604030504040204" pitchFamily="34" charset="0"/>
                <a:ea typeface="Tahoma" panose="020B0604030504040204" pitchFamily="34" charset="0"/>
              </a:rPr>
              <a:t>pequeños</a:t>
            </a:r>
            <a:r>
              <a:rPr lang="es-ES" spc="-4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latin typeface="Tahoma" panose="020B0604030504040204" pitchFamily="34" charset="0"/>
                <a:ea typeface="Tahoma" panose="020B0604030504040204" pitchFamily="34" charset="0"/>
              </a:rPr>
              <a:t>convivan</a:t>
            </a:r>
            <a:r>
              <a:rPr lang="es-ES" spc="-4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latin typeface="Tahoma" panose="020B0604030504040204" pitchFamily="34" charset="0"/>
                <a:ea typeface="Tahoma" panose="020B0604030504040204" pitchFamily="34" charset="0"/>
              </a:rPr>
              <a:t>con</a:t>
            </a:r>
            <a:r>
              <a:rPr lang="es-ES" spc="-4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latin typeface="Tahoma" panose="020B0604030504040204" pitchFamily="34" charset="0"/>
                <a:ea typeface="Tahoma" panose="020B0604030504040204" pitchFamily="34" charset="0"/>
              </a:rPr>
              <a:t>sus</a:t>
            </a:r>
            <a:r>
              <a:rPr lang="es-ES" spc="-45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 smtClean="0">
                <a:latin typeface="Tahoma" panose="020B0604030504040204" pitchFamily="34" charset="0"/>
                <a:ea typeface="Tahoma" panose="020B0604030504040204" pitchFamily="34" charset="0"/>
              </a:rPr>
              <a:t>pares</a:t>
            </a:r>
            <a:r>
              <a:rPr lang="es-ES" spc="-40" dirty="0" smtClean="0">
                <a:latin typeface="Tahoma" panose="020B0604030504040204" pitchFamily="34" charset="0"/>
                <a:ea typeface="Tahoma" panose="020B0604030504040204" pitchFamily="34" charset="0"/>
              </a:rPr>
              <a:t>, </a:t>
            </a:r>
            <a:r>
              <a:rPr lang="es-ES" dirty="0" smtClean="0">
                <a:latin typeface="Tahoma" panose="020B0604030504040204" pitchFamily="34" charset="0"/>
                <a:ea typeface="Tahoma" panose="020B0604030504040204" pitchFamily="34" charset="0"/>
              </a:rPr>
              <a:t>con</a:t>
            </a:r>
            <a:r>
              <a:rPr lang="es-ES" spc="-45" dirty="0" smtClean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latin typeface="Tahoma" panose="020B0604030504040204" pitchFamily="34" charset="0"/>
                <a:ea typeface="Tahoma" panose="020B0604030504040204" pitchFamily="34" charset="0"/>
              </a:rPr>
              <a:t>adultos</a:t>
            </a:r>
            <a:r>
              <a:rPr lang="es-ES" spc="-4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latin typeface="Tahoma" panose="020B0604030504040204" pitchFamily="34" charset="0"/>
                <a:ea typeface="Tahoma" panose="020B0604030504040204" pitchFamily="34" charset="0"/>
              </a:rPr>
              <a:t>y</a:t>
            </a:r>
            <a:r>
              <a:rPr lang="es-ES" spc="-4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latin typeface="Tahoma" panose="020B0604030504040204" pitchFamily="34" charset="0"/>
                <a:ea typeface="Tahoma" panose="020B0604030504040204" pitchFamily="34" charset="0"/>
              </a:rPr>
              <a:t>participen</a:t>
            </a:r>
            <a:r>
              <a:rPr lang="es-ES" spc="-4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latin typeface="Tahoma" panose="020B0604030504040204" pitchFamily="34" charset="0"/>
                <a:ea typeface="Tahoma" panose="020B0604030504040204" pitchFamily="34" charset="0"/>
              </a:rPr>
              <a:t>en</a:t>
            </a:r>
            <a:r>
              <a:rPr lang="es-ES" spc="-45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latin typeface="Tahoma" panose="020B0604030504040204" pitchFamily="34" charset="0"/>
                <a:ea typeface="Tahoma" panose="020B0604030504040204" pitchFamily="34" charset="0"/>
              </a:rPr>
              <a:t>eventos</a:t>
            </a:r>
            <a:r>
              <a:rPr lang="es-ES" spc="-4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latin typeface="Tahoma" panose="020B0604030504040204" pitchFamily="34" charset="0"/>
                <a:ea typeface="Tahoma" panose="020B0604030504040204" pitchFamily="34" charset="0"/>
              </a:rPr>
              <a:t>comunicativos</a:t>
            </a:r>
            <a:r>
              <a:rPr lang="es-ES" spc="-335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pc="-5" dirty="0">
                <a:latin typeface="Tahoma" panose="020B0604030504040204" pitchFamily="34" charset="0"/>
                <a:ea typeface="Tahoma" panose="020B0604030504040204" pitchFamily="34" charset="0"/>
              </a:rPr>
              <a:t>más</a:t>
            </a:r>
            <a:r>
              <a:rPr lang="es-ES" spc="-85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pc="-5" dirty="0">
                <a:latin typeface="Tahoma" panose="020B0604030504040204" pitchFamily="34" charset="0"/>
                <a:ea typeface="Tahoma" panose="020B0604030504040204" pitchFamily="34" charset="0"/>
              </a:rPr>
              <a:t>ricos</a:t>
            </a:r>
            <a:r>
              <a:rPr lang="es-ES" spc="-8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pc="-5" dirty="0">
                <a:latin typeface="Tahoma" panose="020B0604030504040204" pitchFamily="34" charset="0"/>
                <a:ea typeface="Tahoma" panose="020B0604030504040204" pitchFamily="34" charset="0"/>
              </a:rPr>
              <a:t>y</a:t>
            </a:r>
            <a:r>
              <a:rPr lang="es-ES" spc="-8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pc="-5" dirty="0">
                <a:latin typeface="Tahoma" panose="020B0604030504040204" pitchFamily="34" charset="0"/>
                <a:ea typeface="Tahoma" panose="020B0604030504040204" pitchFamily="34" charset="0"/>
              </a:rPr>
              <a:t>variados</a:t>
            </a:r>
            <a:r>
              <a:rPr lang="es-ES" spc="-8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pc="-5" dirty="0">
                <a:latin typeface="Tahoma" panose="020B0604030504040204" pitchFamily="34" charset="0"/>
                <a:ea typeface="Tahoma" panose="020B0604030504040204" pitchFamily="34" charset="0"/>
              </a:rPr>
              <a:t>que</a:t>
            </a:r>
            <a:r>
              <a:rPr lang="es-ES" spc="-8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pc="-5" dirty="0">
                <a:latin typeface="Tahoma" panose="020B0604030504040204" pitchFamily="34" charset="0"/>
                <a:ea typeface="Tahoma" panose="020B0604030504040204" pitchFamily="34" charset="0"/>
              </a:rPr>
              <a:t>los</a:t>
            </a:r>
            <a:r>
              <a:rPr lang="es-ES" spc="-8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latin typeface="Tahoma" panose="020B0604030504040204" pitchFamily="34" charset="0"/>
                <a:ea typeface="Tahoma" panose="020B0604030504040204" pitchFamily="34" charset="0"/>
              </a:rPr>
              <a:t>del</a:t>
            </a:r>
            <a:r>
              <a:rPr lang="es-ES" spc="-8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latin typeface="Tahoma" panose="020B0604030504040204" pitchFamily="34" charset="0"/>
                <a:ea typeface="Tahoma" panose="020B0604030504040204" pitchFamily="34" charset="0"/>
              </a:rPr>
              <a:t>ámbito</a:t>
            </a:r>
            <a:r>
              <a:rPr lang="es-ES" spc="-85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latin typeface="Tahoma" panose="020B0604030504040204" pitchFamily="34" charset="0"/>
                <a:ea typeface="Tahoma" panose="020B0604030504040204" pitchFamily="34" charset="0"/>
              </a:rPr>
              <a:t>familiar</a:t>
            </a:r>
            <a:r>
              <a:rPr lang="es-ES" spc="-8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latin typeface="Tahoma" panose="020B0604030504040204" pitchFamily="34" charset="0"/>
                <a:ea typeface="Tahoma" panose="020B0604030504040204" pitchFamily="34" charset="0"/>
              </a:rPr>
              <a:t>e</a:t>
            </a:r>
            <a:r>
              <a:rPr lang="es-ES" spc="-8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latin typeface="Tahoma" panose="020B0604030504040204" pitchFamily="34" charset="0"/>
                <a:ea typeface="Tahoma" panose="020B0604030504040204" pitchFamily="34" charset="0"/>
              </a:rPr>
              <a:t>igualmente</a:t>
            </a:r>
            <a:r>
              <a:rPr lang="es-ES" spc="-8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latin typeface="Tahoma" panose="020B0604030504040204" pitchFamily="34" charset="0"/>
                <a:ea typeface="Tahoma" panose="020B0604030504040204" pitchFamily="34" charset="0"/>
              </a:rPr>
              <a:t>propicia</a:t>
            </a:r>
            <a:r>
              <a:rPr lang="es-ES" spc="-8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latin typeface="Tahoma" panose="020B0604030504040204" pitchFamily="34" charset="0"/>
                <a:ea typeface="Tahoma" panose="020B0604030504040204" pitchFamily="34" charset="0"/>
              </a:rPr>
              <a:t>una</a:t>
            </a:r>
            <a:r>
              <a:rPr lang="es-ES" spc="-8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latin typeface="Tahoma" panose="020B0604030504040204" pitchFamily="34" charset="0"/>
                <a:ea typeface="Tahoma" panose="020B0604030504040204" pitchFamily="34" charset="0"/>
              </a:rPr>
              <a:t>serie</a:t>
            </a:r>
            <a:r>
              <a:rPr lang="es-ES" spc="-8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latin typeface="Tahoma" panose="020B0604030504040204" pitchFamily="34" charset="0"/>
                <a:ea typeface="Tahoma" panose="020B0604030504040204" pitchFamily="34" charset="0"/>
              </a:rPr>
              <a:t>de</a:t>
            </a:r>
            <a:r>
              <a:rPr lang="es-ES" spc="-8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latin typeface="Tahoma" panose="020B0604030504040204" pitchFamily="34" charset="0"/>
                <a:ea typeface="Tahoma" panose="020B0604030504040204" pitchFamily="34" charset="0"/>
              </a:rPr>
              <a:t>aprendizajes</a:t>
            </a:r>
            <a:r>
              <a:rPr lang="es-ES" spc="-335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latin typeface="Tahoma" panose="020B0604030504040204" pitchFamily="34" charset="0"/>
                <a:ea typeface="Tahoma" panose="020B0604030504040204" pitchFamily="34" charset="0"/>
              </a:rPr>
              <a:t>relativos</a:t>
            </a:r>
            <a:r>
              <a:rPr lang="es-ES" spc="-4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latin typeface="Tahoma" panose="020B0604030504040204" pitchFamily="34" charset="0"/>
                <a:ea typeface="Tahoma" panose="020B0604030504040204" pitchFamily="34" charset="0"/>
              </a:rPr>
              <a:t>a</a:t>
            </a:r>
            <a:r>
              <a:rPr lang="es-ES" spc="-4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latin typeface="Tahoma" panose="020B0604030504040204" pitchFamily="34" charset="0"/>
                <a:ea typeface="Tahoma" panose="020B0604030504040204" pitchFamily="34" charset="0"/>
              </a:rPr>
              <a:t>la</a:t>
            </a:r>
            <a:r>
              <a:rPr lang="es-ES" spc="-4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latin typeface="Tahoma" panose="020B0604030504040204" pitchFamily="34" charset="0"/>
                <a:ea typeface="Tahoma" panose="020B0604030504040204" pitchFamily="34" charset="0"/>
              </a:rPr>
              <a:t>convivencia</a:t>
            </a:r>
            <a:r>
              <a:rPr lang="es-ES" spc="-4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latin typeface="Tahoma" panose="020B0604030504040204" pitchFamily="34" charset="0"/>
                <a:ea typeface="Tahoma" panose="020B0604030504040204" pitchFamily="34" charset="0"/>
              </a:rPr>
              <a:t>social;</a:t>
            </a:r>
            <a:r>
              <a:rPr lang="es-ES" spc="-45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latin typeface="Tahoma" panose="020B0604030504040204" pitchFamily="34" charset="0"/>
                <a:ea typeface="Tahoma" panose="020B0604030504040204" pitchFamily="34" charset="0"/>
              </a:rPr>
              <a:t>esas</a:t>
            </a:r>
            <a:r>
              <a:rPr lang="es-ES" spc="-4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latin typeface="Tahoma" panose="020B0604030504040204" pitchFamily="34" charset="0"/>
                <a:ea typeface="Tahoma" panose="020B0604030504040204" pitchFamily="34" charset="0"/>
              </a:rPr>
              <a:t>experiencias</a:t>
            </a:r>
            <a:r>
              <a:rPr lang="es-ES" spc="-45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latin typeface="Tahoma" panose="020B0604030504040204" pitchFamily="34" charset="0"/>
                <a:ea typeface="Tahoma" panose="020B0604030504040204" pitchFamily="34" charset="0"/>
              </a:rPr>
              <a:t>contribuyen</a:t>
            </a:r>
            <a:r>
              <a:rPr lang="es-ES" spc="-45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latin typeface="Tahoma" panose="020B0604030504040204" pitchFamily="34" charset="0"/>
                <a:ea typeface="Tahoma" panose="020B0604030504040204" pitchFamily="34" charset="0"/>
              </a:rPr>
              <a:t>al</a:t>
            </a:r>
            <a:r>
              <a:rPr lang="es-ES" spc="-4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latin typeface="Tahoma" panose="020B0604030504040204" pitchFamily="34" charset="0"/>
                <a:ea typeface="Tahoma" panose="020B0604030504040204" pitchFamily="34" charset="0"/>
              </a:rPr>
              <a:t>desarrollo</a:t>
            </a:r>
            <a:r>
              <a:rPr lang="es-ES" spc="-4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latin typeface="Tahoma" panose="020B0604030504040204" pitchFamily="34" charset="0"/>
                <a:ea typeface="Tahoma" panose="020B0604030504040204" pitchFamily="34" charset="0"/>
              </a:rPr>
              <a:t>de</a:t>
            </a:r>
            <a:r>
              <a:rPr lang="es-ES" spc="-35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latin typeface="Tahoma" panose="020B0604030504040204" pitchFamily="34" charset="0"/>
                <a:ea typeface="Tahoma" panose="020B0604030504040204" pitchFamily="34" charset="0"/>
              </a:rPr>
              <a:t>la</a:t>
            </a:r>
            <a:r>
              <a:rPr lang="es-ES" spc="-4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latin typeface="Tahoma" panose="020B0604030504040204" pitchFamily="34" charset="0"/>
                <a:ea typeface="Tahoma" panose="020B0604030504040204" pitchFamily="34" charset="0"/>
              </a:rPr>
              <a:t>autonomía</a:t>
            </a:r>
            <a:r>
              <a:rPr lang="es-ES" spc="-4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latin typeface="Tahoma" panose="020B0604030504040204" pitchFamily="34" charset="0"/>
                <a:ea typeface="Tahoma" panose="020B0604030504040204" pitchFamily="34" charset="0"/>
              </a:rPr>
              <a:t>y</a:t>
            </a:r>
            <a:r>
              <a:rPr lang="es-ES" spc="-33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latin typeface="Tahoma" panose="020B0604030504040204" pitchFamily="34" charset="0"/>
                <a:ea typeface="Tahoma" panose="020B0604030504040204" pitchFamily="34" charset="0"/>
              </a:rPr>
              <a:t>la socialización de los </a:t>
            </a:r>
            <a:r>
              <a:rPr lang="es-ES" dirty="0" smtClean="0">
                <a:latin typeface="Tahoma" panose="020B0604030504040204" pitchFamily="34" charset="0"/>
                <a:ea typeface="Tahoma" panose="020B0604030504040204" pitchFamily="34" charset="0"/>
              </a:rPr>
              <a:t>pequeños.</a:t>
            </a:r>
            <a:endParaRPr lang="en-US" dirty="0"/>
          </a:p>
        </p:txBody>
      </p:sp>
      <p:sp>
        <p:nvSpPr>
          <p:cNvPr id="8" name="Rectángulo 7"/>
          <p:cNvSpPr/>
          <p:nvPr/>
        </p:nvSpPr>
        <p:spPr>
          <a:xfrm>
            <a:off x="439782" y="3019000"/>
            <a:ext cx="447620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  <a:buClr>
                <a:srgbClr val="231F20"/>
              </a:buClr>
              <a:buSzPts val="1100"/>
              <a:tabLst>
                <a:tab pos="162560" algn="l"/>
              </a:tabLst>
            </a:pPr>
            <a:r>
              <a:rPr lang="es-ES" b="1" dirty="0" smtClean="0">
                <a:latin typeface="Tahoma" panose="020B0604030504040204" pitchFamily="34" charset="0"/>
                <a:ea typeface="Tahoma" panose="020B0604030504040204" pitchFamily="34" charset="0"/>
              </a:rPr>
              <a:t>1. El</a:t>
            </a:r>
            <a:r>
              <a:rPr lang="es-ES" b="1" spc="-15" dirty="0" smtClean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b="1" dirty="0" smtClean="0">
                <a:latin typeface="Tahoma" panose="020B0604030504040204" pitchFamily="34" charset="0"/>
                <a:ea typeface="Tahoma" panose="020B0604030504040204" pitchFamily="34" charset="0"/>
              </a:rPr>
              <a:t>aprendizaje</a:t>
            </a:r>
            <a:r>
              <a:rPr lang="es-ES" b="1" spc="-15" dirty="0" smtClean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b="1" dirty="0" smtClean="0">
                <a:latin typeface="Tahoma" panose="020B0604030504040204" pitchFamily="34" charset="0"/>
                <a:ea typeface="Tahoma" panose="020B0604030504040204" pitchFamily="34" charset="0"/>
              </a:rPr>
              <a:t>infantil</a:t>
            </a:r>
            <a:r>
              <a:rPr lang="es-ES" b="1" spc="-10" dirty="0" smtClean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b="1" dirty="0" smtClean="0">
                <a:latin typeface="Tahoma" panose="020B0604030504040204" pitchFamily="34" charset="0"/>
                <a:ea typeface="Tahoma" panose="020B0604030504040204" pitchFamily="34" charset="0"/>
              </a:rPr>
              <a:t>y</a:t>
            </a:r>
            <a:r>
              <a:rPr lang="es-ES" b="1" spc="-10" dirty="0" smtClean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b="1" dirty="0" smtClean="0">
                <a:latin typeface="Tahoma" panose="020B0604030504040204" pitchFamily="34" charset="0"/>
                <a:ea typeface="Tahoma" panose="020B0604030504040204" pitchFamily="34" charset="0"/>
              </a:rPr>
              <a:t>la</a:t>
            </a:r>
            <a:r>
              <a:rPr lang="es-ES" b="1" spc="-10" dirty="0" smtClean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b="1" dirty="0" smtClean="0">
                <a:latin typeface="Tahoma" panose="020B0604030504040204" pitchFamily="34" charset="0"/>
                <a:ea typeface="Tahoma" panose="020B0604030504040204" pitchFamily="34" charset="0"/>
              </a:rPr>
              <a:t>importancia</a:t>
            </a:r>
            <a:r>
              <a:rPr lang="es-ES" b="1" spc="-15" dirty="0" smtClean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b="1" dirty="0" smtClean="0">
                <a:latin typeface="Tahoma" panose="020B0604030504040204" pitchFamily="34" charset="0"/>
                <a:ea typeface="Tahoma" panose="020B0604030504040204" pitchFamily="34" charset="0"/>
              </a:rPr>
              <a:t>de</a:t>
            </a:r>
            <a:r>
              <a:rPr lang="es-ES" b="1" spc="-10" dirty="0" smtClean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b="1" dirty="0" smtClean="0">
                <a:latin typeface="Tahoma" panose="020B0604030504040204" pitchFamily="34" charset="0"/>
                <a:ea typeface="Tahoma" panose="020B0604030504040204" pitchFamily="34" charset="0"/>
              </a:rPr>
              <a:t>la</a:t>
            </a:r>
            <a:r>
              <a:rPr lang="es-ES" b="1" spc="-10" dirty="0" smtClean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b="1" dirty="0" smtClean="0">
                <a:latin typeface="Tahoma" panose="020B0604030504040204" pitchFamily="34" charset="0"/>
                <a:ea typeface="Tahoma" panose="020B0604030504040204" pitchFamily="34" charset="0"/>
              </a:rPr>
              <a:t>educación</a:t>
            </a:r>
            <a:r>
              <a:rPr lang="es-ES" b="1" spc="-15" dirty="0" smtClean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b="1" dirty="0" smtClean="0">
                <a:latin typeface="Tahoma" panose="020B0604030504040204" pitchFamily="34" charset="0"/>
                <a:ea typeface="Tahoma" panose="020B0604030504040204" pitchFamily="34" charset="0"/>
              </a:rPr>
              <a:t>preescolar</a:t>
            </a:r>
            <a:endParaRPr lang="en-US" b="1" dirty="0">
              <a:latin typeface="Tahoma" panose="020B0604030504040204" pitchFamily="34" charset="0"/>
              <a:ea typeface="Tahoma" panose="020B0604030504040204" pitchFamily="34" charset="0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6096000" y="1937292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dirty="0" smtClean="0">
                <a:latin typeface="Tahoma" panose="020B0604030504040204" pitchFamily="34" charset="0"/>
                <a:ea typeface="Tahoma" panose="020B0604030504040204" pitchFamily="34" charset="0"/>
              </a:rPr>
              <a:t>La </a:t>
            </a:r>
            <a:r>
              <a:rPr lang="es-ES" dirty="0">
                <a:latin typeface="Tahoma" panose="020B0604030504040204" pitchFamily="34" charset="0"/>
                <a:ea typeface="Tahoma" panose="020B0604030504040204" pitchFamily="34" charset="0"/>
              </a:rPr>
              <a:t>educación preescolar puede representar una oportunidad única para</a:t>
            </a:r>
            <a:r>
              <a:rPr lang="es-ES" spc="5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latin typeface="Tahoma" panose="020B0604030504040204" pitchFamily="34" charset="0"/>
                <a:ea typeface="Tahoma" panose="020B0604030504040204" pitchFamily="34" charset="0"/>
              </a:rPr>
              <a:t>desarrollar las capacidades del pensamiento que constituyen la base del aprendizaje </a:t>
            </a:r>
            <a:r>
              <a:rPr lang="es-ES" dirty="0" smtClean="0">
                <a:latin typeface="Tahoma" panose="020B0604030504040204" pitchFamily="34" charset="0"/>
                <a:ea typeface="Tahoma" panose="020B0604030504040204" pitchFamily="34" charset="0"/>
              </a:rPr>
              <a:t>permanente </a:t>
            </a:r>
            <a:r>
              <a:rPr lang="es-ES" dirty="0">
                <a:latin typeface="Tahoma" panose="020B0604030504040204" pitchFamily="34" charset="0"/>
                <a:ea typeface="Tahoma" panose="020B0604030504040204" pitchFamily="34" charset="0"/>
              </a:rPr>
              <a:t>y de la acción creativa y eficaz en diversas situaciones sociales</a:t>
            </a:r>
            <a:endParaRPr lang="en-US" dirty="0"/>
          </a:p>
        </p:txBody>
      </p:sp>
      <p:sp>
        <p:nvSpPr>
          <p:cNvPr id="10" name="Flecha curvada hacia la derecha 9"/>
          <p:cNvSpPr/>
          <p:nvPr/>
        </p:nvSpPr>
        <p:spPr>
          <a:xfrm rot="18575214">
            <a:off x="3796375" y="3880851"/>
            <a:ext cx="1027292" cy="2618699"/>
          </a:xfrm>
          <a:prstGeom prst="curvedRightArrow">
            <a:avLst>
              <a:gd name="adj1" fmla="val 25000"/>
              <a:gd name="adj2" fmla="val 75564"/>
              <a:gd name="adj3" fmla="val 25000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Flecha doblada 10"/>
          <p:cNvSpPr/>
          <p:nvPr/>
        </p:nvSpPr>
        <p:spPr>
          <a:xfrm>
            <a:off x="3882398" y="2367621"/>
            <a:ext cx="2067180" cy="326519"/>
          </a:xfrm>
          <a:prstGeom prst="ben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4707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631372" y="767200"/>
            <a:ext cx="9296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ts val="375"/>
              </a:spcBef>
              <a:spcAft>
                <a:spcPts val="0"/>
              </a:spcAft>
              <a:buClr>
                <a:srgbClr val="231F20"/>
              </a:buClr>
              <a:buSzPts val="1100"/>
              <a:tabLst>
                <a:tab pos="162560" algn="l"/>
              </a:tabLst>
            </a:pPr>
            <a:r>
              <a:rPr lang="es-ES" sz="24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2. Los</a:t>
            </a:r>
            <a:r>
              <a:rPr lang="es-ES" sz="2400" spc="-2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z="24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cambios</a:t>
            </a:r>
            <a:r>
              <a:rPr lang="es-ES" sz="2400" spc="-2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z="24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sociales</a:t>
            </a:r>
            <a:r>
              <a:rPr lang="es-ES" sz="2400" spc="-2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z="24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y</a:t>
            </a:r>
            <a:r>
              <a:rPr lang="es-ES" sz="2400" spc="-15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z="24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los</a:t>
            </a:r>
            <a:r>
              <a:rPr lang="es-ES" sz="2400" spc="-15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z="24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desafíos</a:t>
            </a:r>
            <a:r>
              <a:rPr lang="es-ES" sz="2400" spc="-15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z="24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de</a:t>
            </a:r>
            <a:r>
              <a:rPr lang="es-ES" sz="2400" spc="-15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z="24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la</a:t>
            </a:r>
            <a:r>
              <a:rPr lang="es-ES" sz="2400" spc="-15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z="24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educación</a:t>
            </a:r>
            <a:r>
              <a:rPr lang="es-ES" sz="2400" spc="-2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z="24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preescolar</a:t>
            </a:r>
            <a:endParaRPr lang="en-US" sz="24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endParaRP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1157846002"/>
              </p:ext>
            </p:extLst>
          </p:nvPr>
        </p:nvGraphicFramePr>
        <p:xfrm>
          <a:off x="-229559" y="1199738"/>
          <a:ext cx="12278125" cy="56582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09676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559721" y="1202598"/>
            <a:ext cx="104522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ts val="375"/>
              </a:spcBef>
              <a:spcAft>
                <a:spcPts val="0"/>
              </a:spcAft>
              <a:buClr>
                <a:srgbClr val="231F20"/>
              </a:buClr>
              <a:buSzPts val="1100"/>
              <a:tabLst>
                <a:tab pos="162560" algn="l"/>
              </a:tabLst>
            </a:pPr>
            <a:r>
              <a:rPr lang="es-ES" sz="24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3. El</a:t>
            </a:r>
            <a:r>
              <a:rPr lang="es-ES" sz="2400" spc="-15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z="24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derecho</a:t>
            </a:r>
            <a:r>
              <a:rPr lang="es-ES" sz="2400" spc="-15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z="24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a</a:t>
            </a:r>
            <a:r>
              <a:rPr lang="es-ES" sz="2400" spc="-15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z="24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una</a:t>
            </a:r>
            <a:r>
              <a:rPr lang="es-ES" sz="2400" spc="-15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z="24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educación</a:t>
            </a:r>
            <a:r>
              <a:rPr lang="es-ES" sz="2400" spc="-15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z="24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preescolar</a:t>
            </a:r>
            <a:r>
              <a:rPr lang="es-ES" sz="2400" spc="-2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z="24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de</a:t>
            </a:r>
            <a:r>
              <a:rPr lang="es-ES" sz="2400" spc="-15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z="24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calidad</a:t>
            </a:r>
            <a:endParaRPr lang="en-US" sz="24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1477392" y="2304282"/>
            <a:ext cx="44753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>
              <a:spcAft>
                <a:spcPts val="0"/>
              </a:spcAft>
              <a:buClr>
                <a:srgbClr val="231F20"/>
              </a:buClr>
              <a:buSzPts val="1400"/>
              <a:tabLst>
                <a:tab pos="847090" algn="l"/>
              </a:tabLst>
            </a:pPr>
            <a:r>
              <a:rPr lang="es-ES" b="1" dirty="0">
                <a:solidFill>
                  <a:srgbClr val="231F2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La</a:t>
            </a:r>
            <a:r>
              <a:rPr lang="es-ES" b="1" spc="-50" dirty="0">
                <a:solidFill>
                  <a:srgbClr val="231F2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b="1" dirty="0" smtClean="0">
                <a:solidFill>
                  <a:srgbClr val="231F2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educación</a:t>
            </a:r>
            <a:r>
              <a:rPr lang="es-ES" b="1" dirty="0">
                <a:solidFill>
                  <a:srgbClr val="231F2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b="1" dirty="0" smtClean="0">
                <a:solidFill>
                  <a:srgbClr val="231F2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es</a:t>
            </a:r>
            <a:r>
              <a:rPr lang="es-ES" b="1" spc="-45" dirty="0" smtClean="0">
                <a:solidFill>
                  <a:srgbClr val="231F2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b="1" dirty="0">
                <a:solidFill>
                  <a:srgbClr val="231F2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un</a:t>
            </a:r>
            <a:r>
              <a:rPr lang="es-ES" b="1" spc="-50" dirty="0">
                <a:solidFill>
                  <a:srgbClr val="231F2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b="1" dirty="0">
                <a:solidFill>
                  <a:srgbClr val="231F2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derecho</a:t>
            </a:r>
            <a:r>
              <a:rPr lang="es-ES" b="1" spc="-45" dirty="0">
                <a:solidFill>
                  <a:srgbClr val="231F2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b="1" dirty="0">
                <a:solidFill>
                  <a:srgbClr val="231F2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fundamental</a:t>
            </a:r>
            <a:endParaRPr lang="en-US" b="1" dirty="0"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2026498" y="3760210"/>
            <a:ext cx="48792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>
              <a:spcBef>
                <a:spcPts val="400"/>
              </a:spcBef>
              <a:spcAft>
                <a:spcPts val="0"/>
              </a:spcAft>
              <a:buClr>
                <a:srgbClr val="231F20"/>
              </a:buClr>
              <a:buSzPts val="1400"/>
              <a:tabLst>
                <a:tab pos="1036955" algn="l"/>
              </a:tabLst>
            </a:pPr>
            <a:r>
              <a:rPr lang="es-ES" b="1" dirty="0" smtClean="0">
                <a:solidFill>
                  <a:srgbClr val="231F2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La</a:t>
            </a:r>
            <a:r>
              <a:rPr lang="es-ES" b="1" spc="-65" dirty="0" smtClean="0">
                <a:solidFill>
                  <a:srgbClr val="231F2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b="1" dirty="0">
                <a:solidFill>
                  <a:srgbClr val="231F2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obligatoriedad</a:t>
            </a:r>
            <a:r>
              <a:rPr lang="es-ES" b="1" spc="-65" dirty="0">
                <a:solidFill>
                  <a:srgbClr val="231F2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b="1" dirty="0">
                <a:solidFill>
                  <a:srgbClr val="231F2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de</a:t>
            </a:r>
            <a:r>
              <a:rPr lang="es-ES" b="1" spc="-60" dirty="0">
                <a:solidFill>
                  <a:srgbClr val="231F2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b="1" dirty="0">
                <a:solidFill>
                  <a:srgbClr val="231F2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la</a:t>
            </a:r>
            <a:r>
              <a:rPr lang="es-ES" b="1" spc="-65" dirty="0">
                <a:solidFill>
                  <a:srgbClr val="231F2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b="1" dirty="0">
                <a:solidFill>
                  <a:srgbClr val="231F2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educación</a:t>
            </a:r>
            <a:r>
              <a:rPr lang="es-ES" b="1" spc="-60" dirty="0">
                <a:solidFill>
                  <a:srgbClr val="231F2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b="1" dirty="0">
                <a:solidFill>
                  <a:srgbClr val="231F2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preescolar</a:t>
            </a:r>
            <a:endParaRPr lang="en-US" b="1" dirty="0"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1168110" y="5138893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r">
              <a:spcBef>
                <a:spcPts val="920"/>
              </a:spcBef>
              <a:spcAft>
                <a:spcPts val="0"/>
              </a:spcAft>
              <a:buClr>
                <a:srgbClr val="231F20"/>
              </a:buClr>
              <a:buSzPts val="1400"/>
              <a:tabLst>
                <a:tab pos="1020445" algn="l"/>
              </a:tabLst>
            </a:pPr>
            <a:r>
              <a:rPr lang="es-ES" b="1" dirty="0">
                <a:solidFill>
                  <a:srgbClr val="231F2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La</a:t>
            </a:r>
            <a:r>
              <a:rPr lang="es-ES" b="1" spc="110" dirty="0">
                <a:solidFill>
                  <a:srgbClr val="231F2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b="1" dirty="0">
                <a:solidFill>
                  <a:srgbClr val="231F2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determinación</a:t>
            </a:r>
            <a:r>
              <a:rPr lang="es-ES" b="1" spc="110" dirty="0">
                <a:solidFill>
                  <a:srgbClr val="231F2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b="1" dirty="0">
                <a:solidFill>
                  <a:srgbClr val="231F2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de</a:t>
            </a:r>
            <a:r>
              <a:rPr lang="es-ES" b="1" spc="115" dirty="0">
                <a:solidFill>
                  <a:srgbClr val="231F2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b="1" dirty="0">
                <a:solidFill>
                  <a:srgbClr val="231F2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los</a:t>
            </a:r>
            <a:r>
              <a:rPr lang="es-ES" b="1" spc="110" dirty="0">
                <a:solidFill>
                  <a:srgbClr val="231F2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b="1" dirty="0">
                <a:solidFill>
                  <a:srgbClr val="231F2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planes</a:t>
            </a:r>
            <a:r>
              <a:rPr lang="es-ES" b="1" spc="115" dirty="0">
                <a:solidFill>
                  <a:srgbClr val="231F2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b="1" dirty="0">
                <a:solidFill>
                  <a:srgbClr val="231F2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y</a:t>
            </a:r>
            <a:r>
              <a:rPr lang="es-ES" b="1" spc="110" dirty="0">
                <a:solidFill>
                  <a:srgbClr val="231F2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b="1" dirty="0">
                <a:solidFill>
                  <a:srgbClr val="231F2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programas</a:t>
            </a:r>
            <a:r>
              <a:rPr lang="es-ES" b="1" spc="110" dirty="0">
                <a:solidFill>
                  <a:srgbClr val="231F2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b="1" dirty="0">
                <a:solidFill>
                  <a:srgbClr val="231F2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de</a:t>
            </a:r>
            <a:r>
              <a:rPr lang="es-ES" b="1" spc="115" dirty="0">
                <a:solidFill>
                  <a:srgbClr val="231F2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b="1" dirty="0">
                <a:solidFill>
                  <a:srgbClr val="231F2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estudio</a:t>
            </a:r>
            <a:endParaRPr lang="en-US" b="1" dirty="0"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7434686" y="4908060"/>
            <a:ext cx="460683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pc="-5" dirty="0" smtClean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El</a:t>
            </a:r>
            <a:r>
              <a:rPr lang="es-ES" spc="-85" dirty="0" smtClean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pc="-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Ejecutivo</a:t>
            </a:r>
            <a:r>
              <a:rPr lang="es-ES" spc="-8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Federal</a:t>
            </a:r>
            <a:r>
              <a:rPr lang="es-ES" spc="-8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determinará</a:t>
            </a:r>
            <a:r>
              <a:rPr lang="es-ES" spc="-8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los</a:t>
            </a:r>
            <a:r>
              <a:rPr lang="es-ES" spc="-8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planes</a:t>
            </a:r>
            <a:r>
              <a:rPr lang="es-ES" spc="-8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y</a:t>
            </a:r>
            <a:r>
              <a:rPr lang="es-ES" spc="-8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programas</a:t>
            </a:r>
            <a:r>
              <a:rPr lang="es-ES" spc="-8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de</a:t>
            </a:r>
            <a:r>
              <a:rPr lang="es-ES" spc="-33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estudio</a:t>
            </a:r>
            <a:r>
              <a:rPr lang="es-ES" spc="-60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de</a:t>
            </a:r>
            <a:r>
              <a:rPr lang="es-ES" spc="-5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la</a:t>
            </a:r>
            <a:r>
              <a:rPr lang="es-ES" spc="-5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educación</a:t>
            </a:r>
            <a:r>
              <a:rPr lang="es-ES" spc="-5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 smtClean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preescolar (primaria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,</a:t>
            </a:r>
            <a:r>
              <a:rPr lang="es-ES" spc="-5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secundaria</a:t>
            </a:r>
            <a:r>
              <a:rPr lang="es-ES" spc="-5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y</a:t>
            </a:r>
            <a:r>
              <a:rPr lang="es-ES" spc="-5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 smtClean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normal)</a:t>
            </a:r>
            <a:r>
              <a:rPr lang="es-ES" spc="-55" dirty="0" smtClean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para</a:t>
            </a:r>
            <a:r>
              <a:rPr lang="es-ES" spc="-5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toda</a:t>
            </a:r>
            <a:r>
              <a:rPr lang="es-ES" spc="-5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la</a:t>
            </a:r>
            <a:r>
              <a:rPr lang="es-ES" spc="-5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República.</a:t>
            </a:r>
            <a:r>
              <a:rPr lang="es-ES" spc="-55" dirty="0">
                <a:solidFill>
                  <a:srgbClr val="231F2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endParaRPr lang="en-US" dirty="0"/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81" y="1858620"/>
            <a:ext cx="1197836" cy="1192512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899" y="3163954"/>
            <a:ext cx="1197836" cy="1192512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81" y="4429815"/>
            <a:ext cx="1197836" cy="1192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072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videndo">
  <a:themeElements>
    <a:clrScheme name="Dividendo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o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o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Dividendo</Template>
  <TotalTime>14188</TotalTime>
  <Words>2323</Words>
  <Application>Microsoft Office PowerPoint</Application>
  <PresentationFormat>Panorámica</PresentationFormat>
  <Paragraphs>182</Paragraphs>
  <Slides>37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10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37</vt:i4>
      </vt:variant>
    </vt:vector>
  </HeadingPairs>
  <TitlesOfParts>
    <vt:vector size="49" baseType="lpstr">
      <vt:lpstr>Arial</vt:lpstr>
      <vt:lpstr>Arial</vt:lpstr>
      <vt:lpstr>Arial MT</vt:lpstr>
      <vt:lpstr>Cambria</vt:lpstr>
      <vt:lpstr>Gill Sans MT</vt:lpstr>
      <vt:lpstr>OpenSans-Regular</vt:lpstr>
      <vt:lpstr>Tahoma</vt:lpstr>
      <vt:lpstr>Times New Roman</vt:lpstr>
      <vt:lpstr>Verdana</vt:lpstr>
      <vt:lpstr>Wingdings 2</vt:lpstr>
      <vt:lpstr>Dividendo</vt:lpstr>
      <vt:lpstr>Documento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marlene muzquiz flores</dc:creator>
  <cp:lastModifiedBy>enep</cp:lastModifiedBy>
  <cp:revision>86</cp:revision>
  <dcterms:created xsi:type="dcterms:W3CDTF">2022-02-03T15:59:01Z</dcterms:created>
  <dcterms:modified xsi:type="dcterms:W3CDTF">2022-04-29T15:32:45Z</dcterms:modified>
</cp:coreProperties>
</file>