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8" r:id="rId6"/>
    <p:sldId id="269" r:id="rId7"/>
    <p:sldId id="261" r:id="rId8"/>
    <p:sldId id="263" r:id="rId9"/>
    <p:sldId id="270" r:id="rId10"/>
    <p:sldId id="262" r:id="rId11"/>
    <p:sldId id="271" r:id="rId12"/>
    <p:sldId id="272" r:id="rId13"/>
    <p:sldId id="273" r:id="rId14"/>
    <p:sldId id="264" r:id="rId15"/>
    <p:sldId id="265" r:id="rId16"/>
    <p:sldId id="266"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73" d="100"/>
          <a:sy n="73"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4A7C4-F7D8-47F5-9851-C74047B0EB2D}"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s-MX"/>
        </a:p>
      </dgm:t>
    </dgm:pt>
    <dgm:pt modelId="{62269EEC-FE04-4F18-82F0-30984AC49A61}">
      <dgm:prSet phldrT="[Texto]" custT="1"/>
      <dgm:spPr/>
      <dgm:t>
        <a:bodyPr/>
        <a:lstStyle/>
        <a:p>
          <a:r>
            <a:rPr lang="es-MX" sz="2000" b="1" dirty="0"/>
            <a:t>Unidad I</a:t>
          </a:r>
        </a:p>
        <a:p>
          <a:r>
            <a:rPr lang="es-ES" sz="1800" b="1" dirty="0"/>
            <a:t>Entender, orientar y dirigir la educación: entre la tradición y la innovación</a:t>
          </a:r>
          <a:endParaRPr lang="en-US" sz="1800" dirty="0"/>
        </a:p>
        <a:p>
          <a:endParaRPr lang="es-MX" sz="1800" dirty="0"/>
        </a:p>
      </dgm:t>
    </dgm:pt>
    <dgm:pt modelId="{AD32B424-6FF3-4324-821D-B64589B48267}" type="parTrans" cxnId="{8B1E8E55-9DDE-4415-A229-00CBAF529CAB}">
      <dgm:prSet/>
      <dgm:spPr/>
      <dgm:t>
        <a:bodyPr/>
        <a:lstStyle/>
        <a:p>
          <a:endParaRPr lang="es-MX"/>
        </a:p>
      </dgm:t>
    </dgm:pt>
    <dgm:pt modelId="{8FDEF9C0-08DA-4F03-8E24-B6A9C7E52F50}" type="sibTrans" cxnId="{8B1E8E55-9DDE-4415-A229-00CBAF529CAB}">
      <dgm:prSet/>
      <dgm:spPr/>
      <dgm:t>
        <a:bodyPr/>
        <a:lstStyle/>
        <a:p>
          <a:endParaRPr lang="es-MX"/>
        </a:p>
      </dgm:t>
    </dgm:pt>
    <dgm:pt modelId="{0C0A6678-D2F7-47EA-B0C1-969A1E923107}">
      <dgm:prSet/>
      <dgm:spPr/>
      <dgm:t>
        <a:bodyPr/>
        <a:lstStyle/>
        <a:p>
          <a:r>
            <a:rPr lang="es-MX" dirty="0"/>
            <a:t> </a:t>
          </a:r>
          <a:r>
            <a:rPr lang="es-ES" dirty="0"/>
            <a:t>El ser humano que se pretende formar: los fines y las funciones de la educación.</a:t>
          </a:r>
          <a:endParaRPr lang="es-MX" dirty="0"/>
        </a:p>
      </dgm:t>
    </dgm:pt>
    <dgm:pt modelId="{A8F06837-DD1A-4F33-A5F7-DEC828EB5D78}" type="parTrans" cxnId="{8ABACF63-6ECB-4072-87AD-7C3E9782FD98}">
      <dgm:prSet/>
      <dgm:spPr/>
      <dgm:t>
        <a:bodyPr/>
        <a:lstStyle/>
        <a:p>
          <a:endParaRPr lang="es-MX"/>
        </a:p>
      </dgm:t>
    </dgm:pt>
    <dgm:pt modelId="{F2C048D4-E965-4E33-9ABA-536EF24FB96B}" type="sibTrans" cxnId="{8ABACF63-6ECB-4072-87AD-7C3E9782FD98}">
      <dgm:prSet/>
      <dgm:spPr/>
      <dgm:t>
        <a:bodyPr/>
        <a:lstStyle/>
        <a:p>
          <a:endParaRPr lang="es-MX"/>
        </a:p>
      </dgm:t>
    </dgm:pt>
    <dgm:pt modelId="{DD53F954-B780-44F6-980E-28DC46877E80}">
      <dgm:prSet phldrT="[Texto]"/>
      <dgm:spPr/>
      <dgm:t>
        <a:bodyPr/>
        <a:lstStyle/>
        <a:p>
          <a:r>
            <a:rPr lang="es-ES" dirty="0"/>
            <a:t>Las nuevas propuestas educativas: ¿modelos o enfoques?</a:t>
          </a:r>
          <a:endParaRPr lang="es-MX" dirty="0"/>
        </a:p>
      </dgm:t>
    </dgm:pt>
    <dgm:pt modelId="{BBF1DD44-C802-499E-B7D3-78378E52C8CC}" type="sibTrans" cxnId="{48D918A0-CF05-46F4-8A20-AE46912E5F1C}">
      <dgm:prSet/>
      <dgm:spPr/>
      <dgm:t>
        <a:bodyPr/>
        <a:lstStyle/>
        <a:p>
          <a:endParaRPr lang="es-MX"/>
        </a:p>
      </dgm:t>
    </dgm:pt>
    <dgm:pt modelId="{8A88476A-0426-48EF-A5A6-7AC0CA9F75E4}" type="parTrans" cxnId="{48D918A0-CF05-46F4-8A20-AE46912E5F1C}">
      <dgm:prSet/>
      <dgm:spPr/>
      <dgm:t>
        <a:bodyPr/>
        <a:lstStyle/>
        <a:p>
          <a:endParaRPr lang="es-MX"/>
        </a:p>
      </dgm:t>
    </dgm:pt>
    <dgm:pt modelId="{04F8B34D-D85A-4BA7-8F5E-D3EBF98488D4}">
      <dgm:prSet phldrT="[Texto]" custT="1"/>
      <dgm:spPr/>
      <dgm:t>
        <a:bodyPr/>
        <a:lstStyle/>
        <a:p>
          <a:r>
            <a:rPr lang="es-MX" sz="1800" b="1" dirty="0"/>
            <a:t>Unidad II</a:t>
          </a:r>
        </a:p>
        <a:p>
          <a:r>
            <a:rPr lang="es-ES" sz="1800" b="1" dirty="0"/>
            <a:t>El modelo y su concreción en el aula: procesos y prácticas de enseñanza y aprendizaje</a:t>
          </a:r>
          <a:r>
            <a:rPr lang="es-ES" sz="1800" dirty="0"/>
            <a:t>.</a:t>
          </a:r>
          <a:endParaRPr lang="es-MX" sz="1800" dirty="0"/>
        </a:p>
      </dgm:t>
    </dgm:pt>
    <dgm:pt modelId="{7D3F22B9-1FE1-4E52-BBF9-3DB9947289AF}" type="sibTrans" cxnId="{5349CF75-8910-4124-9D5B-23869605495A}">
      <dgm:prSet/>
      <dgm:spPr/>
      <dgm:t>
        <a:bodyPr/>
        <a:lstStyle/>
        <a:p>
          <a:endParaRPr lang="es-MX"/>
        </a:p>
      </dgm:t>
    </dgm:pt>
    <dgm:pt modelId="{52690883-8FC0-41C2-8EED-ABA7C2C72304}" type="parTrans" cxnId="{5349CF75-8910-4124-9D5B-23869605495A}">
      <dgm:prSet/>
      <dgm:spPr/>
      <dgm:t>
        <a:bodyPr/>
        <a:lstStyle/>
        <a:p>
          <a:endParaRPr lang="es-MX"/>
        </a:p>
      </dgm:t>
    </dgm:pt>
    <dgm:pt modelId="{77F0D881-1DBC-4500-8A5A-F94FB8D9863E}">
      <dgm:prSet/>
      <dgm:spPr/>
      <dgm:t>
        <a:bodyPr/>
        <a:lstStyle/>
        <a:p>
          <a:r>
            <a:rPr lang="es-ES" dirty="0"/>
            <a:t>Los intereses implícitos y explícitos en la educación.</a:t>
          </a:r>
          <a:endParaRPr lang="en-US" dirty="0"/>
        </a:p>
      </dgm:t>
    </dgm:pt>
    <dgm:pt modelId="{E1CB7F6F-646B-4B98-BE36-0BD6DED9E9D9}" type="parTrans" cxnId="{1EFCE928-788F-4D83-9030-11A3A2413E54}">
      <dgm:prSet/>
      <dgm:spPr/>
      <dgm:t>
        <a:bodyPr/>
        <a:lstStyle/>
        <a:p>
          <a:endParaRPr lang="es-ES"/>
        </a:p>
      </dgm:t>
    </dgm:pt>
    <dgm:pt modelId="{B4C70E14-B12A-4AE7-9EF9-89C09E165E3C}" type="sibTrans" cxnId="{1EFCE928-788F-4D83-9030-11A3A2413E54}">
      <dgm:prSet/>
      <dgm:spPr/>
      <dgm:t>
        <a:bodyPr/>
        <a:lstStyle/>
        <a:p>
          <a:endParaRPr lang="es-ES"/>
        </a:p>
      </dgm:t>
    </dgm:pt>
    <dgm:pt modelId="{0B993529-905D-481A-AD37-974950BB7644}">
      <dgm:prSet/>
      <dgm:spPr/>
      <dgm:t>
        <a:bodyPr/>
        <a:lstStyle/>
        <a:p>
          <a:r>
            <a:rPr lang="es-ES" dirty="0"/>
            <a:t>Una escuela, un modelo: de la escuela tradicional a la escuela nueva.</a:t>
          </a:r>
          <a:endParaRPr lang="en-US" dirty="0"/>
        </a:p>
      </dgm:t>
    </dgm:pt>
    <dgm:pt modelId="{5D61B171-2AE2-47F3-A733-1AF91B5833C6}" type="parTrans" cxnId="{2E9FB5F3-705E-481B-9582-AEAAB2AF32BC}">
      <dgm:prSet/>
      <dgm:spPr/>
      <dgm:t>
        <a:bodyPr/>
        <a:lstStyle/>
        <a:p>
          <a:endParaRPr lang="es-ES"/>
        </a:p>
      </dgm:t>
    </dgm:pt>
    <dgm:pt modelId="{20D50BF4-4420-4B2B-A47A-2A359F40D9BB}" type="sibTrans" cxnId="{2E9FB5F3-705E-481B-9582-AEAAB2AF32BC}">
      <dgm:prSet/>
      <dgm:spPr/>
      <dgm:t>
        <a:bodyPr/>
        <a:lstStyle/>
        <a:p>
          <a:endParaRPr lang="es-ES"/>
        </a:p>
      </dgm:t>
    </dgm:pt>
    <dgm:pt modelId="{404B5FB4-2563-4BB1-A1A0-F13DF9F87F0C}">
      <dgm:prSet phldrT="[Texto]"/>
      <dgm:spPr/>
      <dgm:t>
        <a:bodyPr/>
        <a:lstStyle/>
        <a:p>
          <a:r>
            <a:rPr lang="es-ES" dirty="0"/>
            <a:t>La enseñanza centrada en el aprendizaje del estudiante y el desarrollo de competencias en la escuela.</a:t>
          </a:r>
          <a:endParaRPr lang="en-US" dirty="0"/>
        </a:p>
      </dgm:t>
    </dgm:pt>
    <dgm:pt modelId="{8815BC76-1218-4093-90F1-F6D3E4FAEBE5}" type="parTrans" cxnId="{B1311755-DEFA-47B8-A432-F4723E9D1E5B}">
      <dgm:prSet/>
      <dgm:spPr/>
      <dgm:t>
        <a:bodyPr/>
        <a:lstStyle/>
        <a:p>
          <a:endParaRPr lang="es-ES"/>
        </a:p>
      </dgm:t>
    </dgm:pt>
    <dgm:pt modelId="{3B16F2D3-FCF8-4372-8382-F038122C03DE}" type="sibTrans" cxnId="{B1311755-DEFA-47B8-A432-F4723E9D1E5B}">
      <dgm:prSet/>
      <dgm:spPr/>
      <dgm:t>
        <a:bodyPr/>
        <a:lstStyle/>
        <a:p>
          <a:endParaRPr lang="es-ES"/>
        </a:p>
      </dgm:t>
    </dgm:pt>
    <dgm:pt modelId="{0DC05305-32A7-406D-B62F-F3099CB0A6CE}">
      <dgm:prSet phldrT="[Texto]"/>
      <dgm:spPr/>
      <dgm:t>
        <a:bodyPr/>
        <a:lstStyle/>
        <a:p>
          <a:r>
            <a:rPr lang="es-ES" dirty="0"/>
            <a:t>Del dicho al hecho: procesos y prácticas de enseñanza-aprendizaje.</a:t>
          </a:r>
          <a:endParaRPr lang="en-US" dirty="0"/>
        </a:p>
      </dgm:t>
    </dgm:pt>
    <dgm:pt modelId="{72A1D4EE-828A-467C-A2A1-6188620B0738}" type="parTrans" cxnId="{289FB20A-90C7-4CA5-A181-E8D9A64FCB6E}">
      <dgm:prSet/>
      <dgm:spPr/>
      <dgm:t>
        <a:bodyPr/>
        <a:lstStyle/>
        <a:p>
          <a:endParaRPr lang="es-ES"/>
        </a:p>
      </dgm:t>
    </dgm:pt>
    <dgm:pt modelId="{A0B243F5-569C-41E2-AD1C-E98C26FD2905}" type="sibTrans" cxnId="{289FB20A-90C7-4CA5-A181-E8D9A64FCB6E}">
      <dgm:prSet/>
      <dgm:spPr/>
      <dgm:t>
        <a:bodyPr/>
        <a:lstStyle/>
        <a:p>
          <a:endParaRPr lang="es-ES"/>
        </a:p>
      </dgm:t>
    </dgm:pt>
    <dgm:pt modelId="{26A04C08-C411-4690-B537-70B07F29EC82}" type="pres">
      <dgm:prSet presAssocID="{11B4A7C4-F7D8-47F5-9851-C74047B0EB2D}" presName="Name0" presStyleCnt="0">
        <dgm:presLayoutVars>
          <dgm:dir/>
          <dgm:animLvl val="lvl"/>
          <dgm:resizeHandles val="exact"/>
        </dgm:presLayoutVars>
      </dgm:prSet>
      <dgm:spPr/>
      <dgm:t>
        <a:bodyPr/>
        <a:lstStyle/>
        <a:p>
          <a:endParaRPr lang="es-ES"/>
        </a:p>
      </dgm:t>
    </dgm:pt>
    <dgm:pt modelId="{287A2B34-8BFB-4B87-8538-84A66A81FF70}" type="pres">
      <dgm:prSet presAssocID="{62269EEC-FE04-4F18-82F0-30984AC49A61}" presName="composite" presStyleCnt="0"/>
      <dgm:spPr/>
    </dgm:pt>
    <dgm:pt modelId="{69341C8C-DF26-4EB0-8044-07F5B197C79F}" type="pres">
      <dgm:prSet presAssocID="{62269EEC-FE04-4F18-82F0-30984AC49A61}" presName="parTx" presStyleLbl="alignNode1" presStyleIdx="0" presStyleCnt="2" custScaleY="121929" custLinFactNeighborY="-1860">
        <dgm:presLayoutVars>
          <dgm:chMax val="0"/>
          <dgm:chPref val="0"/>
          <dgm:bulletEnabled val="1"/>
        </dgm:presLayoutVars>
      </dgm:prSet>
      <dgm:spPr/>
      <dgm:t>
        <a:bodyPr/>
        <a:lstStyle/>
        <a:p>
          <a:endParaRPr lang="es-ES"/>
        </a:p>
      </dgm:t>
    </dgm:pt>
    <dgm:pt modelId="{994C8C17-E0C8-48CA-9D25-FE4F73D28DEF}" type="pres">
      <dgm:prSet presAssocID="{62269EEC-FE04-4F18-82F0-30984AC49A61}" presName="desTx" presStyleLbl="alignAccFollowNode1" presStyleIdx="0" presStyleCnt="2" custLinFactNeighborY="-1710">
        <dgm:presLayoutVars>
          <dgm:bulletEnabled val="1"/>
        </dgm:presLayoutVars>
      </dgm:prSet>
      <dgm:spPr/>
      <dgm:t>
        <a:bodyPr/>
        <a:lstStyle/>
        <a:p>
          <a:endParaRPr lang="es-ES"/>
        </a:p>
      </dgm:t>
    </dgm:pt>
    <dgm:pt modelId="{A24113FF-E61D-4A50-AE1D-551B43564504}" type="pres">
      <dgm:prSet presAssocID="{8FDEF9C0-08DA-4F03-8E24-B6A9C7E52F50}" presName="space" presStyleCnt="0"/>
      <dgm:spPr/>
    </dgm:pt>
    <dgm:pt modelId="{FC57E5DF-E06C-41C4-A0EB-B4E240CEE2E3}" type="pres">
      <dgm:prSet presAssocID="{04F8B34D-D85A-4BA7-8F5E-D3EBF98488D4}" presName="composite" presStyleCnt="0"/>
      <dgm:spPr/>
    </dgm:pt>
    <dgm:pt modelId="{9BD6CA0B-A1B7-4BEF-9867-5C1D80B795F3}" type="pres">
      <dgm:prSet presAssocID="{04F8B34D-D85A-4BA7-8F5E-D3EBF98488D4}" presName="parTx" presStyleLbl="alignNode1" presStyleIdx="1" presStyleCnt="2" custScaleY="121929" custLinFactNeighborX="611" custLinFactNeighborY="-23649">
        <dgm:presLayoutVars>
          <dgm:chMax val="0"/>
          <dgm:chPref val="0"/>
          <dgm:bulletEnabled val="1"/>
        </dgm:presLayoutVars>
      </dgm:prSet>
      <dgm:spPr/>
      <dgm:t>
        <a:bodyPr/>
        <a:lstStyle/>
        <a:p>
          <a:endParaRPr lang="es-ES"/>
        </a:p>
      </dgm:t>
    </dgm:pt>
    <dgm:pt modelId="{220728C5-81C9-4801-BE41-E4EC9E120361}" type="pres">
      <dgm:prSet presAssocID="{04F8B34D-D85A-4BA7-8F5E-D3EBF98488D4}" presName="desTx" presStyleLbl="alignAccFollowNode1" presStyleIdx="1" presStyleCnt="2" custLinFactNeighborY="-1710">
        <dgm:presLayoutVars>
          <dgm:bulletEnabled val="1"/>
        </dgm:presLayoutVars>
      </dgm:prSet>
      <dgm:spPr/>
      <dgm:t>
        <a:bodyPr/>
        <a:lstStyle/>
        <a:p>
          <a:endParaRPr lang="es-ES"/>
        </a:p>
      </dgm:t>
    </dgm:pt>
  </dgm:ptLst>
  <dgm:cxnLst>
    <dgm:cxn modelId="{6E00347C-EA83-450E-B4A7-804C1DEFAC72}" type="presOf" srcId="{0C0A6678-D2F7-47EA-B0C1-969A1E923107}" destId="{994C8C17-E0C8-48CA-9D25-FE4F73D28DEF}" srcOrd="0" destOrd="0" presId="urn:microsoft.com/office/officeart/2005/8/layout/hList1"/>
    <dgm:cxn modelId="{A1F3273C-3B92-499E-8476-9019862562DE}" type="presOf" srcId="{0B993529-905D-481A-AD37-974950BB7644}" destId="{994C8C17-E0C8-48CA-9D25-FE4F73D28DEF}" srcOrd="0" destOrd="2" presId="urn:microsoft.com/office/officeart/2005/8/layout/hList1"/>
    <dgm:cxn modelId="{8B1E8E55-9DDE-4415-A229-00CBAF529CAB}" srcId="{11B4A7C4-F7D8-47F5-9851-C74047B0EB2D}" destId="{62269EEC-FE04-4F18-82F0-30984AC49A61}" srcOrd="0" destOrd="0" parTransId="{AD32B424-6FF3-4324-821D-B64589B48267}" sibTransId="{8FDEF9C0-08DA-4F03-8E24-B6A9C7E52F50}"/>
    <dgm:cxn modelId="{289FB20A-90C7-4CA5-A181-E8D9A64FCB6E}" srcId="{04F8B34D-D85A-4BA7-8F5E-D3EBF98488D4}" destId="{0DC05305-32A7-406D-B62F-F3099CB0A6CE}" srcOrd="2" destOrd="0" parTransId="{72A1D4EE-828A-467C-A2A1-6188620B0738}" sibTransId="{A0B243F5-569C-41E2-AD1C-E98C26FD2905}"/>
    <dgm:cxn modelId="{8ABACF63-6ECB-4072-87AD-7C3E9782FD98}" srcId="{62269EEC-FE04-4F18-82F0-30984AC49A61}" destId="{0C0A6678-D2F7-47EA-B0C1-969A1E923107}" srcOrd="0" destOrd="0" parTransId="{A8F06837-DD1A-4F33-A5F7-DEC828EB5D78}" sibTransId="{F2C048D4-E965-4E33-9ABA-536EF24FB96B}"/>
    <dgm:cxn modelId="{48D918A0-CF05-46F4-8A20-AE46912E5F1C}" srcId="{04F8B34D-D85A-4BA7-8F5E-D3EBF98488D4}" destId="{DD53F954-B780-44F6-980E-28DC46877E80}" srcOrd="0" destOrd="0" parTransId="{8A88476A-0426-48EF-A5A6-7AC0CA9F75E4}" sibTransId="{BBF1DD44-C802-499E-B7D3-78378E52C8CC}"/>
    <dgm:cxn modelId="{4549FA85-0040-4009-8A01-86A995658EEC}" type="presOf" srcId="{DD53F954-B780-44F6-980E-28DC46877E80}" destId="{220728C5-81C9-4801-BE41-E4EC9E120361}" srcOrd="0" destOrd="0" presId="urn:microsoft.com/office/officeart/2005/8/layout/hList1"/>
    <dgm:cxn modelId="{D84A8379-93A4-4148-837C-571E974BE839}" type="presOf" srcId="{11B4A7C4-F7D8-47F5-9851-C74047B0EB2D}" destId="{26A04C08-C411-4690-B537-70B07F29EC82}" srcOrd="0" destOrd="0" presId="urn:microsoft.com/office/officeart/2005/8/layout/hList1"/>
    <dgm:cxn modelId="{5349CF75-8910-4124-9D5B-23869605495A}" srcId="{11B4A7C4-F7D8-47F5-9851-C74047B0EB2D}" destId="{04F8B34D-D85A-4BA7-8F5E-D3EBF98488D4}" srcOrd="1" destOrd="0" parTransId="{52690883-8FC0-41C2-8EED-ABA7C2C72304}" sibTransId="{7D3F22B9-1FE1-4E52-BBF9-3DB9947289AF}"/>
    <dgm:cxn modelId="{2E9FB5F3-705E-481B-9582-AEAAB2AF32BC}" srcId="{62269EEC-FE04-4F18-82F0-30984AC49A61}" destId="{0B993529-905D-481A-AD37-974950BB7644}" srcOrd="2" destOrd="0" parTransId="{5D61B171-2AE2-47F3-A733-1AF91B5833C6}" sibTransId="{20D50BF4-4420-4B2B-A47A-2A359F40D9BB}"/>
    <dgm:cxn modelId="{B1311755-DEFA-47B8-A432-F4723E9D1E5B}" srcId="{04F8B34D-D85A-4BA7-8F5E-D3EBF98488D4}" destId="{404B5FB4-2563-4BB1-A1A0-F13DF9F87F0C}" srcOrd="1" destOrd="0" parTransId="{8815BC76-1218-4093-90F1-F6D3E4FAEBE5}" sibTransId="{3B16F2D3-FCF8-4372-8382-F038122C03DE}"/>
    <dgm:cxn modelId="{12EECB8A-2725-4E47-90A4-507765194477}" type="presOf" srcId="{77F0D881-1DBC-4500-8A5A-F94FB8D9863E}" destId="{994C8C17-E0C8-48CA-9D25-FE4F73D28DEF}" srcOrd="0" destOrd="1" presId="urn:microsoft.com/office/officeart/2005/8/layout/hList1"/>
    <dgm:cxn modelId="{6C46955B-C36E-431E-B4C6-43EF9203E23D}" type="presOf" srcId="{404B5FB4-2563-4BB1-A1A0-F13DF9F87F0C}" destId="{220728C5-81C9-4801-BE41-E4EC9E120361}" srcOrd="0" destOrd="1" presId="urn:microsoft.com/office/officeart/2005/8/layout/hList1"/>
    <dgm:cxn modelId="{1C6022C4-7721-468F-BBFE-4955A95AD50B}" type="presOf" srcId="{04F8B34D-D85A-4BA7-8F5E-D3EBF98488D4}" destId="{9BD6CA0B-A1B7-4BEF-9867-5C1D80B795F3}" srcOrd="0" destOrd="0" presId="urn:microsoft.com/office/officeart/2005/8/layout/hList1"/>
    <dgm:cxn modelId="{5B3C5D3C-BEA9-4080-9724-0C66D6EEE12A}" type="presOf" srcId="{62269EEC-FE04-4F18-82F0-30984AC49A61}" destId="{69341C8C-DF26-4EB0-8044-07F5B197C79F}" srcOrd="0" destOrd="0" presId="urn:microsoft.com/office/officeart/2005/8/layout/hList1"/>
    <dgm:cxn modelId="{27C08770-FAE2-44E9-B850-BF99F1297796}" type="presOf" srcId="{0DC05305-32A7-406D-B62F-F3099CB0A6CE}" destId="{220728C5-81C9-4801-BE41-E4EC9E120361}" srcOrd="0" destOrd="2" presId="urn:microsoft.com/office/officeart/2005/8/layout/hList1"/>
    <dgm:cxn modelId="{1EFCE928-788F-4D83-9030-11A3A2413E54}" srcId="{62269EEC-FE04-4F18-82F0-30984AC49A61}" destId="{77F0D881-1DBC-4500-8A5A-F94FB8D9863E}" srcOrd="1" destOrd="0" parTransId="{E1CB7F6F-646B-4B98-BE36-0BD6DED9E9D9}" sibTransId="{B4C70E14-B12A-4AE7-9EF9-89C09E165E3C}"/>
    <dgm:cxn modelId="{3F2497E0-C2F0-4315-97A9-A4F3386E0CAA}" type="presParOf" srcId="{26A04C08-C411-4690-B537-70B07F29EC82}" destId="{287A2B34-8BFB-4B87-8538-84A66A81FF70}" srcOrd="0" destOrd="0" presId="urn:microsoft.com/office/officeart/2005/8/layout/hList1"/>
    <dgm:cxn modelId="{E1574842-FEF7-42A8-A95C-FBFE318C4215}" type="presParOf" srcId="{287A2B34-8BFB-4B87-8538-84A66A81FF70}" destId="{69341C8C-DF26-4EB0-8044-07F5B197C79F}" srcOrd="0" destOrd="0" presId="urn:microsoft.com/office/officeart/2005/8/layout/hList1"/>
    <dgm:cxn modelId="{45362CBA-C3B7-4B0D-A65E-A3E04CEF5C8B}" type="presParOf" srcId="{287A2B34-8BFB-4B87-8538-84A66A81FF70}" destId="{994C8C17-E0C8-48CA-9D25-FE4F73D28DEF}" srcOrd="1" destOrd="0" presId="urn:microsoft.com/office/officeart/2005/8/layout/hList1"/>
    <dgm:cxn modelId="{86C7C405-473C-486D-ABF9-7D1DED238C55}" type="presParOf" srcId="{26A04C08-C411-4690-B537-70B07F29EC82}" destId="{A24113FF-E61D-4A50-AE1D-551B43564504}" srcOrd="1" destOrd="0" presId="urn:microsoft.com/office/officeart/2005/8/layout/hList1"/>
    <dgm:cxn modelId="{3A6432CE-398C-4B11-A385-32801D587067}" type="presParOf" srcId="{26A04C08-C411-4690-B537-70B07F29EC82}" destId="{FC57E5DF-E06C-41C4-A0EB-B4E240CEE2E3}" srcOrd="2" destOrd="0" presId="urn:microsoft.com/office/officeart/2005/8/layout/hList1"/>
    <dgm:cxn modelId="{F4868CC0-A024-441C-9174-C1DC7426EC2C}" type="presParOf" srcId="{FC57E5DF-E06C-41C4-A0EB-B4E240CEE2E3}" destId="{9BD6CA0B-A1B7-4BEF-9867-5C1D80B795F3}" srcOrd="0" destOrd="0" presId="urn:microsoft.com/office/officeart/2005/8/layout/hList1"/>
    <dgm:cxn modelId="{9702B654-EF3D-42C1-B960-B0B35E5D4B3B}" type="presParOf" srcId="{FC57E5DF-E06C-41C4-A0EB-B4E240CEE2E3}" destId="{220728C5-81C9-4801-BE41-E4EC9E12036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41C8C-DF26-4EB0-8044-07F5B197C79F}">
      <dsp:nvSpPr>
        <dsp:cNvPr id="0" name=""/>
        <dsp:cNvSpPr/>
      </dsp:nvSpPr>
      <dsp:spPr>
        <a:xfrm>
          <a:off x="44" y="0"/>
          <a:ext cx="4272855" cy="1608247"/>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MX" sz="2000" b="1" kern="1200" dirty="0"/>
            <a:t>Unidad I</a:t>
          </a:r>
        </a:p>
        <a:p>
          <a:pPr lvl="0" algn="ctr" defTabSz="889000">
            <a:lnSpc>
              <a:spcPct val="90000"/>
            </a:lnSpc>
            <a:spcBef>
              <a:spcPct val="0"/>
            </a:spcBef>
            <a:spcAft>
              <a:spcPct val="35000"/>
            </a:spcAft>
          </a:pPr>
          <a:r>
            <a:rPr lang="es-ES" sz="1800" b="1" kern="1200" dirty="0"/>
            <a:t>Entender, orientar y dirigir la educación: entre la tradición y la innovación</a:t>
          </a:r>
          <a:endParaRPr lang="en-US" sz="1800" kern="1200" dirty="0"/>
        </a:p>
        <a:p>
          <a:pPr lvl="0" algn="ctr" defTabSz="889000">
            <a:lnSpc>
              <a:spcPct val="90000"/>
            </a:lnSpc>
            <a:spcBef>
              <a:spcPct val="0"/>
            </a:spcBef>
            <a:spcAft>
              <a:spcPct val="35000"/>
            </a:spcAft>
          </a:pPr>
          <a:endParaRPr lang="es-MX" sz="1800" kern="1200" dirty="0"/>
        </a:p>
      </dsp:txBody>
      <dsp:txXfrm>
        <a:off x="44" y="0"/>
        <a:ext cx="4272855" cy="1608247"/>
      </dsp:txXfrm>
    </dsp:sp>
    <dsp:sp modelId="{994C8C17-E0C8-48CA-9D25-FE4F73D28DEF}">
      <dsp:nvSpPr>
        <dsp:cNvPr id="0" name=""/>
        <dsp:cNvSpPr/>
      </dsp:nvSpPr>
      <dsp:spPr>
        <a:xfrm>
          <a:off x="44" y="1409691"/>
          <a:ext cx="4272855" cy="3824985"/>
        </a:xfrm>
        <a:prstGeom prst="rect">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MX" sz="2600" kern="1200" dirty="0"/>
            <a:t> </a:t>
          </a:r>
          <a:r>
            <a:rPr lang="es-ES" sz="2600" kern="1200" dirty="0"/>
            <a:t>El ser humano que se pretende formar: los fines y las funciones de la educación.</a:t>
          </a:r>
          <a:endParaRPr lang="es-MX" sz="2600" kern="1200" dirty="0"/>
        </a:p>
        <a:p>
          <a:pPr marL="228600" lvl="1" indent="-228600" algn="l" defTabSz="1155700">
            <a:lnSpc>
              <a:spcPct val="90000"/>
            </a:lnSpc>
            <a:spcBef>
              <a:spcPct val="0"/>
            </a:spcBef>
            <a:spcAft>
              <a:spcPct val="15000"/>
            </a:spcAft>
            <a:buChar char="••"/>
          </a:pPr>
          <a:r>
            <a:rPr lang="es-ES" sz="2600" kern="1200" dirty="0"/>
            <a:t>Los intereses implícitos y explícitos en la educación.</a:t>
          </a:r>
          <a:endParaRPr lang="en-US" sz="2600" kern="1200" dirty="0"/>
        </a:p>
        <a:p>
          <a:pPr marL="228600" lvl="1" indent="-228600" algn="l" defTabSz="1155700">
            <a:lnSpc>
              <a:spcPct val="90000"/>
            </a:lnSpc>
            <a:spcBef>
              <a:spcPct val="0"/>
            </a:spcBef>
            <a:spcAft>
              <a:spcPct val="15000"/>
            </a:spcAft>
            <a:buChar char="••"/>
          </a:pPr>
          <a:r>
            <a:rPr lang="es-ES" sz="2600" kern="1200" dirty="0"/>
            <a:t>Una escuela, un modelo: de la escuela tradicional a la escuela nueva.</a:t>
          </a:r>
          <a:endParaRPr lang="en-US" sz="2600" kern="1200" dirty="0"/>
        </a:p>
      </dsp:txBody>
      <dsp:txXfrm>
        <a:off x="44" y="1409691"/>
        <a:ext cx="4272855" cy="3824985"/>
      </dsp:txXfrm>
    </dsp:sp>
    <dsp:sp modelId="{9BD6CA0B-A1B7-4BEF-9867-5C1D80B795F3}">
      <dsp:nvSpPr>
        <dsp:cNvPr id="0" name=""/>
        <dsp:cNvSpPr/>
      </dsp:nvSpPr>
      <dsp:spPr>
        <a:xfrm>
          <a:off x="4871144" y="0"/>
          <a:ext cx="4272855" cy="1608247"/>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b="1" kern="1200" dirty="0"/>
            <a:t>Unidad II</a:t>
          </a:r>
        </a:p>
        <a:p>
          <a:pPr lvl="0" algn="ctr" defTabSz="800100">
            <a:lnSpc>
              <a:spcPct val="90000"/>
            </a:lnSpc>
            <a:spcBef>
              <a:spcPct val="0"/>
            </a:spcBef>
            <a:spcAft>
              <a:spcPct val="35000"/>
            </a:spcAft>
          </a:pPr>
          <a:r>
            <a:rPr lang="es-ES" sz="1800" b="1" kern="1200" dirty="0"/>
            <a:t>El modelo y su concreción en el aula: procesos y prácticas de enseñanza y aprendizaje</a:t>
          </a:r>
          <a:r>
            <a:rPr lang="es-ES" sz="1800" kern="1200" dirty="0"/>
            <a:t>.</a:t>
          </a:r>
          <a:endParaRPr lang="es-MX" sz="1800" kern="1200" dirty="0"/>
        </a:p>
      </dsp:txBody>
      <dsp:txXfrm>
        <a:off x="4871144" y="0"/>
        <a:ext cx="4272855" cy="1608247"/>
      </dsp:txXfrm>
    </dsp:sp>
    <dsp:sp modelId="{220728C5-81C9-4801-BE41-E4EC9E120361}">
      <dsp:nvSpPr>
        <dsp:cNvPr id="0" name=""/>
        <dsp:cNvSpPr/>
      </dsp:nvSpPr>
      <dsp:spPr>
        <a:xfrm>
          <a:off x="4871099" y="1409691"/>
          <a:ext cx="4272855" cy="3824985"/>
        </a:xfrm>
        <a:prstGeom prst="rect">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S" sz="2600" kern="1200" dirty="0"/>
            <a:t>Las nuevas propuestas educativas: ¿modelos o enfoques?</a:t>
          </a:r>
          <a:endParaRPr lang="es-MX" sz="2600" kern="1200" dirty="0"/>
        </a:p>
        <a:p>
          <a:pPr marL="228600" lvl="1" indent="-228600" algn="l" defTabSz="1155700">
            <a:lnSpc>
              <a:spcPct val="90000"/>
            </a:lnSpc>
            <a:spcBef>
              <a:spcPct val="0"/>
            </a:spcBef>
            <a:spcAft>
              <a:spcPct val="15000"/>
            </a:spcAft>
            <a:buChar char="••"/>
          </a:pPr>
          <a:r>
            <a:rPr lang="es-ES" sz="2600" kern="1200" dirty="0"/>
            <a:t>La enseñanza centrada en el aprendizaje del estudiante y el desarrollo de competencias en la escuela.</a:t>
          </a:r>
          <a:endParaRPr lang="en-US" sz="2600" kern="1200" dirty="0"/>
        </a:p>
        <a:p>
          <a:pPr marL="228600" lvl="1" indent="-228600" algn="l" defTabSz="1155700">
            <a:lnSpc>
              <a:spcPct val="90000"/>
            </a:lnSpc>
            <a:spcBef>
              <a:spcPct val="0"/>
            </a:spcBef>
            <a:spcAft>
              <a:spcPct val="15000"/>
            </a:spcAft>
            <a:buChar char="••"/>
          </a:pPr>
          <a:r>
            <a:rPr lang="es-ES" sz="2600" kern="1200" dirty="0"/>
            <a:t>Del dicho al hecho: procesos y prácticas de enseñanza-aprendizaje.</a:t>
          </a:r>
          <a:endParaRPr lang="en-US" sz="2600" kern="1200" dirty="0"/>
        </a:p>
      </dsp:txBody>
      <dsp:txXfrm>
        <a:off x="4871099" y="1409691"/>
        <a:ext cx="4272855" cy="38249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C4F1A-21D9-4655-8414-66E13757720E}" type="datetimeFigureOut">
              <a:rPr lang="en-US" smtClean="0"/>
              <a:t>2/12/2023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9E4B2-80B3-4C18-95E3-C32A97B8D0C6}" type="slidenum">
              <a:rPr lang="en-US" smtClean="0"/>
              <a:t>‹Nº›</a:t>
            </a:fld>
            <a:endParaRPr lang="en-US"/>
          </a:p>
        </p:txBody>
      </p:sp>
    </p:spTree>
    <p:extLst>
      <p:ext uri="{BB962C8B-B14F-4D97-AF65-F5344CB8AC3E}">
        <p14:creationId xmlns:p14="http://schemas.microsoft.com/office/powerpoint/2010/main" val="20315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1E9C4-AA76-464A-AB1A-FD626D640B8F}" type="slidenum">
              <a:rPr lang="es-ES" smtClean="0"/>
              <a:t>1</a:t>
            </a:fld>
            <a:endParaRPr lang="es-ES"/>
          </a:p>
        </p:txBody>
      </p:sp>
    </p:spTree>
    <p:extLst>
      <p:ext uri="{BB962C8B-B14F-4D97-AF65-F5344CB8AC3E}">
        <p14:creationId xmlns:p14="http://schemas.microsoft.com/office/powerpoint/2010/main" val="3972072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7B0825B-6292-41C7-A7D0-3FDB18B16FD3}" type="slidenum">
              <a:rPr lang="en-US" smtClean="0"/>
              <a:t>‹Nº›</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377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81CCC72-E651-4C40-A231-3F977BD6D7EF}"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0825B-6292-41C7-A7D0-3FDB18B16FD3}" type="slidenum">
              <a:rPr lang="en-US" smtClean="0"/>
              <a:t>‹Nº›</a:t>
            </a:fld>
            <a:endParaRPr lang="en-US"/>
          </a:p>
        </p:txBody>
      </p:sp>
    </p:spTree>
    <p:extLst>
      <p:ext uri="{BB962C8B-B14F-4D97-AF65-F5344CB8AC3E}">
        <p14:creationId xmlns:p14="http://schemas.microsoft.com/office/powerpoint/2010/main" val="84105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825B-6292-41C7-A7D0-3FDB18B16FD3}" type="slidenum">
              <a:rPr lang="en-US" smtClean="0"/>
              <a:t>‹Nº›</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374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825B-6292-41C7-A7D0-3FDB18B16FD3}" type="slidenum">
              <a:rPr lang="en-US" smtClean="0"/>
              <a:t>‹Nº›</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916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825B-6292-41C7-A7D0-3FDB18B16FD3}" type="slidenum">
              <a:rPr lang="en-US" smtClean="0"/>
              <a:t>‹Nº›</a:t>
            </a:fld>
            <a:endParaRPr lang="en-US"/>
          </a:p>
        </p:txBody>
      </p:sp>
    </p:spTree>
    <p:extLst>
      <p:ext uri="{BB962C8B-B14F-4D97-AF65-F5344CB8AC3E}">
        <p14:creationId xmlns:p14="http://schemas.microsoft.com/office/powerpoint/2010/main" val="871206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825B-6292-41C7-A7D0-3FDB18B16FD3}" type="slidenum">
              <a:rPr lang="en-US" smtClean="0"/>
              <a:t>‹Nº›</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779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825B-6292-41C7-A7D0-3FDB18B16FD3}" type="slidenum">
              <a:rPr lang="en-US" smtClean="0"/>
              <a:t>‹Nº›</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9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825B-6292-41C7-A7D0-3FDB18B16FD3}"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862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825B-6292-41C7-A7D0-3FDB18B16FD3}" type="slidenum">
              <a:rPr lang="en-US" smtClean="0"/>
              <a:t>‹Nº›</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32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825B-6292-41C7-A7D0-3FDB18B16FD3}" type="slidenum">
              <a:rPr lang="en-US" smtClean="0"/>
              <a:t>‹Nº›</a:t>
            </a:fld>
            <a:endParaRPr lang="en-US"/>
          </a:p>
        </p:txBody>
      </p:sp>
    </p:spTree>
    <p:extLst>
      <p:ext uri="{BB962C8B-B14F-4D97-AF65-F5344CB8AC3E}">
        <p14:creationId xmlns:p14="http://schemas.microsoft.com/office/powerpoint/2010/main" val="70358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81CCC72-E651-4C40-A231-3F977BD6D7EF}" type="datetimeFigureOut">
              <a:rPr lang="en-US" smtClean="0"/>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0825B-6292-41C7-A7D0-3FDB18B16FD3}" type="slidenum">
              <a:rPr lang="en-US" smtClean="0"/>
              <a:t>‹Nº›</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24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81CCC72-E651-4C40-A231-3F977BD6D7EF}"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0825B-6292-41C7-A7D0-3FDB18B16FD3}" type="slidenum">
              <a:rPr lang="en-US" smtClean="0"/>
              <a:t>‹Nº›</a:t>
            </a:fld>
            <a:endParaRPr lang="en-US"/>
          </a:p>
        </p:txBody>
      </p:sp>
    </p:spTree>
    <p:extLst>
      <p:ext uri="{BB962C8B-B14F-4D97-AF65-F5344CB8AC3E}">
        <p14:creationId xmlns:p14="http://schemas.microsoft.com/office/powerpoint/2010/main" val="332816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81CCC72-E651-4C40-A231-3F977BD6D7EF}" type="datetimeFigureOut">
              <a:rPr lang="en-US" smtClean="0"/>
              <a:t>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0825B-6292-41C7-A7D0-3FDB18B16FD3}" type="slidenum">
              <a:rPr lang="en-US" smtClean="0"/>
              <a:t>‹Nº›</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685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81CCC72-E651-4C40-A231-3F977BD6D7EF}" type="datetimeFigureOut">
              <a:rPr lang="en-US" smtClean="0"/>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0825B-6292-41C7-A7D0-3FDB18B16FD3}"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28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CCC72-E651-4C40-A231-3F977BD6D7EF}" type="datetimeFigureOut">
              <a:rPr lang="en-US" smtClean="0"/>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0825B-6292-41C7-A7D0-3FDB18B16FD3}" type="slidenum">
              <a:rPr lang="en-US" smtClean="0"/>
              <a:t>‹Nº›</a:t>
            </a:fld>
            <a:endParaRPr lang="en-US"/>
          </a:p>
        </p:txBody>
      </p:sp>
    </p:spTree>
    <p:extLst>
      <p:ext uri="{BB962C8B-B14F-4D97-AF65-F5344CB8AC3E}">
        <p14:creationId xmlns:p14="http://schemas.microsoft.com/office/powerpoint/2010/main" val="131164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81CCC72-E651-4C40-A231-3F977BD6D7EF}"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0825B-6292-41C7-A7D0-3FDB18B16FD3}" type="slidenum">
              <a:rPr lang="en-US" smtClean="0"/>
              <a:t>‹Nº›</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83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81CCC72-E651-4C40-A231-3F977BD6D7EF}" type="datetimeFigureOut">
              <a:rPr lang="en-US" smtClean="0"/>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0825B-6292-41C7-A7D0-3FDB18B16FD3}" type="slidenum">
              <a:rPr lang="en-US" smtClean="0"/>
              <a:t>‹Nº›</a:t>
            </a:fld>
            <a:endParaRPr lang="en-US"/>
          </a:p>
        </p:txBody>
      </p:sp>
    </p:spTree>
    <p:extLst>
      <p:ext uri="{BB962C8B-B14F-4D97-AF65-F5344CB8AC3E}">
        <p14:creationId xmlns:p14="http://schemas.microsoft.com/office/powerpoint/2010/main" val="178404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1CCC72-E651-4C40-A231-3F977BD6D7EF}" type="datetimeFigureOut">
              <a:rPr lang="en-US" smtClean="0"/>
              <a:t>2/12/2023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B0825B-6292-41C7-A7D0-3FDB18B16FD3}" type="slidenum">
              <a:rPr lang="en-US" smtClean="0"/>
              <a:t>‹Nº›</a:t>
            </a:fld>
            <a:endParaRPr lang="en-US"/>
          </a:p>
        </p:txBody>
      </p:sp>
    </p:spTree>
    <p:extLst>
      <p:ext uri="{BB962C8B-B14F-4D97-AF65-F5344CB8AC3E}">
        <p14:creationId xmlns:p14="http://schemas.microsoft.com/office/powerpoint/2010/main" val="91003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921995" y="2640406"/>
            <a:ext cx="10507451"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s-MX" altLang="es-ES" sz="2400" b="1" dirty="0">
                <a:latin typeface="+mj-lt"/>
                <a:cs typeface="Arial" panose="020B0604020202020204" pitchFamily="34" charset="0"/>
              </a:rPr>
              <a:t>CUARTO SEMESTRE</a:t>
            </a:r>
          </a:p>
          <a:p>
            <a:pPr algn="r"/>
            <a:endParaRPr lang="es-MX" altLang="es-ES" sz="2400" dirty="0">
              <a:latin typeface="+mj-lt"/>
              <a:cs typeface="Arial" panose="020B0604020202020204" pitchFamily="34" charset="0"/>
            </a:endParaRPr>
          </a:p>
          <a:p>
            <a:pPr algn="ctr"/>
            <a:r>
              <a:rPr lang="es-MX" altLang="es-ES" sz="2400" b="1" dirty="0">
                <a:latin typeface="+mj-lt"/>
                <a:cs typeface="Arial" panose="020B0604020202020204" pitchFamily="34" charset="0"/>
              </a:rPr>
              <a:t>Maestra: </a:t>
            </a:r>
            <a:endParaRPr lang="es-MX" altLang="es-ES" sz="2400" b="1" dirty="0" smtClean="0">
              <a:latin typeface="+mj-lt"/>
              <a:cs typeface="Arial" panose="020B0604020202020204" pitchFamily="34" charset="0"/>
            </a:endParaRPr>
          </a:p>
          <a:p>
            <a:pPr algn="ctr"/>
            <a:r>
              <a:rPr lang="es-MX" altLang="es-ES" sz="2400" b="1" dirty="0" smtClean="0">
                <a:latin typeface="+mj-lt"/>
                <a:cs typeface="Arial" panose="020B0604020202020204" pitchFamily="34" charset="0"/>
              </a:rPr>
              <a:t>Diana Elizabeth Cerda </a:t>
            </a:r>
            <a:r>
              <a:rPr lang="es-MX" altLang="es-ES" sz="2400" b="1" dirty="0" err="1" smtClean="0">
                <a:latin typeface="+mj-lt"/>
                <a:cs typeface="Arial" panose="020B0604020202020204" pitchFamily="34" charset="0"/>
              </a:rPr>
              <a:t>Orocio</a:t>
            </a:r>
            <a:endParaRPr lang="es-MX" altLang="es-ES" sz="2400" b="1" dirty="0">
              <a:latin typeface="+mj-lt"/>
              <a:cs typeface="Arial" panose="020B0604020202020204" pitchFamily="34" charset="0"/>
            </a:endParaRPr>
          </a:p>
          <a:p>
            <a:pPr algn="ctr"/>
            <a:endParaRPr lang="es-MX" altLang="es-ES" sz="2400" dirty="0">
              <a:latin typeface="+mj-lt"/>
              <a:cs typeface="Arial" panose="020B0604020202020204" pitchFamily="34" charset="0"/>
            </a:endParaRPr>
          </a:p>
          <a:p>
            <a:pPr algn="ctr"/>
            <a:r>
              <a:rPr lang="es-MX" altLang="es-ES" sz="1600" dirty="0">
                <a:latin typeface="+mj-lt"/>
                <a:cs typeface="Arial" panose="020B0604020202020204" pitchFamily="34" charset="0"/>
              </a:rPr>
              <a:t>Número de Horas 4 / 4.5 Créditos</a:t>
            </a:r>
            <a:endParaRPr lang="es-ES" altLang="es-ES" sz="1600" dirty="0">
              <a:latin typeface="+mj-lt"/>
            </a:endParaRPr>
          </a:p>
          <a:p>
            <a:pPr indent="0"/>
            <a:endParaRPr lang="es-ES" altLang="es-ES" sz="2400" dirty="0">
              <a:latin typeface="+mj-lt"/>
            </a:endParaRPr>
          </a:p>
          <a:p>
            <a:pPr indent="0" algn="ctr"/>
            <a:r>
              <a:rPr lang="es-MX" altLang="es-ES" b="1" dirty="0">
                <a:latin typeface="+mj-lt"/>
                <a:ea typeface="Calibri" panose="020F0502020204030204" pitchFamily="34" charset="0"/>
                <a:cs typeface="Arial" panose="020B0604020202020204" pitchFamily="34" charset="0"/>
              </a:rPr>
              <a:t>Trayecto formativo: </a:t>
            </a:r>
            <a:r>
              <a:rPr lang="es-ES" b="1" dirty="0"/>
              <a:t>Bases teórico-metodológicas para la enseñanza</a:t>
            </a:r>
            <a:endParaRPr lang="es-ES" altLang="es-ES" sz="700" dirty="0"/>
          </a:p>
        </p:txBody>
      </p:sp>
      <p:pic>
        <p:nvPicPr>
          <p:cNvPr id="5" name="Imagen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99" r="19650"/>
          <a:stretch/>
        </p:blipFill>
        <p:spPr bwMode="auto">
          <a:xfrm>
            <a:off x="687521" y="163559"/>
            <a:ext cx="937961" cy="135993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517896" y="1704077"/>
            <a:ext cx="3315651" cy="1323439"/>
          </a:xfrm>
          <a:prstGeom prst="rect">
            <a:avLst/>
          </a:prstGeom>
          <a:noFill/>
        </p:spPr>
        <p:txBody>
          <a:bodyPr wrap="none" lIns="91440" tIns="45720" rIns="91440" bIns="45720">
            <a:spAutoFit/>
          </a:bodyPr>
          <a:lstStyle/>
          <a:p>
            <a:pPr algn="ctr"/>
            <a:r>
              <a:rPr lang="es-ES" sz="4000" b="1" dirty="0">
                <a:ln w="12700">
                  <a:solidFill>
                    <a:schemeClr val="accent1"/>
                  </a:solidFill>
                  <a:prstDash val="solid"/>
                </a:ln>
                <a:solidFill>
                  <a:srgbClr val="FF0000"/>
                </a:solidFill>
                <a:effectLst>
                  <a:outerShdw dist="38100" dir="2640000" algn="bl" rotWithShape="0">
                    <a:schemeClr val="accent1"/>
                  </a:outerShdw>
                </a:effectLst>
              </a:rPr>
              <a:t>MODELOS </a:t>
            </a:r>
          </a:p>
          <a:p>
            <a:pPr algn="ctr"/>
            <a:r>
              <a:rPr lang="es-ES" sz="4000" b="1" dirty="0">
                <a:ln w="12700">
                  <a:solidFill>
                    <a:schemeClr val="accent1"/>
                  </a:solidFill>
                  <a:prstDash val="solid"/>
                </a:ln>
                <a:solidFill>
                  <a:srgbClr val="FF0000"/>
                </a:solidFill>
                <a:effectLst>
                  <a:outerShdw dist="38100" dir="2640000" algn="bl" rotWithShape="0">
                    <a:schemeClr val="accent1"/>
                  </a:outerShdw>
                </a:effectLst>
              </a:rPr>
              <a:t>PEDAGÓGICOS</a:t>
            </a:r>
          </a:p>
        </p:txBody>
      </p:sp>
      <p:sp>
        <p:nvSpPr>
          <p:cNvPr id="12" name="Rectangle 10"/>
          <p:cNvSpPr>
            <a:spLocks noChangeArrowheads="1"/>
          </p:cNvSpPr>
          <p:nvPr/>
        </p:nvSpPr>
        <p:spPr bwMode="auto">
          <a:xfrm>
            <a:off x="458670" y="54719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a:spLocks noChangeArrowheads="1"/>
          </p:cNvSpPr>
          <p:nvPr/>
        </p:nvSpPr>
        <p:spPr bwMode="auto">
          <a:xfrm>
            <a:off x="458670" y="59291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n-US"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n-US" sz="1200" b="0" i="0" u="none" strike="noStrike" cap="none" normalizeH="0" baseline="0">
                <a:ln>
                  <a:noFill/>
                </a:ln>
                <a:solidFill>
                  <a:schemeClr val="tx1"/>
                </a:solidFill>
                <a:effectLst/>
                <a:latin typeface="Calibri" panose="020F0502020204030204" pitchFamily="34" charset="0"/>
                <a:ea typeface="MS Mincho" charset="-128"/>
                <a:cs typeface="Times New Roman" panose="02020603050405020304" pitchFamily="18" charset="0"/>
              </a:rPr>
              <a:t>									</a:t>
            </a:r>
            <a:endParaRPr kumimoji="0" lang="es-MX" altLang="en-US" sz="1800" b="0" i="0" u="none" strike="noStrike" cap="none" normalizeH="0" baseline="0">
              <a:ln>
                <a:noFill/>
              </a:ln>
              <a:solidFill>
                <a:schemeClr val="tx1"/>
              </a:solidFill>
              <a:effectLst/>
              <a:latin typeface="Arial" panose="020B0604020202020204" pitchFamily="34" charset="0"/>
            </a:endParaRPr>
          </a:p>
        </p:txBody>
      </p:sp>
      <p:sp>
        <p:nvSpPr>
          <p:cNvPr id="15" name="CuadroTexto 14"/>
          <p:cNvSpPr txBox="1"/>
          <p:nvPr/>
        </p:nvSpPr>
        <p:spPr>
          <a:xfrm>
            <a:off x="3248537" y="602565"/>
            <a:ext cx="6283450" cy="830997"/>
          </a:xfrm>
          <a:prstGeom prst="rect">
            <a:avLst/>
          </a:prstGeom>
          <a:noFill/>
        </p:spPr>
        <p:txBody>
          <a:bodyPr wrap="none" rtlCol="0">
            <a:spAutoFit/>
          </a:bodyPr>
          <a:lstStyle/>
          <a:p>
            <a:pPr algn="ctr"/>
            <a:r>
              <a:rPr lang="es-ES" sz="2400" b="1" dirty="0"/>
              <a:t>ESCUELA NORMAL DE EDUCACIÓN PREESCOLAR</a:t>
            </a:r>
          </a:p>
          <a:p>
            <a:pPr algn="ctr"/>
            <a:r>
              <a:rPr lang="es-ES" sz="2400" b="1" dirty="0"/>
              <a:t>LICENCIATURA EN EDUCACIÓN PREESCOLAR </a:t>
            </a:r>
            <a:endParaRPr lang="en-US" sz="2400" b="1" dirty="0"/>
          </a:p>
        </p:txBody>
      </p:sp>
    </p:spTree>
    <p:extLst>
      <p:ext uri="{BB962C8B-B14F-4D97-AF65-F5344CB8AC3E}">
        <p14:creationId xmlns:p14="http://schemas.microsoft.com/office/powerpoint/2010/main" val="486777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1290" y="479756"/>
            <a:ext cx="7886700" cy="1325563"/>
          </a:xfrm>
        </p:spPr>
        <p:txBody>
          <a:bodyPr>
            <a:normAutofit/>
          </a:bodyPr>
          <a:lstStyle/>
          <a:p>
            <a:r>
              <a:rPr lang="es-MX" b="1" dirty="0"/>
              <a:t>Competencias genéricas:</a:t>
            </a:r>
          </a:p>
        </p:txBody>
      </p:sp>
      <p:sp>
        <p:nvSpPr>
          <p:cNvPr id="3" name="Marcador de contenido 2"/>
          <p:cNvSpPr>
            <a:spLocks noGrp="1"/>
          </p:cNvSpPr>
          <p:nvPr>
            <p:ph idx="1"/>
          </p:nvPr>
        </p:nvSpPr>
        <p:spPr>
          <a:xfrm>
            <a:off x="1347216" y="1958813"/>
            <a:ext cx="9958103" cy="4525963"/>
          </a:xfrm>
        </p:spPr>
        <p:txBody>
          <a:bodyPr>
            <a:normAutofit/>
          </a:bodyPr>
          <a:lstStyle/>
          <a:p>
            <a:pPr lvl="0"/>
            <a:r>
              <a:rPr lang="es-ES" dirty="0">
                <a:latin typeface="Arial" panose="020B0604020202020204" pitchFamily="34" charset="0"/>
                <a:cs typeface="Arial" panose="020B0604020202020204" pitchFamily="34" charset="0"/>
              </a:rPr>
              <a:t>Soluciona problemas y toma decisiones utilizando su pensamiento crítico y creativo.</a:t>
            </a:r>
            <a:endParaRPr lang="en-US" dirty="0">
              <a:latin typeface="Arial" panose="020B0604020202020204" pitchFamily="34" charset="0"/>
              <a:cs typeface="Arial" panose="020B0604020202020204" pitchFamily="34" charset="0"/>
            </a:endParaRPr>
          </a:p>
          <a:p>
            <a:pPr lvl="0"/>
            <a:r>
              <a:rPr lang="es-ES" dirty="0">
                <a:latin typeface="Arial" panose="020B0604020202020204" pitchFamily="34" charset="0"/>
                <a:cs typeface="Arial" panose="020B0604020202020204" pitchFamily="34" charset="0"/>
              </a:rPr>
              <a:t>Aprende de manera autónoma y muestra iniciativa para auto-regularse y fortalecer su desarrollo personal.</a:t>
            </a:r>
            <a:endParaRPr lang="en-US" dirty="0">
              <a:latin typeface="Arial" panose="020B0604020202020204" pitchFamily="34" charset="0"/>
              <a:cs typeface="Arial" panose="020B0604020202020204" pitchFamily="34" charset="0"/>
            </a:endParaRPr>
          </a:p>
          <a:p>
            <a:pPr lvl="0"/>
            <a:r>
              <a:rPr lang="es-ES" dirty="0">
                <a:latin typeface="Arial" panose="020B0604020202020204" pitchFamily="34" charset="0"/>
                <a:cs typeface="Arial" panose="020B0604020202020204" pitchFamily="34" charset="0"/>
              </a:rPr>
              <a:t>Utiliza las tecnologías de la información y la comunicación de manera crítica.</a:t>
            </a:r>
            <a:endParaRPr lang="en-US" dirty="0">
              <a:latin typeface="Arial" panose="020B0604020202020204" pitchFamily="34" charset="0"/>
              <a:cs typeface="Arial" panose="020B0604020202020204" pitchFamily="34" charset="0"/>
            </a:endParaRPr>
          </a:p>
          <a:p>
            <a:pPr lvl="0"/>
            <a:r>
              <a:rPr lang="es-ES" dirty="0">
                <a:latin typeface="Arial" panose="020B0604020202020204" pitchFamily="34" charset="0"/>
                <a:cs typeface="Arial" panose="020B0604020202020204" pitchFamily="34" charset="0"/>
              </a:rPr>
              <a:t>Aplica sus habilidades lingüísticas y comunicativas en diversos contextos.</a:t>
            </a:r>
            <a:endParaRPr lang="en-US" dirty="0">
              <a:latin typeface="Arial" panose="020B0604020202020204" pitchFamily="34" charset="0"/>
              <a:cs typeface="Arial" panose="020B0604020202020204" pitchFamily="34" charset="0"/>
            </a:endParaRPr>
          </a:p>
          <a:p>
            <a:pPr marL="0" indent="0">
              <a:buNone/>
            </a:pPr>
            <a:endParaRPr lang="en-US" dirty="0"/>
          </a:p>
        </p:txBody>
      </p:sp>
      <p:pic>
        <p:nvPicPr>
          <p:cNvPr id="10"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687521" y="163559"/>
            <a:ext cx="937961" cy="13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761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454C1-9579-B8E1-8235-3CB92F268C4D}"/>
              </a:ext>
            </a:extLst>
          </p:cNvPr>
          <p:cNvSpPr>
            <a:spLocks noGrp="1"/>
          </p:cNvSpPr>
          <p:nvPr>
            <p:ph type="title"/>
          </p:nvPr>
        </p:nvSpPr>
        <p:spPr>
          <a:xfrm>
            <a:off x="1125584" y="133045"/>
            <a:ext cx="9601196" cy="1303867"/>
          </a:xfrm>
        </p:spPr>
        <p:txBody>
          <a:bodyPr>
            <a:normAutofit/>
          </a:bodyPr>
          <a:lstStyle/>
          <a:p>
            <a:pPr algn="ctr"/>
            <a:r>
              <a:rPr lang="es-MX" sz="3600" dirty="0">
                <a:solidFill>
                  <a:srgbClr val="FF0000"/>
                </a:solidFill>
                <a:effectLst/>
                <a:latin typeface="Arial" panose="020B0604020202020204" pitchFamily="34" charset="0"/>
                <a:ea typeface="Calibri" panose="020F0502020204030204" pitchFamily="34" charset="0"/>
              </a:rPr>
              <a:t>Competencias del curso</a:t>
            </a:r>
            <a:endParaRPr lang="es-MX" sz="7200" dirty="0">
              <a:solidFill>
                <a:srgbClr val="FF0000"/>
              </a:solidFill>
            </a:endParaRPr>
          </a:p>
        </p:txBody>
      </p:sp>
      <p:sp>
        <p:nvSpPr>
          <p:cNvPr id="3" name="Marcador de contenido 2">
            <a:extLst>
              <a:ext uri="{FF2B5EF4-FFF2-40B4-BE49-F238E27FC236}">
                <a16:creationId xmlns:a16="http://schemas.microsoft.com/office/drawing/2014/main" id="{D2F47487-3226-C6BE-873E-20A86AC2955C}"/>
              </a:ext>
            </a:extLst>
          </p:cNvPr>
          <p:cNvSpPr>
            <a:spLocks noGrp="1"/>
          </p:cNvSpPr>
          <p:nvPr>
            <p:ph idx="1"/>
          </p:nvPr>
        </p:nvSpPr>
        <p:spPr>
          <a:xfrm>
            <a:off x="838200" y="1265144"/>
            <a:ext cx="10515600" cy="4989513"/>
          </a:xfrm>
        </p:spPr>
        <p:txBody>
          <a:bodyPr>
            <a:normAutofit lnSpcReduction="10000"/>
          </a:bodyPr>
          <a:lstStyle/>
          <a:p>
            <a:pPr marL="0" indent="0" algn="just">
              <a:lnSpc>
                <a:spcPct val="115000"/>
              </a:lnSpc>
              <a:spcBef>
                <a:spcPts val="240"/>
              </a:spcBef>
              <a:spcAft>
                <a:spcPts val="240"/>
              </a:spcAft>
              <a:buNone/>
            </a:pPr>
            <a:r>
              <a:rPr lang="es-MX" sz="2400" dirty="0">
                <a:effectLst/>
                <a:latin typeface="Calibri" panose="020F0502020204030204" pitchFamily="34" charset="0"/>
                <a:ea typeface="Calibri" panose="020F0502020204030204" pitchFamily="34" charset="0"/>
                <a:cs typeface="Times New Roman" panose="02020603050405020304" pitchFamily="18" charset="0"/>
              </a:rPr>
              <a:t>• </a:t>
            </a:r>
            <a:r>
              <a:rPr lang="es-MX" sz="2400" dirty="0">
                <a:effectLst/>
                <a:latin typeface="Arial" panose="020B0604020202020204" pitchFamily="34" charset="0"/>
                <a:ea typeface="Calibri" panose="020F0502020204030204" pitchFamily="34" charset="0"/>
                <a:cs typeface="Arial" panose="020B0604020202020204" pitchFamily="34" charset="0"/>
              </a:rPr>
              <a:t>Plantea las necesidades formativas de los alumnos de acuerdo con sus procesos de desarrollo y de aprendizaje, con base en los nuevos enfoques pedagógicos. </a:t>
            </a:r>
          </a:p>
          <a:p>
            <a:pPr marL="0" indent="0" algn="just">
              <a:lnSpc>
                <a:spcPct val="115000"/>
              </a:lnSpc>
              <a:spcBef>
                <a:spcPts val="240"/>
              </a:spcBef>
              <a:spcAft>
                <a:spcPts val="240"/>
              </a:spcAft>
              <a:buNone/>
            </a:pPr>
            <a:endParaRPr lang="es-MX"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Bef>
                <a:spcPts val="240"/>
              </a:spcBef>
              <a:spcAft>
                <a:spcPts val="240"/>
              </a:spcAft>
              <a:buNone/>
            </a:pPr>
            <a:r>
              <a:rPr lang="es-MX" sz="2400" dirty="0">
                <a:effectLst/>
                <a:latin typeface="Arial" panose="020B0604020202020204" pitchFamily="34" charset="0"/>
                <a:ea typeface="Calibri" panose="020F0502020204030204" pitchFamily="34" charset="0"/>
                <a:cs typeface="Arial" panose="020B0604020202020204" pitchFamily="34" charset="0"/>
              </a:rPr>
              <a:t>• Establece relaciones entre los principios, conceptos disciplinarios y contenidos del plan y programas de estudio en función del logro de aprendizaje de sus alumnos, asegurando la coherencia y continuidad entre los distintos grados y niveles educativos. </a:t>
            </a:r>
          </a:p>
          <a:p>
            <a:pPr marL="0" indent="0" algn="just">
              <a:lnSpc>
                <a:spcPct val="115000"/>
              </a:lnSpc>
              <a:spcBef>
                <a:spcPts val="240"/>
              </a:spcBef>
              <a:spcAft>
                <a:spcPts val="240"/>
              </a:spcAft>
              <a:buNone/>
            </a:pPr>
            <a:endParaRPr lang="es-MX" sz="24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Bef>
                <a:spcPts val="240"/>
              </a:spcBef>
              <a:spcAft>
                <a:spcPts val="240"/>
              </a:spcAft>
              <a:buNone/>
            </a:pPr>
            <a:r>
              <a:rPr lang="es-MX" sz="2400" dirty="0">
                <a:effectLst/>
                <a:latin typeface="Arial" panose="020B0604020202020204" pitchFamily="34" charset="0"/>
                <a:ea typeface="Calibri" panose="020F0502020204030204" pitchFamily="34" charset="0"/>
                <a:cs typeface="Arial" panose="020B0604020202020204" pitchFamily="34" charset="0"/>
              </a:rPr>
              <a:t>• Utiliza metodologías pertinentes y actualizadas para promover el aprendizaje de los alumnos en los diferentes campos, áreas y ámbitos que propone el currículum, considerando los contextos y su desarrollo. </a:t>
            </a:r>
          </a:p>
          <a:p>
            <a:pPr algn="just"/>
            <a:endParaRPr lang="es-MX" sz="3600" dirty="0"/>
          </a:p>
        </p:txBody>
      </p:sp>
      <p:pic>
        <p:nvPicPr>
          <p:cNvPr id="4"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187623" y="105009"/>
            <a:ext cx="937961" cy="13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4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191132" y="46693"/>
            <a:ext cx="937961" cy="135993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4216A8C-E10B-AD29-64D4-B77ABE55DC99}"/>
              </a:ext>
            </a:extLst>
          </p:cNvPr>
          <p:cNvSpPr>
            <a:spLocks noGrp="1"/>
          </p:cNvSpPr>
          <p:nvPr>
            <p:ph idx="1"/>
          </p:nvPr>
        </p:nvSpPr>
        <p:spPr>
          <a:xfrm>
            <a:off x="864326" y="1158512"/>
            <a:ext cx="10515600" cy="5462588"/>
          </a:xfrm>
        </p:spPr>
        <p:txBody>
          <a:bodyPr>
            <a:normAutofit/>
          </a:bodyPr>
          <a:lstStyle/>
          <a:p>
            <a:pPr algn="just">
              <a:lnSpc>
                <a:spcPct val="115000"/>
              </a:lnSpc>
              <a:spcBef>
                <a:spcPts val="240"/>
              </a:spcBef>
              <a:spcAft>
                <a:spcPts val="240"/>
              </a:spcAft>
            </a:pPr>
            <a:r>
              <a:rPr lang="es-MX" dirty="0">
                <a:effectLst/>
                <a:latin typeface="Arial" panose="020B0604020202020204" pitchFamily="34" charset="0"/>
                <a:ea typeface="Calibri" panose="020F0502020204030204" pitchFamily="34" charset="0"/>
                <a:cs typeface="Arial" panose="020B0604020202020204" pitchFamily="34" charset="0"/>
              </a:rPr>
              <a:t>Incorpora los recursos y medios didácticos idóneos para favorecer el aprendizaje de acuerdo con el conocimiento de los procesos de desarrollo cognitivo y socioemocional de los alumnos. </a:t>
            </a:r>
          </a:p>
          <a:p>
            <a:pPr algn="just">
              <a:lnSpc>
                <a:spcPct val="115000"/>
              </a:lnSpc>
              <a:spcBef>
                <a:spcPts val="240"/>
              </a:spcBef>
              <a:spcAft>
                <a:spcPts val="240"/>
              </a:spcAft>
            </a:pPr>
            <a:endParaRPr lang="es-MX"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Bef>
                <a:spcPts val="240"/>
              </a:spcBef>
              <a:spcAft>
                <a:spcPts val="240"/>
              </a:spcAft>
              <a:buNone/>
            </a:pPr>
            <a:r>
              <a:rPr lang="es-MX" dirty="0">
                <a:effectLst/>
                <a:latin typeface="Arial" panose="020B0604020202020204" pitchFamily="34" charset="0"/>
                <a:ea typeface="Calibri" panose="020F0502020204030204" pitchFamily="34" charset="0"/>
                <a:cs typeface="Arial" panose="020B0604020202020204" pitchFamily="34" charset="0"/>
              </a:rPr>
              <a:t>• Selecciona estrategias que favorecen el desarrollo intelectual, físico, social y emocional de los alumnos para procurar el logro de los aprendizajes. </a:t>
            </a:r>
          </a:p>
          <a:p>
            <a:pPr algn="just">
              <a:lnSpc>
                <a:spcPct val="115000"/>
              </a:lnSpc>
              <a:spcBef>
                <a:spcPts val="240"/>
              </a:spcBef>
              <a:spcAft>
                <a:spcPts val="240"/>
              </a:spcAft>
            </a:pPr>
            <a:endParaRPr lang="es-MX"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Bef>
                <a:spcPts val="240"/>
              </a:spcBef>
              <a:spcAft>
                <a:spcPts val="240"/>
              </a:spcAft>
              <a:buNone/>
            </a:pPr>
            <a:r>
              <a:rPr lang="es-MX" dirty="0">
                <a:effectLst/>
                <a:latin typeface="Arial" panose="020B0604020202020204" pitchFamily="34" charset="0"/>
                <a:ea typeface="Calibri" panose="020F0502020204030204" pitchFamily="34" charset="0"/>
                <a:cs typeface="Arial" panose="020B0604020202020204" pitchFamily="34" charset="0"/>
              </a:rPr>
              <a:t>• Emplea los medios tecnológicos y las fuentes de información científica disponibles para mantenerse actualizado respecto a los diversos campos de conocimiento que intervienen en su trabajo docente. </a:t>
            </a:r>
          </a:p>
          <a:p>
            <a:pPr marL="0" indent="0" algn="just">
              <a:buNone/>
            </a:pPr>
            <a:endParaRPr lang="es-MX"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439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0752D8-19BA-3995-1812-DF56D2C3375D}"/>
              </a:ext>
            </a:extLst>
          </p:cNvPr>
          <p:cNvSpPr>
            <a:spLocks noGrp="1"/>
          </p:cNvSpPr>
          <p:nvPr>
            <p:ph idx="1"/>
          </p:nvPr>
        </p:nvSpPr>
        <p:spPr>
          <a:xfrm>
            <a:off x="853303" y="1497370"/>
            <a:ext cx="10515600" cy="5861050"/>
          </a:xfrm>
        </p:spPr>
        <p:txBody>
          <a:bodyPr>
            <a:normAutofit/>
          </a:bodyPr>
          <a:lstStyle/>
          <a:p>
            <a:pPr algn="just">
              <a:lnSpc>
                <a:spcPct val="115000"/>
              </a:lnSpc>
              <a:spcBef>
                <a:spcPts val="240"/>
              </a:spcBef>
              <a:spcAft>
                <a:spcPts val="240"/>
              </a:spcAft>
            </a:pPr>
            <a:r>
              <a:rPr lang="es-MX" dirty="0">
                <a:effectLst/>
                <a:latin typeface="Arial" panose="020B0604020202020204" pitchFamily="34" charset="0"/>
                <a:ea typeface="Calibri" panose="020F0502020204030204" pitchFamily="34" charset="0"/>
                <a:cs typeface="Arial" panose="020B0604020202020204" pitchFamily="34" charset="0"/>
              </a:rPr>
              <a:t>Utiliza los recursos metodológicos y técnicos de la investigación para explicar, comprender situaciones educativas y mejorar su docencia. </a:t>
            </a:r>
          </a:p>
          <a:p>
            <a:pPr marL="0" indent="0" algn="just">
              <a:lnSpc>
                <a:spcPct val="115000"/>
              </a:lnSpc>
              <a:spcBef>
                <a:spcPts val="240"/>
              </a:spcBef>
              <a:spcAft>
                <a:spcPts val="240"/>
              </a:spcAft>
              <a:buNone/>
            </a:pPr>
            <a:endParaRPr lang="es-MX"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Bef>
                <a:spcPts val="240"/>
              </a:spcBef>
              <a:spcAft>
                <a:spcPts val="240"/>
              </a:spcAft>
              <a:buNone/>
            </a:pPr>
            <a:r>
              <a:rPr lang="es-MX" dirty="0">
                <a:effectLst/>
                <a:latin typeface="Arial" panose="020B0604020202020204" pitchFamily="34" charset="0"/>
                <a:ea typeface="Calibri" panose="020F0502020204030204" pitchFamily="34" charset="0"/>
                <a:cs typeface="Arial" panose="020B0604020202020204" pitchFamily="34" charset="0"/>
              </a:rPr>
              <a:t>• Orienta su actuación profesional con sentido ético-</a:t>
            </a:r>
            <a:r>
              <a:rPr lang="es-MX" dirty="0" err="1">
                <a:effectLst/>
                <a:latin typeface="Arial" panose="020B0604020202020204" pitchFamily="34" charset="0"/>
                <a:ea typeface="Calibri" panose="020F0502020204030204" pitchFamily="34" charset="0"/>
                <a:cs typeface="Arial" panose="020B0604020202020204" pitchFamily="34" charset="0"/>
              </a:rPr>
              <a:t>valoral</a:t>
            </a:r>
            <a:r>
              <a:rPr lang="es-MX" dirty="0">
                <a:effectLst/>
                <a:latin typeface="Arial" panose="020B0604020202020204" pitchFamily="34" charset="0"/>
                <a:ea typeface="Calibri" panose="020F0502020204030204" pitchFamily="34" charset="0"/>
                <a:cs typeface="Arial" panose="020B0604020202020204" pitchFamily="34" charset="0"/>
              </a:rPr>
              <a:t> y asume los diversos principios y reglas que aseguran una mejor convivencia institucional y social, en beneficio de los alumnos y de la comunidad escolar. </a:t>
            </a:r>
          </a:p>
          <a:p>
            <a:pPr marL="0" indent="0" algn="just">
              <a:lnSpc>
                <a:spcPct val="115000"/>
              </a:lnSpc>
              <a:spcBef>
                <a:spcPts val="240"/>
              </a:spcBef>
              <a:spcAft>
                <a:spcPts val="240"/>
              </a:spcAft>
              <a:buNone/>
            </a:pPr>
            <a:endParaRPr lang="es-MX"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Bef>
                <a:spcPts val="240"/>
              </a:spcBef>
              <a:spcAft>
                <a:spcPts val="240"/>
              </a:spcAft>
              <a:buNone/>
            </a:pPr>
            <a:r>
              <a:rPr lang="es-MX" dirty="0">
                <a:effectLst/>
                <a:latin typeface="Arial" panose="020B0604020202020204" pitchFamily="34" charset="0"/>
                <a:ea typeface="Calibri" panose="020F0502020204030204" pitchFamily="34" charset="0"/>
                <a:cs typeface="Arial" panose="020B0604020202020204" pitchFamily="34" charset="0"/>
              </a:rPr>
              <a:t>• Decide las estrategias pedagógicas para minimizar o eliminar las barreras para el aprendizaje y la participación asegurando una educación inclusiva.</a:t>
            </a:r>
          </a:p>
          <a:p>
            <a:pPr marL="0" indent="0" algn="just">
              <a:buNone/>
            </a:pPr>
            <a:endParaRPr lang="es-MX" sz="4000" dirty="0">
              <a:latin typeface="Arial" panose="020B0604020202020204" pitchFamily="34" charset="0"/>
              <a:cs typeface="Arial" panose="020B0604020202020204" pitchFamily="34" charset="0"/>
            </a:endParaRPr>
          </a:p>
        </p:txBody>
      </p:sp>
      <p:pic>
        <p:nvPicPr>
          <p:cNvPr id="4"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151944" y="163559"/>
            <a:ext cx="937961" cy="13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0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391134941"/>
              </p:ext>
            </p:extLst>
          </p:nvPr>
        </p:nvGraphicFramePr>
        <p:xfrm>
          <a:off x="1560512" y="1262130"/>
          <a:ext cx="9144000" cy="53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2089678" y="110165"/>
            <a:ext cx="7797662" cy="11519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es-MX" sz="3600" b="1" dirty="0">
                <a:solidFill>
                  <a:srgbClr val="FF0000"/>
                </a:solidFill>
              </a:rPr>
              <a:t>Unidades de aprendizaje</a:t>
            </a:r>
            <a:r>
              <a:rPr lang="es-MX" sz="3600" b="1" dirty="0"/>
              <a:t/>
            </a:r>
            <a:br>
              <a:rPr lang="es-MX" sz="3600" b="1" dirty="0"/>
            </a:br>
            <a:endParaRPr lang="es-MX" sz="3600" b="1" dirty="0"/>
          </a:p>
        </p:txBody>
      </p:sp>
      <p:pic>
        <p:nvPicPr>
          <p:cNvPr id="12" name="Imagen 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399" r="19650"/>
          <a:stretch/>
        </p:blipFill>
        <p:spPr bwMode="auto">
          <a:xfrm>
            <a:off x="687521" y="163559"/>
            <a:ext cx="937961" cy="13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51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58670" y="1267716"/>
            <a:ext cx="1971021" cy="46836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Título 1"/>
          <p:cNvSpPr>
            <a:spLocks noGrp="1"/>
          </p:cNvSpPr>
          <p:nvPr>
            <p:ph type="title"/>
          </p:nvPr>
        </p:nvSpPr>
        <p:spPr>
          <a:xfrm>
            <a:off x="2117102" y="-128414"/>
            <a:ext cx="7797662" cy="1151965"/>
          </a:xfrm>
        </p:spPr>
        <p:txBody>
          <a:bodyPr>
            <a:normAutofit/>
          </a:bodyPr>
          <a:lstStyle/>
          <a:p>
            <a:r>
              <a:rPr lang="es-MX" sz="3600" b="1" dirty="0">
                <a:solidFill>
                  <a:srgbClr val="FF0000"/>
                </a:solidFill>
              </a:rPr>
              <a:t>Criterios de Evaluación</a:t>
            </a:r>
          </a:p>
        </p:txBody>
      </p:sp>
      <p:pic>
        <p:nvPicPr>
          <p:cNvPr id="11" name="Imagen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99" r="19650"/>
          <a:stretch/>
        </p:blipFill>
        <p:spPr bwMode="auto">
          <a:xfrm>
            <a:off x="151944" y="137433"/>
            <a:ext cx="937961" cy="135993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827B3D3A-613A-F3FD-8B02-58DF2E298EEA}"/>
              </a:ext>
            </a:extLst>
          </p:cNvPr>
          <p:cNvPicPr>
            <a:picLocks noChangeAspect="1"/>
          </p:cNvPicPr>
          <p:nvPr/>
        </p:nvPicPr>
        <p:blipFill rotWithShape="1">
          <a:blip r:embed="rId4"/>
          <a:srcRect l="63689" t="36144" r="13319" b="25015"/>
          <a:stretch/>
        </p:blipFill>
        <p:spPr>
          <a:xfrm>
            <a:off x="2326659" y="1096884"/>
            <a:ext cx="9332328" cy="4441593"/>
          </a:xfrm>
          <a:prstGeom prst="rect">
            <a:avLst/>
          </a:prstGeom>
        </p:spPr>
      </p:pic>
    </p:spTree>
    <p:extLst>
      <p:ext uri="{BB962C8B-B14F-4D97-AF65-F5344CB8AC3E}">
        <p14:creationId xmlns:p14="http://schemas.microsoft.com/office/powerpoint/2010/main" val="136286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82614" y="137433"/>
            <a:ext cx="752111" cy="109047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28E056D6-BFF6-4548-B325-14925251BFB2}"/>
              </a:ext>
            </a:extLst>
          </p:cNvPr>
          <p:cNvSpPr txBox="1"/>
          <p:nvPr/>
        </p:nvSpPr>
        <p:spPr>
          <a:xfrm>
            <a:off x="820349" y="137433"/>
            <a:ext cx="10541726" cy="6987554"/>
          </a:xfrm>
          <a:prstGeom prst="rect">
            <a:avLst/>
          </a:prstGeom>
          <a:noFill/>
        </p:spPr>
        <p:txBody>
          <a:bodyPr wrap="square" rtlCol="0">
            <a:spAutoFit/>
          </a:bodyPr>
          <a:lstStyle/>
          <a:p>
            <a:pPr algn="ctr">
              <a:lnSpc>
                <a:spcPct val="115000"/>
              </a:lnSpc>
              <a:spcAft>
                <a:spcPts val="1000"/>
              </a:spcAft>
            </a:pPr>
            <a:r>
              <a:rPr lang="es-MX"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Observaciones:</a:t>
            </a:r>
            <a:r>
              <a:rPr lang="es-MX"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MX" sz="2000" dirty="0">
                <a:effectLst/>
                <a:latin typeface="Arial" panose="020B0604020202020204" pitchFamily="34"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s-MX" sz="2000" dirty="0">
                <a:effectLst/>
                <a:latin typeface="Arial" panose="020B0604020202020204" pitchFamily="34" charset="0"/>
                <a:ea typeface="Calibri" panose="020F0502020204030204" pitchFamily="34" charset="0"/>
                <a:cs typeface="Times New Roman" panose="02020603050405020304" pitchFamily="18" charset="0"/>
              </a:rPr>
              <a:t>La buena actitud, disposición, respeto y atención, serán determinantes para la aprobación de los cursos, a criterio del docente responsable del curso. Con el propósito de tener una formación </a:t>
            </a:r>
            <a:r>
              <a:rPr lang="es-MX" sz="2000" dirty="0" smtClean="0">
                <a:effectLst/>
                <a:latin typeface="Arial" panose="020B0604020202020204" pitchFamily="34" charset="0"/>
                <a:ea typeface="Calibri" panose="020F0502020204030204" pitchFamily="34" charset="0"/>
                <a:cs typeface="Times New Roman" panose="02020603050405020304" pitchFamily="18" charset="0"/>
              </a:rPr>
              <a:t>valorar, </a:t>
            </a:r>
            <a:r>
              <a:rPr lang="es-MX" sz="2000" dirty="0">
                <a:effectLst/>
                <a:latin typeface="Arial" panose="020B0604020202020204" pitchFamily="34" charset="0"/>
                <a:ea typeface="Calibri" panose="020F0502020204030204" pitchFamily="34" charset="0"/>
                <a:cs typeface="Times New Roman" panose="02020603050405020304" pitchFamily="18" charset="0"/>
              </a:rPr>
              <a:t>para el logro de su vida profesional.</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MX" sz="2000" dirty="0">
                <a:effectLst/>
                <a:latin typeface="Arial" panose="020B0604020202020204" pitchFamily="34"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s-MX" sz="2000" dirty="0">
                <a:effectLst/>
                <a:latin typeface="Arial" panose="020B0604020202020204" pitchFamily="34" charset="0"/>
                <a:ea typeface="Calibri" panose="020F0502020204030204" pitchFamily="34" charset="0"/>
                <a:cs typeface="Times New Roman" panose="02020603050405020304" pitchFamily="18" charset="0"/>
              </a:rPr>
              <a:t>El protocolo de atención para las alumnas, en el caso de alguna situación relacionada con el proceso educativo y particularmente con alguno de los maestros, deberá conducirse de la siguiente manera: primero con el maestro o maestra, encargado (a) del curso, en caso de que no se dé respuesta, acudir con la subdirectora académica Dra. Alina Lorena Arreola </a:t>
            </a:r>
            <a:r>
              <a:rPr lang="es-MX" sz="2000" dirty="0" err="1">
                <a:effectLst/>
                <a:latin typeface="Arial" panose="020B0604020202020204" pitchFamily="34" charset="0"/>
                <a:ea typeface="Calibri" panose="020F0502020204030204" pitchFamily="34" charset="0"/>
                <a:cs typeface="Times New Roman" panose="02020603050405020304" pitchFamily="18" charset="0"/>
              </a:rPr>
              <a:t>Glz</a:t>
            </a:r>
            <a:r>
              <a:rPr lang="es-MX" sz="2000" dirty="0">
                <a:effectLst/>
                <a:latin typeface="Arial" panose="020B0604020202020204" pitchFamily="34"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MX" sz="20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15000"/>
              </a:lnSpc>
              <a:spcAft>
                <a:spcPts val="1000"/>
              </a:spcAft>
            </a:pPr>
            <a:r>
              <a:rPr lang="es-MX" sz="2000" dirty="0">
                <a:effectLst/>
                <a:latin typeface="Arial" panose="020B0604020202020204" pitchFamily="34" charset="0"/>
                <a:ea typeface="Calibri" panose="020F0502020204030204" pitchFamily="34" charset="0"/>
                <a:cs typeface="Times New Roman" panose="02020603050405020304" pitchFamily="18" charset="0"/>
              </a:rPr>
              <a:t>Una sesión equivale a dos asistencias (la duración de una hora clase, es de 45 minutos). El mandar justificante, implica mandar los trabajos a destiempo, sin embargo, no significa que no se aplica la inasistencia.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MX" sz="2000" dirty="0">
                <a:effectLst/>
                <a:latin typeface="Arial" panose="020B0604020202020204" pitchFamily="34" charset="0"/>
                <a:ea typeface="Calibri" panose="020F0502020204030204" pitchFamily="34" charset="0"/>
                <a:cs typeface="Times New Roman" panose="02020603050405020304" pitchFamily="18" charset="0"/>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2000" dirty="0"/>
          </a:p>
        </p:txBody>
      </p:sp>
    </p:spTree>
    <p:extLst>
      <p:ext uri="{BB962C8B-B14F-4D97-AF65-F5344CB8AC3E}">
        <p14:creationId xmlns:p14="http://schemas.microsoft.com/office/powerpoint/2010/main" val="3651020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AE3CD80-2015-9141-78D2-9526C90638ED}"/>
              </a:ext>
            </a:extLst>
          </p:cNvPr>
          <p:cNvSpPr>
            <a:spLocks noGrp="1"/>
          </p:cNvSpPr>
          <p:nvPr>
            <p:ph idx="1"/>
          </p:nvPr>
        </p:nvSpPr>
        <p:spPr>
          <a:xfrm>
            <a:off x="755741" y="583020"/>
            <a:ext cx="10515600" cy="5732462"/>
          </a:xfrm>
        </p:spPr>
        <p:txBody>
          <a:bodyPr>
            <a:normAutofit fontScale="85000" lnSpcReduction="20000"/>
          </a:bodyPr>
          <a:lstStyle/>
          <a:p>
            <a:pPr marL="0" lvl="0" indent="0" algn="just">
              <a:lnSpc>
                <a:spcPct val="115000"/>
              </a:lnSpc>
              <a:buNone/>
            </a:pPr>
            <a:r>
              <a:rPr lang="es-MX" sz="2800" dirty="0">
                <a:effectLst/>
                <a:latin typeface="Arial" panose="020B0604020202020204" pitchFamily="34" charset="0"/>
                <a:ea typeface="Calibri" panose="020F0502020204030204" pitchFamily="34" charset="0"/>
                <a:cs typeface="Arial" panose="020B0604020202020204" pitchFamily="34" charset="0"/>
              </a:rPr>
              <a:t>Todas las evidencias (desempeño, conocimiento y de producto) que muestre el alumno a través del portafolio, serán acompañadas de rúbricas, listas de cotejo y /o escalas de estimación, que previamente dio a conocer el docente.</a:t>
            </a:r>
          </a:p>
          <a:p>
            <a:pPr marL="0" lvl="0" indent="0" algn="just">
              <a:lnSpc>
                <a:spcPct val="115000"/>
              </a:lnSpc>
              <a:buNone/>
            </a:pPr>
            <a:endParaRPr lang="es-MX" sz="2800"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15000"/>
              </a:lnSpc>
              <a:buNone/>
            </a:pPr>
            <a:r>
              <a:rPr lang="es-MX" sz="2800" dirty="0">
                <a:effectLst/>
                <a:latin typeface="Arial" panose="020B0604020202020204" pitchFamily="34" charset="0"/>
                <a:ea typeface="Calibri" panose="020F0502020204030204" pitchFamily="34" charset="0"/>
                <a:cs typeface="Arial" panose="020B0604020202020204" pitchFamily="34" charset="0"/>
              </a:rPr>
              <a:t>Si por alguna razón se encuentra en los trabajos elaborados por los alumnos normalistas el plagio (copia) la calificación, será determinada por el docente encargado del curso, tomando en cuenta la situación. </a:t>
            </a:r>
          </a:p>
          <a:p>
            <a:pPr indent="0">
              <a:lnSpc>
                <a:spcPct val="115000"/>
              </a:lnSpc>
              <a:buNone/>
            </a:pPr>
            <a:r>
              <a:rPr lang="es-MX" sz="2800" dirty="0">
                <a:effectLst/>
                <a:latin typeface="Arial" panose="020B0604020202020204" pitchFamily="34" charset="0"/>
                <a:ea typeface="Calibri" panose="020F0502020204030204" pitchFamily="34" charset="0"/>
                <a:cs typeface="Arial" panose="020B0604020202020204" pitchFamily="34" charset="0"/>
              </a:rPr>
              <a:t> </a:t>
            </a:r>
          </a:p>
          <a:p>
            <a:pPr marL="0" lvl="0" indent="0" algn="just">
              <a:lnSpc>
                <a:spcPct val="115000"/>
              </a:lnSpc>
              <a:spcAft>
                <a:spcPts val="1000"/>
              </a:spcAft>
              <a:buNone/>
            </a:pPr>
            <a:r>
              <a:rPr lang="es-MX" sz="2800" dirty="0">
                <a:effectLst/>
                <a:latin typeface="Arial" panose="020B0604020202020204" pitchFamily="34" charset="0"/>
                <a:ea typeface="Calibri" panose="020F0502020204030204" pitchFamily="34" charset="0"/>
                <a:cs typeface="Arial" panose="020B0604020202020204" pitchFamily="34" charset="0"/>
              </a:rPr>
              <a:t>La evidencia integradora tendrá una rúbrica con indicadores de todos los cursos que conforman este semestre.</a:t>
            </a:r>
          </a:p>
          <a:p>
            <a:pPr marL="0" indent="0" algn="just">
              <a:lnSpc>
                <a:spcPct val="115000"/>
              </a:lnSpc>
              <a:spcAft>
                <a:spcPts val="1000"/>
              </a:spcAft>
              <a:buNone/>
            </a:pPr>
            <a:r>
              <a:rPr lang="es-MX" sz="2800" dirty="0">
                <a:latin typeface="Arial" panose="020B0604020202020204" pitchFamily="34" charset="0"/>
                <a:cs typeface="Arial" panose="020B0604020202020204" pitchFamily="34" charset="0"/>
              </a:rPr>
              <a:t>Las alumnas que reprueben semestre deberán presentar la EVIDENCIA FINAL para tener derecho al examen de regularización. </a:t>
            </a:r>
            <a:endParaRPr lang="en-US" sz="2800" dirty="0">
              <a:latin typeface="Arial" panose="020B0604020202020204" pitchFamily="34" charset="0"/>
              <a:cs typeface="Arial" panose="020B0604020202020204" pitchFamily="34" charset="0"/>
            </a:endParaRPr>
          </a:p>
          <a:p>
            <a:pPr marL="0" lvl="0" indent="0" algn="just">
              <a:lnSpc>
                <a:spcPct val="115000"/>
              </a:lnSpc>
              <a:spcAft>
                <a:spcPts val="1000"/>
              </a:spcAft>
              <a:buNone/>
            </a:pPr>
            <a:endParaRPr lang="es-MX" sz="2800" dirty="0">
              <a:effectLst/>
              <a:ea typeface="Calibri" panose="020F0502020204030204" pitchFamily="34" charset="0"/>
              <a:cs typeface="Times New Roman" panose="02020603050405020304" pitchFamily="18" charset="0"/>
            </a:endParaRPr>
          </a:p>
          <a:p>
            <a:pPr marL="0" indent="0">
              <a:buNone/>
            </a:pPr>
            <a:endParaRPr lang="es-MX" dirty="0"/>
          </a:p>
        </p:txBody>
      </p:sp>
      <p:pic>
        <p:nvPicPr>
          <p:cNvPr id="4"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102519" y="0"/>
            <a:ext cx="653222" cy="94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67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ackgroundRemoval t="0" b="100000" l="0" r="90000"/>
                    </a14:imgEffect>
                  </a14:imgLayer>
                </a14:imgProps>
              </a:ext>
            </a:extLst>
          </a:blip>
          <a:stretch>
            <a:fillRect/>
          </a:stretch>
        </p:blipFill>
        <p:spPr>
          <a:xfrm>
            <a:off x="9392194" y="578727"/>
            <a:ext cx="3148148" cy="3556094"/>
          </a:xfrm>
          <a:prstGeom prst="rect">
            <a:avLst/>
          </a:prstGeom>
        </p:spPr>
      </p:pic>
      <p:sp>
        <p:nvSpPr>
          <p:cNvPr id="3" name="CuadroTexto 29"/>
          <p:cNvSpPr txBox="1"/>
          <p:nvPr/>
        </p:nvSpPr>
        <p:spPr>
          <a:xfrm>
            <a:off x="1202039" y="0"/>
            <a:ext cx="8973925" cy="584775"/>
          </a:xfrm>
          <a:prstGeom prst="rect">
            <a:avLst/>
          </a:prstGeom>
          <a:noFill/>
        </p:spPr>
        <p:txBody>
          <a:bodyPr vert="horz" wrap="square" rtlCol="0" anchor="ctr" anchorCtr="1">
            <a:spAutoFit/>
            <a:scene3d>
              <a:camera prst="orthographicFront"/>
              <a:lightRig rig="harsh" dir="t"/>
            </a:scene3d>
            <a:sp3d extrusionH="57150" prstMaterial="matte">
              <a:bevelT w="63500" h="12700" prst="angle"/>
              <a:contourClr>
                <a:schemeClr val="bg1">
                  <a:lumMod val="65000"/>
                </a:schemeClr>
              </a:contourClr>
            </a:sp3d>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3200" b="1" dirty="0" smtClean="0">
                <a:ln>
                  <a:solidFill>
                    <a:schemeClr val="tx1"/>
                  </a:solidFill>
                </a:ln>
                <a:solidFill>
                  <a:srgbClr val="FF0000"/>
                </a:solidFill>
                <a:effectLst>
                  <a:glow rad="63500">
                    <a:schemeClr val="accent3">
                      <a:satMod val="175000"/>
                      <a:alpha val="40000"/>
                    </a:schemeClr>
                  </a:glow>
                </a:effectLst>
                <a:latin typeface="Arial" panose="020B0604020202020204" pitchFamily="34" charset="0"/>
                <a:cs typeface="Arial" panose="020B0604020202020204" pitchFamily="34" charset="0"/>
              </a:rPr>
              <a:t>REGLAMENTO </a:t>
            </a:r>
            <a:endParaRPr lang="es-MX" sz="3200" b="1" dirty="0">
              <a:ln>
                <a:solidFill>
                  <a:schemeClr val="tx1"/>
                </a:solidFill>
              </a:ln>
              <a:solidFill>
                <a:srgbClr val="FF0000"/>
              </a:solidFill>
              <a:effectLst>
                <a:glow rad="63500">
                  <a:schemeClr val="accent3">
                    <a:satMod val="175000"/>
                    <a:alpha val="40000"/>
                  </a:schemeClr>
                </a:glow>
              </a:effectLst>
              <a:latin typeface="Arial" panose="020B0604020202020204" pitchFamily="34" charset="0"/>
              <a:cs typeface="Arial" panose="020B0604020202020204" pitchFamily="34" charset="0"/>
            </a:endParaRPr>
          </a:p>
        </p:txBody>
      </p:sp>
      <p:sp>
        <p:nvSpPr>
          <p:cNvPr id="5" name="CuadroTexto 4"/>
          <p:cNvSpPr txBox="1"/>
          <p:nvPr/>
        </p:nvSpPr>
        <p:spPr>
          <a:xfrm>
            <a:off x="470261" y="584775"/>
            <a:ext cx="9601202" cy="6776214"/>
          </a:xfrm>
          <a:prstGeom prst="rect">
            <a:avLst/>
          </a:prstGeom>
          <a:noFill/>
        </p:spPr>
        <p:txBody>
          <a:bodyPr wrap="square" rtlCol="0">
            <a:spAutoFit/>
          </a:bodyPr>
          <a:lstStyle/>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r>
              <a:rPr lang="es-MX" sz="2000" b="1" kern="0" dirty="0">
                <a:latin typeface="Arial" panose="020B0604020202020204" pitchFamily="34" charset="0"/>
                <a:ea typeface="Arial"/>
                <a:cs typeface="Arial" panose="020B0604020202020204" pitchFamily="34" charset="0"/>
                <a:sym typeface="Arial"/>
              </a:rPr>
              <a:t>Tener los materiales necesarios de la clase  </a:t>
            </a:r>
            <a:r>
              <a:rPr lang="es-MX" sz="2000" b="1" kern="0" dirty="0" smtClean="0">
                <a:latin typeface="Arial" panose="020B0604020202020204" pitchFamily="34" charset="0"/>
                <a:ea typeface="Arial"/>
                <a:cs typeface="Arial" panose="020B0604020202020204" pitchFamily="34" charset="0"/>
                <a:sym typeface="Arial"/>
              </a:rPr>
              <a:t>(tareas, </a:t>
            </a:r>
            <a:r>
              <a:rPr lang="es-MX" sz="2000" b="1" kern="0" dirty="0">
                <a:latin typeface="Arial" panose="020B0604020202020204" pitchFamily="34" charset="0"/>
                <a:ea typeface="Arial"/>
                <a:cs typeface="Arial" panose="020B0604020202020204" pitchFamily="34" charset="0"/>
                <a:sym typeface="Arial"/>
              </a:rPr>
              <a:t>reportes de lectura, consultas, etc.) </a:t>
            </a:r>
          </a:p>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r>
              <a:rPr lang="es-MX" sz="2000" b="1" kern="0" dirty="0">
                <a:latin typeface="Arial" panose="020B0604020202020204" pitchFamily="34" charset="0"/>
                <a:ea typeface="Arial"/>
                <a:cs typeface="Arial" panose="020B0604020202020204" pitchFamily="34" charset="0"/>
                <a:sym typeface="Arial"/>
              </a:rPr>
              <a:t>Trabajos duplicados se calificarán con cero.</a:t>
            </a:r>
          </a:p>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r>
              <a:rPr lang="es-MX" sz="2000" b="1" kern="0" dirty="0" smtClean="0">
                <a:latin typeface="Arial" panose="020B0604020202020204" pitchFamily="34" charset="0"/>
                <a:ea typeface="Arial"/>
                <a:cs typeface="Arial" panose="020B0604020202020204" pitchFamily="34" charset="0"/>
                <a:sym typeface="Arial"/>
              </a:rPr>
              <a:t>Entregar tareas </a:t>
            </a:r>
            <a:r>
              <a:rPr lang="es-MX" sz="2000" b="1" kern="0" dirty="0">
                <a:latin typeface="Arial" panose="020B0604020202020204" pitchFamily="34" charset="0"/>
                <a:ea typeface="Arial"/>
                <a:cs typeface="Arial" panose="020B0604020202020204" pitchFamily="34" charset="0"/>
                <a:sym typeface="Arial"/>
              </a:rPr>
              <a:t>y trabajos </a:t>
            </a:r>
            <a:r>
              <a:rPr lang="es-MX" sz="2000" b="1" kern="0" dirty="0" smtClean="0">
                <a:latin typeface="Arial" panose="020B0604020202020204" pitchFamily="34" charset="0"/>
                <a:ea typeface="Arial"/>
                <a:cs typeface="Arial" panose="020B0604020202020204" pitchFamily="34" charset="0"/>
                <a:sym typeface="Arial"/>
              </a:rPr>
              <a:t>en </a:t>
            </a:r>
            <a:r>
              <a:rPr lang="es-MX" sz="2000" b="1" kern="0" dirty="0">
                <a:latin typeface="Arial" panose="020B0604020202020204" pitchFamily="34" charset="0"/>
                <a:ea typeface="Arial"/>
                <a:cs typeface="Arial" panose="020B0604020202020204" pitchFamily="34" charset="0"/>
                <a:sym typeface="Arial"/>
              </a:rPr>
              <a:t>tiempo y </a:t>
            </a:r>
            <a:r>
              <a:rPr lang="es-MX" sz="2000" b="1" kern="0" dirty="0" smtClean="0">
                <a:latin typeface="Arial" panose="020B0604020202020204" pitchFamily="34" charset="0"/>
                <a:ea typeface="Arial"/>
                <a:cs typeface="Arial" panose="020B0604020202020204" pitchFamily="34" charset="0"/>
                <a:sym typeface="Arial"/>
              </a:rPr>
              <a:t>forma (solo si tiene justificante </a:t>
            </a:r>
            <a:r>
              <a:rPr lang="es-MX" sz="2000" b="1" kern="0" smtClean="0">
                <a:latin typeface="Arial" panose="020B0604020202020204" pitchFamily="34" charset="0"/>
                <a:ea typeface="Arial"/>
                <a:cs typeface="Arial" panose="020B0604020202020204" pitchFamily="34" charset="0"/>
                <a:sym typeface="Arial"/>
              </a:rPr>
              <a:t>de falta se </a:t>
            </a:r>
            <a:r>
              <a:rPr lang="es-MX" sz="2000" b="1" kern="0" dirty="0" smtClean="0">
                <a:latin typeface="Arial" panose="020B0604020202020204" pitchFamily="34" charset="0"/>
                <a:ea typeface="Arial"/>
                <a:cs typeface="Arial" panose="020B0604020202020204" pitchFamily="34" charset="0"/>
                <a:sym typeface="Arial"/>
              </a:rPr>
              <a:t>aceptan lo trabajos a destiempo)</a:t>
            </a:r>
            <a:endParaRPr lang="es-MX" sz="2000" b="1" kern="0" dirty="0">
              <a:latin typeface="Arial" panose="020B0604020202020204" pitchFamily="34" charset="0"/>
              <a:ea typeface="Arial"/>
              <a:cs typeface="Arial" panose="020B0604020202020204" pitchFamily="34" charset="0"/>
              <a:sym typeface="Arial"/>
            </a:endParaRPr>
          </a:p>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r>
              <a:rPr lang="es-MX" sz="2000" b="1" kern="0" dirty="0" smtClean="0">
                <a:latin typeface="Arial" panose="020B0604020202020204" pitchFamily="34" charset="0"/>
                <a:ea typeface="Arial"/>
                <a:cs typeface="Arial" panose="020B0604020202020204" pitchFamily="34" charset="0"/>
                <a:sym typeface="Arial"/>
              </a:rPr>
              <a:t>La </a:t>
            </a:r>
            <a:r>
              <a:rPr lang="es-MX" sz="2000" b="1" kern="0" dirty="0">
                <a:latin typeface="Arial" panose="020B0604020202020204" pitchFamily="34" charset="0"/>
                <a:ea typeface="Arial"/>
                <a:cs typeface="Arial" panose="020B0604020202020204" pitchFamily="34" charset="0"/>
                <a:sym typeface="Arial"/>
              </a:rPr>
              <a:t>asistencia será indispensable para la aprobación del curso </a:t>
            </a:r>
            <a:endParaRPr lang="es-MX" sz="2000" b="1" kern="0" dirty="0" smtClean="0">
              <a:latin typeface="Arial" panose="020B0604020202020204" pitchFamily="34" charset="0"/>
              <a:ea typeface="Arial"/>
              <a:cs typeface="Arial" panose="020B0604020202020204" pitchFamily="34" charset="0"/>
              <a:sym typeface="Arial"/>
            </a:endParaRPr>
          </a:p>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r>
              <a:rPr lang="es-MX" sz="2000" b="1" kern="0" dirty="0" smtClean="0">
                <a:latin typeface="Arial" panose="020B0604020202020204" pitchFamily="34" charset="0"/>
                <a:ea typeface="Arial"/>
                <a:cs typeface="Arial" panose="020B0604020202020204" pitchFamily="34" charset="0"/>
                <a:sym typeface="Arial"/>
              </a:rPr>
              <a:t>Ser </a:t>
            </a:r>
            <a:r>
              <a:rPr lang="es-MX" sz="2000" b="1" kern="0" dirty="0">
                <a:latin typeface="Arial" panose="020B0604020202020204" pitchFamily="34" charset="0"/>
                <a:ea typeface="Arial"/>
                <a:cs typeface="Arial" panose="020B0604020202020204" pitchFamily="34" charset="0"/>
                <a:sym typeface="Arial"/>
              </a:rPr>
              <a:t>respetuoso y puntual en las clases.</a:t>
            </a:r>
          </a:p>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r>
              <a:rPr lang="es-MX" sz="2000" b="1" kern="0" dirty="0">
                <a:latin typeface="Arial" panose="020B0604020202020204" pitchFamily="34" charset="0"/>
                <a:ea typeface="Arial"/>
                <a:cs typeface="Arial" panose="020B0604020202020204" pitchFamily="34" charset="0"/>
                <a:sym typeface="Arial"/>
              </a:rPr>
              <a:t>Participar en clase </a:t>
            </a:r>
          </a:p>
          <a:p>
            <a:pPr marL="345440" indent="-345440" algn="just" defTabSz="905255">
              <a:lnSpc>
                <a:spcPct val="80000"/>
              </a:lnSpc>
              <a:spcBef>
                <a:spcPts val="1900"/>
              </a:spcBef>
              <a:buClr>
                <a:srgbClr val="EC714F"/>
              </a:buClr>
              <a:buSzPct val="110000"/>
              <a:buChar char="●"/>
              <a:defRPr sz="1600" b="1">
                <a:solidFill>
                  <a:srgbClr val="545454"/>
                </a:solidFill>
                <a:latin typeface="Arial"/>
                <a:ea typeface="Arial"/>
                <a:cs typeface="Arial"/>
                <a:sym typeface="Arial"/>
              </a:defRPr>
            </a:pPr>
            <a:r>
              <a:rPr lang="es-MX" sz="2000" dirty="0">
                <a:latin typeface="Arial" panose="020B0604020202020204" pitchFamily="34" charset="0"/>
                <a:cs typeface="Arial" panose="020B0604020202020204" pitchFamily="34" charset="0"/>
              </a:rPr>
              <a:t>Durante la clase no se permite ingerir </a:t>
            </a:r>
            <a:r>
              <a:rPr lang="es-MX" sz="2000" dirty="0" smtClean="0">
                <a:latin typeface="Arial" panose="020B0604020202020204" pitchFamily="34" charset="0"/>
                <a:cs typeface="Arial" panose="020B0604020202020204" pitchFamily="34" charset="0"/>
              </a:rPr>
              <a:t>alimentos y bebidas </a:t>
            </a:r>
            <a:r>
              <a:rPr lang="es-MX" sz="2000" dirty="0">
                <a:latin typeface="Arial" panose="020B0604020202020204" pitchFamily="34" charset="0"/>
                <a:cs typeface="Arial" panose="020B0604020202020204" pitchFamily="34" charset="0"/>
              </a:rPr>
              <a:t>solo agua </a:t>
            </a:r>
          </a:p>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r>
              <a:rPr lang="es-MX" sz="2000" b="1" kern="0" dirty="0">
                <a:latin typeface="Arial" panose="020B0604020202020204" pitchFamily="34" charset="0"/>
                <a:ea typeface="Arial"/>
                <a:cs typeface="Arial" panose="020B0604020202020204" pitchFamily="34" charset="0"/>
                <a:sym typeface="Arial"/>
              </a:rPr>
              <a:t>Uso adecuado del celular solo cuando sea necesario y la maestra lo indique </a:t>
            </a:r>
          </a:p>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r>
              <a:rPr lang="es-MX" sz="2000" b="1" kern="0" dirty="0">
                <a:latin typeface="Arial" panose="020B0604020202020204" pitchFamily="34" charset="0"/>
                <a:ea typeface="Arial"/>
                <a:cs typeface="Arial" panose="020B0604020202020204" pitchFamily="34" charset="0"/>
                <a:sym typeface="Arial"/>
              </a:rPr>
              <a:t>Pedir permisos para salir del salón de clase </a:t>
            </a:r>
          </a:p>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r>
              <a:rPr lang="es-MX" sz="2000" dirty="0">
                <a:latin typeface="Arial" panose="020B0604020202020204" pitchFamily="34" charset="0"/>
                <a:cs typeface="Arial" panose="020B0604020202020204" pitchFamily="34" charset="0"/>
              </a:rPr>
              <a:t>Revisar constantemente la plataforma ENEP digital ya que se encargarán tareas por este medio </a:t>
            </a:r>
          </a:p>
          <a:p>
            <a:pPr marL="345440" indent="-345440" algn="just" defTabSz="905255">
              <a:lnSpc>
                <a:spcPct val="80000"/>
              </a:lnSpc>
              <a:spcBef>
                <a:spcPts val="1900"/>
              </a:spcBef>
              <a:buClr>
                <a:srgbClr val="EC714F"/>
              </a:buClr>
              <a:buSzPct val="110000"/>
              <a:buFontTx/>
              <a:buChar char="●"/>
              <a:defRPr sz="1600" b="1">
                <a:solidFill>
                  <a:srgbClr val="545454"/>
                </a:solidFill>
                <a:latin typeface="Arial"/>
                <a:ea typeface="Arial"/>
                <a:cs typeface="Arial"/>
                <a:sym typeface="Arial"/>
              </a:defRPr>
            </a:pPr>
            <a:endParaRPr lang="es-MX" sz="2000" b="1" kern="0" dirty="0">
              <a:latin typeface="Arial"/>
              <a:ea typeface="Arial"/>
              <a:cs typeface="Arial"/>
              <a:sym typeface="Arial"/>
            </a:endParaRPr>
          </a:p>
          <a:p>
            <a:endParaRPr lang="es-MX" sz="2000" dirty="0"/>
          </a:p>
        </p:txBody>
      </p:sp>
    </p:spTree>
    <p:extLst>
      <p:ext uri="{BB962C8B-B14F-4D97-AF65-F5344CB8AC3E}">
        <p14:creationId xmlns:p14="http://schemas.microsoft.com/office/powerpoint/2010/main" val="1505019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7768" y="692697"/>
            <a:ext cx="7886700" cy="1325563"/>
          </a:xfrm>
        </p:spPr>
        <p:txBody>
          <a:bodyPr/>
          <a:lstStyle/>
          <a:p>
            <a:r>
              <a:rPr lang="es-MX" b="1" dirty="0"/>
              <a:t>Propósito del curso:</a:t>
            </a:r>
          </a:p>
        </p:txBody>
      </p:sp>
      <p:sp>
        <p:nvSpPr>
          <p:cNvPr id="3" name="Marcador de contenido 2"/>
          <p:cNvSpPr>
            <a:spLocks noGrp="1"/>
          </p:cNvSpPr>
          <p:nvPr>
            <p:ph idx="1"/>
          </p:nvPr>
        </p:nvSpPr>
        <p:spPr>
          <a:xfrm>
            <a:off x="986083" y="2575807"/>
            <a:ext cx="10129838" cy="2482007"/>
          </a:xfrm>
        </p:spPr>
        <p:txBody>
          <a:bodyPr>
            <a:normAutofit/>
          </a:bodyPr>
          <a:lstStyle/>
          <a:p>
            <a:pPr marL="0" indent="0" algn="just">
              <a:buNone/>
            </a:pPr>
            <a:r>
              <a:rPr lang="es-MX" sz="2800" dirty="0" smtClean="0">
                <a:latin typeface="Arial" panose="020B0604020202020204" pitchFamily="34" charset="0"/>
                <a:cs typeface="Arial" panose="020B0604020202020204" pitchFamily="34" charset="0"/>
              </a:rPr>
              <a:t>C</a:t>
            </a:r>
            <a:r>
              <a:rPr lang="es-ES" sz="2800" dirty="0" err="1" smtClean="0">
                <a:latin typeface="Arial" panose="020B0604020202020204" pitchFamily="34" charset="0"/>
                <a:cs typeface="Arial" panose="020B0604020202020204" pitchFamily="34" charset="0"/>
              </a:rPr>
              <a:t>ontribuir</a:t>
            </a:r>
            <a:r>
              <a:rPr lang="es-ES" sz="2800" dirty="0" smtClean="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a la conformación de marcos referenciales en torno a los modelos pedagógicos que se han implementado en los distintos momentos históricos del sistema educativo: los  alcances  con  relación  a  la  política  educativa, el currículum, la enseñanza, los aprendizajes y la relación maestro-alumno.</a:t>
            </a:r>
            <a:endParaRPr lang="en-US" sz="2800" dirty="0">
              <a:latin typeface="Arial" panose="020B0604020202020204" pitchFamily="34" charset="0"/>
              <a:cs typeface="Arial" panose="020B0604020202020204" pitchFamily="34" charset="0"/>
            </a:endParaRPr>
          </a:p>
        </p:txBody>
      </p:sp>
      <p:pic>
        <p:nvPicPr>
          <p:cNvPr id="10"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687521" y="163559"/>
            <a:ext cx="937961" cy="13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75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altLang="es-ES" dirty="0">
                <a:solidFill>
                  <a:srgbClr val="FF0000"/>
                </a:solidFill>
              </a:rPr>
              <a:t/>
            </a:r>
            <a:br>
              <a:rPr lang="es-ES" altLang="es-ES" dirty="0">
                <a:solidFill>
                  <a:srgbClr val="FF0000"/>
                </a:solidFill>
              </a:rPr>
            </a:br>
            <a:endParaRPr lang="es-MX" dirty="0">
              <a:solidFill>
                <a:srgbClr val="FF0000"/>
              </a:solidFill>
            </a:endParaRPr>
          </a:p>
        </p:txBody>
      </p:sp>
      <p:sp>
        <p:nvSpPr>
          <p:cNvPr id="6" name="Marcador de contenido 2"/>
          <p:cNvSpPr txBox="1">
            <a:spLocks/>
          </p:cNvSpPr>
          <p:nvPr/>
        </p:nvSpPr>
        <p:spPr>
          <a:xfrm>
            <a:off x="1471613" y="4478243"/>
            <a:ext cx="9079426"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2800" dirty="0">
                <a:latin typeface="Arial" panose="020B0604020202020204" pitchFamily="34" charset="0"/>
                <a:cs typeface="Arial" panose="020B0604020202020204" pitchFamily="34" charset="0"/>
              </a:rPr>
              <a:t>Herramientas básicas para la Investigación Educativa</a:t>
            </a:r>
            <a:r>
              <a:rPr lang="es-MX" sz="2800" i="1" dirty="0"/>
              <a:t>.</a:t>
            </a:r>
          </a:p>
        </p:txBody>
      </p:sp>
      <p:sp>
        <p:nvSpPr>
          <p:cNvPr id="7" name="Título 1"/>
          <p:cNvSpPr txBox="1">
            <a:spLocks/>
          </p:cNvSpPr>
          <p:nvPr/>
        </p:nvSpPr>
        <p:spPr>
          <a:xfrm>
            <a:off x="1471613" y="1569263"/>
            <a:ext cx="8444257" cy="14729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r>
              <a:rPr lang="es-MX" sz="3600" b="1" dirty="0">
                <a:solidFill>
                  <a:srgbClr val="FF0000"/>
                </a:solidFill>
              </a:rPr>
              <a:t>Cursos</a:t>
            </a:r>
            <a:r>
              <a:rPr lang="es-MX" sz="3600" b="1" dirty="0"/>
              <a:t> </a:t>
            </a:r>
            <a:r>
              <a:rPr lang="es-MX" sz="3600" b="1" dirty="0">
                <a:solidFill>
                  <a:srgbClr val="FF0000"/>
                </a:solidFill>
              </a:rPr>
              <a:t>que</a:t>
            </a:r>
            <a:r>
              <a:rPr lang="es-MX" sz="3600" b="1" dirty="0"/>
              <a:t> </a:t>
            </a:r>
            <a:r>
              <a:rPr lang="es-MX" sz="3600" b="1" dirty="0">
                <a:solidFill>
                  <a:srgbClr val="FF0000"/>
                </a:solidFill>
              </a:rPr>
              <a:t>anteceden:</a:t>
            </a:r>
            <a:r>
              <a:rPr lang="es-MX" sz="3600" b="1" dirty="0"/>
              <a:t/>
            </a:r>
            <a:br>
              <a:rPr lang="es-MX" sz="3600" b="1" dirty="0"/>
            </a:br>
            <a:endParaRPr lang="es-MX" sz="3600" b="1" dirty="0"/>
          </a:p>
          <a:p>
            <a:r>
              <a:rPr lang="es-MX" sz="2800" cap="none" dirty="0">
                <a:solidFill>
                  <a:schemeClr val="tx1"/>
                </a:solidFill>
                <a:latin typeface="Arial" panose="020B0604020202020204" pitchFamily="34" charset="0"/>
              </a:rPr>
              <a:t>P</a:t>
            </a:r>
            <a:r>
              <a:rPr lang="es-MX" sz="2800" i="0" cap="none" dirty="0">
                <a:solidFill>
                  <a:schemeClr val="tx1"/>
                </a:solidFill>
                <a:effectLst/>
                <a:latin typeface="Arial" panose="020B0604020202020204" pitchFamily="34" charset="0"/>
              </a:rPr>
              <a:t>laneación y evaluación de la enseñanza y el aprendizaje</a:t>
            </a:r>
            <a:endParaRPr lang="es-MX" sz="2800" cap="none" dirty="0">
              <a:solidFill>
                <a:schemeClr val="tx1"/>
              </a:solidFill>
            </a:endParaRPr>
          </a:p>
        </p:txBody>
      </p:sp>
      <p:sp>
        <p:nvSpPr>
          <p:cNvPr id="9" name="Título 1"/>
          <p:cNvSpPr txBox="1">
            <a:spLocks/>
          </p:cNvSpPr>
          <p:nvPr/>
        </p:nvSpPr>
        <p:spPr>
          <a:xfrm>
            <a:off x="1295402" y="3534669"/>
            <a:ext cx="8544270" cy="11519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r>
              <a:rPr lang="es-MX" sz="3600" b="1" dirty="0">
                <a:solidFill>
                  <a:srgbClr val="FF0000"/>
                </a:solidFill>
              </a:rPr>
              <a:t>Cursos</a:t>
            </a:r>
            <a:r>
              <a:rPr lang="es-MX" sz="3600" b="1" dirty="0"/>
              <a:t> </a:t>
            </a:r>
            <a:r>
              <a:rPr lang="es-MX" sz="3600" b="1" dirty="0">
                <a:solidFill>
                  <a:srgbClr val="FF0000"/>
                </a:solidFill>
              </a:rPr>
              <a:t>subsecuentes:</a:t>
            </a:r>
            <a:endParaRPr lang="es-MX" sz="3600" b="1" dirty="0"/>
          </a:p>
        </p:txBody>
      </p:sp>
      <p:pic>
        <p:nvPicPr>
          <p:cNvPr id="15"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687521" y="163559"/>
            <a:ext cx="937961" cy="13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15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delo Pedagógico virtu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343" y="1117126"/>
            <a:ext cx="4262846" cy="447185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323836" y="652244"/>
            <a:ext cx="7797662" cy="1151965"/>
          </a:xfrm>
        </p:spPr>
        <p:txBody>
          <a:bodyPr>
            <a:normAutofit fontScale="90000"/>
          </a:bodyPr>
          <a:lstStyle/>
          <a:p>
            <a:r>
              <a:rPr lang="es-MX" b="1" dirty="0"/>
              <a:t>Descripción del curso:</a:t>
            </a:r>
            <a:br>
              <a:rPr lang="es-MX" b="1" dirty="0"/>
            </a:br>
            <a:endParaRPr lang="es-MX" b="1" dirty="0"/>
          </a:p>
        </p:txBody>
      </p:sp>
      <p:sp>
        <p:nvSpPr>
          <p:cNvPr id="5" name="Marcador de contenido 4"/>
          <p:cNvSpPr>
            <a:spLocks noGrp="1"/>
          </p:cNvSpPr>
          <p:nvPr>
            <p:ph idx="1"/>
          </p:nvPr>
        </p:nvSpPr>
        <p:spPr>
          <a:xfrm>
            <a:off x="715845" y="2444921"/>
            <a:ext cx="8066884" cy="3376498"/>
          </a:xfrm>
        </p:spPr>
        <p:txBody>
          <a:bodyPr>
            <a:normAutofit/>
          </a:bodyPr>
          <a:lstStyle/>
          <a:p>
            <a:pPr algn="just"/>
            <a:r>
              <a:rPr lang="es-ES" dirty="0">
                <a:latin typeface="Arial" panose="020B0604020202020204" pitchFamily="34" charset="0"/>
                <a:cs typeface="Arial" panose="020B0604020202020204" pitchFamily="34" charset="0"/>
              </a:rPr>
              <a:t>Propicia el análisis de las teorías filosóficas, sociológicas, psicológicas, pedagógicas y políticas que subyacen en las distintas maneras representar el acto de enseñar, con el fin de identificar y contrastar las perspectivas que los sustentan, los métodos que proponen y en general, los aportes del contexto histórico en el que surgieron.</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pic>
        <p:nvPicPr>
          <p:cNvPr id="11" name="Imagen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99" r="19650"/>
          <a:stretch/>
        </p:blipFill>
        <p:spPr bwMode="auto">
          <a:xfrm>
            <a:off x="687521" y="163559"/>
            <a:ext cx="937961" cy="13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80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A41ED1-A041-71E5-6AFE-4DF59D8EEC32}"/>
              </a:ext>
            </a:extLst>
          </p:cNvPr>
          <p:cNvSpPr>
            <a:spLocks noGrp="1"/>
          </p:cNvSpPr>
          <p:nvPr>
            <p:ph idx="1"/>
          </p:nvPr>
        </p:nvSpPr>
        <p:spPr>
          <a:xfrm>
            <a:off x="629194" y="1246142"/>
            <a:ext cx="10515600" cy="4351338"/>
          </a:xfrm>
        </p:spPr>
        <p:txBody>
          <a:bodyPr>
            <a:normAutofit/>
          </a:bodyPr>
          <a:lstStyle/>
          <a:p>
            <a:pPr algn="just"/>
            <a:r>
              <a:rPr lang="es-ES" dirty="0">
                <a:latin typeface="Arial" panose="020B0604020202020204" pitchFamily="34" charset="0"/>
                <a:cs typeface="Arial" panose="020B0604020202020204" pitchFamily="34" charset="0"/>
              </a:rPr>
              <a:t>De esta manera, el curso aporta a las estudiantes, las herramientas teórico prácticas que les permitirán conformar y construir una postura crítica acerca del modelo prescrito en el sistema educativo, su influencia en los enfoques de enseñanza y aprendizaje, y la manera en que ha permeado en el currículo de la educación básica. Y, además, les servirán de andamiaje para la toma de decisiones pedagógicas en su práctica docente en los jardines de niños.</a:t>
            </a:r>
            <a:endParaRPr lang="en-US" dirty="0">
              <a:latin typeface="Arial" panose="020B0604020202020204" pitchFamily="34" charset="0"/>
              <a:cs typeface="Arial" panose="020B0604020202020204" pitchFamily="34" charset="0"/>
            </a:endParaRPr>
          </a:p>
          <a:p>
            <a:pPr algn="just"/>
            <a:endParaRPr lang="es-MX" dirty="0"/>
          </a:p>
        </p:txBody>
      </p:sp>
      <p:pic>
        <p:nvPicPr>
          <p:cNvPr id="2" name="Imagen 1"/>
          <p:cNvPicPr>
            <a:picLocks noChangeAspect="1"/>
          </p:cNvPicPr>
          <p:nvPr/>
        </p:nvPicPr>
        <p:blipFill>
          <a:blip r:embed="rId2"/>
          <a:stretch>
            <a:fillRect/>
          </a:stretch>
        </p:blipFill>
        <p:spPr>
          <a:xfrm>
            <a:off x="3056708" y="618111"/>
            <a:ext cx="5930537" cy="5607399"/>
          </a:xfrm>
          <a:prstGeom prst="rect">
            <a:avLst/>
          </a:prstGeom>
        </p:spPr>
      </p:pic>
    </p:spTree>
    <p:extLst>
      <p:ext uri="{BB962C8B-B14F-4D97-AF65-F5344CB8AC3E}">
        <p14:creationId xmlns:p14="http://schemas.microsoft.com/office/powerpoint/2010/main" val="3644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34BCE1-A409-A0F5-F5E3-B58DAEB3F388}"/>
              </a:ext>
            </a:extLst>
          </p:cNvPr>
          <p:cNvSpPr>
            <a:spLocks noGrp="1"/>
          </p:cNvSpPr>
          <p:nvPr>
            <p:ph idx="1"/>
          </p:nvPr>
        </p:nvSpPr>
        <p:spPr>
          <a:xfrm>
            <a:off x="864326" y="3494996"/>
            <a:ext cx="10515600" cy="2938462"/>
          </a:xfrm>
        </p:spPr>
        <p:txBody>
          <a:bodyPr/>
          <a:lstStyle/>
          <a:p>
            <a:pPr marL="0" indent="0" algn="just">
              <a:buNone/>
            </a:pPr>
            <a:r>
              <a:rPr lang="es-ES" dirty="0">
                <a:latin typeface="Arial" panose="020B0604020202020204" pitchFamily="34" charset="0"/>
                <a:cs typeface="Arial" panose="020B0604020202020204" pitchFamily="34" charset="0"/>
              </a:rPr>
              <a:t>Con base en su conocimiento y estudio, profundizarán en el análisis de los planes y programas de estudio de educación preescolar vigentes, así como en los enfoques que los sostienen: por competencias y centrado en el aprendiz, además de las estrategias, técnicas y procedimientos que de éstos se derivan y que permiten su concreción en el aula de clase.</a:t>
            </a:r>
            <a:endParaRPr lang="en-US" dirty="0">
              <a:latin typeface="Arial" panose="020B0604020202020204" pitchFamily="34" charset="0"/>
              <a:cs typeface="Arial" panose="020B0604020202020204" pitchFamily="34" charset="0"/>
            </a:endParaRPr>
          </a:p>
          <a:p>
            <a:pPr algn="just"/>
            <a:endParaRPr lang="es-MX" dirty="0"/>
          </a:p>
        </p:txBody>
      </p:sp>
      <p:pic>
        <p:nvPicPr>
          <p:cNvPr id="2" name="Imagen 1"/>
          <p:cNvPicPr>
            <a:picLocks noChangeAspect="1"/>
          </p:cNvPicPr>
          <p:nvPr/>
        </p:nvPicPr>
        <p:blipFill>
          <a:blip r:embed="rId2"/>
          <a:stretch>
            <a:fillRect/>
          </a:stretch>
        </p:blipFill>
        <p:spPr>
          <a:xfrm>
            <a:off x="2422207" y="634228"/>
            <a:ext cx="7152867" cy="2631486"/>
          </a:xfrm>
          <a:prstGeom prst="rect">
            <a:avLst/>
          </a:prstGeom>
        </p:spPr>
      </p:pic>
    </p:spTree>
    <p:extLst>
      <p:ext uri="{BB962C8B-B14F-4D97-AF65-F5344CB8AC3E}">
        <p14:creationId xmlns:p14="http://schemas.microsoft.com/office/powerpoint/2010/main" val="3313645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99442" y="1641063"/>
            <a:ext cx="8022056" cy="2585323"/>
          </a:xfrm>
          <a:prstGeom prst="rect">
            <a:avLst/>
          </a:prstGeom>
          <a:noFill/>
        </p:spPr>
        <p:txBody>
          <a:bodyPr wrap="square" lIns="91440" tIns="45720" rIns="91440" bIns="45720">
            <a:spAutoFit/>
          </a:bodyPr>
          <a:lstStyle/>
          <a:p>
            <a:pPr algn="ctr"/>
            <a:r>
              <a:rPr lang="es-MX" sz="5400" b="1" dirty="0">
                <a:ln w="22225">
                  <a:solidFill>
                    <a:srgbClr val="C00000"/>
                  </a:solidFill>
                  <a:prstDash val="solid"/>
                </a:ln>
                <a:solidFill>
                  <a:schemeClr val="accent2">
                    <a:lumMod val="40000"/>
                    <a:lumOff val="60000"/>
                  </a:schemeClr>
                </a:solidFill>
              </a:rPr>
              <a:t>Competencias del perfil de egreso a las que contribuye el curso</a:t>
            </a:r>
          </a:p>
        </p:txBody>
      </p:sp>
      <p:pic>
        <p:nvPicPr>
          <p:cNvPr id="11"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687521" y="163559"/>
            <a:ext cx="937961" cy="13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595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126" y="440568"/>
            <a:ext cx="7886700" cy="1325563"/>
          </a:xfrm>
        </p:spPr>
        <p:txBody>
          <a:bodyPr>
            <a:normAutofit fontScale="90000"/>
          </a:bodyPr>
          <a:lstStyle/>
          <a:p>
            <a:r>
              <a:rPr lang="es-MX" b="1" dirty="0"/>
              <a:t>Competencias profesionales:</a:t>
            </a:r>
            <a:br>
              <a:rPr lang="es-MX" b="1" dirty="0"/>
            </a:br>
            <a:endParaRPr lang="es-MX" b="1" dirty="0"/>
          </a:p>
        </p:txBody>
      </p:sp>
      <p:sp>
        <p:nvSpPr>
          <p:cNvPr id="3" name="Marcador de contenido 2"/>
          <p:cNvSpPr>
            <a:spLocks noGrp="1"/>
          </p:cNvSpPr>
          <p:nvPr>
            <p:ph idx="1"/>
          </p:nvPr>
        </p:nvSpPr>
        <p:spPr>
          <a:xfrm>
            <a:off x="674458" y="1344773"/>
            <a:ext cx="10885353" cy="4525963"/>
          </a:xfrm>
        </p:spPr>
        <p:txBody>
          <a:bodyPr>
            <a:normAutofit/>
          </a:bodyPr>
          <a:lstStyle/>
          <a:p>
            <a:pPr lvl="0" algn="just"/>
            <a:r>
              <a:rPr lang="es-ES" dirty="0">
                <a:latin typeface="Arial" panose="020B0604020202020204" pitchFamily="34" charset="0"/>
                <a:cs typeface="Arial" panose="020B0604020202020204" pitchFamily="34" charset="0"/>
              </a:rPr>
              <a:t>Detecta los procesos de aprendizaje de sus alumnos para favorecer su desarrollo cognitivo y socioemocional.</a:t>
            </a:r>
          </a:p>
          <a:p>
            <a:pPr lvl="0" algn="just"/>
            <a:endParaRPr lang="en-US" dirty="0">
              <a:latin typeface="Arial" panose="020B0604020202020204" pitchFamily="34" charset="0"/>
              <a:cs typeface="Arial" panose="020B0604020202020204" pitchFamily="34" charset="0"/>
            </a:endParaRPr>
          </a:p>
          <a:p>
            <a:pPr lvl="0" algn="just"/>
            <a:r>
              <a:rPr lang="es-ES" dirty="0">
                <a:latin typeface="Arial" panose="020B0604020202020204" pitchFamily="34" charset="0"/>
                <a:cs typeface="Arial" panose="020B0604020202020204" pitchFamily="34" charset="0"/>
              </a:rPr>
              <a:t>Aplica el plan y programa de estudio para alcanzar los propósitos educativos y contribuir al pleno desenvolvimiento de las capacidades de sus alumnos.</a:t>
            </a:r>
          </a:p>
          <a:p>
            <a:pPr lvl="0" algn="just"/>
            <a:endParaRPr lang="en-US" dirty="0">
              <a:latin typeface="Arial" panose="020B0604020202020204" pitchFamily="34" charset="0"/>
              <a:cs typeface="Arial" panose="020B0604020202020204" pitchFamily="34" charset="0"/>
            </a:endParaRPr>
          </a:p>
          <a:p>
            <a:pPr lvl="0" algn="just"/>
            <a:r>
              <a:rPr lang="es-ES" dirty="0">
                <a:latin typeface="Arial" panose="020B0604020202020204" pitchFamily="34" charset="0"/>
                <a:cs typeface="Arial" panose="020B060402020202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endParaRPr lang="en-US"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p:txBody>
      </p:sp>
      <p:pic>
        <p:nvPicPr>
          <p:cNvPr id="10" name="Imagen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99" r="19650"/>
          <a:stretch/>
        </p:blipFill>
        <p:spPr bwMode="auto">
          <a:xfrm>
            <a:off x="170882" y="0"/>
            <a:ext cx="937961" cy="135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020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6E2112-6BDC-17A5-1F52-E6B5DECD8A1A}"/>
              </a:ext>
            </a:extLst>
          </p:cNvPr>
          <p:cNvSpPr>
            <a:spLocks noGrp="1"/>
          </p:cNvSpPr>
          <p:nvPr>
            <p:ph idx="1"/>
          </p:nvPr>
        </p:nvSpPr>
        <p:spPr>
          <a:xfrm>
            <a:off x="836023" y="3197012"/>
            <a:ext cx="10332719" cy="3318936"/>
          </a:xfrm>
        </p:spPr>
        <p:txBody>
          <a:bodyPr/>
          <a:lstStyle/>
          <a:p>
            <a:pPr lvl="0" algn="just"/>
            <a:r>
              <a:rPr lang="es-ES" dirty="0">
                <a:latin typeface="Arial" panose="020B060402020202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p>
          <a:p>
            <a:pPr marL="0" lvl="0" indent="0" algn="just">
              <a:buNone/>
            </a:pPr>
            <a:endParaRPr lang="en-US" dirty="0">
              <a:latin typeface="Arial" panose="020B0604020202020204" pitchFamily="34" charset="0"/>
              <a:cs typeface="Arial" panose="020B0604020202020204" pitchFamily="34" charset="0"/>
            </a:endParaRPr>
          </a:p>
          <a:p>
            <a:pPr lvl="0" algn="just"/>
            <a:r>
              <a:rPr lang="es-ES" dirty="0">
                <a:latin typeface="Arial" panose="020B0604020202020204" pitchFamily="34" charset="0"/>
                <a:cs typeface="Arial" panose="020B0604020202020204" pitchFamily="34" charset="0"/>
              </a:rPr>
              <a:t>Actúa de manera ética ante la diversidad de situaciones que se presentan en la práctica profesional.</a:t>
            </a:r>
            <a:endParaRPr lang="en-US" dirty="0">
              <a:latin typeface="Arial" panose="020B0604020202020204" pitchFamily="34" charset="0"/>
              <a:cs typeface="Arial" panose="020B0604020202020204" pitchFamily="34" charset="0"/>
            </a:endParaRPr>
          </a:p>
          <a:p>
            <a:endParaRPr lang="es-MX" dirty="0"/>
          </a:p>
        </p:txBody>
      </p:sp>
      <p:pic>
        <p:nvPicPr>
          <p:cNvPr id="2" name="Imagen 1"/>
          <p:cNvPicPr>
            <a:picLocks noChangeAspect="1"/>
          </p:cNvPicPr>
          <p:nvPr/>
        </p:nvPicPr>
        <p:blipFill>
          <a:blip r:embed="rId2"/>
          <a:stretch>
            <a:fillRect/>
          </a:stretch>
        </p:blipFill>
        <p:spPr>
          <a:xfrm>
            <a:off x="666206" y="692331"/>
            <a:ext cx="10855234" cy="2364378"/>
          </a:xfrm>
          <a:prstGeom prst="rect">
            <a:avLst/>
          </a:prstGeom>
        </p:spPr>
      </p:pic>
    </p:spTree>
    <p:extLst>
      <p:ext uri="{BB962C8B-B14F-4D97-AF65-F5344CB8AC3E}">
        <p14:creationId xmlns:p14="http://schemas.microsoft.com/office/powerpoint/2010/main" val="7866520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19699</TotalTime>
  <Words>1305</Words>
  <Application>Microsoft Office PowerPoint</Application>
  <PresentationFormat>Panorámica</PresentationFormat>
  <Paragraphs>94</Paragraphs>
  <Slides>18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Garamond</vt:lpstr>
      <vt:lpstr>MS Mincho</vt:lpstr>
      <vt:lpstr>Times New Roman</vt:lpstr>
      <vt:lpstr>Orgánico</vt:lpstr>
      <vt:lpstr>Presentación de PowerPoint</vt:lpstr>
      <vt:lpstr>Propósito del curso:</vt:lpstr>
      <vt:lpstr> </vt:lpstr>
      <vt:lpstr>Descripción del curso: </vt:lpstr>
      <vt:lpstr>Presentación de PowerPoint</vt:lpstr>
      <vt:lpstr>Presentación de PowerPoint</vt:lpstr>
      <vt:lpstr>Presentación de PowerPoint</vt:lpstr>
      <vt:lpstr>Competencias profesionales: </vt:lpstr>
      <vt:lpstr>Presentación de PowerPoint</vt:lpstr>
      <vt:lpstr>Competencias genéricas:</vt:lpstr>
      <vt:lpstr>Competencias del curso</vt:lpstr>
      <vt:lpstr>Presentación de PowerPoint</vt:lpstr>
      <vt:lpstr>Presentación de PowerPoint</vt:lpstr>
      <vt:lpstr>Presentación de PowerPoint</vt:lpstr>
      <vt:lpstr>Criterios de Evaluación</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marlene muzquiz flores</dc:creator>
  <cp:lastModifiedBy>Diana</cp:lastModifiedBy>
  <cp:revision>54</cp:revision>
  <dcterms:created xsi:type="dcterms:W3CDTF">2022-02-01T18:28:54Z</dcterms:created>
  <dcterms:modified xsi:type="dcterms:W3CDTF">2023-02-13T01:55:34Z</dcterms:modified>
</cp:coreProperties>
</file>