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2/22/2023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588386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151284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1837221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325604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422408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422326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05330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1087580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67107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306871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2/22/2023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‹Nº›</a:t>
            </a:fld>
            <a:endParaRPr lang="en-US"/>
          </a:p>
        </p:txBody>
      </p:sp>
    </p:spTree>
    <p:extLst>
      <p:ext uri="{BB962C8B-B14F-4D97-AF65-F5344CB8AC3E}">
        <p14:creationId xmlns:p14="http://schemas.microsoft.com/office/powerpoint/2010/main" val="2806811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2/22/2023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‹Nº›</a:t>
            </a:fld>
            <a:endParaRPr lang="en-US"/>
          </a:p>
        </p:txBody>
      </p:sp>
    </p:spTree>
    <p:extLst>
      <p:ext uri="{BB962C8B-B14F-4D97-AF65-F5344CB8AC3E}">
        <p14:creationId xmlns:p14="http://schemas.microsoft.com/office/powerpoint/2010/main" val="296636466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7"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8" name="Rectangle 12">
            <a:extLst>
              <a:ext uri="{FF2B5EF4-FFF2-40B4-BE49-F238E27FC236}">
                <a16:creationId xmlns:a16="http://schemas.microsoft.com/office/drawing/2014/main" id="{60E728E6-A07E-4A6C-AB92-D56E1402F61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
            <a:extLst>
              <a:ext uri="{FF2B5EF4-FFF2-40B4-BE49-F238E27FC236}">
                <a16:creationId xmlns:a16="http://schemas.microsoft.com/office/drawing/2014/main" id="{704D242D-B6F3-6D98-1CBB-E81E92087B50}"/>
              </a:ext>
            </a:extLst>
          </p:cNvPr>
          <p:cNvPicPr>
            <a:picLocks noChangeAspect="1"/>
          </p:cNvPicPr>
          <p:nvPr/>
        </p:nvPicPr>
        <p:blipFill rotWithShape="1">
          <a:blip r:embed="rId2">
            <a:alphaModFix amt="70000"/>
          </a:blip>
          <a:srcRect t="15726" r="-1" b="-1"/>
          <a:stretch/>
        </p:blipFill>
        <p:spPr>
          <a:xfrm>
            <a:off x="20" y="10"/>
            <a:ext cx="12188932" cy="6856614"/>
          </a:xfrm>
          <a:prstGeom prst="rect">
            <a:avLst/>
          </a:prstGeom>
        </p:spPr>
      </p:pic>
      <p:sp>
        <p:nvSpPr>
          <p:cNvPr id="2" name="Título 1">
            <a:extLst>
              <a:ext uri="{FF2B5EF4-FFF2-40B4-BE49-F238E27FC236}">
                <a16:creationId xmlns:a16="http://schemas.microsoft.com/office/drawing/2014/main" id="{FB33375D-EF7E-4A28-C795-162F90F9AA90}"/>
              </a:ext>
            </a:extLst>
          </p:cNvPr>
          <p:cNvSpPr>
            <a:spLocks noGrp="1"/>
          </p:cNvSpPr>
          <p:nvPr>
            <p:ph type="ctrTitle"/>
          </p:nvPr>
        </p:nvSpPr>
        <p:spPr>
          <a:xfrm>
            <a:off x="996275" y="744909"/>
            <a:ext cx="10190071" cy="3145855"/>
          </a:xfrm>
        </p:spPr>
        <p:txBody>
          <a:bodyPr anchor="b">
            <a:normAutofit/>
          </a:bodyPr>
          <a:lstStyle/>
          <a:p>
            <a:r>
              <a:rPr lang="es-MX" sz="5400">
                <a:solidFill>
                  <a:srgbClr val="FFFFFF"/>
                </a:solidFill>
              </a:rPr>
              <a:t>EVOLUCIÓN DEL GASTO PÚBLICO DEL SECTOR EDUCATIVO DE MÁEXICO</a:t>
            </a:r>
          </a:p>
        </p:txBody>
      </p:sp>
      <p:sp>
        <p:nvSpPr>
          <p:cNvPr id="3" name="Subtítulo 2">
            <a:extLst>
              <a:ext uri="{FF2B5EF4-FFF2-40B4-BE49-F238E27FC236}">
                <a16:creationId xmlns:a16="http://schemas.microsoft.com/office/drawing/2014/main" id="{513851F0-147A-523A-5812-6CD5501BCBDA}"/>
              </a:ext>
            </a:extLst>
          </p:cNvPr>
          <p:cNvSpPr>
            <a:spLocks noGrp="1"/>
          </p:cNvSpPr>
          <p:nvPr>
            <p:ph type="subTitle" idx="1"/>
          </p:nvPr>
        </p:nvSpPr>
        <p:spPr>
          <a:xfrm>
            <a:off x="1218708" y="4069780"/>
            <a:ext cx="9781327" cy="2056617"/>
          </a:xfrm>
        </p:spPr>
        <p:txBody>
          <a:bodyPr anchor="t">
            <a:normAutofit/>
          </a:bodyPr>
          <a:lstStyle/>
          <a:p>
            <a:endParaRPr lang="es-MX" sz="2200" dirty="0">
              <a:solidFill>
                <a:srgbClr val="FFFFFF"/>
              </a:solidFill>
            </a:endParaRPr>
          </a:p>
        </p:txBody>
      </p:sp>
      <p:grpSp>
        <p:nvGrpSpPr>
          <p:cNvPr id="40" name="Top Left">
            <a:extLst>
              <a:ext uri="{FF2B5EF4-FFF2-40B4-BE49-F238E27FC236}">
                <a16:creationId xmlns:a16="http://schemas.microsoft.com/office/drawing/2014/main" id="{18579DB9-24B0-487B-81E3-8D02AD5F8C8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15178"/>
            <a:ext cx="2198951" cy="3331254"/>
            <a:chOff x="4473129" y="923925"/>
            <a:chExt cx="3308947" cy="5012817"/>
          </a:xfrm>
          <a:noFill/>
        </p:grpSpPr>
        <p:sp>
          <p:nvSpPr>
            <p:cNvPr id="16" name="Freeform: Shape 15">
              <a:extLst>
                <a:ext uri="{FF2B5EF4-FFF2-40B4-BE49-F238E27FC236}">
                  <a16:creationId xmlns:a16="http://schemas.microsoft.com/office/drawing/2014/main" id="{7180CB2C-161F-4538-9214-24AF97B01A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bg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EE25AFBE-8731-4348-B66F-FD7E38F76A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bg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5F6C27D8-4E47-470F-B6B5-407CE7D1D7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bg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66348964-B561-445E-A6A4-730FBA4285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bg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C5D1A3FD-B031-4670-8F09-29E8E38D45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bg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80BD3287-1860-4987-8CA5-8728EDBB6B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bg2">
                  <a:alpha val="50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E1FEEEA6-82B5-4005-A3D5-FC2A152FDD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bg2">
                  <a:alpha val="50000"/>
                </a:schemeClr>
              </a:solidFill>
              <a:prstDash val="lgDash"/>
              <a:round/>
            </a:ln>
          </p:spPr>
          <p:txBody>
            <a:bodyPr rtlCol="0" anchor="ctr"/>
            <a:lstStyle/>
            <a:p>
              <a:endParaRPr lang="en-US" dirty="0"/>
            </a:p>
          </p:txBody>
        </p:sp>
      </p:grpSp>
      <p:grpSp>
        <p:nvGrpSpPr>
          <p:cNvPr id="24" name="Group 23">
            <a:extLst>
              <a:ext uri="{FF2B5EF4-FFF2-40B4-BE49-F238E27FC236}">
                <a16:creationId xmlns:a16="http://schemas.microsoft.com/office/drawing/2014/main" id="{5C0E6139-8A19-4905-87E2-E547D7B7F1A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23216" y="3924272"/>
            <a:ext cx="118872" cy="118872"/>
            <a:chOff x="1175347" y="3733800"/>
            <a:chExt cx="118872" cy="118872"/>
          </a:xfrm>
        </p:grpSpPr>
        <p:cxnSp>
          <p:nvCxnSpPr>
            <p:cNvPr id="25" name="Straight Connector 24">
              <a:extLst>
                <a:ext uri="{FF2B5EF4-FFF2-40B4-BE49-F238E27FC236}">
                  <a16:creationId xmlns:a16="http://schemas.microsoft.com/office/drawing/2014/main" id="{BC05FFBD-B86A-4BD3-A147-FA95CE03CF3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EB69F8B1-78FB-4562-8A0D-8D29636755E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8" name="Bottom Right">
            <a:extLst>
              <a:ext uri="{FF2B5EF4-FFF2-40B4-BE49-F238E27FC236}">
                <a16:creationId xmlns:a16="http://schemas.microsoft.com/office/drawing/2014/main" id="{8F281804-17FE-49B9-9065-1A44CD473CA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9" name="Graphic 157">
              <a:extLst>
                <a:ext uri="{FF2B5EF4-FFF2-40B4-BE49-F238E27FC236}">
                  <a16:creationId xmlns:a16="http://schemas.microsoft.com/office/drawing/2014/main" id="{737BB70B-7AAF-4229-8400-5AFF12A2367A}"/>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1" name="Freeform: Shape 30">
                <a:extLst>
                  <a:ext uri="{FF2B5EF4-FFF2-40B4-BE49-F238E27FC236}">
                    <a16:creationId xmlns:a16="http://schemas.microsoft.com/office/drawing/2014/main" id="{9B992201-AA48-4BE7-ADC2-908B16934F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840E3649-4ED2-4501-AF92-DEC3DFF5C8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68B38FD5-4195-4693-8AB7-D01C58D2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F0635352-3FD2-43A8-832C-705F1CB9173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endParaRPr lang="en-US"/>
              </a:p>
            </p:txBody>
          </p:sp>
          <p:sp>
            <p:nvSpPr>
              <p:cNvPr id="35" name="Freeform: Shape 34">
                <a:extLst>
                  <a:ext uri="{FF2B5EF4-FFF2-40B4-BE49-F238E27FC236}">
                    <a16:creationId xmlns:a16="http://schemas.microsoft.com/office/drawing/2014/main" id="{FBEAF61E-74F7-41BA-9576-39B19615014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endParaRPr lang="en-US"/>
              </a:p>
            </p:txBody>
          </p:sp>
          <p:sp>
            <p:nvSpPr>
              <p:cNvPr id="36" name="Freeform: Shape 35">
                <a:extLst>
                  <a:ext uri="{FF2B5EF4-FFF2-40B4-BE49-F238E27FC236}">
                    <a16:creationId xmlns:a16="http://schemas.microsoft.com/office/drawing/2014/main" id="{AB31D9B5-1401-4F40-BEE6-D492919954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endParaRPr lang="en-US"/>
              </a:p>
            </p:txBody>
          </p:sp>
          <p:sp>
            <p:nvSpPr>
              <p:cNvPr id="37" name="Freeform: Shape 36">
                <a:extLst>
                  <a:ext uri="{FF2B5EF4-FFF2-40B4-BE49-F238E27FC236}">
                    <a16:creationId xmlns:a16="http://schemas.microsoft.com/office/drawing/2014/main" id="{8EDD38F5-BC63-401D-8C72-8D41A360A9F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endParaRPr lang="en-US"/>
              </a:p>
            </p:txBody>
          </p:sp>
        </p:grpSp>
        <p:sp>
          <p:nvSpPr>
            <p:cNvPr id="30" name="Freeform: Shape 29">
              <a:extLst>
                <a:ext uri="{FF2B5EF4-FFF2-40B4-BE49-F238E27FC236}">
                  <a16:creationId xmlns:a16="http://schemas.microsoft.com/office/drawing/2014/main" id="{05CE5B18-7300-438F-80EB-4F4E431C80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16275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5BDD6C-61DF-38D3-6D3A-5BCBBAE0E456}"/>
              </a:ext>
            </a:extLst>
          </p:cNvPr>
          <p:cNvSpPr>
            <a:spLocks noGrp="1"/>
          </p:cNvSpPr>
          <p:nvPr>
            <p:ph idx="1"/>
          </p:nvPr>
        </p:nvSpPr>
        <p:spPr>
          <a:xfrm>
            <a:off x="838200" y="642938"/>
            <a:ext cx="10515600" cy="5534025"/>
          </a:xfrm>
        </p:spPr>
        <p:txBody>
          <a:bodyPr>
            <a:normAutofit/>
          </a:bodyPr>
          <a:lstStyle/>
          <a:p>
            <a:pPr marL="0" indent="0" algn="just">
              <a:buNone/>
            </a:pPr>
            <a:r>
              <a:rPr lang="es-MX" sz="3200" b="1" dirty="0"/>
              <a:t>La educación en la actualidad es un derecho humano que ayuda a desarrollar habilidades, aptitudes y actitudes para poder desenvolvernos en el mundo. Este derecho está contemplado en la Declaración Universal de los Derechos Humanos (DUDH) proclamada por la Asamblea General de las Naciones Unidas en París, el 10 de diciembre de 1948 en su artículo 26°. (Asamblea general de las Naciones Unidas, 1948)</a:t>
            </a:r>
          </a:p>
        </p:txBody>
      </p:sp>
    </p:spTree>
    <p:extLst>
      <p:ext uri="{BB962C8B-B14F-4D97-AF65-F5344CB8AC3E}">
        <p14:creationId xmlns:p14="http://schemas.microsoft.com/office/powerpoint/2010/main" val="1699409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AE56B7A-E546-FC7B-3BD8-DEFE5D5BD503}"/>
              </a:ext>
            </a:extLst>
          </p:cNvPr>
          <p:cNvSpPr>
            <a:spLocks noGrp="1"/>
          </p:cNvSpPr>
          <p:nvPr>
            <p:ph idx="1"/>
          </p:nvPr>
        </p:nvSpPr>
        <p:spPr/>
        <p:txBody>
          <a:bodyPr>
            <a:normAutofit/>
          </a:bodyPr>
          <a:lstStyle/>
          <a:p>
            <a:pPr marL="0" indent="0">
              <a:buNone/>
            </a:pPr>
            <a:r>
              <a:rPr lang="es-MX" sz="3200" b="1" dirty="0"/>
              <a:t>La educación es importante para el desarrollo social y económico de un país, pero para llegar a formar buenos profesionistas es necesario tener unas bases firmes, es decir, hacer buen uso de los recursos públicos destinados a la educación en el nivel básico principalmente. </a:t>
            </a:r>
          </a:p>
        </p:txBody>
      </p:sp>
    </p:spTree>
    <p:extLst>
      <p:ext uri="{BB962C8B-B14F-4D97-AF65-F5344CB8AC3E}">
        <p14:creationId xmlns:p14="http://schemas.microsoft.com/office/powerpoint/2010/main" val="278164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1A4682A-EC48-59AC-FCD6-7F2DE6FA4C34}"/>
              </a:ext>
            </a:extLst>
          </p:cNvPr>
          <p:cNvSpPr>
            <a:spLocks noGrp="1"/>
          </p:cNvSpPr>
          <p:nvPr>
            <p:ph idx="1"/>
          </p:nvPr>
        </p:nvSpPr>
        <p:spPr>
          <a:xfrm>
            <a:off x="838200" y="739775"/>
            <a:ext cx="10515600" cy="4351338"/>
          </a:xfrm>
        </p:spPr>
        <p:txBody>
          <a:bodyPr>
            <a:noAutofit/>
          </a:bodyPr>
          <a:lstStyle/>
          <a:p>
            <a:pPr marL="0" indent="0" algn="just">
              <a:buNone/>
            </a:pPr>
            <a:r>
              <a:rPr lang="es-MX" sz="3200" b="1" dirty="0"/>
              <a:t>Hablar de educación implica:  infraestructura,  docentes, alumnos, directivos, aulas, reformas educativas, programas, planes de clase, material didáctico, y métodos de enseñanza. Para lo cual el Estado deberá garantizar la calidad en la educación obligatoria de manera que los materiales y métodos educativos, la organización escolar, la infraestructura educativa y la idoneidad de los docentes y los directivos garanticen el máximo logro de aprendizaje de los educandos (Cámara de Diputados, 2021, p.5).</a:t>
            </a:r>
          </a:p>
        </p:txBody>
      </p:sp>
    </p:spTree>
    <p:extLst>
      <p:ext uri="{BB962C8B-B14F-4D97-AF65-F5344CB8AC3E}">
        <p14:creationId xmlns:p14="http://schemas.microsoft.com/office/powerpoint/2010/main" val="410056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9563FE-3EA4-2387-399F-D24ECD1471DC}"/>
              </a:ext>
            </a:extLst>
          </p:cNvPr>
          <p:cNvSpPr>
            <a:spLocks noGrp="1"/>
          </p:cNvSpPr>
          <p:nvPr>
            <p:ph idx="1"/>
          </p:nvPr>
        </p:nvSpPr>
        <p:spPr>
          <a:xfrm>
            <a:off x="1123950" y="1897062"/>
            <a:ext cx="10515600" cy="4351338"/>
          </a:xfrm>
        </p:spPr>
        <p:txBody>
          <a:bodyPr/>
          <a:lstStyle/>
          <a:p>
            <a:pPr marL="0" indent="0">
              <a:buNone/>
            </a:pPr>
            <a:r>
              <a:rPr lang="es-MX" b="1" dirty="0"/>
              <a:t>El Sistema Educativo Nacional (SEN) está basado en el marco jurídico de la Constitución Política de los Estados Unidos Mexicanos (CPEUM) en sus artículos 3° y 4°, y también en la Ley General de Educación (LGE) (Cámara de Diputados, 2019; Cámara de Diputados, 2021a).</a:t>
            </a:r>
          </a:p>
        </p:txBody>
      </p:sp>
    </p:spTree>
    <p:extLst>
      <p:ext uri="{BB962C8B-B14F-4D97-AF65-F5344CB8AC3E}">
        <p14:creationId xmlns:p14="http://schemas.microsoft.com/office/powerpoint/2010/main" val="1638703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AF2EE8-91D6-0F49-1215-FC532C18333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4B9F1415-DBCB-27CA-4292-A31960510DC0}"/>
              </a:ext>
            </a:extLst>
          </p:cNvPr>
          <p:cNvSpPr>
            <a:spLocks noGrp="1"/>
          </p:cNvSpPr>
          <p:nvPr>
            <p:ph idx="1"/>
          </p:nvPr>
        </p:nvSpPr>
        <p:spPr/>
        <p:txBody>
          <a:bodyPr/>
          <a:lstStyle/>
          <a:p>
            <a:endParaRPr lang="es-MX"/>
          </a:p>
        </p:txBody>
      </p:sp>
      <p:pic>
        <p:nvPicPr>
          <p:cNvPr id="5" name="Imagen 4">
            <a:extLst>
              <a:ext uri="{FF2B5EF4-FFF2-40B4-BE49-F238E27FC236}">
                <a16:creationId xmlns:a16="http://schemas.microsoft.com/office/drawing/2014/main" id="{F5EAF3D8-3175-1D19-0109-7D6111E83F63}"/>
              </a:ext>
            </a:extLst>
          </p:cNvPr>
          <p:cNvPicPr>
            <a:picLocks noChangeAspect="1"/>
          </p:cNvPicPr>
          <p:nvPr/>
        </p:nvPicPr>
        <p:blipFill>
          <a:blip r:embed="rId2"/>
          <a:stretch>
            <a:fillRect/>
          </a:stretch>
        </p:blipFill>
        <p:spPr>
          <a:xfrm>
            <a:off x="838200" y="208353"/>
            <a:ext cx="11034486" cy="6540790"/>
          </a:xfrm>
          <a:prstGeom prst="rect">
            <a:avLst/>
          </a:prstGeom>
        </p:spPr>
      </p:pic>
    </p:spTree>
    <p:extLst>
      <p:ext uri="{BB962C8B-B14F-4D97-AF65-F5344CB8AC3E}">
        <p14:creationId xmlns:p14="http://schemas.microsoft.com/office/powerpoint/2010/main" val="2398181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1DBFE29-BFB5-358C-2F52-567633C6BF01}"/>
              </a:ext>
            </a:extLst>
          </p:cNvPr>
          <p:cNvSpPr>
            <a:spLocks noGrp="1"/>
          </p:cNvSpPr>
          <p:nvPr>
            <p:ph idx="1"/>
          </p:nvPr>
        </p:nvSpPr>
        <p:spPr>
          <a:xfrm>
            <a:off x="838200" y="1139825"/>
            <a:ext cx="10515600" cy="2289175"/>
          </a:xfrm>
        </p:spPr>
        <p:txBody>
          <a:bodyPr>
            <a:normAutofit fontScale="92500" lnSpcReduction="20000"/>
          </a:bodyPr>
          <a:lstStyle/>
          <a:p>
            <a:pPr marL="0" indent="0">
              <a:buNone/>
            </a:pPr>
            <a:r>
              <a:rPr lang="es-MX" sz="3200" b="1" dirty="0"/>
              <a:t>México es uno de los países que menos recursos destina a cada alumno (CIEP, 2016): destina 2,598 dólares por alumno en comparación con Estados Unidos quien destina 14,269 dólares por alumno (Cámara de Diputados, 2015). </a:t>
            </a:r>
          </a:p>
          <a:p>
            <a:pPr marL="0" indent="0">
              <a:buNone/>
            </a:pPr>
            <a:endParaRPr lang="es-MX" sz="3200" b="1" dirty="0"/>
          </a:p>
        </p:txBody>
      </p:sp>
      <p:sp>
        <p:nvSpPr>
          <p:cNvPr id="4" name="CuadroTexto 3">
            <a:extLst>
              <a:ext uri="{FF2B5EF4-FFF2-40B4-BE49-F238E27FC236}">
                <a16:creationId xmlns:a16="http://schemas.microsoft.com/office/drawing/2014/main" id="{DCF651A6-44DD-7953-EDE6-B6FEE71CB792}"/>
              </a:ext>
            </a:extLst>
          </p:cNvPr>
          <p:cNvSpPr txBox="1"/>
          <p:nvPr/>
        </p:nvSpPr>
        <p:spPr>
          <a:xfrm>
            <a:off x="838200" y="4357688"/>
            <a:ext cx="10148888" cy="1569660"/>
          </a:xfrm>
          <a:prstGeom prst="rect">
            <a:avLst/>
          </a:prstGeom>
          <a:noFill/>
        </p:spPr>
        <p:txBody>
          <a:bodyPr wrap="square" rtlCol="0">
            <a:spAutoFit/>
          </a:bodyPr>
          <a:lstStyle/>
          <a:p>
            <a:r>
              <a:rPr lang="es-MX" sz="3200" b="1" dirty="0"/>
              <a:t>El financiamiento público se refiere a los recursos destinados a educación, cultura, deporte, ciencia y tecnología.</a:t>
            </a:r>
          </a:p>
        </p:txBody>
      </p:sp>
    </p:spTree>
    <p:extLst>
      <p:ext uri="{BB962C8B-B14F-4D97-AF65-F5344CB8AC3E}">
        <p14:creationId xmlns:p14="http://schemas.microsoft.com/office/powerpoint/2010/main" val="352617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120F2E-74E5-A442-5E68-E04F085255D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321626EB-AB05-C42A-D9BA-7D644E9A44F4}"/>
              </a:ext>
            </a:extLst>
          </p:cNvPr>
          <p:cNvSpPr>
            <a:spLocks noGrp="1"/>
          </p:cNvSpPr>
          <p:nvPr>
            <p:ph idx="1"/>
          </p:nvPr>
        </p:nvSpPr>
        <p:spPr/>
        <p:txBody>
          <a:bodyPr/>
          <a:lstStyle/>
          <a:p>
            <a:endParaRPr lang="es-MX"/>
          </a:p>
        </p:txBody>
      </p:sp>
      <p:pic>
        <p:nvPicPr>
          <p:cNvPr id="5" name="Imagen 4">
            <a:extLst>
              <a:ext uri="{FF2B5EF4-FFF2-40B4-BE49-F238E27FC236}">
                <a16:creationId xmlns:a16="http://schemas.microsoft.com/office/drawing/2014/main" id="{8AFE1024-14D0-7A1D-ABA8-171CA4EA0342}"/>
              </a:ext>
            </a:extLst>
          </p:cNvPr>
          <p:cNvPicPr>
            <a:picLocks noChangeAspect="1"/>
          </p:cNvPicPr>
          <p:nvPr/>
        </p:nvPicPr>
        <p:blipFill>
          <a:blip r:embed="rId2"/>
          <a:stretch>
            <a:fillRect/>
          </a:stretch>
        </p:blipFill>
        <p:spPr>
          <a:xfrm>
            <a:off x="838200" y="236114"/>
            <a:ext cx="10715171" cy="6506965"/>
          </a:xfrm>
          <a:prstGeom prst="rect">
            <a:avLst/>
          </a:prstGeom>
        </p:spPr>
      </p:pic>
    </p:spTree>
    <p:extLst>
      <p:ext uri="{BB962C8B-B14F-4D97-AF65-F5344CB8AC3E}">
        <p14:creationId xmlns:p14="http://schemas.microsoft.com/office/powerpoint/2010/main" val="192122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4C27F6E-3575-811D-568D-0928A360ECC2}"/>
              </a:ext>
            </a:extLst>
          </p:cNvPr>
          <p:cNvSpPr>
            <a:spLocks noGrp="1"/>
          </p:cNvSpPr>
          <p:nvPr>
            <p:ph idx="1"/>
          </p:nvPr>
        </p:nvSpPr>
        <p:spPr>
          <a:xfrm>
            <a:off x="838200" y="582612"/>
            <a:ext cx="10515600" cy="2246313"/>
          </a:xfrm>
        </p:spPr>
        <p:txBody>
          <a:bodyPr>
            <a:normAutofit fontScale="92500" lnSpcReduction="20000"/>
          </a:bodyPr>
          <a:lstStyle/>
          <a:p>
            <a:pPr marL="0" indent="0" algn="just">
              <a:buNone/>
            </a:pPr>
            <a:r>
              <a:rPr lang="es-MX" b="1" dirty="0"/>
              <a:t>El sistema educativo mexicano tiene grandes deficiencias y gran parte para la mejora en cuanto a términos de calidad es necesario un incremento de la inversión para la capacitación y remuneración justa de los profesores, la infraestructura escolar, el tener cobertura para todos los que se encuentran en edad escolar en el país.</a:t>
            </a:r>
          </a:p>
        </p:txBody>
      </p:sp>
      <p:sp>
        <p:nvSpPr>
          <p:cNvPr id="4" name="CuadroTexto 3">
            <a:extLst>
              <a:ext uri="{FF2B5EF4-FFF2-40B4-BE49-F238E27FC236}">
                <a16:creationId xmlns:a16="http://schemas.microsoft.com/office/drawing/2014/main" id="{5F397D0C-236B-AC0F-A632-A0AB197EFCC6}"/>
              </a:ext>
            </a:extLst>
          </p:cNvPr>
          <p:cNvSpPr txBox="1"/>
          <p:nvPr/>
        </p:nvSpPr>
        <p:spPr>
          <a:xfrm>
            <a:off x="838200" y="3143250"/>
            <a:ext cx="10382250" cy="3539430"/>
          </a:xfrm>
          <a:prstGeom prst="rect">
            <a:avLst/>
          </a:prstGeom>
          <a:noFill/>
        </p:spPr>
        <p:txBody>
          <a:bodyPr wrap="square" rtlCol="0">
            <a:spAutoFit/>
          </a:bodyPr>
          <a:lstStyle/>
          <a:p>
            <a:pPr algn="just"/>
            <a:r>
              <a:rPr lang="es-MX" sz="2800" b="1" dirty="0"/>
              <a:t>El presupuesto destinado a mejorar la educación en México ha tenido una fuerte repercusión negativa, se han realizado recortes a programas para la inclusión y la equidad educativa, el recorte fue del 38.6% , un recorte del 12.7% al programa de escuelas de tiempo completo, el programa de inglés sufrió un recorte de 53.4%, y por último el programa de fortalecimiento a la calidad educativa que sufrió un recorte del 46.2%.</a:t>
            </a:r>
          </a:p>
        </p:txBody>
      </p:sp>
    </p:spTree>
    <p:extLst>
      <p:ext uri="{BB962C8B-B14F-4D97-AF65-F5344CB8AC3E}">
        <p14:creationId xmlns:p14="http://schemas.microsoft.com/office/powerpoint/2010/main" val="86634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ExploreVTI">
  <a:themeElements>
    <a:clrScheme name="AnalogousFromDarkSeedLeftStep">
      <a:dk1>
        <a:srgbClr val="000000"/>
      </a:dk1>
      <a:lt1>
        <a:srgbClr val="FFFFFF"/>
      </a:lt1>
      <a:dk2>
        <a:srgbClr val="231B30"/>
      </a:dk2>
      <a:lt2>
        <a:srgbClr val="F0F3F2"/>
      </a:lt2>
      <a:accent1>
        <a:srgbClr val="E7296A"/>
      </a:accent1>
      <a:accent2>
        <a:srgbClr val="D517A8"/>
      </a:accent2>
      <a:accent3>
        <a:srgbClr val="C529E7"/>
      </a:accent3>
      <a:accent4>
        <a:srgbClr val="6417D5"/>
      </a:accent4>
      <a:accent5>
        <a:srgbClr val="2B2DE7"/>
      </a:accent5>
      <a:accent6>
        <a:srgbClr val="1768D5"/>
      </a:accent6>
      <a:hlink>
        <a:srgbClr val="533FBF"/>
      </a:hlink>
      <a:folHlink>
        <a:srgbClr val="7F7F7F"/>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otalTime>104</TotalTime>
  <Words>470</Words>
  <Application>Microsoft Office PowerPoint</Application>
  <PresentationFormat>Panorámica</PresentationFormat>
  <Paragraphs>9</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Avenir Next LT Pro</vt:lpstr>
      <vt:lpstr>AvenirNext LT Pro Medium</vt:lpstr>
      <vt:lpstr>Posterama</vt:lpstr>
      <vt:lpstr>Segoe UI Semilight</vt:lpstr>
      <vt:lpstr>ExploreVTI</vt:lpstr>
      <vt:lpstr>EVOLUCIÓN DEL GASTO PÚBLICO DEL SECTOR EDUCATIVO DE MÁEXICO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EVOLUCIÓN DEL GASTO PÚBLICO DEL SECTOR EDUCATIVO DE MÁEXICO</dc:title>
  <dc:creator>Guadalupe Hernández</dc:creator>
  <cp:lastModifiedBy>SISTEMAS</cp:lastModifiedBy>
  <cp:revision>9</cp:revision>
  <dcterms:created xsi:type="dcterms:W3CDTF">2023-02-20T02:04:57Z</dcterms:created>
  <dcterms:modified xsi:type="dcterms:W3CDTF">2023-02-23T00:21:48Z</dcterms:modified>
</cp:coreProperties>
</file>