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260518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732564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D010E-C404-4888-8F9E-5F64C978896C}"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1079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2137643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D010E-C404-4888-8F9E-5F64C978896C}"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76522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1735148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202082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31726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912328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E7086D-AA1C-415E-B073-5A042999A1A7}" type="datetimeFigureOut">
              <a:rPr lang="es-MX" smtClean="0"/>
              <a:t>15/02/2023</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1684708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4697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4E7086D-AA1C-415E-B073-5A042999A1A7}" type="datetimeFigureOut">
              <a:rPr lang="es-MX" smtClean="0"/>
              <a:t>15/02/2023</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9558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E7086D-AA1C-415E-B073-5A042999A1A7}" type="datetimeFigureOut">
              <a:rPr lang="es-MX" smtClean="0"/>
              <a:t>15/02/2023</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109609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7086D-AA1C-415E-B073-5A042999A1A7}" type="datetimeFigureOut">
              <a:rPr lang="es-MX" smtClean="0"/>
              <a:t>15/02/2023</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24464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3447959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E7086D-AA1C-415E-B073-5A042999A1A7}" type="datetimeFigureOut">
              <a:rPr lang="es-MX" smtClean="0"/>
              <a:t>15/02/2023</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D010E-C404-4888-8F9E-5F64C978896C}" type="slidenum">
              <a:rPr lang="es-MX" smtClean="0"/>
              <a:t>‹Nº›</a:t>
            </a:fld>
            <a:endParaRPr lang="es-MX"/>
          </a:p>
        </p:txBody>
      </p:sp>
    </p:spTree>
    <p:extLst>
      <p:ext uri="{BB962C8B-B14F-4D97-AF65-F5344CB8AC3E}">
        <p14:creationId xmlns:p14="http://schemas.microsoft.com/office/powerpoint/2010/main" val="4117777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4E7086D-AA1C-415E-B073-5A042999A1A7}" type="datetimeFigureOut">
              <a:rPr lang="es-MX" smtClean="0"/>
              <a:t>15/02/2023</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D9D010E-C404-4888-8F9E-5F64C978896C}" type="slidenum">
              <a:rPr lang="es-MX" smtClean="0"/>
              <a:t>‹Nº›</a:t>
            </a:fld>
            <a:endParaRPr lang="es-MX"/>
          </a:p>
        </p:txBody>
      </p:sp>
    </p:spTree>
    <p:extLst>
      <p:ext uri="{BB962C8B-B14F-4D97-AF65-F5344CB8AC3E}">
        <p14:creationId xmlns:p14="http://schemas.microsoft.com/office/powerpoint/2010/main" val="1299200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96239" y="472329"/>
            <a:ext cx="10241281" cy="1384995"/>
          </a:xfrm>
          <a:prstGeom prst="rect">
            <a:avLst/>
          </a:prstGeom>
        </p:spPr>
        <p:txBody>
          <a:bodyPr wrap="square">
            <a:spAutoFit/>
          </a:bodyPr>
          <a:lstStyle/>
          <a:p>
            <a:pPr algn="ctr"/>
            <a:r>
              <a:rPr lang="es-MX" sz="2800" b="1" dirty="0" smtClean="0"/>
              <a:t>Unidad de aprendizaje I</a:t>
            </a:r>
          </a:p>
          <a:p>
            <a:pPr algn="ctr"/>
            <a:r>
              <a:rPr lang="es-MX" sz="2800" b="1" dirty="0" smtClean="0"/>
              <a:t>Entender, orientar y dirigir la educación: entre la tradición y la</a:t>
            </a:r>
          </a:p>
          <a:p>
            <a:pPr algn="ctr"/>
            <a:r>
              <a:rPr lang="es-MX" sz="2800" b="1" dirty="0" smtClean="0"/>
              <a:t>innovación</a:t>
            </a:r>
            <a:endParaRPr lang="es-MX" sz="2800" b="1" dirty="0"/>
          </a:p>
        </p:txBody>
      </p:sp>
      <p:sp>
        <p:nvSpPr>
          <p:cNvPr id="5" name="Rectángulo 4"/>
          <p:cNvSpPr/>
          <p:nvPr/>
        </p:nvSpPr>
        <p:spPr>
          <a:xfrm>
            <a:off x="1672045" y="2399943"/>
            <a:ext cx="9993085" cy="3847207"/>
          </a:xfrm>
          <a:prstGeom prst="rect">
            <a:avLst/>
          </a:prstGeom>
        </p:spPr>
        <p:txBody>
          <a:bodyPr wrap="square">
            <a:spAutoFit/>
          </a:bodyPr>
          <a:lstStyle/>
          <a:p>
            <a:pPr algn="just"/>
            <a:r>
              <a:rPr lang="es-MX" sz="2400" b="1" dirty="0" smtClean="0"/>
              <a:t>Propósito de la unidad de aprendizaje</a:t>
            </a:r>
          </a:p>
          <a:p>
            <a:pPr algn="just"/>
            <a:endParaRPr lang="es-MX" sz="2000" dirty="0"/>
          </a:p>
          <a:p>
            <a:pPr algn="just"/>
            <a:endParaRPr lang="es-MX" sz="2000" dirty="0" smtClean="0"/>
          </a:p>
          <a:p>
            <a:pPr algn="just"/>
            <a:r>
              <a:rPr lang="es-MX" sz="2000" dirty="0" smtClean="0"/>
              <a:t>Durante la unidad de aprendizaje, las estudiantes reflexionarán acerca de los aspectos que se consideran para el logro de los fines educativos que la sociedad establece para transmitir los valores de su cultura y para formar a los sujetos que la integran en un determinado contexto histórico y social. Analizarán los fundamentos filosóficos, sociológicos, psicológicos, pedagógicos y políticos, de los principales modelos que han permeado los sistemas educativos; y estudiarán críticamente los postulados de la escuela tradicional y las propuestas innovadoras que tratan de cambiar o transformar las formas de enseñar.</a:t>
            </a:r>
            <a:endParaRPr lang="es-MX" sz="2000" dirty="0"/>
          </a:p>
        </p:txBody>
      </p:sp>
    </p:spTree>
    <p:extLst>
      <p:ext uri="{BB962C8B-B14F-4D97-AF65-F5344CB8AC3E}">
        <p14:creationId xmlns:p14="http://schemas.microsoft.com/office/powerpoint/2010/main" val="412627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58983" y="783772"/>
            <a:ext cx="9784080" cy="3416320"/>
          </a:xfrm>
          <a:prstGeom prst="rect">
            <a:avLst/>
          </a:prstGeom>
        </p:spPr>
        <p:txBody>
          <a:bodyPr wrap="square">
            <a:spAutoFit/>
          </a:bodyPr>
          <a:lstStyle/>
          <a:p>
            <a:r>
              <a:rPr lang="es-MX" sz="2400" b="1" dirty="0" smtClean="0"/>
              <a:t>Contenidos</a:t>
            </a:r>
          </a:p>
          <a:p>
            <a:endParaRPr lang="es-MX" sz="2400" dirty="0"/>
          </a:p>
          <a:p>
            <a:endParaRPr lang="es-MX" sz="2400" dirty="0" smtClean="0"/>
          </a:p>
          <a:p>
            <a:r>
              <a:rPr lang="es-MX" sz="2400" dirty="0" smtClean="0"/>
              <a:t>• El ser humano que se pretende formar: los fines y las funciones de la</a:t>
            </a:r>
          </a:p>
          <a:p>
            <a:r>
              <a:rPr lang="es-MX" sz="2400" dirty="0" smtClean="0"/>
              <a:t>educación.</a:t>
            </a:r>
          </a:p>
          <a:p>
            <a:endParaRPr lang="es-MX" sz="2400" dirty="0" smtClean="0"/>
          </a:p>
          <a:p>
            <a:r>
              <a:rPr lang="es-MX" sz="2400" dirty="0" smtClean="0"/>
              <a:t>• Los intereses implícitos y explícitos en la educación.</a:t>
            </a:r>
          </a:p>
          <a:p>
            <a:endParaRPr lang="es-MX" sz="2400" dirty="0" smtClean="0"/>
          </a:p>
          <a:p>
            <a:r>
              <a:rPr lang="es-MX" sz="2400" dirty="0" smtClean="0"/>
              <a:t>• Una escuela, un modelo: de la escuela tradicional a la escuela nueva.</a:t>
            </a:r>
            <a:endParaRPr lang="es-MX" sz="2400" dirty="0"/>
          </a:p>
        </p:txBody>
      </p:sp>
    </p:spTree>
    <p:extLst>
      <p:ext uri="{BB962C8B-B14F-4D97-AF65-F5344CB8AC3E}">
        <p14:creationId xmlns:p14="http://schemas.microsoft.com/office/powerpoint/2010/main" val="2789030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35876" y="1211723"/>
            <a:ext cx="10942321" cy="4524315"/>
          </a:xfrm>
          <a:prstGeom prst="rect">
            <a:avLst/>
          </a:prstGeom>
        </p:spPr>
        <p:txBody>
          <a:bodyPr wrap="square">
            <a:spAutoFit/>
          </a:bodyPr>
          <a:lstStyle/>
          <a:p>
            <a:pPr marL="342900" indent="-342900">
              <a:buFont typeface="Arial" panose="020B0604020202020204" pitchFamily="34" charset="0"/>
              <a:buChar char="•"/>
            </a:pPr>
            <a:r>
              <a:rPr lang="es-MX" sz="2400" dirty="0" smtClean="0"/>
              <a:t>¿Cómo era antes una escuela?</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smtClean="0"/>
              <a:t>¿Cuánto tenía que estar un niño en ella?</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a:t>¿A qué edad tenía que empezar a ir a la escuela un niño? </a:t>
            </a:r>
            <a:endParaRPr lang="es-MX" sz="2400" dirty="0" smtClean="0"/>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a:t>¿Hasta cuándo tenía que estar</a:t>
            </a:r>
            <a:r>
              <a:rPr lang="es-MX" sz="2400" dirty="0" smtClean="0"/>
              <a:t>?</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a:t>¿Y cómo iba pasando de un grado a otro</a:t>
            </a:r>
            <a:r>
              <a:rPr lang="es-MX" sz="2400" dirty="0" smtClean="0"/>
              <a:t>?</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a:t>¿Qué actores y partes intervienen de una u otra forma en un sistema educativo?</a:t>
            </a:r>
            <a:endParaRPr lang="es-MX" sz="2400" dirty="0" smtClean="0"/>
          </a:p>
          <a:p>
            <a:endParaRPr lang="es-MX" sz="2400" dirty="0"/>
          </a:p>
        </p:txBody>
      </p:sp>
    </p:spTree>
    <p:extLst>
      <p:ext uri="{BB962C8B-B14F-4D97-AF65-F5344CB8AC3E}">
        <p14:creationId xmlns:p14="http://schemas.microsoft.com/office/powerpoint/2010/main" val="3694199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0743" y="784843"/>
            <a:ext cx="11569337" cy="5632311"/>
          </a:xfrm>
          <a:prstGeom prst="rect">
            <a:avLst/>
          </a:prstGeom>
        </p:spPr>
        <p:txBody>
          <a:bodyPr wrap="square">
            <a:spAutoFit/>
          </a:bodyPr>
          <a:lstStyle/>
          <a:p>
            <a:pPr algn="ctr"/>
            <a:r>
              <a:rPr lang="es-MX" sz="2000" b="1" dirty="0" smtClean="0">
                <a:solidFill>
                  <a:srgbClr val="FF0000"/>
                </a:solidFill>
              </a:rPr>
              <a:t>Reformas </a:t>
            </a:r>
            <a:r>
              <a:rPr lang="es-MX" sz="2000" b="1" dirty="0" smtClean="0">
                <a:solidFill>
                  <a:srgbClr val="FF0000"/>
                </a:solidFill>
              </a:rPr>
              <a:t>educativas</a:t>
            </a:r>
          </a:p>
          <a:p>
            <a:pPr algn="just"/>
            <a:endParaRPr lang="es-MX" sz="2000" dirty="0" smtClean="0"/>
          </a:p>
          <a:p>
            <a:pPr algn="just"/>
            <a:r>
              <a:rPr lang="es-MX" sz="2000" dirty="0" smtClean="0"/>
              <a:t>A partir de lo anterior podemos definir una reforma educativa </a:t>
            </a:r>
            <a:r>
              <a:rPr lang="es-MX" sz="2000" dirty="0" smtClean="0"/>
              <a:t>como </a:t>
            </a:r>
            <a:r>
              <a:rPr lang="es-MX" sz="2000" dirty="0" smtClean="0"/>
              <a:t>un cambio de uno o varios de los elementos mencionados, por ejemplo:</a:t>
            </a:r>
          </a:p>
          <a:p>
            <a:pPr algn="just"/>
            <a:endParaRPr lang="es-MX" sz="2000" dirty="0" smtClean="0"/>
          </a:p>
          <a:p>
            <a:pPr algn="just"/>
            <a:r>
              <a:rPr lang="es-MX" sz="2000" dirty="0" smtClean="0"/>
              <a:t>· Cambiar la edad en que es obligatorio ir a la escuela para los alumnos, haciendo obligatorio o no cierto nivel.</a:t>
            </a:r>
          </a:p>
          <a:p>
            <a:pPr algn="just"/>
            <a:endParaRPr lang="es-MX" sz="2000" dirty="0" smtClean="0"/>
          </a:p>
          <a:p>
            <a:pPr algn="just"/>
            <a:r>
              <a:rPr lang="es-MX" sz="2000" dirty="0" smtClean="0"/>
              <a:t>· Cambiar los sistemas de evaluación de los alumnos o las formas de agrupamiento, por ejemplo, al introducir o eliminar el multigrado.</a:t>
            </a:r>
          </a:p>
          <a:p>
            <a:pPr algn="just"/>
            <a:endParaRPr lang="es-MX" sz="2000" dirty="0" smtClean="0"/>
          </a:p>
          <a:p>
            <a:pPr algn="just"/>
            <a:r>
              <a:rPr lang="es-MX" sz="2000" dirty="0" smtClean="0"/>
              <a:t>· Modificar los tiempos, como ampliar o reducir el calendario o la jornada escolar.</a:t>
            </a:r>
          </a:p>
          <a:p>
            <a:pPr algn="just"/>
            <a:endParaRPr lang="es-MX" sz="2000" dirty="0" smtClean="0"/>
          </a:p>
          <a:p>
            <a:pPr algn="just"/>
            <a:r>
              <a:rPr lang="es-MX" sz="2000" dirty="0" smtClean="0"/>
              <a:t>· Modificar los contenidos (el currículo) o los métodos de enseñanza, recomendando o exigiendo determinado enfoque didáctico.</a:t>
            </a:r>
          </a:p>
          <a:p>
            <a:pPr algn="just"/>
            <a:endParaRPr lang="es-MX" sz="2000" dirty="0" smtClean="0"/>
          </a:p>
          <a:p>
            <a:pPr algn="just"/>
            <a:r>
              <a:rPr lang="es-MX" sz="2000" dirty="0" smtClean="0"/>
              <a:t>· Introducir cambios en la disciplina y el control de los alumnos prohibiendo, por ejemplo, el uso de castigos corporales</a:t>
            </a:r>
            <a:r>
              <a:rPr lang="es-MX" sz="2000" dirty="0" smtClean="0"/>
              <a:t>.</a:t>
            </a:r>
            <a:endParaRPr lang="es-MX" sz="2000" dirty="0" smtClean="0"/>
          </a:p>
        </p:txBody>
      </p:sp>
    </p:spTree>
    <p:extLst>
      <p:ext uri="{BB962C8B-B14F-4D97-AF65-F5344CB8AC3E}">
        <p14:creationId xmlns:p14="http://schemas.microsoft.com/office/powerpoint/2010/main" val="1083090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62150" y="1280159"/>
            <a:ext cx="10907484" cy="2862322"/>
          </a:xfrm>
          <a:prstGeom prst="rect">
            <a:avLst/>
          </a:prstGeom>
        </p:spPr>
        <p:txBody>
          <a:bodyPr wrap="square">
            <a:spAutoFit/>
          </a:bodyPr>
          <a:lstStyle/>
          <a:p>
            <a:pPr algn="just"/>
            <a:endParaRPr lang="es-MX" sz="2000" dirty="0"/>
          </a:p>
          <a:p>
            <a:pPr algn="just"/>
            <a:r>
              <a:rPr lang="es-MX" sz="2000" dirty="0"/>
              <a:t>· Modificar requisitos para ser docente o los criterios de evaluación correspondientes, que existen desde hace mucho, con los sistemas </a:t>
            </a:r>
            <a:r>
              <a:rPr lang="es-MX" sz="2000" dirty="0" err="1"/>
              <a:t>escalafonarios</a:t>
            </a:r>
            <a:r>
              <a:rPr lang="es-MX" sz="2000" dirty="0"/>
              <a:t> que, adecuados o no, eran sistemas de evaluación.</a:t>
            </a:r>
          </a:p>
          <a:p>
            <a:pPr algn="just"/>
            <a:endParaRPr lang="es-MX" sz="2000" dirty="0"/>
          </a:p>
          <a:p>
            <a:pPr algn="just"/>
            <a:r>
              <a:rPr lang="es-MX" sz="2000" dirty="0"/>
              <a:t>· Transformar la organización del sistema, como centralizar o descentralizar la facultad para tomar ciertas decisiones.</a:t>
            </a:r>
          </a:p>
          <a:p>
            <a:pPr algn="just"/>
            <a:endParaRPr lang="es-MX" sz="2000" dirty="0"/>
          </a:p>
          <a:p>
            <a:pPr algn="just"/>
            <a:r>
              <a:rPr lang="es-MX" sz="2000" dirty="0"/>
              <a:t>· Cambiar la forma de gobierno, ampliando o reduciendo la participación.</a:t>
            </a:r>
            <a:endParaRPr lang="es-MX" sz="2000" dirty="0"/>
          </a:p>
        </p:txBody>
      </p:sp>
    </p:spTree>
    <p:extLst>
      <p:ext uri="{BB962C8B-B14F-4D97-AF65-F5344CB8AC3E}">
        <p14:creationId xmlns:p14="http://schemas.microsoft.com/office/powerpoint/2010/main" val="3733060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73789" y="1180403"/>
            <a:ext cx="4670255" cy="461665"/>
          </a:xfrm>
          <a:prstGeom prst="rect">
            <a:avLst/>
          </a:prstGeom>
        </p:spPr>
        <p:txBody>
          <a:bodyPr wrap="square">
            <a:spAutoFit/>
          </a:bodyPr>
          <a:lstStyle/>
          <a:p>
            <a:pPr algn="just"/>
            <a:r>
              <a:rPr lang="es-MX" sz="2400" b="1" i="0" dirty="0" smtClean="0">
                <a:solidFill>
                  <a:srgbClr val="FF0000"/>
                </a:solidFill>
                <a:effectLst/>
                <a:latin typeface="OpenSans-Regular"/>
              </a:rPr>
              <a:t>Políticas, reformas, gobierno</a:t>
            </a:r>
            <a:endParaRPr lang="es-MX" sz="2400" dirty="0">
              <a:solidFill>
                <a:srgbClr val="FF0000"/>
              </a:solidFill>
            </a:endParaRPr>
          </a:p>
        </p:txBody>
      </p:sp>
      <p:sp>
        <p:nvSpPr>
          <p:cNvPr id="3" name="Rectángulo 2"/>
          <p:cNvSpPr/>
          <p:nvPr/>
        </p:nvSpPr>
        <p:spPr>
          <a:xfrm>
            <a:off x="692330" y="2274838"/>
            <a:ext cx="11103429" cy="2308324"/>
          </a:xfrm>
          <a:prstGeom prst="rect">
            <a:avLst/>
          </a:prstGeom>
        </p:spPr>
        <p:txBody>
          <a:bodyPr wrap="square">
            <a:spAutoFit/>
          </a:bodyPr>
          <a:lstStyle/>
          <a:p>
            <a:pPr algn="just"/>
            <a:r>
              <a:rPr lang="es-MX" sz="2400" dirty="0" smtClean="0"/>
              <a:t>La política educativa puede entenderse formalmente como las acciones emprendidas por un gobierno en relación con prácticas educativas y la forma en que el gobierno atiende la producción y oferta de la educación. Admitimos que algunos proponen una forma más amplia de entender la política educativa, reconociendo el hecho de que actores privados u otras instituciones, organismos internacionales y </a:t>
            </a:r>
            <a:r>
              <a:rPr lang="es-MX" sz="2400" dirty="0" err="1" smtClean="0"/>
              <a:t>ONG’s</a:t>
            </a:r>
            <a:r>
              <a:rPr lang="es-MX" sz="2400" dirty="0" smtClean="0"/>
              <a:t> pueden organizar políticas educativas (</a:t>
            </a:r>
            <a:r>
              <a:rPr lang="es-MX" sz="2400" dirty="0" err="1" smtClean="0"/>
              <a:t>Viennet</a:t>
            </a:r>
            <a:r>
              <a:rPr lang="es-MX" sz="2400" dirty="0" smtClean="0"/>
              <a:t> y Pont, 2017, p. 19).</a:t>
            </a:r>
            <a:endParaRPr lang="es-MX" sz="2400" dirty="0"/>
          </a:p>
        </p:txBody>
      </p:sp>
    </p:spTree>
    <p:extLst>
      <p:ext uri="{BB962C8B-B14F-4D97-AF65-F5344CB8AC3E}">
        <p14:creationId xmlns:p14="http://schemas.microsoft.com/office/powerpoint/2010/main" val="2212677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1257" y="291632"/>
            <a:ext cx="11930743" cy="6001643"/>
          </a:xfrm>
          <a:prstGeom prst="rect">
            <a:avLst/>
          </a:prstGeom>
        </p:spPr>
        <p:txBody>
          <a:bodyPr wrap="square">
            <a:spAutoFit/>
          </a:bodyPr>
          <a:lstStyle/>
          <a:p>
            <a:r>
              <a:rPr lang="es-MX" sz="2400" dirty="0" smtClean="0"/>
              <a:t>Una política pública es:</a:t>
            </a:r>
          </a:p>
          <a:p>
            <a:endParaRPr lang="es-MX" sz="2400" dirty="0" smtClean="0"/>
          </a:p>
          <a:p>
            <a:r>
              <a:rPr lang="es-MX" sz="2400" dirty="0" smtClean="0"/>
              <a:t>· Un conjunto de acciones intencionales y causales, orientadas a la realización de un objetivo de interés o beneficio público.</a:t>
            </a:r>
          </a:p>
          <a:p>
            <a:endParaRPr lang="es-MX" sz="2400" dirty="0" smtClean="0"/>
          </a:p>
          <a:p>
            <a:r>
              <a:rPr lang="es-MX" sz="2400" dirty="0" smtClean="0"/>
              <a:t>· Definidas por el tipo de interlocución que tiene lugar entre el gobierno y sectores de la ciudadanía.</a:t>
            </a:r>
          </a:p>
          <a:p>
            <a:endParaRPr lang="es-MX" sz="2400" dirty="0" smtClean="0"/>
          </a:p>
          <a:p>
            <a:r>
              <a:rPr lang="es-MX" sz="2400" dirty="0" smtClean="0"/>
              <a:t>· Decididas por las autoridades públicas legítimas, decisión que las convierte en públicas y legítimas.</a:t>
            </a:r>
          </a:p>
          <a:p>
            <a:endParaRPr lang="es-MX" sz="2400" dirty="0" smtClean="0"/>
          </a:p>
          <a:p>
            <a:r>
              <a:rPr lang="es-MX" sz="2400" dirty="0" smtClean="0"/>
              <a:t>· Llevadas a cabo por actores gubernamentales, o por éstos en asociación con actores sociales; y</a:t>
            </a:r>
          </a:p>
          <a:p>
            <a:endParaRPr lang="es-MX" sz="2400" dirty="0" smtClean="0"/>
          </a:p>
          <a:p>
            <a:r>
              <a:rPr lang="es-MX" sz="2400" dirty="0" smtClean="0"/>
              <a:t>· que configuran un patrón de comportamiento del gobierno y de la sociedad (Aguilar, 2010, p. 29).</a:t>
            </a:r>
            <a:endParaRPr lang="es-MX" sz="2400" dirty="0"/>
          </a:p>
        </p:txBody>
      </p:sp>
    </p:spTree>
    <p:extLst>
      <p:ext uri="{BB962C8B-B14F-4D97-AF65-F5344CB8AC3E}">
        <p14:creationId xmlns:p14="http://schemas.microsoft.com/office/powerpoint/2010/main" val="12258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39996" y="840768"/>
            <a:ext cx="1606530" cy="461665"/>
          </a:xfrm>
          <a:prstGeom prst="rect">
            <a:avLst/>
          </a:prstGeom>
        </p:spPr>
        <p:txBody>
          <a:bodyPr wrap="none">
            <a:spAutoFit/>
          </a:bodyPr>
          <a:lstStyle/>
          <a:p>
            <a:r>
              <a:rPr lang="es-MX" sz="2400" b="1" i="0" dirty="0" smtClean="0">
                <a:solidFill>
                  <a:srgbClr val="FF0000"/>
                </a:solidFill>
                <a:effectLst/>
                <a:latin typeface="OpenSans-Regular"/>
              </a:rPr>
              <a:t>Reformas</a:t>
            </a:r>
            <a:endParaRPr lang="es-MX" sz="2400" dirty="0">
              <a:solidFill>
                <a:srgbClr val="FF0000"/>
              </a:solidFill>
            </a:endParaRPr>
          </a:p>
        </p:txBody>
      </p:sp>
      <p:sp>
        <p:nvSpPr>
          <p:cNvPr id="3" name="Rectángulo 2"/>
          <p:cNvSpPr/>
          <p:nvPr/>
        </p:nvSpPr>
        <p:spPr>
          <a:xfrm>
            <a:off x="404948" y="1582341"/>
            <a:ext cx="11482251" cy="3416320"/>
          </a:xfrm>
          <a:prstGeom prst="rect">
            <a:avLst/>
          </a:prstGeom>
        </p:spPr>
        <p:txBody>
          <a:bodyPr wrap="square">
            <a:spAutoFit/>
          </a:bodyPr>
          <a:lstStyle/>
          <a:p>
            <a:pPr algn="just"/>
            <a:r>
              <a:rPr lang="es-MX" sz="2400" dirty="0" smtClean="0"/>
              <a:t>Según </a:t>
            </a:r>
            <a:r>
              <a:rPr lang="es-MX" sz="2400" dirty="0" err="1" smtClean="0"/>
              <a:t>Marileen</a:t>
            </a:r>
            <a:r>
              <a:rPr lang="es-MX" sz="2400" dirty="0" smtClean="0"/>
              <a:t> Green, que estudió numerosas reformas educativas en América Latina desde la década de los setenta hasta principios de este siglo, en las décadas de los setenta y los ochenta predominaban reformas que ella etiqueta como fáciles, con las que todos los actores estaban de acuerdo: construir escuelas, crear plazas docentes… Pero en la década de los noventa surgió la preocupación por la calidad, y surgieron otras reformas: para que haya calidad, hay que evaluar a los niños, evaluar a los maestros, exigir rendición de cuentas, etc. Los intereses de los distintos actores ya no coincidían: a los padres de familia muchas veces no les interesa; a los sindicatos no les conviene; para los políticos los resultados no son rápidos y visibles.</a:t>
            </a:r>
            <a:endParaRPr lang="es-MX" sz="2400" dirty="0"/>
          </a:p>
        </p:txBody>
      </p:sp>
    </p:spTree>
    <p:extLst>
      <p:ext uri="{BB962C8B-B14F-4D97-AF65-F5344CB8AC3E}">
        <p14:creationId xmlns:p14="http://schemas.microsoft.com/office/powerpoint/2010/main" val="1941787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92330" y="2325188"/>
            <a:ext cx="11168744" cy="3046988"/>
          </a:xfrm>
          <a:prstGeom prst="rect">
            <a:avLst/>
          </a:prstGeom>
        </p:spPr>
        <p:txBody>
          <a:bodyPr wrap="square">
            <a:spAutoFit/>
          </a:bodyPr>
          <a:lstStyle/>
          <a:p>
            <a:pPr marL="342900" indent="-342900">
              <a:buFont typeface="Arial" panose="020B0604020202020204" pitchFamily="34" charset="0"/>
              <a:buChar char="•"/>
            </a:pPr>
            <a:r>
              <a:rPr lang="es-MX" sz="2400" dirty="0" smtClean="0"/>
              <a:t>¿Cuáles son los planteamientos que caracterizan el discurso de las más recientes reformas educativas en nuestro país con respecto al sujeto se aspira formar?</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smtClean="0"/>
              <a:t> ¿Qué tipo de conocimientos y valores se desean transmitir? </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smtClean="0"/>
              <a:t> ¿De qué manera se traducen en los planes y programas de estudio?</a:t>
            </a:r>
          </a:p>
          <a:p>
            <a:pPr marL="342900" indent="-342900">
              <a:buFont typeface="Arial" panose="020B0604020202020204" pitchFamily="34" charset="0"/>
              <a:buChar char="•"/>
            </a:pPr>
            <a:endParaRPr lang="es-MX" sz="2400" dirty="0" smtClean="0"/>
          </a:p>
          <a:p>
            <a:pPr marL="342900" indent="-342900">
              <a:buFont typeface="Arial" panose="020B0604020202020204" pitchFamily="34" charset="0"/>
              <a:buChar char="•"/>
            </a:pPr>
            <a:r>
              <a:rPr lang="es-MX" sz="2400" dirty="0" smtClean="0"/>
              <a:t> ¿Cómo es que dan sentido a las actuaciones del profesorado?</a:t>
            </a:r>
            <a:endParaRPr lang="es-MX" sz="2400" dirty="0"/>
          </a:p>
        </p:txBody>
      </p:sp>
      <p:sp>
        <p:nvSpPr>
          <p:cNvPr id="3" name="CuadroTexto 2"/>
          <p:cNvSpPr txBox="1"/>
          <p:nvPr/>
        </p:nvSpPr>
        <p:spPr>
          <a:xfrm>
            <a:off x="3161211" y="1071153"/>
            <a:ext cx="3918858" cy="584775"/>
          </a:xfrm>
          <a:prstGeom prst="rect">
            <a:avLst/>
          </a:prstGeom>
          <a:noFill/>
        </p:spPr>
        <p:txBody>
          <a:bodyPr wrap="square" rtlCol="0">
            <a:spAutoFit/>
          </a:bodyPr>
          <a:lstStyle/>
          <a:p>
            <a:r>
              <a:rPr lang="es-MX" sz="3200" b="1" dirty="0" smtClean="0">
                <a:solidFill>
                  <a:srgbClr val="FF0000"/>
                </a:solidFill>
              </a:rPr>
              <a:t>ACTIVIDAD </a:t>
            </a:r>
            <a:endParaRPr lang="es-MX" sz="3200" b="1" dirty="0">
              <a:solidFill>
                <a:srgbClr val="FF0000"/>
              </a:solidFill>
            </a:endParaRPr>
          </a:p>
        </p:txBody>
      </p:sp>
    </p:spTree>
    <p:extLst>
      <p:ext uri="{BB962C8B-B14F-4D97-AF65-F5344CB8AC3E}">
        <p14:creationId xmlns:p14="http://schemas.microsoft.com/office/powerpoint/2010/main" val="2489837753"/>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6882</TotalTime>
  <Words>829</Words>
  <Application>Microsoft Office PowerPoint</Application>
  <PresentationFormat>Panorámica</PresentationFormat>
  <Paragraphs>69</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Century Gothic</vt:lpstr>
      <vt:lpstr>OpenSans-Regular</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Diana</dc:creator>
  <cp:lastModifiedBy>Diana</cp:lastModifiedBy>
  <cp:revision>7</cp:revision>
  <cp:lastPrinted>2023-02-20T13:42:38Z</cp:lastPrinted>
  <dcterms:created xsi:type="dcterms:W3CDTF">2023-02-15T18:59:32Z</dcterms:created>
  <dcterms:modified xsi:type="dcterms:W3CDTF">2023-02-20T13:43:02Z</dcterms:modified>
</cp:coreProperties>
</file>