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32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83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20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2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29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1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92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77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8D493-A3FC-4A78-B69E-586D2A444817}" type="datetimeFigureOut">
              <a:rPr lang="es-MX" smtClean="0"/>
              <a:t>11/06/2023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214A-122F-45DE-AA08-A10F18AB25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04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9495"/>
              </p:ext>
            </p:extLst>
          </p:nvPr>
        </p:nvGraphicFramePr>
        <p:xfrm>
          <a:off x="298580" y="0"/>
          <a:ext cx="11681925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7911">
                  <a:extLst>
                    <a:ext uri="{9D8B030D-6E8A-4147-A177-3AD203B41FA5}">
                      <a16:colId xmlns:a16="http://schemas.microsoft.com/office/drawing/2014/main" val="2049112264"/>
                    </a:ext>
                  </a:extLst>
                </a:gridCol>
                <a:gridCol w="7754014">
                  <a:extLst>
                    <a:ext uri="{9D8B030D-6E8A-4147-A177-3AD203B41FA5}">
                      <a16:colId xmlns:a16="http://schemas.microsoft.com/office/drawing/2014/main" val="3770126898"/>
                    </a:ext>
                  </a:extLst>
                </a:gridCol>
              </a:tblGrid>
              <a:tr h="3453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Concepto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3" marR="658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Programa 2022 (Borrador)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3" marR="65823" marT="0" marB="0"/>
                </a:tc>
                <a:extLst>
                  <a:ext uri="{0D108BD9-81ED-4DB2-BD59-A6C34878D82A}">
                    <a16:rowId xmlns:a16="http://schemas.microsoft.com/office/drawing/2014/main" val="1792986887"/>
                  </a:ext>
                </a:extLst>
              </a:tr>
              <a:tr h="65126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Enfoque y principios pedagógicos.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3" marR="658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La comunidad como núcleo de los procesos educativos.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Objetivo: Promover el aprendizaje de excelencia, inclusivo, pluricultural, colaborativo y equitativo.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Educación para la democracia; se aprenden valores, saberes, conocimientos y habilidades para ejercer su ciudadanía de manera crítica, activa y solidaria.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Metodologías diferenciadas según el campo formativo: AB Proyectos, AB en indagación desde STEM, AB en problemas, aprendizaje por servicio.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Hay interacción de diferentes saberes desde un horizonte plural y una perspectiva interdisciplinaria.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Autonomía curricular y profesional de magisterio para interpretar el currículo y adecuar los programas a su realidad cotidiana. 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3" marR="65823" marT="0" marB="0"/>
                </a:tc>
                <a:extLst>
                  <a:ext uri="{0D108BD9-81ED-4DB2-BD59-A6C34878D82A}">
                    <a16:rowId xmlns:a16="http://schemas.microsoft.com/office/drawing/2014/main" val="3822315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55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030809"/>
              </p:ext>
            </p:extLst>
          </p:nvPr>
        </p:nvGraphicFramePr>
        <p:xfrm>
          <a:off x="130629" y="0"/>
          <a:ext cx="12061371" cy="7043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495">
                  <a:extLst>
                    <a:ext uri="{9D8B030D-6E8A-4147-A177-3AD203B41FA5}">
                      <a16:colId xmlns:a16="http://schemas.microsoft.com/office/drawing/2014/main" val="3551260040"/>
                    </a:ext>
                  </a:extLst>
                </a:gridCol>
                <a:gridCol w="8005876">
                  <a:extLst>
                    <a:ext uri="{9D8B030D-6E8A-4147-A177-3AD203B41FA5}">
                      <a16:colId xmlns:a16="http://schemas.microsoft.com/office/drawing/2014/main" val="9126731"/>
                    </a:ext>
                  </a:extLst>
                </a:gridCol>
              </a:tblGrid>
              <a:tr h="231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Concepto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5" marR="434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Programa 2022 (Borrador)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5" marR="43465" marT="0" marB="0"/>
                </a:tc>
                <a:extLst>
                  <a:ext uri="{0D108BD9-81ED-4DB2-BD59-A6C34878D82A}">
                    <a16:rowId xmlns:a16="http://schemas.microsoft.com/office/drawing/2014/main" val="2253967763"/>
                  </a:ext>
                </a:extLst>
              </a:tr>
              <a:tr h="6626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Perfil de egreso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5" marR="434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Reconocen que son ciudadanos que puedan ejercer su derecho a una vida digna.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Viven, reconocen y valoran la diversidad.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Reconocen que mujeres y hombres son personas que gozan de los mismos derechos.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Valoran sus potencialidades cognitivas, físicas y afectivas.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Desarrollan una forma de pensar propia que emplean para analizar su realidad.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Se perciben a sí mismos como parte de la naturaleza y el medio ambiente.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Interpretan fenómenos, hechos y situaciones históricas, culturales, fenómenos naturales y sociales con fundamentos científicos y saberes comunitarios.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Interactúan en procesos de diálogo con respeto y aprecio a la diversidad.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Intercambian ideas, cosmovisiones y perspectivas para establecer acuerdos u respetar las ideas propias y a los de los demás.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Desarrollan el pensamiento crítico que les permita valorar los conocimientos y saberes de las ciencias y humanidades, reconociendo la importancia de la historia y la cultura.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5" marR="43465" marT="0" marB="0"/>
                </a:tc>
                <a:extLst>
                  <a:ext uri="{0D108BD9-81ED-4DB2-BD59-A6C34878D82A}">
                    <a16:rowId xmlns:a16="http://schemas.microsoft.com/office/drawing/2014/main" val="291799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03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79967"/>
              </p:ext>
            </p:extLst>
          </p:nvPr>
        </p:nvGraphicFramePr>
        <p:xfrm>
          <a:off x="130627" y="18661"/>
          <a:ext cx="11961845" cy="7037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2030">
                  <a:extLst>
                    <a:ext uri="{9D8B030D-6E8A-4147-A177-3AD203B41FA5}">
                      <a16:colId xmlns:a16="http://schemas.microsoft.com/office/drawing/2014/main" val="2870683678"/>
                    </a:ext>
                  </a:extLst>
                </a:gridCol>
                <a:gridCol w="7939815">
                  <a:extLst>
                    <a:ext uri="{9D8B030D-6E8A-4147-A177-3AD203B41FA5}">
                      <a16:colId xmlns:a16="http://schemas.microsoft.com/office/drawing/2014/main" val="1241603332"/>
                    </a:ext>
                  </a:extLst>
                </a:gridCol>
              </a:tblGrid>
              <a:tr h="279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Concepto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Programa 2022 (Borrador)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extLst>
                  <a:ext uri="{0D108BD9-81ED-4DB2-BD59-A6C34878D82A}">
                    <a16:rowId xmlns:a16="http://schemas.microsoft.com/office/drawing/2014/main" val="3556089788"/>
                  </a:ext>
                </a:extLst>
              </a:tr>
              <a:tr h="15386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Organización de los grados de EB.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6 fases: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Educación inicial.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Educación preescolar (3 Grados)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Primaria (1° y 2°)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Primaria (3° y 4°)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Primaria (5° y 6°)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>
                          <a:effectLst/>
                        </a:rPr>
                        <a:t>Secundaria (3 grados)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extLst>
                  <a:ext uri="{0D108BD9-81ED-4DB2-BD59-A6C34878D82A}">
                    <a16:rowId xmlns:a16="http://schemas.microsoft.com/office/drawing/2014/main" val="3078639865"/>
                  </a:ext>
                </a:extLst>
              </a:tr>
              <a:tr h="279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Concepto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Programa 2022 (Borrador)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extLst>
                  <a:ext uri="{0D108BD9-81ED-4DB2-BD59-A6C34878D82A}">
                    <a16:rowId xmlns:a16="http://schemas.microsoft.com/office/drawing/2014/main" val="3641696873"/>
                  </a:ext>
                </a:extLst>
              </a:tr>
              <a:tr h="43960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Campos formativos y asignaturas asociadas.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4 Campos formativos: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Lenguajes: Español, lenguas indígenas, ambas tanto como primeras y segundas lenguas, lenguas artísticas, inglés como lengua extranjera y lenguaje de señas mexicana.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Saberes y pensamiento científico: Ciencias naturales, matemáticas, tecnología y conocimiento de los diferentes pueblos y culturas. (En fase 6: Biología, química y matemáticas)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Ética, naturaleza y sociedades: Historia, geografía y formación cívica y ética.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 lo humano y los comunitario: Educación física, educación socioemocional, tutoría, vida saludable y tecnología.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04" marR="56304" marT="0" marB="0"/>
                </a:tc>
                <a:extLst>
                  <a:ext uri="{0D108BD9-81ED-4DB2-BD59-A6C34878D82A}">
                    <a16:rowId xmlns:a16="http://schemas.microsoft.com/office/drawing/2014/main" val="745373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92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80926"/>
              </p:ext>
            </p:extLst>
          </p:nvPr>
        </p:nvGraphicFramePr>
        <p:xfrm>
          <a:off x="130627" y="-18657"/>
          <a:ext cx="11961845" cy="6695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2030">
                  <a:extLst>
                    <a:ext uri="{9D8B030D-6E8A-4147-A177-3AD203B41FA5}">
                      <a16:colId xmlns:a16="http://schemas.microsoft.com/office/drawing/2014/main" val="1601103626"/>
                    </a:ext>
                  </a:extLst>
                </a:gridCol>
                <a:gridCol w="7939815">
                  <a:extLst>
                    <a:ext uri="{9D8B030D-6E8A-4147-A177-3AD203B41FA5}">
                      <a16:colId xmlns:a16="http://schemas.microsoft.com/office/drawing/2014/main" val="383387070"/>
                    </a:ext>
                  </a:extLst>
                </a:gridCol>
              </a:tblGrid>
              <a:tr h="236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Concepto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Programa 2022 (Borrador)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extLst>
                  <a:ext uri="{0D108BD9-81ED-4DB2-BD59-A6C34878D82A}">
                    <a16:rowId xmlns:a16="http://schemas.microsoft.com/office/drawing/2014/main" val="2373115889"/>
                  </a:ext>
                </a:extLst>
              </a:tr>
              <a:tr h="346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Organizadores curriculares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Los elementos del programa sintético se organizan de la siguiente manera: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Descripción del campo formativo para la EB y por fases.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Contenidos.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Diálogos.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Progresiones de aprendizaje.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Orientaciones didácticas.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Sugerencias de evaluación.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extLst>
                  <a:ext uri="{0D108BD9-81ED-4DB2-BD59-A6C34878D82A}">
                    <a16:rowId xmlns:a16="http://schemas.microsoft.com/office/drawing/2014/main" val="1915149206"/>
                  </a:ext>
                </a:extLst>
              </a:tr>
              <a:tr h="236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Concepto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Programa 2022 (Borrador)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extLst>
                  <a:ext uri="{0D108BD9-81ED-4DB2-BD59-A6C34878D82A}">
                    <a16:rowId xmlns:a16="http://schemas.microsoft.com/office/drawing/2014/main" val="1918857484"/>
                  </a:ext>
                </a:extLst>
              </a:tr>
              <a:tr h="2708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Evaluación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Según el calendario escolar 2022 – 2023, se establecen 3 periodos de evaluación trimestrales.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Conceptualmente, la evaluación es parte del proceso formativo.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El primer momento responde a una evaluación formativa, seguimiento de las profesoras y profesores del proceso de aprendizaje de sus estudiantes.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El segundo momento, es la acreditación que otorga calificaciones y certificados. La calificación se construye con la interpretación de una serie de evidencias para asignar un número / calificación que requiere el sistema educativo.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0" marR="45520" marT="0" marB="0"/>
                </a:tc>
                <a:extLst>
                  <a:ext uri="{0D108BD9-81ED-4DB2-BD59-A6C34878D82A}">
                    <a16:rowId xmlns:a16="http://schemas.microsoft.com/office/drawing/2014/main" val="816790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9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81950"/>
              </p:ext>
            </p:extLst>
          </p:nvPr>
        </p:nvGraphicFramePr>
        <p:xfrm>
          <a:off x="205274" y="2"/>
          <a:ext cx="11681926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7910">
                  <a:extLst>
                    <a:ext uri="{9D8B030D-6E8A-4147-A177-3AD203B41FA5}">
                      <a16:colId xmlns:a16="http://schemas.microsoft.com/office/drawing/2014/main" val="926380672"/>
                    </a:ext>
                  </a:extLst>
                </a:gridCol>
                <a:gridCol w="7754016">
                  <a:extLst>
                    <a:ext uri="{9D8B030D-6E8A-4147-A177-3AD203B41FA5}">
                      <a16:colId xmlns:a16="http://schemas.microsoft.com/office/drawing/2014/main" val="217407121"/>
                    </a:ext>
                  </a:extLst>
                </a:gridCol>
              </a:tblGrid>
              <a:tr h="19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Concepto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Programa 2022 (Borrador)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extLst>
                  <a:ext uri="{0D108BD9-81ED-4DB2-BD59-A6C34878D82A}">
                    <a16:rowId xmlns:a16="http://schemas.microsoft.com/office/drawing/2014/main" val="280685264"/>
                  </a:ext>
                </a:extLst>
              </a:tr>
              <a:tr h="3124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Transversalidad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7 ejes articuladores al centro de los procesos educativos a la comunidad-territorio.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Inclusión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Pensamiento crítico.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Interculturalidad crítica.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Igualdad de género.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Vida saludable.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Apropiación de las culturas a través de la lectura y la escritura.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Artes y experiencias estéticas. 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extLst>
                  <a:ext uri="{0D108BD9-81ED-4DB2-BD59-A6C34878D82A}">
                    <a16:rowId xmlns:a16="http://schemas.microsoft.com/office/drawing/2014/main" val="3440560637"/>
                  </a:ext>
                </a:extLst>
              </a:tr>
              <a:tr h="19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Concepto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Programa 2022 (Borrador)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extLst>
                  <a:ext uri="{0D108BD9-81ED-4DB2-BD59-A6C34878D82A}">
                    <a16:rowId xmlns:a16="http://schemas.microsoft.com/office/drawing/2014/main" val="80311496"/>
                  </a:ext>
                </a:extLst>
              </a:tr>
              <a:tr h="3333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Libros de texto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Esta propuesta se origina sobre los acuerdos del magisterio formalizados en 32 asambleas de análisis.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Los libros de texto estructuran sus contenidos desde y para las comunidades y se propone hacer los de Primaria no por autores o especiales sino por funcionarios y docentes jubilados o en activo de forma gratuita.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Avances a la fecha (Agosto 2022)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Se innova en la elaboración de los materiales educativos en 4 campos formativos.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Se prioriza la innovación en 1° y2° de primaria.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Se diseñan los materiales educativos para tres escenarios: aula, escuela, comunidad y un material de contenido disciplinar.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Seguimiento a través de Google </a:t>
                      </a:r>
                      <a:r>
                        <a:rPr lang="es-MX" sz="1200" dirty="0" err="1">
                          <a:effectLst/>
                        </a:rPr>
                        <a:t>Classroom</a:t>
                      </a:r>
                      <a:r>
                        <a:rPr lang="es-MX" sz="1200" dirty="0">
                          <a:effectLst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Se continuará con 3°, 4°, 5° y 6° de primaria.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67" marR="34267" marT="0" marB="0"/>
                </a:tc>
                <a:extLst>
                  <a:ext uri="{0D108BD9-81ED-4DB2-BD59-A6C34878D82A}">
                    <a16:rowId xmlns:a16="http://schemas.microsoft.com/office/drawing/2014/main" val="1578960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2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Ejes, campos formativos y fases de aprendizaje del Plan de Estudios de  Educación Básica | Unión CDM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97" y="0"/>
            <a:ext cx="118311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1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44583" y="0"/>
            <a:ext cx="10541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s-MX" sz="2400" dirty="0" smtClean="0"/>
          </a:p>
          <a:p>
            <a:r>
              <a:rPr lang="es-MX" sz="2400" dirty="0" smtClean="0"/>
              <a:t>Ejercicio:</a:t>
            </a:r>
          </a:p>
          <a:p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Que es la relación pedagógica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Que relación pedagógica existe entre el profesor y el alumno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Como se construye la relación pedagógica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Las dificultades a las que se enfrentan para concretar el modelo y sus enfoques </a:t>
            </a:r>
          </a:p>
          <a:p>
            <a:pPr marL="457200" indent="-457200">
              <a:buFont typeface="+mj-lt"/>
              <a:buAutoNum type="arabicPeriod"/>
            </a:pPr>
            <a:endParaRPr lang="es-MX" sz="2400" dirty="0"/>
          </a:p>
        </p:txBody>
      </p:sp>
      <p:pic>
        <p:nvPicPr>
          <p:cNvPr id="1026" name="Picture 2" descr="En qué trabajan los que estudian una Licenciatura en Pedagogía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025618"/>
            <a:ext cx="11025051" cy="34429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200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852</Words>
  <Application>Microsoft Office PowerPoint</Application>
  <PresentationFormat>Panorámica</PresentationFormat>
  <Paragraphs>126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</dc:creator>
  <cp:lastModifiedBy>Diana</cp:lastModifiedBy>
  <cp:revision>3</cp:revision>
  <dcterms:created xsi:type="dcterms:W3CDTF">2023-06-12T02:23:03Z</dcterms:created>
  <dcterms:modified xsi:type="dcterms:W3CDTF">2023-06-12T02:47:56Z</dcterms:modified>
</cp:coreProperties>
</file>