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82" r:id="rId2"/>
    <p:sldId id="258" r:id="rId3"/>
    <p:sldId id="259" r:id="rId4"/>
    <p:sldId id="260" r:id="rId5"/>
    <p:sldId id="261" r:id="rId6"/>
    <p:sldId id="263" r:id="rId7"/>
    <p:sldId id="264" r:id="rId8"/>
    <p:sldId id="265" r:id="rId9"/>
    <p:sldId id="266" r:id="rId10"/>
    <p:sldId id="268" r:id="rId11"/>
    <p:sldId id="269" r:id="rId12"/>
    <p:sldId id="270" r:id="rId13"/>
    <p:sldId id="271" r:id="rId14"/>
    <p:sldId id="272" r:id="rId15"/>
    <p:sldId id="273" r:id="rId16"/>
    <p:sldId id="283" r:id="rId17"/>
    <p:sldId id="284" r:id="rId18"/>
    <p:sldId id="285" r:id="rId19"/>
    <p:sldId id="286" r:id="rId20"/>
    <p:sldId id="287" r:id="rId21"/>
    <p:sldId id="288" r:id="rId22"/>
    <p:sldId id="276" r:id="rId23"/>
    <p:sldId id="277" r:id="rId24"/>
    <p:sldId id="278" r:id="rId25"/>
    <p:sldId id="279" r:id="rId26"/>
    <p:sldId id="280" r:id="rId27"/>
    <p:sldId id="281" r:id="rId28"/>
    <p:sldId id="289" r:id="rId29"/>
    <p:sldId id="290" r:id="rId30"/>
    <p:sldId id="292" r:id="rId31"/>
    <p:sldId id="291"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D8"/>
    <a:srgbClr val="4785D1"/>
    <a:srgbClr val="3A7DCE"/>
    <a:srgbClr val="5081FA"/>
    <a:srgbClr val="4159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31F61-CFC9-47BC-8E7C-7F04701EFA09}" type="datetimeFigureOut">
              <a:rPr lang="es-MX" smtClean="0"/>
              <a:pPr/>
              <a:t>11/02/2016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82F0C-44EB-4C1B-AA87-06EB69DEF7D5}" type="slidenum">
              <a:rPr lang="es-MX" smtClean="0"/>
              <a:pPr/>
              <a:t>‹Nº›</a:t>
            </a:fld>
            <a:endParaRPr lang="es-MX"/>
          </a:p>
        </p:txBody>
      </p:sp>
    </p:spTree>
    <p:extLst>
      <p:ext uri="{BB962C8B-B14F-4D97-AF65-F5344CB8AC3E}">
        <p14:creationId xmlns="" xmlns:p14="http://schemas.microsoft.com/office/powerpoint/2010/main" val="323798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B82F0C-44EB-4C1B-AA87-06EB69DEF7D5}" type="slidenum">
              <a:rPr lang="es-MX" smtClean="0"/>
              <a:pPr/>
              <a:t>28</a:t>
            </a:fld>
            <a:endParaRPr lang="es-MX"/>
          </a:p>
        </p:txBody>
      </p:sp>
    </p:spTree>
    <p:extLst>
      <p:ext uri="{BB962C8B-B14F-4D97-AF65-F5344CB8AC3E}">
        <p14:creationId xmlns="" xmlns:p14="http://schemas.microsoft.com/office/powerpoint/2010/main" val="4391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38365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37234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134393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37076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387840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427612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114288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7593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19590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41931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0EEDF-1AB5-4B36-B3E3-BEB40B0FB9D0}" type="datetimeFigureOut">
              <a:rPr lang="es-MX" smtClean="0"/>
              <a:pPr/>
              <a:t>11/02/2016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26104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0EEDF-1AB5-4B36-B3E3-BEB40B0FB9D0}" type="datetimeFigureOut">
              <a:rPr lang="es-MX" smtClean="0"/>
              <a:pPr/>
              <a:t>11/02/2016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69227-50AC-43ED-902B-3FB100781587}" type="slidenum">
              <a:rPr lang="es-MX" smtClean="0"/>
              <a:pPr/>
              <a:t>‹Nº›</a:t>
            </a:fld>
            <a:endParaRPr lang="es-MX"/>
          </a:p>
        </p:txBody>
      </p:sp>
    </p:spTree>
    <p:extLst>
      <p:ext uri="{BB962C8B-B14F-4D97-AF65-F5344CB8AC3E}">
        <p14:creationId xmlns="" xmlns:p14="http://schemas.microsoft.com/office/powerpoint/2010/main" val="4163952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989856"/>
            <a:ext cx="8229600" cy="1143000"/>
          </a:xfrm>
        </p:spPr>
        <p:txBody>
          <a:bodyPr>
            <a:noAutofit/>
          </a:bodyPr>
          <a:lstStyle/>
          <a:p>
            <a:pPr algn="ctr"/>
            <a:r>
              <a:rPr lang="es-MX" sz="3200" dirty="0" smtClean="0">
                <a:latin typeface="Century" pitchFamily="18" charset="0"/>
              </a:rPr>
              <a:t>LA CONDUCCIÓN DE LA ENSEÑANZA MEDIANTE PROYECTOS SITUADOS</a:t>
            </a:r>
            <a:endParaRPr lang="es-MX" sz="3200" dirty="0">
              <a:latin typeface="Century" pitchFamily="18" charset="0"/>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2204864"/>
            <a:ext cx="8136904"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1163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Para Dewey y kilpatrick• Lo valioso de un proyecto es la posibilidad de  preparar al alumno en la posibilidad de tener una..."/>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7848871" cy="5040560"/>
          </a:xfrm>
          <a:prstGeom prst="rect">
            <a:avLst/>
          </a:prstGeom>
          <a:noFill/>
          <a:ln>
            <a:noFill/>
          </a:ln>
        </p:spPr>
      </p:pic>
    </p:spTree>
    <p:extLst>
      <p:ext uri="{BB962C8B-B14F-4D97-AF65-F5344CB8AC3E}">
        <p14:creationId xmlns="" xmlns:p14="http://schemas.microsoft.com/office/powerpoint/2010/main" val="31508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Concepción actual de la estrategia                 deproyectos y competencias que promueve• Un buen proyecto tiene que re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332656"/>
            <a:ext cx="8064896" cy="4916195"/>
          </a:xfrm>
          <a:prstGeom prst="rect">
            <a:avLst/>
          </a:prstGeom>
          <a:noFill/>
          <a:ln>
            <a:noFill/>
          </a:ln>
        </p:spPr>
      </p:pic>
    </p:spTree>
    <p:extLst>
      <p:ext uri="{BB962C8B-B14F-4D97-AF65-F5344CB8AC3E}">
        <p14:creationId xmlns="" xmlns:p14="http://schemas.microsoft.com/office/powerpoint/2010/main" val="386878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Philippe Perrenoud 2000• Considera que el proyecto es la espina dorsal del currículo y la  enseñanza, la manera común de c..."/>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7992887" cy="5112568"/>
          </a:xfrm>
          <a:prstGeom prst="rect">
            <a:avLst/>
          </a:prstGeom>
          <a:noFill/>
          <a:ln>
            <a:noFill/>
          </a:ln>
        </p:spPr>
      </p:pic>
    </p:spTree>
    <p:extLst>
      <p:ext uri="{BB962C8B-B14F-4D97-AF65-F5344CB8AC3E}">
        <p14:creationId xmlns="" xmlns:p14="http://schemas.microsoft.com/office/powerpoint/2010/main" val="4277777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 Promueve explícitamente aprendizajes identificables en el  currículo escolar que figuran en el programa de una o mas  di..."/>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8208912" cy="5040560"/>
          </a:xfrm>
          <a:prstGeom prst="rect">
            <a:avLst/>
          </a:prstGeom>
          <a:noFill/>
          <a:ln>
            <a:noFill/>
          </a:ln>
        </p:spPr>
      </p:pic>
    </p:spTree>
    <p:extLst>
      <p:ext uri="{BB962C8B-B14F-4D97-AF65-F5344CB8AC3E}">
        <p14:creationId xmlns="" xmlns:p14="http://schemas.microsoft.com/office/powerpoint/2010/main" val="4065568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En el caso concreto de la enseñanza y el aprendizaje en torno a proyectosel autor plantea que son varias competencias que ..."/>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04664"/>
            <a:ext cx="7704856" cy="4968552"/>
          </a:xfrm>
          <a:prstGeom prst="rect">
            <a:avLst/>
          </a:prstGeom>
          <a:noFill/>
          <a:ln>
            <a:noFill/>
          </a:ln>
        </p:spPr>
      </p:pic>
    </p:spTree>
    <p:extLst>
      <p:ext uri="{BB962C8B-B14F-4D97-AF65-F5344CB8AC3E}">
        <p14:creationId xmlns="" xmlns:p14="http://schemas.microsoft.com/office/powerpoint/2010/main" val="2163747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Los pasos de un proyecto y su puesta enmarcha en el aula• El trabajo con proyectos se orienta a plantear a los  alumnos de..."/>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32656"/>
            <a:ext cx="8352927" cy="5060211"/>
          </a:xfrm>
          <a:prstGeom prst="rect">
            <a:avLst/>
          </a:prstGeom>
          <a:noFill/>
          <a:ln>
            <a:noFill/>
          </a:ln>
        </p:spPr>
      </p:pic>
    </p:spTree>
    <p:extLst>
      <p:ext uri="{BB962C8B-B14F-4D97-AF65-F5344CB8AC3E}">
        <p14:creationId xmlns="" xmlns:p14="http://schemas.microsoft.com/office/powerpoint/2010/main" val="274988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p:txBody>
          <a:bodyPr/>
          <a:lstStyle/>
          <a:p>
            <a:r>
              <a:rPr lang="es-MX" dirty="0" smtClean="0"/>
              <a:t>PASOS DE UN PROYECTO</a:t>
            </a:r>
            <a:endParaRPr lang="es-MX" dirty="0"/>
          </a:p>
        </p:txBody>
      </p:sp>
      <p:pic>
        <p:nvPicPr>
          <p:cNvPr id="3076" name="Picture 4"/>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611560" y="2091455"/>
            <a:ext cx="8229600" cy="35697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CuadroTexto"/>
          <p:cNvSpPr txBox="1"/>
          <p:nvPr/>
        </p:nvSpPr>
        <p:spPr>
          <a:xfrm>
            <a:off x="285720" y="2071678"/>
            <a:ext cx="285752" cy="369332"/>
          </a:xfrm>
          <a:prstGeom prst="rect">
            <a:avLst/>
          </a:prstGeom>
          <a:noFill/>
        </p:spPr>
        <p:txBody>
          <a:bodyPr wrap="square" rtlCol="0">
            <a:spAutoFit/>
          </a:bodyPr>
          <a:lstStyle/>
          <a:p>
            <a:r>
              <a:rPr lang="es-ES_tradnl" dirty="0" smtClean="0"/>
              <a:t>*</a:t>
            </a:r>
            <a:endParaRPr lang="es-ES" dirty="0"/>
          </a:p>
        </p:txBody>
      </p:sp>
      <p:sp>
        <p:nvSpPr>
          <p:cNvPr id="5" name="4 CuadroTexto"/>
          <p:cNvSpPr txBox="1"/>
          <p:nvPr/>
        </p:nvSpPr>
        <p:spPr>
          <a:xfrm>
            <a:off x="285720" y="2571744"/>
            <a:ext cx="399045" cy="369332"/>
          </a:xfrm>
          <a:prstGeom prst="rect">
            <a:avLst/>
          </a:prstGeom>
          <a:noFill/>
        </p:spPr>
        <p:txBody>
          <a:bodyPr wrap="square" rtlCol="0">
            <a:spAutoFit/>
          </a:bodyPr>
          <a:lstStyle/>
          <a:p>
            <a:r>
              <a:rPr lang="es-ES_tradnl" dirty="0" smtClean="0"/>
              <a:t>*</a:t>
            </a:r>
            <a:endParaRPr lang="es-ES" dirty="0"/>
          </a:p>
        </p:txBody>
      </p:sp>
      <p:sp>
        <p:nvSpPr>
          <p:cNvPr id="6" name="5 CuadroTexto"/>
          <p:cNvSpPr txBox="1"/>
          <p:nvPr/>
        </p:nvSpPr>
        <p:spPr>
          <a:xfrm>
            <a:off x="285720" y="2857496"/>
            <a:ext cx="728678" cy="369332"/>
          </a:xfrm>
          <a:prstGeom prst="rect">
            <a:avLst/>
          </a:prstGeom>
          <a:noFill/>
        </p:spPr>
        <p:txBody>
          <a:bodyPr wrap="square" rtlCol="0">
            <a:spAutoFit/>
          </a:bodyPr>
          <a:lstStyle/>
          <a:p>
            <a:r>
              <a:rPr lang="es-ES_tradnl" dirty="0" smtClean="0"/>
              <a:t>*</a:t>
            </a:r>
            <a:endParaRPr lang="es-ES" dirty="0"/>
          </a:p>
        </p:txBody>
      </p:sp>
      <p:sp>
        <p:nvSpPr>
          <p:cNvPr id="7" name="6 CuadroTexto"/>
          <p:cNvSpPr txBox="1"/>
          <p:nvPr/>
        </p:nvSpPr>
        <p:spPr>
          <a:xfrm>
            <a:off x="285720" y="3429000"/>
            <a:ext cx="357190" cy="369332"/>
          </a:xfrm>
          <a:prstGeom prst="rect">
            <a:avLst/>
          </a:prstGeom>
          <a:noFill/>
        </p:spPr>
        <p:txBody>
          <a:bodyPr wrap="square" rtlCol="0">
            <a:spAutoFit/>
          </a:bodyPr>
          <a:lstStyle/>
          <a:p>
            <a:r>
              <a:rPr lang="es-ES_tradnl" dirty="0" smtClean="0"/>
              <a:t>*</a:t>
            </a:r>
            <a:endParaRPr lang="es-ES" dirty="0"/>
          </a:p>
        </p:txBody>
      </p:sp>
      <p:sp>
        <p:nvSpPr>
          <p:cNvPr id="8" name="7 CuadroTexto"/>
          <p:cNvSpPr txBox="1"/>
          <p:nvPr/>
        </p:nvSpPr>
        <p:spPr>
          <a:xfrm>
            <a:off x="285720" y="3929066"/>
            <a:ext cx="300082" cy="369332"/>
          </a:xfrm>
          <a:prstGeom prst="rect">
            <a:avLst/>
          </a:prstGeom>
          <a:noFill/>
        </p:spPr>
        <p:txBody>
          <a:bodyPr wrap="none" rtlCol="0">
            <a:spAutoFit/>
          </a:bodyPr>
          <a:lstStyle/>
          <a:p>
            <a:r>
              <a:rPr lang="es-ES_tradnl" dirty="0" smtClean="0"/>
              <a:t>*</a:t>
            </a:r>
            <a:endParaRPr lang="es-ES" dirty="0"/>
          </a:p>
        </p:txBody>
      </p:sp>
      <p:sp>
        <p:nvSpPr>
          <p:cNvPr id="9" name="8 CuadroTexto"/>
          <p:cNvSpPr txBox="1"/>
          <p:nvPr/>
        </p:nvSpPr>
        <p:spPr>
          <a:xfrm flipH="1">
            <a:off x="357158" y="4500570"/>
            <a:ext cx="71437" cy="369332"/>
          </a:xfrm>
          <a:prstGeom prst="rect">
            <a:avLst/>
          </a:prstGeom>
          <a:noFill/>
        </p:spPr>
        <p:txBody>
          <a:bodyPr wrap="square" rtlCol="0">
            <a:spAutoFit/>
          </a:bodyPr>
          <a:lstStyle/>
          <a:p>
            <a:r>
              <a:rPr lang="es-ES_tradnl" dirty="0" smtClean="0"/>
              <a:t>*</a:t>
            </a:r>
            <a:endParaRPr lang="es-ES" dirty="0"/>
          </a:p>
        </p:txBody>
      </p:sp>
      <p:sp>
        <p:nvSpPr>
          <p:cNvPr id="11" name="10 CuadroTexto"/>
          <p:cNvSpPr txBox="1"/>
          <p:nvPr/>
        </p:nvSpPr>
        <p:spPr>
          <a:xfrm>
            <a:off x="285720" y="4714884"/>
            <a:ext cx="357190" cy="369332"/>
          </a:xfrm>
          <a:prstGeom prst="rect">
            <a:avLst/>
          </a:prstGeom>
          <a:noFill/>
        </p:spPr>
        <p:txBody>
          <a:bodyPr wrap="square" rtlCol="0">
            <a:spAutoFit/>
          </a:bodyPr>
          <a:lstStyle/>
          <a:p>
            <a:r>
              <a:rPr lang="es-ES_tradnl" dirty="0" smtClean="0"/>
              <a:t>*</a:t>
            </a:r>
            <a:endParaRPr lang="es-ES" dirty="0"/>
          </a:p>
        </p:txBody>
      </p:sp>
      <p:sp>
        <p:nvSpPr>
          <p:cNvPr id="12" name="11 CuadroTexto"/>
          <p:cNvSpPr txBox="1"/>
          <p:nvPr/>
        </p:nvSpPr>
        <p:spPr>
          <a:xfrm>
            <a:off x="357158" y="5000636"/>
            <a:ext cx="71438" cy="369332"/>
          </a:xfrm>
          <a:prstGeom prst="rect">
            <a:avLst/>
          </a:prstGeom>
          <a:noFill/>
        </p:spPr>
        <p:txBody>
          <a:bodyPr wrap="square" rtlCol="0">
            <a:spAutoFit/>
          </a:bodyPr>
          <a:lstStyle/>
          <a:p>
            <a:r>
              <a:rPr lang="es-ES_tradnl" dirty="0" smtClean="0"/>
              <a:t>*</a:t>
            </a:r>
            <a:endParaRPr lang="es-ES" dirty="0"/>
          </a:p>
        </p:txBody>
      </p:sp>
    </p:spTree>
    <p:extLst>
      <p:ext uri="{BB962C8B-B14F-4D97-AF65-F5344CB8AC3E}">
        <p14:creationId xmlns="" xmlns:p14="http://schemas.microsoft.com/office/powerpoint/2010/main" val="3956735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27384"/>
            <a:ext cx="9324528" cy="6912768"/>
          </a:xfrm>
        </p:spPr>
      </p:pic>
      <p:sp>
        <p:nvSpPr>
          <p:cNvPr id="2" name="1 Título"/>
          <p:cNvSpPr>
            <a:spLocks noGrp="1"/>
          </p:cNvSpPr>
          <p:nvPr>
            <p:ph type="title"/>
          </p:nvPr>
        </p:nvSpPr>
        <p:spPr/>
        <p:txBody>
          <a:bodyPr>
            <a:normAutofit fontScale="90000"/>
          </a:bodyPr>
          <a:lstStyle/>
          <a:p>
            <a:r>
              <a:rPr lang="es-MX" dirty="0" smtClean="0"/>
              <a:t>LOS PASOS DE UN PROYECTO Y SU PUESTA EN MARCHA</a:t>
            </a:r>
            <a:endParaRPr lang="es-MX" dirty="0"/>
          </a:p>
        </p:txBody>
      </p:sp>
      <p:pic>
        <p:nvPicPr>
          <p:cNvPr id="10" name="3 Marcador de contenido" descr="Los pasos de un proyecto y su puesta en marchaen el aula "/>
          <p:cNvPicPr>
            <a:picLocks/>
          </p:cNvPicPr>
          <p:nvPr/>
        </p:nvPicPr>
        <p:blipFill rotWithShape="1">
          <a:blip r:embed="rId3" cstate="print">
            <a:extLst>
              <a:ext uri="{28A0092B-C50C-407E-A947-70E740481C1C}">
                <a14:useLocalDpi xmlns="" xmlns:a14="http://schemas.microsoft.com/office/drawing/2010/main" val="0"/>
              </a:ext>
            </a:extLst>
          </a:blip>
          <a:srcRect l="1811" t="31259" r="55181" b="4580"/>
          <a:stretch/>
        </p:blipFill>
        <p:spPr bwMode="auto">
          <a:xfrm>
            <a:off x="755577" y="1628801"/>
            <a:ext cx="7200800" cy="4290086"/>
          </a:xfrm>
          <a:prstGeom prst="rect">
            <a:avLst/>
          </a:prstGeom>
          <a:noFill/>
          <a:ln>
            <a:noFill/>
          </a:ln>
        </p:spPr>
      </p:pic>
    </p:spTree>
    <p:extLst>
      <p:ext uri="{BB962C8B-B14F-4D97-AF65-F5344CB8AC3E}">
        <p14:creationId xmlns="" xmlns:p14="http://schemas.microsoft.com/office/powerpoint/2010/main" val="3642043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Marcador de contenido" descr="Los pasos de un proyecto y su puesta en marchaen el aula "/>
          <p:cNvPicPr>
            <a:picLocks noGrp="1"/>
          </p:cNvPicPr>
          <p:nvPr>
            <p:ph idx="1"/>
          </p:nvPr>
        </p:nvPicPr>
        <p:blipFill rotWithShape="1">
          <a:blip r:embed="rId2" cstate="print">
            <a:extLst>
              <a:ext uri="{28A0092B-C50C-407E-A947-70E740481C1C}">
                <a14:useLocalDpi xmlns="" xmlns:a14="http://schemas.microsoft.com/office/drawing/2010/main" val="0"/>
              </a:ext>
            </a:extLst>
          </a:blip>
          <a:srcRect l="53543" t="16518" r="1029"/>
          <a:stretch/>
        </p:blipFill>
        <p:spPr bwMode="auto">
          <a:xfrm>
            <a:off x="323528" y="404664"/>
            <a:ext cx="8496943" cy="5688632"/>
          </a:xfrm>
          <a:prstGeom prst="rect">
            <a:avLst/>
          </a:prstGeom>
          <a:noFill/>
          <a:ln>
            <a:noFill/>
          </a:ln>
        </p:spPr>
      </p:pic>
    </p:spTree>
    <p:extLst>
      <p:ext uri="{BB962C8B-B14F-4D97-AF65-F5344CB8AC3E}">
        <p14:creationId xmlns="" xmlns:p14="http://schemas.microsoft.com/office/powerpoint/2010/main" val="345080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384"/>
            <a:ext cx="8229600" cy="1143000"/>
          </a:xfrm>
        </p:spPr>
        <p:txBody>
          <a:bodyPr/>
          <a:lstStyle/>
          <a:p>
            <a:pPr algn="ctr"/>
            <a:r>
              <a:rPr lang="es-MX" dirty="0" smtClean="0"/>
              <a:t>PLAN DE TRABAJO </a:t>
            </a:r>
            <a:endParaRPr lang="es-MX" dirty="0"/>
          </a:p>
        </p:txBody>
      </p:sp>
      <p:pic>
        <p:nvPicPr>
          <p:cNvPr id="614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539552" y="908720"/>
            <a:ext cx="7632848" cy="57556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83657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5" name="4 Imagen" descr="Orígenes y supuestos           educativos     delenfoque de proyectos:• La sociedad contemporánea nos enfrenta al  desafío..."/>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76672"/>
            <a:ext cx="7776864" cy="5040560"/>
          </a:xfrm>
          <a:prstGeom prst="rect">
            <a:avLst/>
          </a:prstGeom>
          <a:noFill/>
          <a:ln>
            <a:noFill/>
          </a:ln>
        </p:spPr>
      </p:pic>
    </p:spTree>
    <p:extLst>
      <p:ext uri="{BB962C8B-B14F-4D97-AF65-F5344CB8AC3E}">
        <p14:creationId xmlns="" xmlns:p14="http://schemas.microsoft.com/office/powerpoint/2010/main" val="1406364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384"/>
            <a:ext cx="8229600" cy="1143000"/>
          </a:xfrm>
        </p:spPr>
        <p:txBody>
          <a:bodyPr>
            <a:noAutofit/>
          </a:bodyPr>
          <a:lstStyle/>
          <a:p>
            <a:r>
              <a:rPr lang="es-MX" sz="3200" dirty="0" smtClean="0"/>
              <a:t>FORMATO PARA LA EVALUACIÓN DEL PROYECTO</a:t>
            </a:r>
            <a:endParaRPr lang="es-MX" sz="3200" dirty="0"/>
          </a:p>
        </p:txBody>
      </p:sp>
      <p:pic>
        <p:nvPicPr>
          <p:cNvPr id="7170"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611559" y="1100137"/>
            <a:ext cx="7595587" cy="55692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806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27384"/>
            <a:ext cx="8875059" cy="6858000"/>
          </a:xfrm>
          <a:prstGeom prst="rect">
            <a:avLst/>
          </a:prstGeom>
        </p:spPr>
      </p:pic>
      <p:sp>
        <p:nvSpPr>
          <p:cNvPr id="2" name="1 Título"/>
          <p:cNvSpPr>
            <a:spLocks noGrp="1"/>
          </p:cNvSpPr>
          <p:nvPr>
            <p:ph type="title"/>
          </p:nvPr>
        </p:nvSpPr>
        <p:spPr/>
        <p:txBody>
          <a:bodyPr>
            <a:normAutofit fontScale="90000"/>
          </a:bodyPr>
          <a:lstStyle/>
          <a:p>
            <a:r>
              <a:rPr lang="es-ES_tradnl" dirty="0" smtClean="0"/>
              <a:t>Preguntas esenciales para el proyecto cultural y social </a:t>
            </a:r>
            <a:r>
              <a:rPr lang="es-ES_tradnl" sz="1600" dirty="0" smtClean="0"/>
              <a:t>(BASADO EN ANDER- EGG Y </a:t>
            </a:r>
            <a:r>
              <a:rPr lang="es-ES_tradnl" sz="1600" dirty="0" smtClean="0"/>
              <a:t>AGUILAR.1998)</a:t>
            </a:r>
            <a:endParaRPr lang="es-ES" dirty="0"/>
          </a:p>
        </p:txBody>
      </p:sp>
      <p:pic>
        <p:nvPicPr>
          <p:cNvPr id="2055" name="Picture 7"/>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1619672" y="1772816"/>
            <a:ext cx="5756573" cy="34406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El aprendizaje cooperativo como estrategiacentral en la enseñanza basada en proyectos• El tema de cooperación se refiere d..."/>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404664"/>
            <a:ext cx="7488831" cy="4896544"/>
          </a:xfrm>
          <a:prstGeom prst="rect">
            <a:avLst/>
          </a:prstGeom>
          <a:noFill/>
          <a:ln>
            <a:noFill/>
          </a:ln>
        </p:spPr>
      </p:pic>
    </p:spTree>
    <p:extLst>
      <p:ext uri="{BB962C8B-B14F-4D97-AF65-F5344CB8AC3E}">
        <p14:creationId xmlns="" xmlns:p14="http://schemas.microsoft.com/office/powerpoint/2010/main" val="3437814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El grupo de investigación del centro para el aprendizaje cooperativo dela universidad de Minnesota (Johnson y Johnson 1989..."/>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188640"/>
            <a:ext cx="7992887" cy="5400600"/>
          </a:xfrm>
          <a:prstGeom prst="rect">
            <a:avLst/>
          </a:prstGeom>
          <a:noFill/>
          <a:ln>
            <a:noFill/>
          </a:ln>
        </p:spPr>
      </p:pic>
    </p:spTree>
    <p:extLst>
      <p:ext uri="{BB962C8B-B14F-4D97-AF65-F5344CB8AC3E}">
        <p14:creationId xmlns="" xmlns:p14="http://schemas.microsoft.com/office/powerpoint/2010/main" val="181243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Johnson , Johnson y Holubec, 1999)• El aprendizaje cooperativo requiere el empleo  didáctico de grupos reducidos en los q..."/>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404664"/>
            <a:ext cx="7920880" cy="5040560"/>
          </a:xfrm>
          <a:prstGeom prst="rect">
            <a:avLst/>
          </a:prstGeom>
          <a:noFill/>
          <a:ln>
            <a:noFill/>
          </a:ln>
        </p:spPr>
      </p:pic>
    </p:spTree>
    <p:extLst>
      <p:ext uri="{BB962C8B-B14F-4D97-AF65-F5344CB8AC3E}">
        <p14:creationId xmlns="" xmlns:p14="http://schemas.microsoft.com/office/powerpoint/2010/main" val="1572812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Johnson, Johnson y HolubecEstructura de CaracterísticasaprendizajeIndividualista   • Las metas de los alumnos son independ..."/>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60648"/>
            <a:ext cx="7920880" cy="5040560"/>
          </a:xfrm>
          <a:prstGeom prst="rect">
            <a:avLst/>
          </a:prstGeom>
          <a:noFill/>
          <a:ln>
            <a:noFill/>
          </a:ln>
        </p:spPr>
      </p:pic>
    </p:spTree>
    <p:extLst>
      <p:ext uri="{BB962C8B-B14F-4D97-AF65-F5344CB8AC3E}">
        <p14:creationId xmlns="" xmlns:p14="http://schemas.microsoft.com/office/powerpoint/2010/main" val="1892031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Johnson, Johnson y Holubec 1999 identificaronlo que llaman “grupos” no cooperativos:      Los grupos de  pseudoaprendizaje..."/>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60648"/>
            <a:ext cx="8568952" cy="4896544"/>
          </a:xfrm>
          <a:prstGeom prst="rect">
            <a:avLst/>
          </a:prstGeom>
          <a:noFill/>
          <a:ln>
            <a:noFill/>
          </a:ln>
        </p:spPr>
      </p:pic>
    </p:spTree>
    <p:extLst>
      <p:ext uri="{BB962C8B-B14F-4D97-AF65-F5344CB8AC3E}">
        <p14:creationId xmlns="" xmlns:p14="http://schemas.microsoft.com/office/powerpoint/2010/main" val="3499784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Cuadro 2.8 Componentes básicos del aprendizaje cooperativo de acuerdo              a Johnson, Johnson y Holubec 1990;1999C..."/>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260648"/>
            <a:ext cx="7992888" cy="5328592"/>
          </a:xfrm>
          <a:prstGeom prst="rect">
            <a:avLst/>
          </a:prstGeom>
          <a:noFill/>
          <a:ln>
            <a:noFill/>
          </a:ln>
        </p:spPr>
      </p:pic>
    </p:spTree>
    <p:extLst>
      <p:ext uri="{BB962C8B-B14F-4D97-AF65-F5344CB8AC3E}">
        <p14:creationId xmlns="" xmlns:p14="http://schemas.microsoft.com/office/powerpoint/2010/main" val="3647130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7029400"/>
          </a:xfrm>
          <a:prstGeom prst="rect">
            <a:avLst/>
          </a:prstGeom>
        </p:spPr>
      </p:pic>
      <p:sp>
        <p:nvSpPr>
          <p:cNvPr id="14" name="13 CuadroTexto"/>
          <p:cNvSpPr txBox="1"/>
          <p:nvPr/>
        </p:nvSpPr>
        <p:spPr>
          <a:xfrm>
            <a:off x="1907704" y="160815"/>
            <a:ext cx="4896544" cy="369332"/>
          </a:xfrm>
          <a:prstGeom prst="rect">
            <a:avLst/>
          </a:prstGeom>
          <a:noFill/>
        </p:spPr>
        <p:txBody>
          <a:bodyPr wrap="square" rtlCol="0">
            <a:spAutoFit/>
          </a:bodyPr>
          <a:lstStyle/>
          <a:p>
            <a:pPr algn="ctr"/>
            <a:r>
              <a:rPr lang="es-MX" dirty="0" smtClean="0"/>
              <a:t> </a:t>
            </a:r>
            <a:r>
              <a:rPr lang="es-MX" dirty="0" smtClean="0">
                <a:latin typeface="Century" pitchFamily="18" charset="0"/>
              </a:rPr>
              <a:t>ELEMENTOS DE LA PLANEACIÓN</a:t>
            </a:r>
            <a:endParaRPr lang="es-MX" dirty="0">
              <a:latin typeface="Century" pitchFamily="18" charset="0"/>
            </a:endParaRPr>
          </a:p>
        </p:txBody>
      </p:sp>
      <p:pic>
        <p:nvPicPr>
          <p:cNvPr id="3086" name="Picture 14"/>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91255"/>
            <a:ext cx="7920880" cy="6350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2504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4638"/>
            <a:ext cx="8229600" cy="706090"/>
          </a:xfrm>
        </p:spPr>
        <p:txBody>
          <a:bodyPr>
            <a:normAutofit/>
          </a:bodyPr>
          <a:lstStyle/>
          <a:p>
            <a:r>
              <a:rPr lang="es-MX" sz="3200" dirty="0" smtClean="0">
                <a:latin typeface="Century" pitchFamily="18" charset="0"/>
              </a:rPr>
              <a:t>Formato de exposición de proyectos</a:t>
            </a:r>
            <a:endParaRPr lang="es-MX" sz="3200" dirty="0">
              <a:latin typeface="Century" pitchFamily="18" charset="0"/>
            </a:endParaRPr>
          </a:p>
        </p:txBody>
      </p:sp>
      <p:sp>
        <p:nvSpPr>
          <p:cNvPr id="10" name="9 Marcador de contenido"/>
          <p:cNvSpPr>
            <a:spLocks noGrp="1"/>
          </p:cNvSpPr>
          <p:nvPr>
            <p:ph idx="1"/>
          </p:nvPr>
        </p:nvSpPr>
        <p:spPr>
          <a:xfrm>
            <a:off x="467544" y="884604"/>
            <a:ext cx="7520940" cy="4560620"/>
          </a:xfrm>
        </p:spPr>
        <p:txBody>
          <a:bodyPr>
            <a:normAutofit fontScale="92500" lnSpcReduction="10000"/>
          </a:bodyPr>
          <a:lstStyle/>
          <a:p>
            <a:r>
              <a:rPr lang="es-MX" sz="2200" b="0" dirty="0">
                <a:latin typeface="Century" pitchFamily="18" charset="0"/>
              </a:rPr>
              <a:t>1.- </a:t>
            </a:r>
            <a:r>
              <a:rPr lang="es-MX" sz="2200" b="0" u="sng" dirty="0">
                <a:latin typeface="Century" pitchFamily="18" charset="0"/>
              </a:rPr>
              <a:t>T</a:t>
            </a:r>
            <a:r>
              <a:rPr lang="es-MX" sz="2200" b="0" u="sng" dirty="0" smtClean="0">
                <a:latin typeface="Century" pitchFamily="18" charset="0"/>
              </a:rPr>
              <a:t>itulo</a:t>
            </a:r>
            <a:r>
              <a:rPr lang="es-MX" sz="2200" b="0" dirty="0" smtClean="0">
                <a:latin typeface="Century" pitchFamily="18" charset="0"/>
              </a:rPr>
              <a:t> </a:t>
            </a:r>
            <a:r>
              <a:rPr lang="es-MX" sz="2200" b="0" dirty="0">
                <a:latin typeface="Century" pitchFamily="18" charset="0"/>
              </a:rPr>
              <a:t>(Pregunta Generadora</a:t>
            </a:r>
            <a:r>
              <a:rPr lang="es-MX" sz="2200" b="0" dirty="0" smtClean="0">
                <a:latin typeface="Century" pitchFamily="18" charset="0"/>
              </a:rPr>
              <a:t>)</a:t>
            </a:r>
            <a:endParaRPr lang="es-MX" sz="2200" b="0" dirty="0">
              <a:latin typeface="Century" pitchFamily="18" charset="0"/>
            </a:endParaRPr>
          </a:p>
          <a:p>
            <a:r>
              <a:rPr lang="es-MX" sz="2200" b="0" dirty="0">
                <a:latin typeface="Century" pitchFamily="18" charset="0"/>
              </a:rPr>
              <a:t>2.- </a:t>
            </a:r>
            <a:r>
              <a:rPr lang="es-MX" sz="2200" b="0" u="sng" dirty="0">
                <a:latin typeface="Century" pitchFamily="18" charset="0"/>
              </a:rPr>
              <a:t>P</a:t>
            </a:r>
            <a:r>
              <a:rPr lang="es-MX" sz="2200" b="0" u="sng" dirty="0" smtClean="0">
                <a:latin typeface="Century" pitchFamily="18" charset="0"/>
              </a:rPr>
              <a:t>ropósito</a:t>
            </a:r>
            <a:r>
              <a:rPr lang="es-MX" sz="2200" b="0" dirty="0" smtClean="0">
                <a:latin typeface="Century" pitchFamily="18" charset="0"/>
              </a:rPr>
              <a:t> </a:t>
            </a:r>
            <a:r>
              <a:rPr lang="es-MX" sz="2200" b="0" dirty="0">
                <a:latin typeface="Century" pitchFamily="18" charset="0"/>
              </a:rPr>
              <a:t>(en base a lo que se quiere lograr con el proyecto, lo que se quiere demostrar</a:t>
            </a:r>
            <a:r>
              <a:rPr lang="es-MX" sz="2200" b="0" dirty="0" smtClean="0">
                <a:latin typeface="Century" pitchFamily="18" charset="0"/>
              </a:rPr>
              <a:t>)</a:t>
            </a:r>
            <a:endParaRPr lang="es-MX" sz="2200" b="0" dirty="0">
              <a:latin typeface="Century" pitchFamily="18" charset="0"/>
            </a:endParaRPr>
          </a:p>
          <a:p>
            <a:r>
              <a:rPr lang="es-MX" sz="2200" b="0" dirty="0">
                <a:latin typeface="Century" pitchFamily="18" charset="0"/>
              </a:rPr>
              <a:t>3.- </a:t>
            </a:r>
            <a:r>
              <a:rPr lang="es-MX" sz="2200" b="0" u="sng" dirty="0">
                <a:latin typeface="Century" pitchFamily="18" charset="0"/>
              </a:rPr>
              <a:t>H</a:t>
            </a:r>
            <a:r>
              <a:rPr lang="es-MX" sz="2200" b="0" u="sng" dirty="0" smtClean="0">
                <a:latin typeface="Century" pitchFamily="18" charset="0"/>
              </a:rPr>
              <a:t>ipótesis</a:t>
            </a:r>
            <a:r>
              <a:rPr lang="es-MX" sz="2200" b="0" dirty="0" smtClean="0">
                <a:latin typeface="Century" pitchFamily="18" charset="0"/>
              </a:rPr>
              <a:t> </a:t>
            </a:r>
            <a:r>
              <a:rPr lang="es-MX" sz="2200" b="0" dirty="0">
                <a:latin typeface="Century" pitchFamily="18" charset="0"/>
              </a:rPr>
              <a:t>(preguntas generadoras previamente elaboradas por el docente, que te permitan obtener información acerca de los saberes previos de los niños con respecto al proyecto a trabajar; *nota: solo se registraran las respuestas de los niños en el formato de exposición)</a:t>
            </a:r>
          </a:p>
          <a:p>
            <a:r>
              <a:rPr lang="es-MX" sz="2200" b="0" dirty="0">
                <a:latin typeface="Century" pitchFamily="18" charset="0"/>
              </a:rPr>
              <a:t>4</a:t>
            </a:r>
            <a:r>
              <a:rPr lang="es-MX" sz="2200" b="0" dirty="0" smtClean="0">
                <a:latin typeface="Century" pitchFamily="18" charset="0"/>
              </a:rPr>
              <a:t>.-</a:t>
            </a:r>
            <a:r>
              <a:rPr lang="es-MX" sz="2200" b="0" u="sng" dirty="0">
                <a:latin typeface="Century" pitchFamily="18" charset="0"/>
              </a:rPr>
              <a:t>L</a:t>
            </a:r>
            <a:r>
              <a:rPr lang="es-MX" sz="2200" b="0" u="sng" dirty="0" smtClean="0">
                <a:latin typeface="Century" pitchFamily="18" charset="0"/>
              </a:rPr>
              <a:t>istado </a:t>
            </a:r>
            <a:r>
              <a:rPr lang="es-MX" sz="2200" b="0" u="sng" dirty="0">
                <a:latin typeface="Century" pitchFamily="18" charset="0"/>
              </a:rPr>
              <a:t>de actividades</a:t>
            </a:r>
            <a:r>
              <a:rPr lang="es-MX" sz="2200" b="0" dirty="0">
                <a:latin typeface="Century" pitchFamily="18" charset="0"/>
              </a:rPr>
              <a:t>  imágenes acompañadas de texto que le permitan al niño darse una idea de que actividades  se van a realizar.</a:t>
            </a:r>
          </a:p>
          <a:p>
            <a:r>
              <a:rPr lang="es-MX" sz="2200" b="0" dirty="0">
                <a:latin typeface="Century" pitchFamily="18" charset="0"/>
              </a:rPr>
              <a:t>5</a:t>
            </a:r>
            <a:r>
              <a:rPr lang="es-MX" sz="2200" b="0" dirty="0" smtClean="0">
                <a:latin typeface="Century" pitchFamily="18" charset="0"/>
              </a:rPr>
              <a:t>.-</a:t>
            </a:r>
            <a:r>
              <a:rPr lang="es-MX" sz="2200" b="0" u="sng" dirty="0">
                <a:latin typeface="Century" pitchFamily="18" charset="0"/>
              </a:rPr>
              <a:t>R</a:t>
            </a:r>
            <a:r>
              <a:rPr lang="es-MX" sz="2200" b="0" u="sng" dirty="0" smtClean="0">
                <a:latin typeface="Century" pitchFamily="18" charset="0"/>
              </a:rPr>
              <a:t>esultados </a:t>
            </a:r>
            <a:r>
              <a:rPr lang="es-MX" sz="2200" b="0" dirty="0">
                <a:latin typeface="Century" pitchFamily="18" charset="0"/>
              </a:rPr>
              <a:t>(¿que ocurrió?, la resolución de las hipótesis y el resultado de los experimentos aplicados en el desarrollo de proyecto) es necesario que los experimentos o las observaciones sean registradas por  medio de imágenes </a:t>
            </a:r>
          </a:p>
          <a:p>
            <a:endParaRPr lang="es-MX" dirty="0"/>
          </a:p>
        </p:txBody>
      </p:sp>
    </p:spTree>
    <p:extLst>
      <p:ext uri="{BB962C8B-B14F-4D97-AF65-F5344CB8AC3E}">
        <p14:creationId xmlns="" xmlns:p14="http://schemas.microsoft.com/office/powerpoint/2010/main" val="222609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Orígenes y supuestos educativos delenfoque de proyectos:• En consecuencia, los modelos educativos se  reorientan a la recu..."/>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8064896" cy="5276552"/>
          </a:xfrm>
          <a:prstGeom prst="rect">
            <a:avLst/>
          </a:prstGeom>
          <a:noFill/>
          <a:ln>
            <a:noFill/>
          </a:ln>
        </p:spPr>
      </p:pic>
    </p:spTree>
    <p:extLst>
      <p:ext uri="{BB962C8B-B14F-4D97-AF65-F5344CB8AC3E}">
        <p14:creationId xmlns="" xmlns:p14="http://schemas.microsoft.com/office/powerpoint/2010/main" val="17456857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4638"/>
            <a:ext cx="8229600" cy="706090"/>
          </a:xfrm>
        </p:spPr>
        <p:txBody>
          <a:bodyPr>
            <a:normAutofit/>
          </a:bodyPr>
          <a:lstStyle/>
          <a:p>
            <a:r>
              <a:rPr lang="es-MX" sz="3200" dirty="0" smtClean="0">
                <a:latin typeface="Century" pitchFamily="18" charset="0"/>
              </a:rPr>
              <a:t>Formato de exposición de proyectos</a:t>
            </a:r>
            <a:endParaRPr lang="es-MX" sz="3200" dirty="0">
              <a:latin typeface="Century" pitchFamily="18" charset="0"/>
            </a:endParaRPr>
          </a:p>
        </p:txBody>
      </p:sp>
      <p:sp>
        <p:nvSpPr>
          <p:cNvPr id="10" name="9 Marcador de contenido"/>
          <p:cNvSpPr>
            <a:spLocks noGrp="1"/>
          </p:cNvSpPr>
          <p:nvPr>
            <p:ph idx="1"/>
          </p:nvPr>
        </p:nvSpPr>
        <p:spPr>
          <a:xfrm>
            <a:off x="822960" y="1100628"/>
            <a:ext cx="7520940" cy="2832428"/>
          </a:xfrm>
        </p:spPr>
        <p:txBody>
          <a:bodyPr>
            <a:normAutofit fontScale="62500" lnSpcReduction="20000"/>
          </a:bodyPr>
          <a:lstStyle/>
          <a:p>
            <a:r>
              <a:rPr lang="es-MX" b="0" dirty="0" smtClean="0">
                <a:latin typeface="Century" pitchFamily="18" charset="0"/>
              </a:rPr>
              <a:t>6</a:t>
            </a:r>
            <a:r>
              <a:rPr lang="es-MX" b="0" dirty="0">
                <a:latin typeface="Century" pitchFamily="18" charset="0"/>
              </a:rPr>
              <a:t>.- </a:t>
            </a:r>
            <a:r>
              <a:rPr lang="es-MX" b="0" u="sng" dirty="0">
                <a:latin typeface="Century" pitchFamily="18" charset="0"/>
              </a:rPr>
              <a:t>C</a:t>
            </a:r>
            <a:r>
              <a:rPr lang="es-MX" b="0" u="sng" dirty="0" smtClean="0">
                <a:latin typeface="Century" pitchFamily="18" charset="0"/>
              </a:rPr>
              <a:t>onclusiones</a:t>
            </a:r>
            <a:r>
              <a:rPr lang="es-MX" b="0" dirty="0" smtClean="0">
                <a:latin typeface="Century" pitchFamily="18" charset="0"/>
              </a:rPr>
              <a:t> </a:t>
            </a:r>
            <a:r>
              <a:rPr lang="es-MX" b="0" dirty="0">
                <a:latin typeface="Century" pitchFamily="18" charset="0"/>
              </a:rPr>
              <a:t>(se debe de tomar en conjunto con los niños para que sean ellos los que expresen que aprendieron del proyecto)y debe de estar plasmado en el formato de exposición de proyecto </a:t>
            </a:r>
          </a:p>
          <a:p>
            <a:r>
              <a:rPr lang="es-MX" b="0" dirty="0">
                <a:latin typeface="Century" pitchFamily="18" charset="0"/>
              </a:rPr>
              <a:t>7.- </a:t>
            </a:r>
            <a:r>
              <a:rPr lang="es-MX" b="0" u="sng" dirty="0">
                <a:latin typeface="Century" pitchFamily="18" charset="0"/>
              </a:rPr>
              <a:t>D</a:t>
            </a:r>
            <a:r>
              <a:rPr lang="es-MX" b="0" u="sng" dirty="0" smtClean="0">
                <a:latin typeface="Century" pitchFamily="18" charset="0"/>
              </a:rPr>
              <a:t>ocumento </a:t>
            </a:r>
            <a:r>
              <a:rPr lang="es-MX" b="0" u="sng" dirty="0">
                <a:latin typeface="Century" pitchFamily="18" charset="0"/>
              </a:rPr>
              <a:t>de investigación: </a:t>
            </a:r>
            <a:r>
              <a:rPr lang="es-MX" b="0" dirty="0">
                <a:latin typeface="Century" pitchFamily="18" charset="0"/>
              </a:rPr>
              <a:t>es una libreta, cuadernillo u hoja de registro en la cual el niño tenga registrado el proceso de desarrollo del proyecto, los experimentos, las observaciones de un fenómeno, de un proceso de crecimiento, la observación de una mascota, lo relevante de un video  etc.  </a:t>
            </a:r>
          </a:p>
          <a:p>
            <a:endParaRPr lang="es-MX" dirty="0"/>
          </a:p>
        </p:txBody>
      </p:sp>
    </p:spTree>
    <p:extLst>
      <p:ext uri="{BB962C8B-B14F-4D97-AF65-F5344CB8AC3E}">
        <p14:creationId xmlns="" xmlns:p14="http://schemas.microsoft.com/office/powerpoint/2010/main" val="2226095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 El aprendizaje por medio de proyectos  es un aprendizaje eminentemente  experiencial, pues se aprende al  hacer y al re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5" y="404664"/>
            <a:ext cx="8208911" cy="4844504"/>
          </a:xfrm>
          <a:prstGeom prst="rect">
            <a:avLst/>
          </a:prstGeom>
          <a:noFill/>
          <a:ln>
            <a:noFill/>
          </a:ln>
        </p:spPr>
      </p:pic>
    </p:spTree>
    <p:extLst>
      <p:ext uri="{BB962C8B-B14F-4D97-AF65-F5344CB8AC3E}">
        <p14:creationId xmlns="" xmlns:p14="http://schemas.microsoft.com/office/powerpoint/2010/main" val="287654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El cuadro ofrece una síntesis de los supuestos en que descansa el   enfoque centrado en proyectos desarrollado en torno a ..."/>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7992888" cy="5132536"/>
          </a:xfrm>
          <a:prstGeom prst="rect">
            <a:avLst/>
          </a:prstGeom>
          <a:noFill/>
          <a:ln>
            <a:noFill/>
          </a:ln>
        </p:spPr>
      </p:pic>
    </p:spTree>
    <p:extLst>
      <p:ext uri="{BB962C8B-B14F-4D97-AF65-F5344CB8AC3E}">
        <p14:creationId xmlns="" xmlns:p14="http://schemas.microsoft.com/office/powerpoint/2010/main" val="4187254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Dewey (1938/2000)• El currículo debe ofrecer al alumno situaciones  que     lo   conduzcan       a   un    crecimiento  co..."/>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116632"/>
            <a:ext cx="8136904" cy="5321260"/>
          </a:xfrm>
          <a:prstGeom prst="rect">
            <a:avLst/>
          </a:prstGeom>
          <a:noFill/>
          <a:ln>
            <a:noFill/>
          </a:ln>
        </p:spPr>
      </p:pic>
    </p:spTree>
    <p:extLst>
      <p:ext uri="{BB962C8B-B14F-4D97-AF65-F5344CB8AC3E}">
        <p14:creationId xmlns="" xmlns:p14="http://schemas.microsoft.com/office/powerpoint/2010/main" val="301467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William H. kilpatrick (1871-1965)                                       Estudia en lasFue discípulo y                     ..."/>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332656"/>
            <a:ext cx="7776863" cy="5040560"/>
          </a:xfrm>
          <a:prstGeom prst="rect">
            <a:avLst/>
          </a:prstGeom>
          <a:noFill/>
          <a:ln>
            <a:noFill/>
          </a:ln>
        </p:spPr>
      </p:pic>
      <p:sp>
        <p:nvSpPr>
          <p:cNvPr id="5" name="4 Rectángulo"/>
          <p:cNvSpPr/>
          <p:nvPr/>
        </p:nvSpPr>
        <p:spPr>
          <a:xfrm>
            <a:off x="928662" y="571480"/>
            <a:ext cx="7286676" cy="785818"/>
          </a:xfrm>
          <a:prstGeom prst="rect">
            <a:avLst/>
          </a:prstGeom>
          <a:solidFill>
            <a:srgbClr val="629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t>William H. </a:t>
            </a:r>
            <a:r>
              <a:rPr lang="es-ES_tradnl" sz="2800" dirty="0" err="1" smtClean="0"/>
              <a:t>Kilpatrick</a:t>
            </a:r>
            <a:r>
              <a:rPr lang="es-ES_tradnl" sz="2800" dirty="0" smtClean="0"/>
              <a:t> (1871 – 1965)</a:t>
            </a:r>
            <a:endParaRPr lang="es-ES" sz="2800" dirty="0"/>
          </a:p>
        </p:txBody>
      </p:sp>
    </p:spTree>
    <p:extLst>
      <p:ext uri="{BB962C8B-B14F-4D97-AF65-F5344CB8AC3E}">
        <p14:creationId xmlns="" xmlns:p14="http://schemas.microsoft.com/office/powerpoint/2010/main" val="165700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W. H. Kilpatrick:     La enseñanza a través de proyectos• Acto “propositivo” ocurre en un entorno social  determinado.• 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2396" y="385013"/>
            <a:ext cx="7848872" cy="4988203"/>
          </a:xfrm>
          <a:prstGeom prst="rect">
            <a:avLst/>
          </a:prstGeom>
          <a:noFill/>
          <a:ln>
            <a:noFill/>
          </a:ln>
        </p:spPr>
      </p:pic>
    </p:spTree>
    <p:extLst>
      <p:ext uri="{BB962C8B-B14F-4D97-AF65-F5344CB8AC3E}">
        <p14:creationId xmlns="" xmlns:p14="http://schemas.microsoft.com/office/powerpoint/2010/main" val="2272229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4470" y="0"/>
            <a:ext cx="8875059" cy="6858000"/>
          </a:xfrm>
          <a:prstGeom prst="rect">
            <a:avLst/>
          </a:prstGeom>
        </p:spPr>
      </p:pic>
      <p:pic>
        <p:nvPicPr>
          <p:cNvPr id="4" name="3 Imagen" descr="Kilpatrick (1921) identificaba cuatro tipos de                    proyectos1.Las experiencias en que el propósito dominant..."/>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9552" y="332656"/>
            <a:ext cx="8064895" cy="5040560"/>
          </a:xfrm>
          <a:prstGeom prst="rect">
            <a:avLst/>
          </a:prstGeom>
          <a:noFill/>
          <a:ln>
            <a:noFill/>
          </a:ln>
        </p:spPr>
      </p:pic>
    </p:spTree>
    <p:extLst>
      <p:ext uri="{BB962C8B-B14F-4D97-AF65-F5344CB8AC3E}">
        <p14:creationId xmlns="" xmlns:p14="http://schemas.microsoft.com/office/powerpoint/2010/main" val="17888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TotalTime>
  <Words>314</Words>
  <Application>Microsoft Office PowerPoint</Application>
  <PresentationFormat>Presentación en pantalla (4:3)</PresentationFormat>
  <Paragraphs>26</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LA CONDUCCIÓN DE LA ENSEÑANZA MEDIANTE PROYECTOS SITUADOS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PASOS DE UN PROYECTO</vt:lpstr>
      <vt:lpstr>LOS PASOS DE UN PROYECTO Y SU PUESTA EN MARCHA</vt:lpstr>
      <vt:lpstr>Diapositiva 18</vt:lpstr>
      <vt:lpstr>PLAN DE TRABAJO </vt:lpstr>
      <vt:lpstr>FORMATO PARA LA EVALUACIÓN DEL PROYECTO</vt:lpstr>
      <vt:lpstr>Preguntas esenciales para el proyecto cultural y social (BASADO EN ANDER- EGG Y AGUILAR.1998)</vt:lpstr>
      <vt:lpstr>Diapositiva 22</vt:lpstr>
      <vt:lpstr>Diapositiva 23</vt:lpstr>
      <vt:lpstr>Diapositiva 24</vt:lpstr>
      <vt:lpstr>Diapositiva 25</vt:lpstr>
      <vt:lpstr>Diapositiva 26</vt:lpstr>
      <vt:lpstr>Diapositiva 27</vt:lpstr>
      <vt:lpstr>Diapositiva 28</vt:lpstr>
      <vt:lpstr>Formato de exposición de proyectos</vt:lpstr>
      <vt:lpstr>Formato de exposición de proyectos</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Edith Araceli</cp:lastModifiedBy>
  <cp:revision>24</cp:revision>
  <dcterms:created xsi:type="dcterms:W3CDTF">2016-01-18T17:41:17Z</dcterms:created>
  <dcterms:modified xsi:type="dcterms:W3CDTF">2016-02-11T20:34:51Z</dcterms:modified>
</cp:coreProperties>
</file>