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8" r:id="rId3"/>
    <p:sldId id="321" r:id="rId4"/>
    <p:sldId id="322" r:id="rId5"/>
    <p:sldId id="319" r:id="rId6"/>
    <p:sldId id="329" r:id="rId7"/>
    <p:sldId id="257" r:id="rId8"/>
    <p:sldId id="331" r:id="rId9"/>
    <p:sldId id="323" r:id="rId10"/>
    <p:sldId id="330" r:id="rId11"/>
    <p:sldId id="324" r:id="rId12"/>
    <p:sldId id="333" r:id="rId13"/>
    <p:sldId id="325" r:id="rId14"/>
    <p:sldId id="332" r:id="rId15"/>
    <p:sldId id="327" r:id="rId16"/>
    <p:sldId id="32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7" autoAdjust="0"/>
    <p:restoredTop sz="94660"/>
  </p:normalViewPr>
  <p:slideViewPr>
    <p:cSldViewPr snapToGrid="0">
      <p:cViewPr varScale="1">
        <p:scale>
          <a:sx n="39" d="100"/>
          <a:sy n="39" d="100"/>
        </p:scale>
        <p:origin x="78"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691849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513412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06367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948706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2758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21184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960077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43385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322529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26/04/2023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2580642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B86B8AE-D882-4F60-953B-61699FDE238D}" type="datetimeFigureOut">
              <a:rPr lang="es-MX" smtClean="0"/>
              <a:t>26/04/2023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205840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B86B8AE-D882-4F60-953B-61699FDE238D}" type="datetimeFigureOut">
              <a:rPr lang="es-MX" smtClean="0"/>
              <a:t>26/04/2023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428305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B86B8AE-D882-4F60-953B-61699FDE238D}" type="datetimeFigureOut">
              <a:rPr lang="es-MX" smtClean="0"/>
              <a:t>26/04/2023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380252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6B8AE-D882-4F60-953B-61699FDE238D}" type="datetimeFigureOut">
              <a:rPr lang="es-MX" smtClean="0"/>
              <a:t>26/04/2023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246173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B86B8AE-D882-4F60-953B-61699FDE238D}" type="datetimeFigureOut">
              <a:rPr lang="es-MX" smtClean="0"/>
              <a:t>26/04/2023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3428489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B86B8AE-D882-4F60-953B-61699FDE238D}" type="datetimeFigureOut">
              <a:rPr lang="es-MX" smtClean="0"/>
              <a:t>26/04/2023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211556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B86B8AE-D882-4F60-953B-61699FDE238D}" type="datetimeFigureOut">
              <a:rPr lang="es-MX" smtClean="0"/>
              <a:t>26/04/2023</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2C74711-E4FB-4277-A7B3-539600EC8717}" type="slidenum">
              <a:rPr lang="es-MX" smtClean="0"/>
              <a:t>‹Nº›</a:t>
            </a:fld>
            <a:endParaRPr lang="es-MX"/>
          </a:p>
        </p:txBody>
      </p:sp>
    </p:spTree>
    <p:extLst>
      <p:ext uri="{BB962C8B-B14F-4D97-AF65-F5344CB8AC3E}">
        <p14:creationId xmlns:p14="http://schemas.microsoft.com/office/powerpoint/2010/main" val="9250833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ialnet.unirioja.es/servlet/autor?codigo=3438776" TargetMode="External"/><Relationship Id="rId2" Type="http://schemas.openxmlformats.org/officeDocument/2006/relationships/hyperlink" Target="https://dialnet.unirioja.es/servlet/autor?codigo=2601106" TargetMode="External"/><Relationship Id="rId1" Type="http://schemas.openxmlformats.org/officeDocument/2006/relationships/slideLayout" Target="../slideLayouts/slideLayout2.xml"/><Relationship Id="rId5" Type="http://schemas.openxmlformats.org/officeDocument/2006/relationships/hyperlink" Target="https://dialnet.unirioja.es/ejemplar/366092" TargetMode="External"/><Relationship Id="rId4" Type="http://schemas.openxmlformats.org/officeDocument/2006/relationships/hyperlink" Target="https://dialnet.unirioja.es/servlet/revista?codigo=1188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redos.usal.es/browse?authority=a2fddf54-22aa-4c59-a897-8fd7b0b2b2db&amp;type=author" TargetMode="External"/><Relationship Id="rId2" Type="http://schemas.openxmlformats.org/officeDocument/2006/relationships/hyperlink" Target="https://gredos.usal.es/browse?authority=1130c753-ccf7-493c-982c-43ecf0929f62&amp;type=author" TargetMode="External"/><Relationship Id="rId1" Type="http://schemas.openxmlformats.org/officeDocument/2006/relationships/slideLayout" Target="../slideLayouts/slideLayout2.xml"/><Relationship Id="rId4" Type="http://schemas.openxmlformats.org/officeDocument/2006/relationships/hyperlink" Target="https://gredos.usal.es/browse?authority=6ac90980-d2aa-427f-9560-e10bae373918&amp;type=author"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redined.educacion.gob.es/xmlui/browse?authority=b764f65b-d309-4b3a-b53e-8531ffecbf65&amp;type=author" TargetMode="External"/><Relationship Id="rId2" Type="http://schemas.openxmlformats.org/officeDocument/2006/relationships/hyperlink" Target="https://redined.educacion.gob.es/xmlui/browse?authority=cc8b4000-3fb7-4b6d-acb6-25d27696a6a7&amp;type=author" TargetMode="External"/><Relationship Id="rId1" Type="http://schemas.openxmlformats.org/officeDocument/2006/relationships/slideLayout" Target="../slideLayouts/slideLayout2.xml"/><Relationship Id="rId5" Type="http://schemas.openxmlformats.org/officeDocument/2006/relationships/hyperlink" Target="https://redined.educacion.gob.es/xmlui/browse?authority=68b55a51-5b5d-426c-b209-159fbe0b611a&amp;type=author" TargetMode="External"/><Relationship Id="rId4" Type="http://schemas.openxmlformats.org/officeDocument/2006/relationships/hyperlink" Target="https://redined.educacion.gob.es/xmlui/browse?authority=8579b5af-1219-4930-8245-0a6cdf9b7d81&amp;type=autho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geox.udistrital.edu.co/index.php/enunc/issue/view/Lenguaje%20y%20cultur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E87C8D-CC00-C942-7399-B50FA4930CD2}"/>
              </a:ext>
            </a:extLst>
          </p:cNvPr>
          <p:cNvSpPr>
            <a:spLocks noGrp="1"/>
          </p:cNvSpPr>
          <p:nvPr>
            <p:ph type="ctrTitle"/>
          </p:nvPr>
        </p:nvSpPr>
        <p:spPr/>
        <p:txBody>
          <a:bodyPr/>
          <a:lstStyle/>
          <a:p>
            <a:r>
              <a:rPr lang="es-MX" dirty="0"/>
              <a:t>LA TESIS DE INVESTIGACIÓN Y SUS TIPOS</a:t>
            </a:r>
          </a:p>
        </p:txBody>
      </p:sp>
      <p:sp>
        <p:nvSpPr>
          <p:cNvPr id="3" name="Subtítulo 2">
            <a:extLst>
              <a:ext uri="{FF2B5EF4-FFF2-40B4-BE49-F238E27FC236}">
                <a16:creationId xmlns:a16="http://schemas.microsoft.com/office/drawing/2014/main" id="{261FCF44-89AB-9F1E-3052-487D1BBDF9C8}"/>
              </a:ext>
            </a:extLst>
          </p:cNvPr>
          <p:cNvSpPr>
            <a:spLocks noGrp="1"/>
          </p:cNvSpPr>
          <p:nvPr>
            <p:ph type="subTitle" idx="1"/>
          </p:nvPr>
        </p:nvSpPr>
        <p:spPr/>
        <p:txBody>
          <a:bodyPr/>
          <a:lstStyle/>
          <a:p>
            <a:r>
              <a:rPr lang="es-MX" dirty="0"/>
              <a:t>DEPARTAMENTO DE TITULACIÓN</a:t>
            </a:r>
          </a:p>
        </p:txBody>
      </p:sp>
    </p:spTree>
    <p:extLst>
      <p:ext uri="{BB962C8B-B14F-4D97-AF65-F5344CB8AC3E}">
        <p14:creationId xmlns:p14="http://schemas.microsoft.com/office/powerpoint/2010/main" val="3833344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C76B179-00F2-EC64-6ABE-764287015EBC}"/>
              </a:ext>
            </a:extLst>
          </p:cNvPr>
          <p:cNvSpPr>
            <a:spLocks noChangeArrowheads="1"/>
          </p:cNvSpPr>
          <p:nvPr/>
        </p:nvSpPr>
        <p:spPr bwMode="auto">
          <a:xfrm>
            <a:off x="677334" y="383057"/>
            <a:ext cx="884766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b="1" i="0" strike="noStrike" cap="none" normalizeH="0" baseline="0" dirty="0">
                <a:ln>
                  <a:noFill/>
                </a:ln>
                <a:solidFill>
                  <a:schemeClr val="accent1"/>
                </a:solidFill>
                <a:effectLst/>
                <a:latin typeface="inherit"/>
                <a:cs typeface="Arial" panose="020B0604020202020204" pitchFamily="34" charset="0"/>
              </a:rPr>
              <a:t>Las concepciones explícitas sobre evaluación en la práctica docente en educación preescolar en Jalisco, México</a:t>
            </a:r>
            <a:endPar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b="1" i="0" strike="noStrike" cap="none" normalizeH="0" baseline="0" dirty="0">
                <a:ln>
                  <a:noFill/>
                </a:ln>
                <a:solidFill>
                  <a:schemeClr val="accent1"/>
                </a:solidFill>
                <a:effectLst/>
                <a:latin typeface="inherit"/>
                <a:cs typeface="Arial" panose="020B0604020202020204" pitchFamily="34" charset="0"/>
              </a:rPr>
              <a:t>Autores:</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Lya Esther Sañudo Guerra</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María Isabel Sañudo Guerra</a:t>
            </a:r>
            <a:endPar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b="1" i="0" strike="noStrike" cap="none" normalizeH="0" baseline="0" dirty="0">
                <a:ln>
                  <a:noFill/>
                </a:ln>
                <a:solidFill>
                  <a:schemeClr val="accent1"/>
                </a:solidFill>
                <a:effectLst/>
                <a:latin typeface="inherit"/>
                <a:cs typeface="Arial" panose="020B0604020202020204" pitchFamily="34" charset="0"/>
              </a:rPr>
              <a:t>Localización:</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Revista Iberoamericana de Evaluación Educativa</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ISSN-e 1989-0397, </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Vol. 7, </a:t>
            </a:r>
            <a:r>
              <a:rPr kumimoji="0" lang="es-MX" altLang="es-MX" b="1" i="0" strike="noStrike" cap="none" normalizeH="0" baseline="0" dirty="0" err="1">
                <a:ln>
                  <a:noFill/>
                </a:ln>
                <a:solidFill>
                  <a:schemeClr val="accent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Nº</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 1, 2014</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págs. 31-42</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b="1" i="0" strike="noStrike" cap="none" normalizeH="0" baseline="0" dirty="0">
                <a:ln>
                  <a:noFill/>
                </a:ln>
                <a:solidFill>
                  <a:schemeClr val="accent1"/>
                </a:solidFill>
                <a:effectLst/>
                <a:latin typeface="inherit"/>
                <a:cs typeface="Arial" panose="020B0604020202020204" pitchFamily="34" charset="0"/>
              </a:rPr>
              <a:t>Idioma:</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español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b="1" i="0" strike="noStrike" cap="none" normalizeH="0" baseline="0" dirty="0">
              <a:ln>
                <a:noFill/>
              </a:ln>
              <a:solidFill>
                <a:schemeClr val="accent1"/>
              </a:solidFill>
              <a:effectLst/>
              <a:latin typeface="Arial" panose="020B0604020202020204" pitchFamily="34" charset="0"/>
            </a:endParaRPr>
          </a:p>
        </p:txBody>
      </p:sp>
      <p:sp>
        <p:nvSpPr>
          <p:cNvPr id="6" name="CuadroTexto 5">
            <a:extLst>
              <a:ext uri="{FF2B5EF4-FFF2-40B4-BE49-F238E27FC236}">
                <a16:creationId xmlns:a16="http://schemas.microsoft.com/office/drawing/2014/main" id="{9A54DB38-0D14-F8ED-7F32-67AC18AE1803}"/>
              </a:ext>
            </a:extLst>
          </p:cNvPr>
          <p:cNvSpPr txBox="1"/>
          <p:nvPr/>
        </p:nvSpPr>
        <p:spPr>
          <a:xfrm>
            <a:off x="543984" y="2322049"/>
            <a:ext cx="9514416" cy="4401205"/>
          </a:xfrm>
          <a:prstGeom prst="rect">
            <a:avLst/>
          </a:prstGeom>
          <a:noFill/>
        </p:spPr>
        <p:txBody>
          <a:bodyPr wrap="square">
            <a:spAutoFit/>
          </a:bodyPr>
          <a:lstStyle/>
          <a:p>
            <a:r>
              <a:rPr lang="es-MX" sz="2000" b="0" i="0" dirty="0">
                <a:solidFill>
                  <a:srgbClr val="000000"/>
                </a:solidFill>
                <a:effectLst/>
                <a:latin typeface="Arial" panose="020B0604020202020204" pitchFamily="34" charset="0"/>
              </a:rPr>
              <a:t>Es una investigación más amplia para construir un modelo de evaluación para niños y niñas en educación preescolar. Esta etapa tiene como objetivo conocer las concepciones de las docentes en educación preescolar con respecto a la evaluación para conformar una base sustantiva que permita el diseño de una evaluación alterna para este nivel. Es un trabajo de investigación con un enfoque metodológico mixto (cualitativo y cuantitativo), se utiliza el método de análisis descriptivo a través de la aplicación de un cuestionario, pertinente para recuperar las concepciones explícitas o conocimientos previos. Los resultados dan cuenta de las concepciones de las educadoras con respecto a la evaluación en su práctica. Las docentes de la muestra conocen el carácter principal de la evaluación en preescolar, sin embargo, no dominan conceptualmente el fin fundamental, que es el de contribuir de manera consistente en los aprendizajes de los alumnos, a través de la observación, reflexión, identificación y sistematización de sus formas de intervención en la práctica en el aula. </a:t>
            </a:r>
            <a:endParaRPr lang="es-MX" sz="2000" dirty="0"/>
          </a:p>
        </p:txBody>
      </p:sp>
    </p:spTree>
    <p:extLst>
      <p:ext uri="{BB962C8B-B14F-4D97-AF65-F5344CB8AC3E}">
        <p14:creationId xmlns:p14="http://schemas.microsoft.com/office/powerpoint/2010/main" val="372368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548CBD-C50A-640F-2CF9-9E2EC84C758A}"/>
              </a:ext>
            </a:extLst>
          </p:cNvPr>
          <p:cNvSpPr>
            <a:spLocks noGrp="1"/>
          </p:cNvSpPr>
          <p:nvPr>
            <p:ph type="title"/>
          </p:nvPr>
        </p:nvSpPr>
        <p:spPr/>
        <p:txBody>
          <a:bodyPr/>
          <a:lstStyle/>
          <a:p>
            <a:r>
              <a:rPr lang="es-MX" dirty="0"/>
              <a:t>De una problemática socioeducativa </a:t>
            </a:r>
          </a:p>
        </p:txBody>
      </p:sp>
      <p:sp>
        <p:nvSpPr>
          <p:cNvPr id="3" name="Marcador de contenido 2">
            <a:extLst>
              <a:ext uri="{FF2B5EF4-FFF2-40B4-BE49-F238E27FC236}">
                <a16:creationId xmlns:a16="http://schemas.microsoft.com/office/drawing/2014/main" id="{BE12B91F-B2E3-1058-2472-E42C7472C96C}"/>
              </a:ext>
            </a:extLst>
          </p:cNvPr>
          <p:cNvSpPr>
            <a:spLocks noGrp="1"/>
          </p:cNvSpPr>
          <p:nvPr>
            <p:ph idx="1"/>
          </p:nvPr>
        </p:nvSpPr>
        <p:spPr/>
        <p:txBody>
          <a:bodyPr>
            <a:normAutofit lnSpcReduction="10000"/>
          </a:bodyPr>
          <a:lstStyle/>
          <a:p>
            <a:r>
              <a:rPr lang="es-MX" sz="3200" b="1" dirty="0">
                <a:latin typeface="Arial" panose="020B0604020202020204" pitchFamily="34" charset="0"/>
                <a:cs typeface="Arial" panose="020B0604020202020204" pitchFamily="34" charset="0"/>
              </a:rPr>
              <a:t>A partir de una investigación - acción comunitaria y en relación con el proyecto socioeducativo que desarrollaron en quinto o sexto semestre los estudiantes pueden dar seguimiento y documentar esa experiencia de trabajo con la escuela para responder a su pregunta de investigación, y presentarla como tesis.</a:t>
            </a:r>
          </a:p>
        </p:txBody>
      </p:sp>
    </p:spTree>
    <p:extLst>
      <p:ext uri="{BB962C8B-B14F-4D97-AF65-F5344CB8AC3E}">
        <p14:creationId xmlns:p14="http://schemas.microsoft.com/office/powerpoint/2010/main" val="101890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82A89DA-5F85-12E0-5CDA-604E591EE189}"/>
              </a:ext>
            </a:extLst>
          </p:cNvPr>
          <p:cNvSpPr txBox="1"/>
          <p:nvPr/>
        </p:nvSpPr>
        <p:spPr>
          <a:xfrm>
            <a:off x="742950" y="2910602"/>
            <a:ext cx="9429750" cy="3785652"/>
          </a:xfrm>
          <a:prstGeom prst="rect">
            <a:avLst/>
          </a:prstGeom>
          <a:noFill/>
        </p:spPr>
        <p:txBody>
          <a:bodyPr wrap="square">
            <a:spAutoFit/>
          </a:bodyPr>
          <a:lstStyle/>
          <a:p>
            <a:r>
              <a:rPr lang="es-MX" sz="2000" b="0" i="0" dirty="0">
                <a:solidFill>
                  <a:srgbClr val="333333"/>
                </a:solidFill>
                <a:effectLst/>
                <a:latin typeface="Helvetica Neue"/>
              </a:rPr>
              <a:t>La comunidad escolar y los conflictos que en ella se generan están siendo objeto de preocupación, tanto por la sociedad como por la misma comunidad educativa. Los docentes tienen que dar respuesta a una sociedad cada vez más exigente con la educación, caracterizada por múltiples factores no solo educativos, sino también sociales. Este amplio abanico de variables a los que se enfrenta el docente está provocando cierto malestar por la aparición de múltiples problemas psicosociales como el síndrome de desgaste profesional o burnout. Presentamos una investigación que intenta determinar la prevalencia de esta problemática psicosocial en los centros públicos de secundaria de las Illes Balears, a partir del estudio de tres variables: el cansancio emocional, la despersonalización y la realización personal, utilizando como instrumento el </a:t>
            </a:r>
            <a:r>
              <a:rPr lang="es-MX" sz="2000" b="0" i="0" dirty="0">
                <a:solidFill>
                  <a:srgbClr val="202124"/>
                </a:solidFill>
                <a:effectLst/>
                <a:latin typeface="arial" panose="020B0604020202020204" pitchFamily="34" charset="0"/>
              </a:rPr>
              <a:t>Maslach Burnout </a:t>
            </a:r>
            <a:r>
              <a:rPr lang="es-MX" sz="2000" b="0" i="0" dirty="0" err="1">
                <a:solidFill>
                  <a:srgbClr val="202124"/>
                </a:solidFill>
                <a:effectLst/>
                <a:latin typeface="arial" panose="020B0604020202020204" pitchFamily="34" charset="0"/>
              </a:rPr>
              <a:t>Inventory</a:t>
            </a:r>
            <a:r>
              <a:rPr lang="es-MX" sz="2000" b="0" i="0" dirty="0">
                <a:solidFill>
                  <a:srgbClr val="202124"/>
                </a:solidFill>
                <a:effectLst/>
                <a:latin typeface="arial" panose="020B0604020202020204" pitchFamily="34" charset="0"/>
              </a:rPr>
              <a:t> (MBI) </a:t>
            </a:r>
            <a:r>
              <a:rPr lang="es-MX" sz="2000" b="0" i="0" dirty="0">
                <a:solidFill>
                  <a:srgbClr val="333333"/>
                </a:solidFill>
                <a:effectLst/>
                <a:latin typeface="Helvetica Neue"/>
              </a:rPr>
              <a:t>de Maslach y Jackson.</a:t>
            </a:r>
            <a:endParaRPr lang="es-MX" sz="2000" dirty="0"/>
          </a:p>
        </p:txBody>
      </p:sp>
      <p:sp>
        <p:nvSpPr>
          <p:cNvPr id="7" name="CuadroTexto 6">
            <a:extLst>
              <a:ext uri="{FF2B5EF4-FFF2-40B4-BE49-F238E27FC236}">
                <a16:creationId xmlns:a16="http://schemas.microsoft.com/office/drawing/2014/main" id="{81AC118F-28E3-E3D7-E580-3A5769A84B84}"/>
              </a:ext>
            </a:extLst>
          </p:cNvPr>
          <p:cNvSpPr txBox="1"/>
          <p:nvPr/>
        </p:nvSpPr>
        <p:spPr>
          <a:xfrm>
            <a:off x="923925" y="161746"/>
            <a:ext cx="8496300" cy="1015663"/>
          </a:xfrm>
          <a:prstGeom prst="rect">
            <a:avLst/>
          </a:prstGeom>
          <a:noFill/>
        </p:spPr>
        <p:txBody>
          <a:bodyPr wrap="square">
            <a:spAutoFit/>
          </a:bodyPr>
          <a:lstStyle/>
          <a:p>
            <a:r>
              <a:rPr lang="es-MX" sz="2000" b="1" i="0" dirty="0">
                <a:solidFill>
                  <a:schemeClr val="accent1"/>
                </a:solidFill>
                <a:effectLst/>
                <a:latin typeface="Helvetica Neue"/>
              </a:rPr>
              <a:t>Malestar social y malestar docente: una investigación sobre el síndrome de desgaste profesional burnout y su incidencia socioeducativa</a:t>
            </a:r>
            <a:endParaRPr lang="es-MX" sz="2000" dirty="0">
              <a:solidFill>
                <a:schemeClr val="accent1"/>
              </a:solidFill>
            </a:endParaRPr>
          </a:p>
        </p:txBody>
      </p:sp>
      <p:sp>
        <p:nvSpPr>
          <p:cNvPr id="9" name="CuadroTexto 8">
            <a:extLst>
              <a:ext uri="{FF2B5EF4-FFF2-40B4-BE49-F238E27FC236}">
                <a16:creationId xmlns:a16="http://schemas.microsoft.com/office/drawing/2014/main" id="{68F7C479-9827-ABD7-D025-9F14ACEAFC18}"/>
              </a:ext>
            </a:extLst>
          </p:cNvPr>
          <p:cNvSpPr txBox="1"/>
          <p:nvPr/>
        </p:nvSpPr>
        <p:spPr>
          <a:xfrm>
            <a:off x="923925" y="936009"/>
            <a:ext cx="6115050" cy="1200329"/>
          </a:xfrm>
          <a:prstGeom prst="rect">
            <a:avLst/>
          </a:prstGeom>
          <a:noFill/>
        </p:spPr>
        <p:txBody>
          <a:bodyPr wrap="square">
            <a:spAutoFit/>
          </a:bodyPr>
          <a:lstStyle/>
          <a:p>
            <a:pPr algn="l"/>
            <a:br>
              <a:rPr lang="es-MX" b="0" i="0" strike="noStrike" dirty="0">
                <a:solidFill>
                  <a:schemeClr val="accent1"/>
                </a:solidFill>
                <a:effectLst/>
                <a:latin typeface="Helvetica Neue"/>
                <a:hlinkClick r:id="rId2">
                  <a:extLst>
                    <a:ext uri="{A12FA001-AC4F-418D-AE19-62706E023703}">
                      <ahyp:hlinkClr xmlns:ahyp="http://schemas.microsoft.com/office/drawing/2018/hyperlinkcolor" val="tx"/>
                    </a:ext>
                  </a:extLst>
                </a:hlinkClick>
              </a:rPr>
            </a:br>
            <a:r>
              <a:rPr lang="es-MX" b="0" i="0" strike="noStrike" dirty="0">
                <a:solidFill>
                  <a:schemeClr val="accent1"/>
                </a:solidFill>
                <a:effectLst/>
                <a:latin typeface="Helvetica Neue"/>
                <a:hlinkClick r:id="rId2">
                  <a:extLst>
                    <a:ext uri="{A12FA001-AC4F-418D-AE19-62706E023703}">
                      <ahyp:hlinkClr xmlns:ahyp="http://schemas.microsoft.com/office/drawing/2018/hyperlinkcolor" val="tx"/>
                    </a:ext>
                  </a:extLst>
                </a:hlinkClick>
              </a:rPr>
              <a:t>Sánchez Llull, David</a:t>
            </a:r>
            <a:endParaRPr lang="es-MX" b="0" i="0" dirty="0">
              <a:solidFill>
                <a:schemeClr val="accent1"/>
              </a:solidFill>
              <a:effectLst/>
              <a:latin typeface="Helvetica Neue"/>
            </a:endParaRPr>
          </a:p>
          <a:p>
            <a:pPr algn="l"/>
            <a:r>
              <a:rPr lang="es-MX" b="0" i="0" strike="noStrike" dirty="0">
                <a:solidFill>
                  <a:schemeClr val="accent1"/>
                </a:solidFill>
                <a:effectLst/>
                <a:latin typeface="Helvetica Neue"/>
                <a:hlinkClick r:id="rId3">
                  <a:extLst>
                    <a:ext uri="{A12FA001-AC4F-418D-AE19-62706E023703}">
                      <ahyp:hlinkClr xmlns:ahyp="http://schemas.microsoft.com/office/drawing/2018/hyperlinkcolor" val="tx"/>
                    </a:ext>
                  </a:extLst>
                </a:hlinkClick>
              </a:rPr>
              <a:t>March Y </a:t>
            </a:r>
            <a:r>
              <a:rPr lang="es-MX" b="0" i="0" strike="noStrike" dirty="0" err="1">
                <a:solidFill>
                  <a:schemeClr val="accent1"/>
                </a:solidFill>
                <a:effectLst/>
                <a:latin typeface="Helvetica Neue"/>
                <a:hlinkClick r:id="rId3">
                  <a:extLst>
                    <a:ext uri="{A12FA001-AC4F-418D-AE19-62706E023703}">
                      <ahyp:hlinkClr xmlns:ahyp="http://schemas.microsoft.com/office/drawing/2018/hyperlinkcolor" val="tx"/>
                    </a:ext>
                  </a:extLst>
                </a:hlinkClick>
              </a:rPr>
              <a:t>Cerdà</a:t>
            </a:r>
            <a:r>
              <a:rPr lang="es-MX" b="0" i="0" strike="noStrike" dirty="0">
                <a:solidFill>
                  <a:schemeClr val="accent1"/>
                </a:solidFill>
                <a:effectLst/>
                <a:latin typeface="Helvetica Neue"/>
                <a:hlinkClick r:id="rId3">
                  <a:extLst>
                    <a:ext uri="{A12FA001-AC4F-418D-AE19-62706E023703}">
                      <ahyp:hlinkClr xmlns:ahyp="http://schemas.microsoft.com/office/drawing/2018/hyperlinkcolor" val="tx"/>
                    </a:ext>
                  </a:extLst>
                </a:hlinkClick>
              </a:rPr>
              <a:t>, Martí X.</a:t>
            </a:r>
            <a:endParaRPr lang="es-MX" b="0" i="0" dirty="0">
              <a:solidFill>
                <a:schemeClr val="accent1"/>
              </a:solidFill>
              <a:effectLst/>
              <a:latin typeface="Helvetica Neue"/>
            </a:endParaRPr>
          </a:p>
          <a:p>
            <a:pPr algn="l"/>
            <a:r>
              <a:rPr lang="es-MX" b="0" i="0" strike="noStrike" dirty="0">
                <a:solidFill>
                  <a:schemeClr val="accent1"/>
                </a:solidFill>
                <a:effectLst/>
                <a:latin typeface="Helvetica Neue"/>
                <a:hlinkClick r:id="rId4">
                  <a:extLst>
                    <a:ext uri="{A12FA001-AC4F-418D-AE19-62706E023703}">
                      <ahyp:hlinkClr xmlns:ahyp="http://schemas.microsoft.com/office/drawing/2018/hyperlinkcolor" val="tx"/>
                    </a:ext>
                  </a:extLst>
                </a:hlinkClick>
              </a:rPr>
              <a:t>Ballester </a:t>
            </a:r>
            <a:r>
              <a:rPr lang="es-MX" b="0" i="0" strike="noStrike" dirty="0" err="1">
                <a:solidFill>
                  <a:schemeClr val="accent1"/>
                </a:solidFill>
                <a:effectLst/>
                <a:latin typeface="Helvetica Neue"/>
                <a:hlinkClick r:id="rId4">
                  <a:extLst>
                    <a:ext uri="{A12FA001-AC4F-418D-AE19-62706E023703}">
                      <ahyp:hlinkClr xmlns:ahyp="http://schemas.microsoft.com/office/drawing/2018/hyperlinkcolor" val="tx"/>
                    </a:ext>
                  </a:extLst>
                </a:hlinkClick>
              </a:rPr>
              <a:t>Brage</a:t>
            </a:r>
            <a:r>
              <a:rPr lang="es-MX" b="0" i="0" strike="noStrike" dirty="0">
                <a:solidFill>
                  <a:schemeClr val="accent1"/>
                </a:solidFill>
                <a:effectLst/>
                <a:latin typeface="Helvetica Neue"/>
                <a:hlinkClick r:id="rId4">
                  <a:extLst>
                    <a:ext uri="{A12FA001-AC4F-418D-AE19-62706E023703}">
                      <ahyp:hlinkClr xmlns:ahyp="http://schemas.microsoft.com/office/drawing/2018/hyperlinkcolor" val="tx"/>
                    </a:ext>
                  </a:extLst>
                </a:hlinkClick>
              </a:rPr>
              <a:t>, Lluís</a:t>
            </a:r>
            <a:endParaRPr lang="es-MX" b="0" i="0" dirty="0">
              <a:solidFill>
                <a:schemeClr val="accent1"/>
              </a:solidFill>
              <a:effectLst/>
              <a:latin typeface="Helvetica Neue"/>
            </a:endParaRPr>
          </a:p>
        </p:txBody>
      </p:sp>
      <p:sp>
        <p:nvSpPr>
          <p:cNvPr id="11" name="CuadroTexto 10">
            <a:extLst>
              <a:ext uri="{FF2B5EF4-FFF2-40B4-BE49-F238E27FC236}">
                <a16:creationId xmlns:a16="http://schemas.microsoft.com/office/drawing/2014/main" id="{208AA146-33B7-91DB-04A3-C5D3CECE9DDF}"/>
              </a:ext>
            </a:extLst>
          </p:cNvPr>
          <p:cNvSpPr txBox="1"/>
          <p:nvPr/>
        </p:nvSpPr>
        <p:spPr>
          <a:xfrm>
            <a:off x="923925" y="2183606"/>
            <a:ext cx="6115050" cy="646331"/>
          </a:xfrm>
          <a:prstGeom prst="rect">
            <a:avLst/>
          </a:prstGeom>
          <a:noFill/>
        </p:spPr>
        <p:txBody>
          <a:bodyPr wrap="square">
            <a:spAutoFit/>
          </a:bodyPr>
          <a:lstStyle/>
          <a:p>
            <a:br>
              <a:rPr lang="es-MX" dirty="0">
                <a:solidFill>
                  <a:schemeClr val="accent1"/>
                </a:solidFill>
              </a:rPr>
            </a:br>
            <a:r>
              <a:rPr lang="es-MX" b="0" i="0" dirty="0">
                <a:solidFill>
                  <a:schemeClr val="accent1"/>
                </a:solidFill>
                <a:effectLst/>
                <a:latin typeface="Helvetica Neue"/>
              </a:rPr>
              <a:t>2015-09-15</a:t>
            </a:r>
            <a:endParaRPr lang="es-MX" dirty="0">
              <a:solidFill>
                <a:schemeClr val="accent1"/>
              </a:solidFill>
            </a:endParaRPr>
          </a:p>
        </p:txBody>
      </p:sp>
    </p:spTree>
    <p:extLst>
      <p:ext uri="{BB962C8B-B14F-4D97-AF65-F5344CB8AC3E}">
        <p14:creationId xmlns:p14="http://schemas.microsoft.com/office/powerpoint/2010/main" val="3125613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EFCF7B-E68D-F8C9-997F-18F27868E242}"/>
              </a:ext>
            </a:extLst>
          </p:cNvPr>
          <p:cNvSpPr>
            <a:spLocks noGrp="1"/>
          </p:cNvSpPr>
          <p:nvPr>
            <p:ph type="title"/>
          </p:nvPr>
        </p:nvSpPr>
        <p:spPr/>
        <p:txBody>
          <a:bodyPr/>
          <a:lstStyle/>
          <a:p>
            <a:r>
              <a:rPr lang="es-MX" dirty="0"/>
              <a:t>Teórica</a:t>
            </a:r>
          </a:p>
        </p:txBody>
      </p:sp>
      <p:sp>
        <p:nvSpPr>
          <p:cNvPr id="3" name="Marcador de contenido 2">
            <a:extLst>
              <a:ext uri="{FF2B5EF4-FFF2-40B4-BE49-F238E27FC236}">
                <a16:creationId xmlns:a16="http://schemas.microsoft.com/office/drawing/2014/main" id="{001AEB4B-002F-8BF6-5CD8-A1EC1CFD9213}"/>
              </a:ext>
            </a:extLst>
          </p:cNvPr>
          <p:cNvSpPr>
            <a:spLocks noGrp="1"/>
          </p:cNvSpPr>
          <p:nvPr>
            <p:ph idx="1"/>
          </p:nvPr>
        </p:nvSpPr>
        <p:spPr>
          <a:xfrm>
            <a:off x="677334" y="1488613"/>
            <a:ext cx="8596668" cy="3880773"/>
          </a:xfrm>
        </p:spPr>
        <p:txBody>
          <a:bodyPr>
            <a:normAutofit/>
          </a:bodyPr>
          <a:lstStyle/>
          <a:p>
            <a:r>
              <a:rPr lang="es-MX" sz="4000" dirty="0">
                <a:latin typeface="Arial" panose="020B0604020202020204" pitchFamily="34" charset="0"/>
                <a:cs typeface="Arial" panose="020B0604020202020204" pitchFamily="34" charset="0"/>
              </a:rPr>
              <a:t>Llamada también Tesina. En ocasiones, la pregunta de investigación que el estudiante se plantea requiere una revisión teórica exhaustiva para proponer una respuesta. </a:t>
            </a:r>
          </a:p>
        </p:txBody>
      </p:sp>
    </p:spTree>
    <p:extLst>
      <p:ext uri="{BB962C8B-B14F-4D97-AF65-F5344CB8AC3E}">
        <p14:creationId xmlns:p14="http://schemas.microsoft.com/office/powerpoint/2010/main" val="2978306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6FD21F8-49AD-848A-656E-6D35C0D92F59}"/>
              </a:ext>
            </a:extLst>
          </p:cNvPr>
          <p:cNvSpPr txBox="1"/>
          <p:nvPr/>
        </p:nvSpPr>
        <p:spPr>
          <a:xfrm>
            <a:off x="609600" y="419101"/>
            <a:ext cx="8562975" cy="1569660"/>
          </a:xfrm>
          <a:prstGeom prst="rect">
            <a:avLst/>
          </a:prstGeom>
          <a:noFill/>
        </p:spPr>
        <p:txBody>
          <a:bodyPr wrap="square">
            <a:spAutoFit/>
          </a:bodyPr>
          <a:lstStyle/>
          <a:p>
            <a:r>
              <a:rPr lang="es-MX" sz="2400" dirty="0">
                <a:solidFill>
                  <a:schemeClr val="accent1"/>
                </a:solidFill>
              </a:rPr>
              <a:t>Guerrero Montoya, Luis Ramón; León Salazar, Aníbal </a:t>
            </a:r>
          </a:p>
          <a:p>
            <a:r>
              <a:rPr lang="es-MX" sz="2400" dirty="0">
                <a:solidFill>
                  <a:schemeClr val="accent1"/>
                </a:solidFill>
              </a:rPr>
              <a:t>Estilo de vida y salud: un problema socioeducativo. Antecedentes Educere, vol. 14, núm. 49, junio-diciembre, 2010, pp. 287-295</a:t>
            </a:r>
          </a:p>
        </p:txBody>
      </p:sp>
      <p:sp>
        <p:nvSpPr>
          <p:cNvPr id="7" name="CuadroTexto 6">
            <a:extLst>
              <a:ext uri="{FF2B5EF4-FFF2-40B4-BE49-F238E27FC236}">
                <a16:creationId xmlns:a16="http://schemas.microsoft.com/office/drawing/2014/main" id="{2173604E-D2E6-852D-A2F4-4D1C0C8C6EA7}"/>
              </a:ext>
            </a:extLst>
          </p:cNvPr>
          <p:cNvSpPr txBox="1"/>
          <p:nvPr/>
        </p:nvSpPr>
        <p:spPr>
          <a:xfrm>
            <a:off x="876300" y="2440365"/>
            <a:ext cx="8296275" cy="4154984"/>
          </a:xfrm>
          <a:prstGeom prst="rect">
            <a:avLst/>
          </a:prstGeom>
          <a:noFill/>
        </p:spPr>
        <p:txBody>
          <a:bodyPr wrap="square">
            <a:spAutoFit/>
          </a:bodyPr>
          <a:lstStyle/>
          <a:p>
            <a:r>
              <a:rPr lang="es-MX" sz="2400" dirty="0"/>
              <a:t>En las últimas décadas se han realizado innumerables estudios que pretenden auscultar la complejidad del o de los estilos de vida y su relación con la salud, para demostrar cómo interactúa con el entramado de factores que afectan la salud. En esta revisión se hace énfasis en aquellos que vinculan el ámbito socioeducativo como eje modelador de conductas que se asocian a estilos de vida. La importancia del estilo de vida en relación con la salud ha llevado a su estudio desde diversas disciplinas, incluidas las de la salud y la educación, siendo la transdisciplinariedad un elemento aglutinador.</a:t>
            </a:r>
          </a:p>
        </p:txBody>
      </p:sp>
    </p:spTree>
    <p:extLst>
      <p:ext uri="{BB962C8B-B14F-4D97-AF65-F5344CB8AC3E}">
        <p14:creationId xmlns:p14="http://schemas.microsoft.com/office/powerpoint/2010/main" val="29417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625525-B644-F6BF-3A56-71FBAA7D5C53}"/>
              </a:ext>
            </a:extLst>
          </p:cNvPr>
          <p:cNvSpPr>
            <a:spLocks noGrp="1"/>
          </p:cNvSpPr>
          <p:nvPr>
            <p:ph type="title"/>
          </p:nvPr>
        </p:nvSpPr>
        <p:spPr/>
        <p:txBody>
          <a:bodyPr>
            <a:normAutofit fontScale="90000"/>
          </a:bodyPr>
          <a:lstStyle/>
          <a:p>
            <a:r>
              <a:rPr lang="es-MX" dirty="0"/>
              <a:t>Si bien los temas de investigación o los tipos de tesis son distintos, el proceso de elaboración sigue una secuencia más o menos común:</a:t>
            </a:r>
            <a:br>
              <a:rPr lang="es-MX" dirty="0"/>
            </a:br>
            <a:br>
              <a:rPr lang="es-MX" dirty="0"/>
            </a:br>
            <a:r>
              <a:rPr lang="es-MX" dirty="0"/>
              <a:t>-Selección del problema y su delimitación</a:t>
            </a:r>
            <a:br>
              <a:rPr lang="es-MX" dirty="0"/>
            </a:br>
            <a:r>
              <a:rPr lang="es-MX" dirty="0"/>
              <a:t>-Revisión bibliográfica</a:t>
            </a:r>
            <a:br>
              <a:rPr lang="es-MX" dirty="0"/>
            </a:br>
            <a:r>
              <a:rPr lang="es-MX" dirty="0"/>
              <a:t>-Selección de la metodología</a:t>
            </a:r>
            <a:br>
              <a:rPr lang="es-MX" dirty="0"/>
            </a:br>
            <a:r>
              <a:rPr lang="es-MX" dirty="0"/>
              <a:t>-Recolección de datos</a:t>
            </a:r>
            <a:br>
              <a:rPr lang="es-MX" dirty="0"/>
            </a:br>
            <a:r>
              <a:rPr lang="es-MX" dirty="0"/>
              <a:t>-Análisis e interpretación de datos</a:t>
            </a:r>
            <a:br>
              <a:rPr lang="es-MX" dirty="0"/>
            </a:br>
            <a:r>
              <a:rPr lang="es-MX" dirty="0"/>
              <a:t>-Hallazgos y resultados</a:t>
            </a:r>
          </a:p>
        </p:txBody>
      </p:sp>
    </p:spTree>
    <p:extLst>
      <p:ext uri="{BB962C8B-B14F-4D97-AF65-F5344CB8AC3E}">
        <p14:creationId xmlns:p14="http://schemas.microsoft.com/office/powerpoint/2010/main" val="1062562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37001-4BCF-2CB1-6295-F8F0FAE45662}"/>
              </a:ext>
            </a:extLst>
          </p:cNvPr>
          <p:cNvSpPr>
            <a:spLocks noGrp="1"/>
          </p:cNvSpPr>
          <p:nvPr>
            <p:ph type="title"/>
          </p:nvPr>
        </p:nvSpPr>
        <p:spPr/>
        <p:txBody>
          <a:bodyPr/>
          <a:lstStyle/>
          <a:p>
            <a:r>
              <a:rPr lang="es-MX" dirty="0"/>
              <a:t>REFERENCIAS</a:t>
            </a:r>
          </a:p>
        </p:txBody>
      </p:sp>
      <p:sp>
        <p:nvSpPr>
          <p:cNvPr id="4" name="CuadroTexto 3">
            <a:extLst>
              <a:ext uri="{FF2B5EF4-FFF2-40B4-BE49-F238E27FC236}">
                <a16:creationId xmlns:a16="http://schemas.microsoft.com/office/drawing/2014/main" id="{E8A3DE79-756B-273B-9924-F5AE98F6DE0F}"/>
              </a:ext>
            </a:extLst>
          </p:cNvPr>
          <p:cNvSpPr txBox="1"/>
          <p:nvPr/>
        </p:nvSpPr>
        <p:spPr>
          <a:xfrm>
            <a:off x="677334" y="3221335"/>
            <a:ext cx="8943975" cy="923330"/>
          </a:xfrm>
          <a:prstGeom prst="rect">
            <a:avLst/>
          </a:prstGeom>
          <a:noFill/>
        </p:spPr>
        <p:txBody>
          <a:bodyPr wrap="square">
            <a:spAutoFit/>
          </a:bodyPr>
          <a:lstStyle/>
          <a:p>
            <a:r>
              <a:rPr lang="es-MX" b="0" i="0" dirty="0">
                <a:solidFill>
                  <a:srgbClr val="222222"/>
                </a:solidFill>
                <a:effectLst/>
                <a:latin typeface="Arial" panose="020B0604020202020204" pitchFamily="34" charset="0"/>
              </a:rPr>
              <a:t>Hernández-Sampieri, R., Fernández Collado, C., &amp; Baptista Lucio, P. (2018). </a:t>
            </a:r>
            <a:r>
              <a:rPr lang="es-MX" b="0" i="1" dirty="0">
                <a:solidFill>
                  <a:srgbClr val="222222"/>
                </a:solidFill>
                <a:effectLst/>
                <a:latin typeface="Arial" panose="020B0604020202020204" pitchFamily="34" charset="0"/>
              </a:rPr>
              <a:t>Metodología de la investigación</a:t>
            </a:r>
            <a:r>
              <a:rPr lang="es-MX" b="0" i="0" dirty="0">
                <a:solidFill>
                  <a:srgbClr val="222222"/>
                </a:solidFill>
                <a:effectLst/>
                <a:latin typeface="Arial" panose="020B0604020202020204" pitchFamily="34" charset="0"/>
              </a:rPr>
              <a:t> (Vol. 4, pp. 310-386). México: McGraw-Hill Interamericana.</a:t>
            </a:r>
            <a:endParaRPr lang="es-MX" dirty="0"/>
          </a:p>
        </p:txBody>
      </p:sp>
      <p:sp>
        <p:nvSpPr>
          <p:cNvPr id="6" name="CuadroTexto 5">
            <a:extLst>
              <a:ext uri="{FF2B5EF4-FFF2-40B4-BE49-F238E27FC236}">
                <a16:creationId xmlns:a16="http://schemas.microsoft.com/office/drawing/2014/main" id="{8FC7A861-3395-06E1-03D8-322B212EC709}"/>
              </a:ext>
            </a:extLst>
          </p:cNvPr>
          <p:cNvSpPr txBox="1"/>
          <p:nvPr/>
        </p:nvSpPr>
        <p:spPr>
          <a:xfrm>
            <a:off x="677334" y="1610657"/>
            <a:ext cx="7724775" cy="1200329"/>
          </a:xfrm>
          <a:prstGeom prst="rect">
            <a:avLst/>
          </a:prstGeom>
          <a:noFill/>
        </p:spPr>
        <p:txBody>
          <a:bodyPr wrap="square">
            <a:spAutoFit/>
          </a:bodyPr>
          <a:lstStyle/>
          <a:p>
            <a:r>
              <a:rPr lang="es-MX" b="0" i="0" dirty="0">
                <a:solidFill>
                  <a:srgbClr val="222222"/>
                </a:solidFill>
                <a:effectLst/>
                <a:latin typeface="Arial" panose="020B0604020202020204" pitchFamily="34" charset="0"/>
              </a:rPr>
              <a:t>Cuevas Romo, A., Hernández Sampieri, R., Leal Pérez, B. E., &amp; Mendoza Torres, C. P. (2016). Enseñanza-aprendizaje de ciencia e investigación en educación básica en México. </a:t>
            </a:r>
            <a:r>
              <a:rPr lang="es-MX" b="0" i="1" dirty="0">
                <a:solidFill>
                  <a:srgbClr val="222222"/>
                </a:solidFill>
                <a:effectLst/>
                <a:latin typeface="Arial" panose="020B0604020202020204" pitchFamily="34" charset="0"/>
              </a:rPr>
              <a:t>Revista electrónica de investigación educativa</a:t>
            </a:r>
            <a:r>
              <a:rPr lang="es-MX" b="0" i="0" dirty="0">
                <a:solidFill>
                  <a:srgbClr val="222222"/>
                </a:solidFill>
                <a:effectLst/>
                <a:latin typeface="Arial" panose="020B0604020202020204" pitchFamily="34" charset="0"/>
              </a:rPr>
              <a:t>, </a:t>
            </a:r>
            <a:r>
              <a:rPr lang="es-MX" b="0" i="1" dirty="0">
                <a:solidFill>
                  <a:srgbClr val="222222"/>
                </a:solidFill>
                <a:effectLst/>
                <a:latin typeface="Arial" panose="020B0604020202020204" pitchFamily="34" charset="0"/>
              </a:rPr>
              <a:t>18</a:t>
            </a:r>
            <a:r>
              <a:rPr lang="es-MX" b="0" i="0" dirty="0">
                <a:solidFill>
                  <a:srgbClr val="222222"/>
                </a:solidFill>
                <a:effectLst/>
                <a:latin typeface="Arial" panose="020B0604020202020204" pitchFamily="34" charset="0"/>
              </a:rPr>
              <a:t>(3), 187-200.</a:t>
            </a:r>
            <a:endParaRPr lang="es-MX" dirty="0"/>
          </a:p>
        </p:txBody>
      </p:sp>
    </p:spTree>
    <p:extLst>
      <p:ext uri="{BB962C8B-B14F-4D97-AF65-F5344CB8AC3E}">
        <p14:creationId xmlns:p14="http://schemas.microsoft.com/office/powerpoint/2010/main" val="193924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F68CD4-3C9A-F3F6-B63F-865B37E94FBC}"/>
              </a:ext>
            </a:extLst>
          </p:cNvPr>
          <p:cNvSpPr>
            <a:spLocks noGrp="1"/>
          </p:cNvSpPr>
          <p:nvPr>
            <p:ph type="title"/>
          </p:nvPr>
        </p:nvSpPr>
        <p:spPr>
          <a:xfrm>
            <a:off x="1001184" y="571500"/>
            <a:ext cx="8596668" cy="1320800"/>
          </a:xfrm>
        </p:spPr>
        <p:txBody>
          <a:bodyPr>
            <a:normAutofit fontScale="90000"/>
          </a:bodyPr>
          <a:lstStyle/>
          <a:p>
            <a:pPr algn="ctr">
              <a:lnSpc>
                <a:spcPct val="150000"/>
              </a:lnSpc>
            </a:pPr>
            <a:r>
              <a:rPr lang="es-MX" b="1" i="0" dirty="0">
                <a:effectLst/>
                <a:latin typeface="arial" panose="020B0604020202020204" pitchFamily="34" charset="0"/>
              </a:rPr>
              <a:t>La </a:t>
            </a:r>
            <a:r>
              <a:rPr lang="es-MX" b="1" dirty="0">
                <a:latin typeface="arial" panose="020B0604020202020204" pitchFamily="34" charset="0"/>
              </a:rPr>
              <a:t>Tesis </a:t>
            </a:r>
            <a:r>
              <a:rPr lang="es-MX" b="1" i="0" dirty="0">
                <a:effectLst/>
                <a:latin typeface="arial" panose="020B0604020202020204" pitchFamily="34" charset="0"/>
              </a:rPr>
              <a:t>es un documento académico cuyo propósito se centra en la contribución al conocimiento y/o aportar soluciones innovadoras a problemáticas específicas en una disciplina científica en particular, lo cual se traduce en un trabajo de investigación original que sigue una rigurosidad metodológica.</a:t>
            </a:r>
            <a:endParaRPr lang="es-MX" b="1" dirty="0"/>
          </a:p>
        </p:txBody>
      </p:sp>
    </p:spTree>
    <p:extLst>
      <p:ext uri="{BB962C8B-B14F-4D97-AF65-F5344CB8AC3E}">
        <p14:creationId xmlns:p14="http://schemas.microsoft.com/office/powerpoint/2010/main" val="2118685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7CF633-9B80-F6BC-AE9C-F4DC3241A7C4}"/>
              </a:ext>
            </a:extLst>
          </p:cNvPr>
          <p:cNvSpPr>
            <a:spLocks noGrp="1"/>
          </p:cNvSpPr>
          <p:nvPr>
            <p:ph type="title"/>
          </p:nvPr>
        </p:nvSpPr>
        <p:spPr>
          <a:xfrm>
            <a:off x="429684" y="1581150"/>
            <a:ext cx="9495366" cy="4781550"/>
          </a:xfrm>
        </p:spPr>
        <p:txBody>
          <a:bodyPr>
            <a:normAutofit/>
          </a:bodyPr>
          <a:lstStyle/>
          <a:p>
            <a:pPr algn="ctr">
              <a:lnSpc>
                <a:spcPct val="150000"/>
              </a:lnSpc>
            </a:pPr>
            <a:r>
              <a:rPr lang="es-MX" b="1" dirty="0"/>
              <a:t>En la Tesis se presentan los resultados obtenidos al explorar un tema referido a la práctica profesional de los estudiantes o a otros temas de interés en el ámbito educativo. </a:t>
            </a:r>
          </a:p>
        </p:txBody>
      </p:sp>
    </p:spTree>
    <p:extLst>
      <p:ext uri="{BB962C8B-B14F-4D97-AF65-F5344CB8AC3E}">
        <p14:creationId xmlns:p14="http://schemas.microsoft.com/office/powerpoint/2010/main" val="2561080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F9D164-CBB1-2E60-A3A6-BE27CF2E6CDE}"/>
              </a:ext>
            </a:extLst>
          </p:cNvPr>
          <p:cNvSpPr>
            <a:spLocks noGrp="1"/>
          </p:cNvSpPr>
          <p:nvPr>
            <p:ph type="title"/>
          </p:nvPr>
        </p:nvSpPr>
        <p:spPr>
          <a:xfrm>
            <a:off x="772584" y="2305050"/>
            <a:ext cx="8596668" cy="1320800"/>
          </a:xfrm>
        </p:spPr>
        <p:txBody>
          <a:bodyPr/>
          <a:lstStyle/>
          <a:p>
            <a:pPr algn="ctr"/>
            <a:r>
              <a:rPr lang="es-MX" dirty="0"/>
              <a:t>Tipos de tesis que se pueden hacer como trabajo de titulación: </a:t>
            </a:r>
          </a:p>
        </p:txBody>
      </p:sp>
    </p:spTree>
    <p:extLst>
      <p:ext uri="{BB962C8B-B14F-4D97-AF65-F5344CB8AC3E}">
        <p14:creationId xmlns:p14="http://schemas.microsoft.com/office/powerpoint/2010/main" val="2775257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148EF144-044C-CA7A-5287-E0BAF62BD396}"/>
              </a:ext>
            </a:extLst>
          </p:cNvPr>
          <p:cNvSpPr>
            <a:spLocks noGrp="1" noChangeArrowheads="1"/>
          </p:cNvSpPr>
          <p:nvPr>
            <p:ph type="title"/>
          </p:nvPr>
        </p:nvSpPr>
        <p:spPr/>
        <p:txBody>
          <a:bodyPr/>
          <a:lstStyle/>
          <a:p>
            <a:r>
              <a:rPr lang="es-ES_tradnl" altLang="es-MX"/>
              <a:t>Estudio de casos</a:t>
            </a:r>
            <a:endParaRPr lang="es-ES" altLang="es-MX"/>
          </a:p>
        </p:txBody>
      </p:sp>
      <p:sp>
        <p:nvSpPr>
          <p:cNvPr id="100355" name="Rectangle 3">
            <a:extLst>
              <a:ext uri="{FF2B5EF4-FFF2-40B4-BE49-F238E27FC236}">
                <a16:creationId xmlns:a16="http://schemas.microsoft.com/office/drawing/2014/main" id="{BA358DD4-566C-247F-960A-E661B3C6EB4D}"/>
              </a:ext>
            </a:extLst>
          </p:cNvPr>
          <p:cNvSpPr>
            <a:spLocks noGrp="1" noChangeArrowheads="1"/>
          </p:cNvSpPr>
          <p:nvPr>
            <p:ph idx="1"/>
          </p:nvPr>
        </p:nvSpPr>
        <p:spPr>
          <a:xfrm>
            <a:off x="505884" y="609600"/>
            <a:ext cx="9495366" cy="6248400"/>
          </a:xfrm>
        </p:spPr>
        <p:txBody>
          <a:bodyPr>
            <a:normAutofit/>
          </a:bodyPr>
          <a:lstStyle/>
          <a:p>
            <a:pPr marL="0" indent="0">
              <a:lnSpc>
                <a:spcPct val="150000"/>
              </a:lnSpc>
              <a:buNone/>
            </a:pPr>
            <a:endParaRPr lang="es-ES" altLang="es-MX" sz="2400" i="1" dirty="0">
              <a:latin typeface="Arial" panose="020B0604020202020204" pitchFamily="34" charset="0"/>
              <a:cs typeface="Arial" panose="020B0604020202020204" pitchFamily="34" charset="0"/>
            </a:endParaRPr>
          </a:p>
          <a:p>
            <a:pPr>
              <a:lnSpc>
                <a:spcPct val="150000"/>
              </a:lnSpc>
            </a:pPr>
            <a:r>
              <a:rPr lang="es-MX" altLang="es-MX" sz="2400" i="1" dirty="0">
                <a:latin typeface="Arial" panose="020B0604020202020204" pitchFamily="34" charset="0"/>
                <a:cs typeface="Arial" panose="020B0604020202020204" pitchFamily="34" charset="0"/>
              </a:rPr>
              <a:t>Desde la pedagogía se refiere al seguimiento de algún niño en particular para estudiar las características de sus procesos de aprendizaje desde el punto de vista de la docencia o incluso de la psicología.</a:t>
            </a:r>
          </a:p>
          <a:p>
            <a:pPr>
              <a:lnSpc>
                <a:spcPct val="150000"/>
              </a:lnSpc>
            </a:pPr>
            <a:r>
              <a:rPr lang="es-ES" altLang="es-MX" sz="2400" dirty="0">
                <a:latin typeface="Arial" panose="020B0604020202020204" pitchFamily="34" charset="0"/>
                <a:cs typeface="Arial" panose="020B0604020202020204" pitchFamily="34" charset="0"/>
              </a:rPr>
              <a:t>Los estudios de casos son generalmente cualitativos, pero pueden incluir aspectos cuantitativos tales como datos censales, indicadores, etc. Se basan en </a:t>
            </a:r>
            <a:r>
              <a:rPr lang="es-ES" altLang="es-MX" sz="2400" i="1" dirty="0">
                <a:latin typeface="Arial" panose="020B0604020202020204" pitchFamily="34" charset="0"/>
                <a:cs typeface="Arial" panose="020B0604020202020204" pitchFamily="34" charset="0"/>
              </a:rPr>
              <a:t>definir </a:t>
            </a:r>
            <a:r>
              <a:rPr lang="es-ES" altLang="es-MX" sz="2400" dirty="0">
                <a:latin typeface="Arial" panose="020B0604020202020204" pitchFamily="34" charset="0"/>
                <a:cs typeface="Arial" panose="020B0604020202020204" pitchFamily="34" charset="0"/>
              </a:rPr>
              <a:t>adecuadamente el </a:t>
            </a:r>
            <a:r>
              <a:rPr lang="es-ES" altLang="es-MX" sz="2400" i="1" dirty="0">
                <a:latin typeface="Arial" panose="020B0604020202020204" pitchFamily="34" charset="0"/>
                <a:cs typeface="Arial" panose="020B0604020202020204" pitchFamily="34" charset="0"/>
              </a:rPr>
              <a:t>tipo ideal</a:t>
            </a:r>
            <a:r>
              <a:rPr lang="es-ES" altLang="es-MX" sz="2400" dirty="0">
                <a:latin typeface="Arial" panose="020B0604020202020204" pitchFamily="34" charset="0"/>
                <a:cs typeface="Arial" panose="020B0604020202020204" pitchFamily="34" charset="0"/>
              </a:rPr>
              <a:t> o clase, y </a:t>
            </a:r>
            <a:r>
              <a:rPr lang="es-ES" altLang="es-MX" sz="2400" i="1" dirty="0">
                <a:latin typeface="Arial" panose="020B0604020202020204" pitchFamily="34" charset="0"/>
                <a:cs typeface="Arial" panose="020B0604020202020204" pitchFamily="34" charset="0"/>
              </a:rPr>
              <a:t>seleccionar</a:t>
            </a:r>
            <a:r>
              <a:rPr lang="es-ES" altLang="es-MX" sz="2400" dirty="0">
                <a:latin typeface="Arial" panose="020B0604020202020204" pitchFamily="34" charset="0"/>
                <a:cs typeface="Arial" panose="020B0604020202020204" pitchFamily="34" charset="0"/>
              </a:rPr>
              <a:t> adecuadamente él o los (pocos) </a:t>
            </a:r>
            <a:r>
              <a:rPr lang="es-ES" altLang="es-MX" sz="2400" i="1" dirty="0">
                <a:latin typeface="Arial" panose="020B0604020202020204" pitchFamily="34" charset="0"/>
                <a:cs typeface="Arial" panose="020B0604020202020204" pitchFamily="34" charset="0"/>
              </a:rPr>
              <a:t>casos</a:t>
            </a:r>
            <a:r>
              <a:rPr lang="es-ES" altLang="es-MX" sz="2400" dirty="0">
                <a:latin typeface="Arial" panose="020B0604020202020204" pitchFamily="34" charset="0"/>
                <a:cs typeface="Arial" panose="020B0604020202020204" pitchFamily="34" charset="0"/>
              </a:rPr>
              <a:t> ejemplares .</a:t>
            </a:r>
            <a:endParaRPr lang="es-MX" altLang="es-MX" sz="2400" i="1" dirty="0">
              <a:latin typeface="Arial" panose="020B0604020202020204" pitchFamily="34" charset="0"/>
              <a:cs typeface="Arial" panose="020B0604020202020204" pitchFamily="34" charset="0"/>
            </a:endParaRPr>
          </a:p>
          <a:p>
            <a:pPr>
              <a:lnSpc>
                <a:spcPct val="150000"/>
              </a:lnSpc>
            </a:pPr>
            <a:endParaRPr lang="es-ES" altLang="es-MX" sz="2400"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D9083B9-CBA4-C642-5DAC-B605ED89B2D3}"/>
              </a:ext>
            </a:extLst>
          </p:cNvPr>
          <p:cNvSpPr>
            <a:spLocks noGrp="1"/>
          </p:cNvSpPr>
          <p:nvPr>
            <p:ph idx="1"/>
          </p:nvPr>
        </p:nvSpPr>
        <p:spPr>
          <a:xfrm>
            <a:off x="524934" y="560389"/>
            <a:ext cx="10524066" cy="5935661"/>
          </a:xfrm>
        </p:spPr>
        <p:txBody>
          <a:bodyPr>
            <a:normAutofit lnSpcReduction="10000"/>
          </a:bodyPr>
          <a:lstStyle/>
          <a:p>
            <a:pPr marL="0" indent="0">
              <a:buNone/>
            </a:pPr>
            <a:r>
              <a:rPr lang="es-MX" sz="2000" b="1" i="0" dirty="0">
                <a:solidFill>
                  <a:schemeClr val="accent1"/>
                </a:solidFill>
                <a:effectLst/>
                <a:latin typeface="Arial" panose="020B0604020202020204" pitchFamily="34" charset="0"/>
                <a:cs typeface="Arial" panose="020B0604020202020204" pitchFamily="34" charset="0"/>
              </a:rPr>
              <a:t>Análisis de los factores asociados a la deserción estudiantil en la Educación Superior: un estudio de caso</a:t>
            </a:r>
          </a:p>
          <a:p>
            <a:pPr marL="0" indent="0" algn="l">
              <a:buNone/>
            </a:pPr>
            <a:r>
              <a:rPr lang="es-MX" sz="2000" b="1" i="0" strike="noStrike" dirty="0">
                <a:solidFill>
                  <a:schemeClr val="accent1"/>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Castaño, Elkin</a:t>
            </a:r>
            <a:r>
              <a:rPr lang="es-MX" sz="2000" b="1" i="0" dirty="0">
                <a:solidFill>
                  <a:schemeClr val="accent1"/>
                </a:solidFill>
                <a:effectLst/>
                <a:latin typeface="Arial" panose="020B0604020202020204" pitchFamily="34" charset="0"/>
                <a:cs typeface="Arial" panose="020B0604020202020204" pitchFamily="34" charset="0"/>
              </a:rPr>
              <a:t>; </a:t>
            </a:r>
            <a:r>
              <a:rPr lang="es-MX" sz="2000" b="1" i="0" strike="noStrike" dirty="0">
                <a:solidFill>
                  <a:schemeClr val="accent1"/>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Gallón, Santiago</a:t>
            </a:r>
            <a:r>
              <a:rPr lang="es-MX" sz="2000" b="1" i="0" dirty="0">
                <a:solidFill>
                  <a:schemeClr val="accent1"/>
                </a:solidFill>
                <a:effectLst/>
                <a:latin typeface="Arial" panose="020B0604020202020204" pitchFamily="34" charset="0"/>
                <a:cs typeface="Arial" panose="020B0604020202020204" pitchFamily="34" charset="0"/>
              </a:rPr>
              <a:t>; </a:t>
            </a:r>
            <a:r>
              <a:rPr lang="es-MX" sz="2000" b="1" i="0" strike="noStrike" dirty="0">
                <a:solidFill>
                  <a:schemeClr val="accent1"/>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Gómez, </a:t>
            </a:r>
            <a:r>
              <a:rPr lang="es-MX" sz="2000" b="1" i="0" strike="noStrike" dirty="0" err="1">
                <a:solidFill>
                  <a:schemeClr val="accent1"/>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Kaoll</a:t>
            </a:r>
            <a:r>
              <a:rPr lang="es-MX" sz="2000" b="1" i="0" dirty="0">
                <a:solidFill>
                  <a:schemeClr val="accent1"/>
                </a:solidFill>
                <a:effectLst/>
                <a:latin typeface="Arial" panose="020B0604020202020204" pitchFamily="34" charset="0"/>
                <a:cs typeface="Arial" panose="020B0604020202020204" pitchFamily="34" charset="0"/>
              </a:rPr>
              <a:t>; </a:t>
            </a:r>
            <a:r>
              <a:rPr lang="es-MX" sz="2000" b="1" i="0" strike="noStrike" dirty="0">
                <a:solidFill>
                  <a:schemeClr val="accent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Vásquez, Johanna</a:t>
            </a:r>
            <a:endParaRPr lang="es-MX" sz="2000" b="1" i="0" dirty="0">
              <a:solidFill>
                <a:schemeClr val="accent1"/>
              </a:solidFill>
              <a:effectLst/>
              <a:latin typeface="Arial" panose="020B0604020202020204" pitchFamily="34" charset="0"/>
              <a:cs typeface="Arial" panose="020B0604020202020204" pitchFamily="34" charset="0"/>
            </a:endParaRPr>
          </a:p>
          <a:p>
            <a:pPr marL="0" indent="0" algn="l">
              <a:buNone/>
            </a:pPr>
            <a:r>
              <a:rPr lang="es-MX" sz="2000" b="1" i="0" dirty="0">
                <a:solidFill>
                  <a:schemeClr val="accent1"/>
                </a:solidFill>
                <a:effectLst/>
                <a:latin typeface="Arial" panose="020B0604020202020204" pitchFamily="34" charset="0"/>
                <a:cs typeface="Arial" panose="020B0604020202020204" pitchFamily="34" charset="0"/>
              </a:rPr>
              <a:t>Fecha:</a:t>
            </a:r>
          </a:p>
          <a:p>
            <a:pPr marL="0" indent="0" algn="l">
              <a:buNone/>
            </a:pPr>
            <a:r>
              <a:rPr lang="es-MX" sz="2000" b="1" i="0" dirty="0">
                <a:solidFill>
                  <a:schemeClr val="accent1"/>
                </a:solidFill>
                <a:effectLst/>
                <a:latin typeface="Arial" panose="020B0604020202020204" pitchFamily="34" charset="0"/>
                <a:cs typeface="Arial" panose="020B0604020202020204" pitchFamily="34" charset="0"/>
              </a:rPr>
              <a:t>2008</a:t>
            </a:r>
          </a:p>
          <a:p>
            <a:pPr marL="0" indent="0" algn="l">
              <a:buNone/>
            </a:pPr>
            <a:r>
              <a:rPr lang="es-MX" sz="2000" b="1" i="0" dirty="0">
                <a:solidFill>
                  <a:schemeClr val="accent1"/>
                </a:solidFill>
                <a:effectLst/>
                <a:latin typeface="Arial" panose="020B0604020202020204" pitchFamily="34" charset="0"/>
                <a:cs typeface="Arial" panose="020B0604020202020204" pitchFamily="34" charset="0"/>
              </a:rPr>
              <a:t>Publicado en:</a:t>
            </a:r>
          </a:p>
          <a:p>
            <a:pPr marL="0" indent="0" algn="l">
              <a:buNone/>
            </a:pPr>
            <a:r>
              <a:rPr lang="es-MX" sz="2000" b="1" i="0" dirty="0">
                <a:solidFill>
                  <a:schemeClr val="accent1"/>
                </a:solidFill>
                <a:effectLst/>
                <a:latin typeface="Arial" panose="020B0604020202020204" pitchFamily="34" charset="0"/>
                <a:cs typeface="Arial" panose="020B0604020202020204" pitchFamily="34" charset="0"/>
              </a:rPr>
              <a:t>Revista de educación. 2008, n. 345, enero-abril ; p. 255-280</a:t>
            </a:r>
          </a:p>
          <a:p>
            <a:pPr marL="0" indent="0" algn="l">
              <a:buNone/>
            </a:pPr>
            <a:r>
              <a:rPr lang="es-MX" sz="2000" b="0" i="0" dirty="0">
                <a:solidFill>
                  <a:srgbClr val="333333"/>
                </a:solidFill>
                <a:effectLst/>
                <a:latin typeface="Arial" panose="020B0604020202020204" pitchFamily="34" charset="0"/>
                <a:cs typeface="Arial" panose="020B0604020202020204" pitchFamily="34" charset="0"/>
              </a:rPr>
              <a:t>Esta metodología aplicada al problema del tiempo de deserción, permite hacer un seguimiento de los estudiantes desde el inicio de sus estudios hasta que se presenta el evento de deserción y, relacionarlo con el conjunto completo de factores que teóricamente pueden influir en el tiempo de permanencia de un estudiante en la institución. Están basados en el modelo de Prentice y </a:t>
            </a:r>
            <a:r>
              <a:rPr lang="es-MX" sz="2000" b="0" i="0" dirty="0" err="1">
                <a:solidFill>
                  <a:srgbClr val="333333"/>
                </a:solidFill>
                <a:effectLst/>
                <a:latin typeface="Arial" panose="020B0604020202020204" pitchFamily="34" charset="0"/>
                <a:cs typeface="Arial" panose="020B0604020202020204" pitchFamily="34" charset="0"/>
              </a:rPr>
              <a:t>Gloeckler</a:t>
            </a:r>
            <a:r>
              <a:rPr lang="es-MX" sz="2000" b="0" i="0" dirty="0">
                <a:solidFill>
                  <a:srgbClr val="333333"/>
                </a:solidFill>
                <a:effectLst/>
                <a:latin typeface="Arial" panose="020B0604020202020204" pitchFamily="34" charset="0"/>
                <a:cs typeface="Arial" panose="020B0604020202020204" pitchFamily="34" charset="0"/>
              </a:rPr>
              <a:t> (1978), que resultó ser el más adecuado, y en ellos se confirma la conclusión de Castaño et al. (2004) sobre el impacto conjunto que tienen los factores individuales, socioeconómicos, académicos e institucionales en el riesgo de deserción. Los hallazgos contribuyen mejorar la comprensión del fenómeno de la deserción estudiantil y, en este caso particular, al continuo proceso de evaluación de la eficiencia del sistema de educación superior colombiano para la formulación de reformas educativas.</a:t>
            </a:r>
            <a:endParaRPr lang="es-MX" sz="2000" b="1" i="0" dirty="0">
              <a:solidFill>
                <a:schemeClr val="accent1"/>
              </a:solidFill>
              <a:effectLst/>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8153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DABBF-D610-5CF0-20D0-A9CD9ED746EA}"/>
              </a:ext>
            </a:extLst>
          </p:cNvPr>
          <p:cNvSpPr>
            <a:spLocks noGrp="1"/>
          </p:cNvSpPr>
          <p:nvPr>
            <p:ph type="title"/>
          </p:nvPr>
        </p:nvSpPr>
        <p:spPr/>
        <p:txBody>
          <a:bodyPr/>
          <a:lstStyle/>
          <a:p>
            <a:r>
              <a:rPr lang="es-MX" dirty="0"/>
              <a:t>De la propia práctica </a:t>
            </a:r>
          </a:p>
        </p:txBody>
      </p:sp>
      <p:sp>
        <p:nvSpPr>
          <p:cNvPr id="3" name="Marcador de contenido 2">
            <a:extLst>
              <a:ext uri="{FF2B5EF4-FFF2-40B4-BE49-F238E27FC236}">
                <a16:creationId xmlns:a16="http://schemas.microsoft.com/office/drawing/2014/main" id="{E567F10C-54CD-8CD0-3E8F-B8A4AA3AE3EB}"/>
              </a:ext>
            </a:extLst>
          </p:cNvPr>
          <p:cNvSpPr>
            <a:spLocks noGrp="1"/>
          </p:cNvSpPr>
          <p:nvPr>
            <p:ph idx="1"/>
          </p:nvPr>
        </p:nvSpPr>
        <p:spPr/>
        <p:txBody>
          <a:bodyPr>
            <a:normAutofit/>
          </a:bodyPr>
          <a:lstStyle/>
          <a:p>
            <a:pPr>
              <a:lnSpc>
                <a:spcPct val="150000"/>
              </a:lnSpc>
            </a:pPr>
            <a:r>
              <a:rPr lang="es-MX" sz="2800" b="1" dirty="0">
                <a:latin typeface="Arial" panose="020B0604020202020204" pitchFamily="34" charset="0"/>
                <a:cs typeface="Arial" panose="020B0604020202020204" pitchFamily="34" charset="0"/>
              </a:rPr>
              <a:t>S</a:t>
            </a:r>
            <a:r>
              <a:rPr lang="es-MX" sz="2800" b="1">
                <a:latin typeface="Arial" panose="020B0604020202020204" pitchFamily="34" charset="0"/>
                <a:cs typeface="Arial" panose="020B0604020202020204" pitchFamily="34" charset="0"/>
              </a:rPr>
              <a:t>e </a:t>
            </a:r>
            <a:r>
              <a:rPr lang="es-MX" sz="2800" b="1" dirty="0">
                <a:latin typeface="Arial" panose="020B0604020202020204" pitchFamily="34" charset="0"/>
                <a:cs typeface="Arial" panose="020B0604020202020204" pitchFamily="34" charset="0"/>
              </a:rPr>
              <a:t>realiza por medio de investigación-acción, su objetivo es investigar sobre un problema de la práctica e informar los resultados proponiendo una solución, este trabajo busca contestar a las preguntas ¿qué hago?,  ¿cómo lo hago? y ¿por qué lo hago? </a:t>
            </a:r>
          </a:p>
        </p:txBody>
      </p:sp>
    </p:spTree>
    <p:extLst>
      <p:ext uri="{BB962C8B-B14F-4D97-AF65-F5344CB8AC3E}">
        <p14:creationId xmlns:p14="http://schemas.microsoft.com/office/powerpoint/2010/main" val="4184132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4B0575C-604E-5BA9-EBB7-EB9B02A592FF}"/>
              </a:ext>
            </a:extLst>
          </p:cNvPr>
          <p:cNvSpPr txBox="1"/>
          <p:nvPr/>
        </p:nvSpPr>
        <p:spPr>
          <a:xfrm>
            <a:off x="657224" y="352931"/>
            <a:ext cx="7591425" cy="646331"/>
          </a:xfrm>
          <a:prstGeom prst="rect">
            <a:avLst/>
          </a:prstGeom>
          <a:noFill/>
        </p:spPr>
        <p:txBody>
          <a:bodyPr wrap="square">
            <a:spAutoFit/>
          </a:bodyPr>
          <a:lstStyle/>
          <a:p>
            <a:pPr algn="l"/>
            <a:r>
              <a:rPr lang="es-MX" b="1" i="0" dirty="0">
                <a:solidFill>
                  <a:schemeClr val="accent1"/>
                </a:solidFill>
                <a:effectLst/>
                <a:latin typeface="Noto Sans" panose="020B0502040204020203" pitchFamily="34" charset="0"/>
              </a:rPr>
              <a:t>El desarrollo de la oralidad en el preescolar: práctica cognitiva discursiva y cultural</a:t>
            </a:r>
          </a:p>
        </p:txBody>
      </p:sp>
      <p:sp>
        <p:nvSpPr>
          <p:cNvPr id="7" name="CuadroTexto 6">
            <a:extLst>
              <a:ext uri="{FF2B5EF4-FFF2-40B4-BE49-F238E27FC236}">
                <a16:creationId xmlns:a16="http://schemas.microsoft.com/office/drawing/2014/main" id="{458111ED-AF40-A89C-15FB-F6319328D383}"/>
              </a:ext>
            </a:extLst>
          </p:cNvPr>
          <p:cNvSpPr txBox="1"/>
          <p:nvPr/>
        </p:nvSpPr>
        <p:spPr>
          <a:xfrm>
            <a:off x="790575" y="1276261"/>
            <a:ext cx="6115050" cy="1200329"/>
          </a:xfrm>
          <a:prstGeom prst="rect">
            <a:avLst/>
          </a:prstGeom>
          <a:noFill/>
        </p:spPr>
        <p:txBody>
          <a:bodyPr wrap="square">
            <a:spAutoFit/>
          </a:bodyPr>
          <a:lstStyle/>
          <a:p>
            <a:pPr algn="l">
              <a:buFont typeface="Arial" panose="020B0604020202020204" pitchFamily="34" charset="0"/>
              <a:buChar char="•"/>
            </a:pPr>
            <a:r>
              <a:rPr lang="es-MX" b="1" i="0" dirty="0">
                <a:solidFill>
                  <a:srgbClr val="494949"/>
                </a:solidFill>
                <a:effectLst/>
                <a:latin typeface="Noto Sans" panose="020B0502040504020204" pitchFamily="34" charset="0"/>
              </a:rPr>
              <a:t>Gladys </a:t>
            </a:r>
            <a:r>
              <a:rPr lang="es-MX" b="1" i="0" dirty="0" err="1">
                <a:solidFill>
                  <a:srgbClr val="494949"/>
                </a:solidFill>
                <a:effectLst/>
                <a:latin typeface="Noto Sans" panose="020B0502040504020204" pitchFamily="34" charset="0"/>
              </a:rPr>
              <a:t>Jaimes</a:t>
            </a:r>
            <a:r>
              <a:rPr lang="es-MX" b="1" i="0" dirty="0">
                <a:solidFill>
                  <a:srgbClr val="494949"/>
                </a:solidFill>
                <a:effectLst/>
                <a:latin typeface="Noto Sans" panose="020B0502040504020204" pitchFamily="34" charset="0"/>
              </a:rPr>
              <a:t> </a:t>
            </a:r>
            <a:r>
              <a:rPr lang="es-MX" b="1" i="0" dirty="0" err="1">
                <a:solidFill>
                  <a:srgbClr val="494949"/>
                </a:solidFill>
                <a:effectLst/>
                <a:latin typeface="Noto Sans" panose="020B0502040504020204" pitchFamily="34" charset="0"/>
              </a:rPr>
              <a:t>Carvajal</a:t>
            </a:r>
            <a:r>
              <a:rPr lang="es-MX" b="0" i="0" dirty="0" err="1">
                <a:effectLst/>
                <a:latin typeface="Noto Sans" panose="020B0502040504020204" pitchFamily="34" charset="0"/>
              </a:rPr>
              <a:t>Universidad</a:t>
            </a:r>
            <a:r>
              <a:rPr lang="es-MX" b="0" i="0" dirty="0">
                <a:effectLst/>
                <a:latin typeface="Noto Sans" panose="020B0502040504020204" pitchFamily="34" charset="0"/>
              </a:rPr>
              <a:t> Distrital Francisco José de Caldas</a:t>
            </a:r>
          </a:p>
          <a:p>
            <a:pPr algn="l">
              <a:buFont typeface="Arial" panose="020B0604020202020204" pitchFamily="34" charset="0"/>
              <a:buChar char="•"/>
            </a:pPr>
            <a:r>
              <a:rPr lang="es-MX" b="1" i="0" dirty="0">
                <a:solidFill>
                  <a:srgbClr val="494949"/>
                </a:solidFill>
                <a:effectLst/>
                <a:latin typeface="Noto Sans" panose="020B0502040504020204" pitchFamily="34" charset="0"/>
              </a:rPr>
              <a:t>María Elvira </a:t>
            </a:r>
            <a:r>
              <a:rPr lang="es-MX" b="1" i="0" dirty="0" err="1">
                <a:solidFill>
                  <a:srgbClr val="494949"/>
                </a:solidFill>
                <a:effectLst/>
                <a:latin typeface="Noto Sans" panose="020B0502040504020204" pitchFamily="34" charset="0"/>
              </a:rPr>
              <a:t>Rodriguez</a:t>
            </a:r>
            <a:r>
              <a:rPr lang="es-MX" b="1" i="0" dirty="0">
                <a:solidFill>
                  <a:srgbClr val="494949"/>
                </a:solidFill>
                <a:effectLst/>
                <a:latin typeface="Noto Sans" panose="020B0502040504020204" pitchFamily="34" charset="0"/>
              </a:rPr>
              <a:t> </a:t>
            </a:r>
            <a:r>
              <a:rPr lang="es-MX" b="1" i="0" dirty="0" err="1">
                <a:solidFill>
                  <a:srgbClr val="494949"/>
                </a:solidFill>
                <a:effectLst/>
                <a:latin typeface="Noto Sans" panose="020B0502040504020204" pitchFamily="34" charset="0"/>
              </a:rPr>
              <a:t>Luna</a:t>
            </a:r>
            <a:r>
              <a:rPr lang="es-MX" b="0" i="0" dirty="0" err="1">
                <a:effectLst/>
                <a:latin typeface="Noto Sans" panose="020B0502040504020204" pitchFamily="34" charset="0"/>
              </a:rPr>
              <a:t>Universidad</a:t>
            </a:r>
            <a:r>
              <a:rPr lang="es-MX" b="0" i="0" dirty="0">
                <a:effectLst/>
                <a:latin typeface="Noto Sans" panose="020B0502040504020204" pitchFamily="34" charset="0"/>
              </a:rPr>
              <a:t> Distrital Francisco José de Caldas</a:t>
            </a:r>
          </a:p>
        </p:txBody>
      </p:sp>
      <p:sp>
        <p:nvSpPr>
          <p:cNvPr id="9" name="CuadroTexto 8">
            <a:extLst>
              <a:ext uri="{FF2B5EF4-FFF2-40B4-BE49-F238E27FC236}">
                <a16:creationId xmlns:a16="http://schemas.microsoft.com/office/drawing/2014/main" id="{0FAFC859-9A70-2668-9AE3-9804A785D152}"/>
              </a:ext>
            </a:extLst>
          </p:cNvPr>
          <p:cNvSpPr txBox="1"/>
          <p:nvPr/>
        </p:nvSpPr>
        <p:spPr>
          <a:xfrm>
            <a:off x="6981825" y="1137761"/>
            <a:ext cx="6115050" cy="1200329"/>
          </a:xfrm>
          <a:prstGeom prst="rect">
            <a:avLst/>
          </a:prstGeom>
          <a:noFill/>
        </p:spPr>
        <p:txBody>
          <a:bodyPr wrap="square">
            <a:spAutoFit/>
          </a:bodyPr>
          <a:lstStyle/>
          <a:p>
            <a:pPr algn="l"/>
            <a:r>
              <a:rPr lang="es-MX" b="1" i="0" dirty="0">
                <a:solidFill>
                  <a:schemeClr val="accent1"/>
                </a:solidFill>
                <a:effectLst/>
                <a:latin typeface="Noto Sans" panose="020B0502040504020204" pitchFamily="34" charset="0"/>
              </a:rPr>
              <a:t>Publicado: </a:t>
            </a:r>
          </a:p>
          <a:p>
            <a:pPr algn="l"/>
            <a:r>
              <a:rPr lang="es-MX" b="0" i="0" dirty="0">
                <a:solidFill>
                  <a:schemeClr val="accent1"/>
                </a:solidFill>
                <a:effectLst/>
                <a:latin typeface="Noto Sans" panose="020B0502040504020204" pitchFamily="34" charset="0"/>
              </a:rPr>
              <a:t>01-01-1997</a:t>
            </a:r>
          </a:p>
          <a:p>
            <a:pPr algn="l"/>
            <a:r>
              <a:rPr lang="es-MX" b="1" i="0" dirty="0">
                <a:solidFill>
                  <a:schemeClr val="accent1"/>
                </a:solidFill>
                <a:effectLst/>
                <a:latin typeface="Noto Sans" panose="020B0502040504020204" pitchFamily="34" charset="0"/>
              </a:rPr>
              <a:t>Número: </a:t>
            </a:r>
          </a:p>
          <a:p>
            <a:pPr algn="l"/>
            <a:r>
              <a:rPr lang="es-MX" b="0" i="0" dirty="0">
                <a:solidFill>
                  <a:schemeClr val="accent1"/>
                </a:solidFill>
                <a:effectLst/>
                <a:latin typeface="Noto Sans" panose="020B0502040504020204" pitchFamily="34" charset="0"/>
                <a:hlinkClick r:id="rId2">
                  <a:extLst>
                    <a:ext uri="{A12FA001-AC4F-418D-AE19-62706E023703}">
                      <ahyp:hlinkClr xmlns:ahyp="http://schemas.microsoft.com/office/drawing/2018/hyperlinkcolor" val="tx"/>
                    </a:ext>
                  </a:extLst>
                </a:hlinkClick>
              </a:rPr>
              <a:t>Vol. 2 Núm. 1 (1997): Lenguaje y cultura</a:t>
            </a:r>
            <a:endParaRPr lang="es-MX" b="0" i="0" dirty="0">
              <a:solidFill>
                <a:schemeClr val="accent1"/>
              </a:solidFill>
              <a:effectLst/>
              <a:latin typeface="Noto Sans" panose="020B0502040504020204" pitchFamily="34" charset="0"/>
            </a:endParaRPr>
          </a:p>
        </p:txBody>
      </p:sp>
      <p:sp>
        <p:nvSpPr>
          <p:cNvPr id="13" name="CuadroTexto 12">
            <a:extLst>
              <a:ext uri="{FF2B5EF4-FFF2-40B4-BE49-F238E27FC236}">
                <a16:creationId xmlns:a16="http://schemas.microsoft.com/office/drawing/2014/main" id="{0A749580-DBC1-F7EA-4601-5EBEA834BD51}"/>
              </a:ext>
            </a:extLst>
          </p:cNvPr>
          <p:cNvSpPr txBox="1"/>
          <p:nvPr/>
        </p:nvSpPr>
        <p:spPr>
          <a:xfrm>
            <a:off x="419100" y="2753589"/>
            <a:ext cx="10458450" cy="3785652"/>
          </a:xfrm>
          <a:prstGeom prst="rect">
            <a:avLst/>
          </a:prstGeom>
          <a:noFill/>
        </p:spPr>
        <p:txBody>
          <a:bodyPr wrap="square">
            <a:spAutoFit/>
          </a:bodyPr>
          <a:lstStyle/>
          <a:p>
            <a:pPr rtl="0"/>
            <a:r>
              <a:rPr lang="es-MX" sz="2400" dirty="0">
                <a:latin typeface="Times New Roman" panose="02020603050405020304" pitchFamily="18" charset="0"/>
              </a:rPr>
              <a:t>L</a:t>
            </a:r>
            <a:r>
              <a:rPr lang="es-MX" sz="2400" dirty="0">
                <a:effectLst/>
                <a:latin typeface="Times New Roman" panose="02020603050405020304" pitchFamily="18" charset="0"/>
              </a:rPr>
              <a:t>a formulación y realización del proyecto de investigación conocimiento del mundo, conocimiento lingüístico y entorno sociocultural en la adquisición de la lengua materna. Una propuesta para la educación preescolar. (Convenio Universidad Distrital "Francisco José de Caldas"  Instituto Colombiano para el desarrollo de la ciencia y la tecnología Colciencias experiencia investigativa se llevó a cabo durante los años 1994, 1995 y 1996 en tres con-textos educativos de la </a:t>
            </a:r>
            <a:r>
              <a:rPr lang="es-MX" sz="2400" dirty="0" err="1">
                <a:effectLst/>
                <a:latin typeface="Times New Roman" panose="02020603050405020304" pitchFamily="18" charset="0"/>
              </a:rPr>
              <a:t>escue</a:t>
            </a:r>
            <a:r>
              <a:rPr lang="es-MX" sz="2400" dirty="0">
                <a:effectLst/>
                <a:latin typeface="Times New Roman" panose="02020603050405020304" pitchFamily="18" charset="0"/>
              </a:rPr>
              <a:t>-la oficial de medio social desfavorecido en el Distrito Capital de Santafé de Bogotá, localidad de Kennedy. Las muestras corresponden a observaciones, grabaciones de video y audio, notas de </a:t>
            </a:r>
            <a:r>
              <a:rPr lang="es-MX" sz="2400" dirty="0" err="1">
                <a:effectLst/>
                <a:latin typeface="Times New Roman" panose="02020603050405020304" pitchFamily="18" charset="0"/>
              </a:rPr>
              <a:t>dia-rios</a:t>
            </a:r>
            <a:r>
              <a:rPr lang="es-MX" sz="2400" dirty="0">
                <a:effectLst/>
                <a:latin typeface="Times New Roman" panose="02020603050405020304" pitchFamily="18" charset="0"/>
              </a:rPr>
              <a:t> de campo que registran </a:t>
            </a:r>
            <a:r>
              <a:rPr lang="es-MX" sz="2400" dirty="0" err="1">
                <a:effectLst/>
                <a:latin typeface="Times New Roman" panose="02020603050405020304" pitchFamily="18" charset="0"/>
              </a:rPr>
              <a:t>di-versas</a:t>
            </a:r>
            <a:r>
              <a:rPr lang="es-MX" sz="2400" dirty="0">
                <a:effectLst/>
                <a:latin typeface="Times New Roman" panose="02020603050405020304" pitchFamily="18" charset="0"/>
              </a:rPr>
              <a:t> actividades escolares definidas como «eventos comunicativos». </a:t>
            </a:r>
            <a:endParaRPr lang="es-MX" sz="2400" dirty="0"/>
          </a:p>
        </p:txBody>
      </p:sp>
    </p:spTree>
    <p:extLst>
      <p:ext uri="{BB962C8B-B14F-4D97-AF65-F5344CB8AC3E}">
        <p14:creationId xmlns:p14="http://schemas.microsoft.com/office/powerpoint/2010/main" val="251067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FB131C-9DE2-EF72-02E0-793ABFEB2830}"/>
              </a:ext>
            </a:extLst>
          </p:cNvPr>
          <p:cNvSpPr>
            <a:spLocks noGrp="1"/>
          </p:cNvSpPr>
          <p:nvPr>
            <p:ph type="title"/>
          </p:nvPr>
        </p:nvSpPr>
        <p:spPr/>
        <p:txBody>
          <a:bodyPr/>
          <a:lstStyle/>
          <a:p>
            <a:r>
              <a:rPr lang="es-MX" dirty="0"/>
              <a:t>De la práctica </a:t>
            </a:r>
          </a:p>
        </p:txBody>
      </p:sp>
      <p:sp>
        <p:nvSpPr>
          <p:cNvPr id="3" name="Marcador de contenido 2">
            <a:extLst>
              <a:ext uri="{FF2B5EF4-FFF2-40B4-BE49-F238E27FC236}">
                <a16:creationId xmlns:a16="http://schemas.microsoft.com/office/drawing/2014/main" id="{2F8804D6-C4CB-12B9-1384-38662DAEF974}"/>
              </a:ext>
            </a:extLst>
          </p:cNvPr>
          <p:cNvSpPr>
            <a:spLocks noGrp="1"/>
          </p:cNvSpPr>
          <p:nvPr>
            <p:ph idx="1"/>
          </p:nvPr>
        </p:nvSpPr>
        <p:spPr>
          <a:xfrm>
            <a:off x="677334" y="1930400"/>
            <a:ext cx="8596668" cy="3880773"/>
          </a:xfrm>
        </p:spPr>
        <p:txBody>
          <a:bodyPr>
            <a:normAutofit/>
          </a:bodyPr>
          <a:lstStyle/>
          <a:p>
            <a:r>
              <a:rPr lang="es-MX" sz="3200" b="1" dirty="0">
                <a:latin typeface="Arial" panose="020B0604020202020204" pitchFamily="34" charset="0"/>
                <a:cs typeface="Arial" panose="020B0604020202020204" pitchFamily="34" charset="0"/>
              </a:rPr>
              <a:t>Concepciones o creencias de otros (docentes, autoridades, padres de familia). se hace por medio de la investigación cualitativa o cuantitativa, al aplicar cuestionarios o encuestas, o ambos, convirtiéndola en una modalidad mixta. </a:t>
            </a:r>
          </a:p>
        </p:txBody>
      </p:sp>
    </p:spTree>
    <p:extLst>
      <p:ext uri="{BB962C8B-B14F-4D97-AF65-F5344CB8AC3E}">
        <p14:creationId xmlns:p14="http://schemas.microsoft.com/office/powerpoint/2010/main" val="2708211640"/>
      </p:ext>
    </p:extLst>
  </p:cSld>
  <p:clrMapOvr>
    <a:masterClrMapping/>
  </p:clrMapOvr>
</p:sld>
</file>

<file path=ppt/theme/theme1.xml><?xml version="1.0" encoding="utf-8"?>
<a:theme xmlns:a="http://schemas.openxmlformats.org/drawingml/2006/main" name="Faceta">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142</TotalTime>
  <Words>1437</Words>
  <Application>Microsoft Office PowerPoint</Application>
  <PresentationFormat>Panorámica</PresentationFormat>
  <Paragraphs>50</Paragraphs>
  <Slides>16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16</vt:i4>
      </vt:variant>
    </vt:vector>
  </HeadingPairs>
  <TitlesOfParts>
    <vt:vector size="25" baseType="lpstr">
      <vt:lpstr>Arial</vt:lpstr>
      <vt:lpstr>Arial</vt:lpstr>
      <vt:lpstr>Helvetica Neue</vt:lpstr>
      <vt:lpstr>inherit</vt:lpstr>
      <vt:lpstr>Noto Sans</vt:lpstr>
      <vt:lpstr>Times New Roman</vt:lpstr>
      <vt:lpstr>Trebuchet MS</vt:lpstr>
      <vt:lpstr>Wingdings 3</vt:lpstr>
      <vt:lpstr>Faceta</vt:lpstr>
      <vt:lpstr>LA TESIS DE INVESTIGACIÓN Y SUS TIPOS</vt:lpstr>
      <vt:lpstr>La Tesis es un documento académico cuyo propósito se centra en la contribución al conocimiento y/o aportar soluciones innovadoras a problemáticas específicas en una disciplina científica en particular, lo cual se traduce en un trabajo de investigación original que sigue una rigurosidad metodológica.</vt:lpstr>
      <vt:lpstr>En la Tesis se presentan los resultados obtenidos al explorar un tema referido a la práctica profesional de los estudiantes o a otros temas de interés en el ámbito educativo. </vt:lpstr>
      <vt:lpstr>Tipos de tesis que se pueden hacer como trabajo de titulación: </vt:lpstr>
      <vt:lpstr>Estudio de casos</vt:lpstr>
      <vt:lpstr>Presentación de PowerPoint</vt:lpstr>
      <vt:lpstr>De la propia práctica </vt:lpstr>
      <vt:lpstr>Presentación de PowerPoint</vt:lpstr>
      <vt:lpstr>De la práctica </vt:lpstr>
      <vt:lpstr>Presentación de PowerPoint</vt:lpstr>
      <vt:lpstr>De una problemática socioeducativa </vt:lpstr>
      <vt:lpstr>Presentación de PowerPoint</vt:lpstr>
      <vt:lpstr>Teórica</vt:lpstr>
      <vt:lpstr>Presentación de PowerPoint</vt:lpstr>
      <vt:lpstr>Si bien los temas de investigación o los tipos de tesis son distintos, el proceso de elaboración sigue una secuencia más o menos común:  -Selección del problema y su delimitación -Revisión bibliográfica -Selección de la metodología -Recolección de datos -Análisis e interpretación de datos -Hallazgos y resultados</vt:lpstr>
      <vt:lpstr>REFERENCIAS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TESIS DE INVESTIGACIÓN Y SUS TIPOS</dc:title>
  <dc:creator>MARIA TERESA CERDA OROCIO</dc:creator>
  <cp:lastModifiedBy>ELENA MONSERRAT GAMEZ CEPEDA</cp:lastModifiedBy>
  <cp:revision>3</cp:revision>
  <dcterms:created xsi:type="dcterms:W3CDTF">2022-12-08T16:07:35Z</dcterms:created>
  <dcterms:modified xsi:type="dcterms:W3CDTF">2023-04-26T22:39:15Z</dcterms:modified>
</cp:coreProperties>
</file>