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78" r:id="rId6"/>
    <p:sldId id="259" r:id="rId7"/>
    <p:sldId id="279" r:id="rId8"/>
    <p:sldId id="260" r:id="rId9"/>
    <p:sldId id="280" r:id="rId10"/>
    <p:sldId id="261" r:id="rId11"/>
    <p:sldId id="262" r:id="rId12"/>
    <p:sldId id="263" r:id="rId13"/>
    <p:sldId id="281" r:id="rId14"/>
    <p:sldId id="264" r:id="rId15"/>
    <p:sldId id="282" r:id="rId16"/>
    <p:sldId id="265" r:id="rId17"/>
    <p:sldId id="283" r:id="rId18"/>
    <p:sldId id="266" r:id="rId19"/>
    <p:sldId id="267" r:id="rId20"/>
    <p:sldId id="268" r:id="rId21"/>
    <p:sldId id="269" r:id="rId22"/>
    <p:sldId id="270" r:id="rId23"/>
    <p:sldId id="271" r:id="rId24"/>
    <p:sldId id="272" r:id="rId25"/>
    <p:sldId id="273" r:id="rId26"/>
    <p:sldId id="274" r:id="rId27"/>
    <p:sldId id="275" r:id="rId28"/>
    <p:sldId id="276" r:id="rId29"/>
    <p:sldId id="284" r:id="rId3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6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65EE70B-7234-4673-B81A-EA6072836C62}" type="datetimeFigureOut">
              <a:rPr lang="es-ES" smtClean="0"/>
              <a:pPr/>
              <a:t>08/09/2010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7D3CE1F-7D7E-4E41-A888-5830D15884C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5EE70B-7234-4673-B81A-EA6072836C62}" type="datetimeFigureOut">
              <a:rPr lang="es-ES" smtClean="0"/>
              <a:pPr/>
              <a:t>08/09/2010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3CE1F-7D7E-4E41-A888-5830D15884C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000109"/>
            <a:ext cx="7772400" cy="1928825"/>
          </a:xfrm>
        </p:spPr>
        <p:txBody>
          <a:bodyPr>
            <a:normAutofit/>
          </a:bodyPr>
          <a:lstStyle/>
          <a:p>
            <a:r>
              <a:rPr lang="es-ES" sz="3600" i="1" dirty="0" smtClean="0"/>
              <a:t>Nutrición</a:t>
            </a:r>
            <a:endParaRPr lang="es-ES" sz="3600" i="1" dirty="0"/>
          </a:p>
        </p:txBody>
      </p:sp>
      <p:sp>
        <p:nvSpPr>
          <p:cNvPr id="3" name="2 Subtítulo"/>
          <p:cNvSpPr>
            <a:spLocks noGrp="1"/>
          </p:cNvSpPr>
          <p:nvPr>
            <p:ph type="subTitle" idx="1"/>
          </p:nvPr>
        </p:nvSpPr>
        <p:spPr>
          <a:xfrm>
            <a:off x="1331640" y="2428868"/>
            <a:ext cx="6400800" cy="2567208"/>
          </a:xfrm>
        </p:spPr>
        <p:txBody>
          <a:bodyPr>
            <a:noAutofit/>
          </a:bodyPr>
          <a:lstStyle/>
          <a:p>
            <a:r>
              <a:rPr lang="es-ES" sz="3600" b="1" i="1" dirty="0" smtClean="0">
                <a:latin typeface="+mj-lt"/>
              </a:rPr>
              <a:t>Comer </a:t>
            </a:r>
            <a:r>
              <a:rPr lang="es-ES" sz="3600" b="1" i="1" dirty="0" smtClean="0">
                <a:latin typeface="+mj-lt"/>
              </a:rPr>
              <a:t>sana y correctamente es </a:t>
            </a:r>
            <a:r>
              <a:rPr lang="es-ES" sz="3600" b="1" i="1" dirty="0" smtClean="0">
                <a:latin typeface="+mj-lt"/>
              </a:rPr>
              <a:t>sencillo</a:t>
            </a:r>
            <a:r>
              <a:rPr lang="es-ES" sz="3600" b="1" i="1" dirty="0" smtClean="0">
                <a:latin typeface="+mj-lt"/>
              </a:rPr>
              <a:t>, económico y sabroso. Para lograr una alimentación correcta, es necesario conocer el Plato del Bien Comer.</a:t>
            </a:r>
            <a:endParaRPr lang="es-ES" sz="3600" b="1" i="1"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28596" y="274638"/>
            <a:ext cx="8258204" cy="1143000"/>
          </a:xfrm>
        </p:spPr>
        <p:txBody>
          <a:bodyPr>
            <a:normAutofit fontScale="90000"/>
          </a:bodyPr>
          <a:lstStyle/>
          <a:p>
            <a:r>
              <a:rPr lang="es-ES" dirty="0" smtClean="0"/>
              <a:t/>
            </a:r>
            <a:br>
              <a:rPr lang="es-ES" dirty="0" smtClean="0"/>
            </a:br>
            <a:endParaRPr lang="es-ES" dirty="0"/>
          </a:p>
        </p:txBody>
      </p:sp>
      <p:sp>
        <p:nvSpPr>
          <p:cNvPr id="3" name="2 Marcador de contenido"/>
          <p:cNvSpPr>
            <a:spLocks noGrp="1"/>
          </p:cNvSpPr>
          <p:nvPr>
            <p:ph idx="1"/>
          </p:nvPr>
        </p:nvSpPr>
        <p:spPr/>
        <p:txBody>
          <a:bodyPr/>
          <a:lstStyle/>
          <a:p>
            <a:pPr>
              <a:buFont typeface="Wingdings" pitchFamily="2" charset="2"/>
              <a:buChar char="ü"/>
            </a:pPr>
            <a:r>
              <a:rPr lang="es-ES" dirty="0" smtClean="0"/>
              <a:t> hay que combinar los cereales (tortilla, arroz, pan, pastas, avena, galletas) con las leguminosas (habas, garbanzos, lentejas, frijoles), la combinación aporta proteína de buena calidad, se pueden preparar platillos bajos en grasa, altos en fibra, muy rendidores y económicos.</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71546"/>
            <a:ext cx="8229600" cy="1571636"/>
          </a:xfrm>
        </p:spPr>
        <p:txBody>
          <a:bodyPr>
            <a:normAutofit/>
          </a:bodyPr>
          <a:lstStyle/>
          <a:p>
            <a:r>
              <a:rPr lang="es-ES" sz="3600" i="1" dirty="0" smtClean="0">
                <a:latin typeface="+mn-lt"/>
              </a:rPr>
              <a:t>Sugerencias para combinar los cereales con leguminosas.</a:t>
            </a:r>
            <a:endParaRPr lang="es-ES" sz="3600" i="1" dirty="0">
              <a:latin typeface="+mn-lt"/>
            </a:endParaRPr>
          </a:p>
        </p:txBody>
      </p:sp>
      <p:sp>
        <p:nvSpPr>
          <p:cNvPr id="3" name="2 Marcador de contenido"/>
          <p:cNvSpPr>
            <a:spLocks noGrp="1"/>
          </p:cNvSpPr>
          <p:nvPr>
            <p:ph idx="1"/>
          </p:nvPr>
        </p:nvSpPr>
        <p:spPr>
          <a:xfrm>
            <a:off x="457200" y="2714620"/>
            <a:ext cx="8229600" cy="3411543"/>
          </a:xfrm>
        </p:spPr>
        <p:txBody>
          <a:bodyPr/>
          <a:lstStyle/>
          <a:p>
            <a:r>
              <a:rPr lang="es-ES" dirty="0" smtClean="0"/>
              <a:t>Molletes o afrijoladas para desayunar o cenar.</a:t>
            </a:r>
          </a:p>
          <a:p>
            <a:pPr>
              <a:buNone/>
            </a:pPr>
            <a:endParaRPr lang="es-ES" dirty="0" smtClean="0"/>
          </a:p>
          <a:p>
            <a:r>
              <a:rPr lang="es-ES" dirty="0" smtClean="0"/>
              <a:t>Una deliciosa sopa de fideo con frijoles.</a:t>
            </a:r>
          </a:p>
          <a:p>
            <a:pPr>
              <a:buNone/>
            </a:pPr>
            <a:endParaRPr lang="es-ES" dirty="0" smtClean="0"/>
          </a:p>
          <a:p>
            <a:r>
              <a:rPr lang="es-ES" dirty="0" smtClean="0"/>
              <a:t>Arroz con frijoles con salsa verde para la comida.</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229600" cy="1643074"/>
          </a:xfrm>
        </p:spPr>
        <p:txBody>
          <a:bodyPr>
            <a:normAutofit/>
          </a:bodyPr>
          <a:lstStyle/>
          <a:p>
            <a:r>
              <a:rPr lang="es-ES" sz="3600" dirty="0" smtClean="0">
                <a:latin typeface="+mn-lt"/>
              </a:rPr>
              <a:t>3</a:t>
            </a:r>
            <a:r>
              <a:rPr lang="es-ES" sz="3600" i="1" dirty="0" smtClean="0">
                <a:latin typeface="+mn-lt"/>
              </a:rPr>
              <a:t>. Leguminosas y productos de origen animal:</a:t>
            </a:r>
            <a:endParaRPr lang="es-ES" sz="3600" i="1" dirty="0">
              <a:latin typeface="+mn-lt"/>
            </a:endParaRPr>
          </a:p>
        </p:txBody>
      </p:sp>
      <p:sp>
        <p:nvSpPr>
          <p:cNvPr id="3" name="2 Marcador de contenido"/>
          <p:cNvSpPr>
            <a:spLocks noGrp="1"/>
          </p:cNvSpPr>
          <p:nvPr>
            <p:ph idx="1"/>
          </p:nvPr>
        </p:nvSpPr>
        <p:spPr>
          <a:xfrm>
            <a:off x="457200" y="2500306"/>
            <a:ext cx="8229600" cy="4143404"/>
          </a:xfrm>
        </p:spPr>
        <p:txBody>
          <a:bodyPr>
            <a:normAutofit fontScale="92500"/>
          </a:bodyPr>
          <a:lstStyle/>
          <a:p>
            <a:r>
              <a:rPr lang="es-ES" dirty="0" smtClean="0"/>
              <a:t>Proporcionan proteínas, </a:t>
            </a:r>
            <a:r>
              <a:rPr lang="es-ES" dirty="0" smtClean="0"/>
              <a:t>vitaminas  y minerales</a:t>
            </a:r>
            <a:r>
              <a:rPr lang="es-ES" dirty="0" smtClean="0"/>
              <a:t>.</a:t>
            </a:r>
          </a:p>
          <a:p>
            <a:r>
              <a:rPr lang="es-ES" dirty="0" smtClean="0"/>
              <a:t>Leguminosas: frijol, haba, lenteja, garbanzo, soya.</a:t>
            </a:r>
          </a:p>
          <a:p>
            <a:r>
              <a:rPr lang="es-ES" dirty="0" smtClean="0"/>
              <a:t>Productos de origen animal: leche, queso, yogurt, carne, huevo, pollo, pescado, mariscos, entre otros.</a:t>
            </a:r>
          </a:p>
          <a:p>
            <a:r>
              <a:rPr lang="es-ES" dirty="0" smtClean="0"/>
              <a:t>Oleaginosas: cacahuate, pepita de calabaza, piñón, almendra, nuez  y pistache. </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endParaRPr lang="es-ES" dirty="0"/>
          </a:p>
        </p:txBody>
      </p:sp>
      <p:sp>
        <p:nvSpPr>
          <p:cNvPr id="3" name="2 Marcador de contenido"/>
          <p:cNvSpPr>
            <a:spLocks noGrp="1"/>
          </p:cNvSpPr>
          <p:nvPr>
            <p:ph idx="1"/>
          </p:nvPr>
        </p:nvSpPr>
        <p:spPr/>
        <p:txBody>
          <a:bodyPr>
            <a:normAutofit fontScale="92500"/>
          </a:bodyPr>
          <a:lstStyle/>
          <a:p>
            <a:r>
              <a:rPr lang="es-ES" dirty="0" smtClean="0"/>
              <a:t>Las leguminosas y oleaginosas no contienen colesterol.</a:t>
            </a:r>
          </a:p>
          <a:p>
            <a:r>
              <a:rPr lang="es-ES" dirty="0" smtClean="0"/>
              <a:t>En nuestro país existe variedad de frijol, haba, garbanzo, lenteja, alubia alverjón y soya.</a:t>
            </a:r>
          </a:p>
          <a:p>
            <a:r>
              <a:rPr lang="es-ES" dirty="0" smtClean="0"/>
              <a:t>En los alimentos de origen animal, estos tienen un alto contenido de grasas saturadas y colesterol motivo para consumir en poca cantidad.</a:t>
            </a:r>
          </a:p>
          <a:p>
            <a:r>
              <a:rPr lang="es-ES" dirty="0" smtClean="0"/>
              <a:t>Cuando coma pollo o pavo quita la piel y consumirlos asados o cocidos.</a:t>
            </a:r>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357298"/>
            <a:ext cx="8229600" cy="642942"/>
          </a:xfrm>
        </p:spPr>
        <p:txBody>
          <a:bodyPr>
            <a:noAutofit/>
          </a:bodyPr>
          <a:lstStyle/>
          <a:p>
            <a:r>
              <a:rPr lang="es-ES" sz="3200" i="1" dirty="0" smtClean="0"/>
              <a:t>Sugerencias para comer pocos alimentos de origen animal</a:t>
            </a:r>
            <a:endParaRPr lang="es-ES" sz="3200" i="1" dirty="0"/>
          </a:p>
        </p:txBody>
      </p:sp>
      <p:sp>
        <p:nvSpPr>
          <p:cNvPr id="3" name="2 Marcador de contenido"/>
          <p:cNvSpPr>
            <a:spLocks noGrp="1"/>
          </p:cNvSpPr>
          <p:nvPr>
            <p:ph idx="1"/>
          </p:nvPr>
        </p:nvSpPr>
        <p:spPr>
          <a:xfrm>
            <a:off x="457200" y="2357430"/>
            <a:ext cx="8229600" cy="4214842"/>
          </a:xfrm>
        </p:spPr>
        <p:txBody>
          <a:bodyPr/>
          <a:lstStyle/>
          <a:p>
            <a:r>
              <a:rPr lang="es-ES" dirty="0" smtClean="0"/>
              <a:t>Procure que la porción de carne sea menor a la guarnición de verduras que la acompaña</a:t>
            </a:r>
          </a:p>
          <a:p>
            <a:r>
              <a:rPr lang="es-ES" dirty="0" smtClean="0"/>
              <a:t>Se pueden preparar ensaladas de verduras con pollo, atún, camarones o carne.</a:t>
            </a:r>
          </a:p>
          <a:p>
            <a:r>
              <a:rPr lang="es-ES" dirty="0" smtClean="0"/>
              <a:t>Si acude al restaurante sólo coma la mitad de la porción de carne, la otra mitad pida que se la pongan para llevar.</a:t>
            </a:r>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i="1" dirty="0" smtClean="0"/>
              <a:t>Recuerde:</a:t>
            </a:r>
            <a:endParaRPr lang="es-MX" sz="3600" i="1" dirty="0"/>
          </a:p>
        </p:txBody>
      </p:sp>
      <p:sp>
        <p:nvSpPr>
          <p:cNvPr id="3" name="2 Marcador de contenido"/>
          <p:cNvSpPr>
            <a:spLocks noGrp="1"/>
          </p:cNvSpPr>
          <p:nvPr>
            <p:ph idx="1"/>
          </p:nvPr>
        </p:nvSpPr>
        <p:spPr>
          <a:xfrm>
            <a:off x="683568" y="1628800"/>
            <a:ext cx="8229600" cy="4525963"/>
          </a:xfrm>
        </p:spPr>
        <p:txBody>
          <a:bodyPr>
            <a:normAutofit/>
          </a:bodyPr>
          <a:lstStyle/>
          <a:p>
            <a:pPr algn="ctr">
              <a:buNone/>
            </a:pPr>
            <a:r>
              <a:rPr lang="es-MX" sz="3600" i="1" dirty="0" smtClean="0">
                <a:latin typeface="+mj-lt"/>
              </a:rPr>
              <a:t>Haga un lugar en su plato para los tres grupos de alimentos.</a:t>
            </a:r>
          </a:p>
          <a:p>
            <a:pPr>
              <a:buNone/>
            </a:pPr>
            <a:endParaRPr lang="es-MX" sz="3600" i="1" dirty="0" smtClean="0">
              <a:latin typeface="+mj-lt"/>
            </a:endParaRPr>
          </a:p>
          <a:p>
            <a:pPr>
              <a:buNone/>
            </a:pPr>
            <a:endParaRPr lang="es-MX" sz="3600" i="1" dirty="0" smtClean="0">
              <a:latin typeface="+mj-lt"/>
            </a:endParaRPr>
          </a:p>
          <a:p>
            <a:pPr algn="ctr">
              <a:buNone/>
            </a:pPr>
            <a:r>
              <a:rPr lang="es-MX" sz="3600" i="1" dirty="0" smtClean="0">
                <a:latin typeface="+mj-lt"/>
              </a:rPr>
              <a:t>Coma suficiente y disfrute los alimentos.</a:t>
            </a:r>
            <a:endParaRPr lang="es-MX" sz="3600" i="1" dirty="0">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736"/>
            <a:ext cx="8229600" cy="1714512"/>
          </a:xfrm>
        </p:spPr>
        <p:txBody>
          <a:bodyPr>
            <a:normAutofit/>
          </a:bodyPr>
          <a:lstStyle/>
          <a:p>
            <a:r>
              <a:rPr lang="es-MX" sz="3600" i="1" dirty="0" smtClean="0"/>
              <a:t>Recomendaciones para una alimentación correcta</a:t>
            </a:r>
            <a:endParaRPr lang="es-MX" sz="3600" i="1" dirty="0"/>
          </a:p>
        </p:txBody>
      </p:sp>
      <p:sp>
        <p:nvSpPr>
          <p:cNvPr id="3" name="2 Marcador de contenido"/>
          <p:cNvSpPr>
            <a:spLocks noGrp="1"/>
          </p:cNvSpPr>
          <p:nvPr>
            <p:ph idx="1"/>
          </p:nvPr>
        </p:nvSpPr>
        <p:spPr>
          <a:xfrm>
            <a:off x="428596" y="2714620"/>
            <a:ext cx="8229600" cy="3340105"/>
          </a:xfrm>
        </p:spPr>
        <p:txBody>
          <a:bodyPr>
            <a:normAutofit fontScale="92500"/>
          </a:bodyPr>
          <a:lstStyle/>
          <a:p>
            <a:pPr marL="514350" indent="-514350">
              <a:buNone/>
            </a:pPr>
            <a:endParaRPr lang="es-MX" dirty="0" smtClean="0">
              <a:latin typeface="AR BERKLEY" pitchFamily="2" charset="0"/>
            </a:endParaRPr>
          </a:p>
          <a:p>
            <a:pPr marL="514350" indent="-514350">
              <a:buFont typeface="Wingdings" pitchFamily="2" charset="2"/>
              <a:buChar char="Ø"/>
            </a:pPr>
            <a:r>
              <a:rPr lang="es-MX" dirty="0" smtClean="0">
                <a:latin typeface="AR BERKLEY" pitchFamily="2" charset="0"/>
              </a:rPr>
              <a:t>Incluya </a:t>
            </a:r>
            <a:r>
              <a:rPr lang="es-MX" dirty="0" smtClean="0">
                <a:latin typeface="AR BERKLEY" pitchFamily="2" charset="0"/>
              </a:rPr>
              <a:t>al menos un alimento de cada grupo en cada una de las tres comidas al día.  </a:t>
            </a:r>
          </a:p>
          <a:p>
            <a:pPr marL="514350" indent="-514350">
              <a:buNone/>
            </a:pPr>
            <a:endParaRPr lang="es-MX" dirty="0" smtClean="0"/>
          </a:p>
          <a:p>
            <a:pPr marL="514350" indent="-514350">
              <a:buFont typeface="Wingdings" pitchFamily="2" charset="2"/>
              <a:buChar char="Ø"/>
            </a:pPr>
            <a:r>
              <a:rPr lang="es-MX" dirty="0" smtClean="0">
                <a:latin typeface="AR BERKLEY" pitchFamily="2" charset="0"/>
              </a:rPr>
              <a:t>  </a:t>
            </a:r>
            <a:r>
              <a:rPr lang="es-MX" dirty="0" smtClean="0">
                <a:latin typeface="AR BERKLEY" pitchFamily="2" charset="0"/>
              </a:rPr>
              <a:t>Coma la mayor variedad posible de alimentos.</a:t>
            </a:r>
            <a:endParaRPr lang="es-MX" dirty="0">
              <a:latin typeface="AR BERKLEY"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229600" cy="1357322"/>
          </a:xfrm>
        </p:spPr>
        <p:txBody>
          <a:bodyPr>
            <a:normAutofit/>
          </a:bodyPr>
          <a:lstStyle/>
          <a:p>
            <a:r>
              <a:rPr lang="es-ES" sz="3600" i="1" dirty="0" smtClean="0"/>
              <a:t>El Plato del Bien Comer</a:t>
            </a:r>
            <a:endParaRPr lang="es-ES" sz="3600" i="1" dirty="0"/>
          </a:p>
        </p:txBody>
      </p:sp>
      <p:sp>
        <p:nvSpPr>
          <p:cNvPr id="3" name="2 Marcador de contenido"/>
          <p:cNvSpPr>
            <a:spLocks noGrp="1"/>
          </p:cNvSpPr>
          <p:nvPr>
            <p:ph idx="1"/>
          </p:nvPr>
        </p:nvSpPr>
        <p:spPr>
          <a:xfrm>
            <a:off x="457200" y="1857364"/>
            <a:ext cx="8229600" cy="4643470"/>
          </a:xfrm>
        </p:spPr>
        <p:txBody>
          <a:bodyPr>
            <a:normAutofit fontScale="70000" lnSpcReduction="20000"/>
          </a:bodyPr>
          <a:lstStyle/>
          <a:p>
            <a:r>
              <a:rPr lang="es-ES" dirty="0" smtClean="0"/>
              <a:t>Diseñado para los mexicanos, de acuerdo a nuestras características, costumbres y necesidades.</a:t>
            </a:r>
          </a:p>
          <a:p>
            <a:endParaRPr lang="es-ES" dirty="0" smtClean="0"/>
          </a:p>
          <a:p>
            <a:r>
              <a:rPr lang="es-ES" dirty="0" smtClean="0"/>
              <a:t>Es una guía para lograr una alimentación correcta.</a:t>
            </a:r>
          </a:p>
          <a:p>
            <a:pPr>
              <a:buNone/>
            </a:pPr>
            <a:endParaRPr lang="es-ES" dirty="0" smtClean="0"/>
          </a:p>
          <a:p>
            <a:r>
              <a:rPr lang="es-ES" dirty="0" smtClean="0"/>
              <a:t>Nos ayuda a prevenir la obesidad, la Diabetes Mellitus, la Hipertensión, ciertos tipos de cáncer y enfermedades del corazón.</a:t>
            </a:r>
          </a:p>
          <a:p>
            <a:endParaRPr lang="es-ES" dirty="0" smtClean="0"/>
          </a:p>
          <a:p>
            <a:r>
              <a:rPr lang="es-ES" dirty="0" smtClean="0"/>
              <a:t>A todos nos hace sentirnos bien, vernos bien y tener energía para las actividades que realizamos cada día.</a:t>
            </a:r>
          </a:p>
          <a:p>
            <a:endParaRPr lang="es-ES" dirty="0" smtClean="0"/>
          </a:p>
          <a:p>
            <a:r>
              <a:rPr lang="es-ES" dirty="0" smtClean="0"/>
              <a:t>El plato clasifica a los alimentos en 3 grupos de acuerdo a su función en la alimentación. </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endParaRPr lang="es-MX" dirty="0"/>
          </a:p>
        </p:txBody>
      </p:sp>
      <p:sp>
        <p:nvSpPr>
          <p:cNvPr id="3" name="2 Marcador de contenido"/>
          <p:cNvSpPr>
            <a:spLocks noGrp="1"/>
          </p:cNvSpPr>
          <p:nvPr>
            <p:ph idx="1"/>
          </p:nvPr>
        </p:nvSpPr>
        <p:spPr/>
        <p:txBody>
          <a:bodyPr/>
          <a:lstStyle/>
          <a:p>
            <a:r>
              <a:rPr lang="es-MX" dirty="0" smtClean="0"/>
              <a:t>Muchas verduras y frutas, en lo posible crudas  y con cascara, prefiriendo las de temporada.</a:t>
            </a:r>
          </a:p>
          <a:p>
            <a:pPr>
              <a:buNone/>
            </a:pPr>
            <a:endParaRPr lang="es-MX" dirty="0" smtClean="0"/>
          </a:p>
          <a:p>
            <a:r>
              <a:rPr lang="es-MX" dirty="0" smtClean="0"/>
              <a:t>Suficientes cereales (tortilla, pan integral, pastas y galletas, arroz o avena) combinadas con leguminosas (frijol, lentejas, habas o garbanzos).</a:t>
            </a:r>
            <a:endParaRPr lang="es-MX"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r>
              <a:rPr lang="es-MX" dirty="0" smtClean="0"/>
              <a:t/>
            </a:r>
            <a:br>
              <a:rPr lang="es-MX" dirty="0" smtClean="0"/>
            </a:br>
            <a:r>
              <a:rPr lang="es-MX" dirty="0" smtClean="0"/>
              <a:t/>
            </a:r>
            <a:br>
              <a:rPr lang="es-MX" dirty="0" smtClean="0"/>
            </a:br>
            <a:endParaRPr lang="es-MX" dirty="0"/>
          </a:p>
        </p:txBody>
      </p:sp>
      <p:sp>
        <p:nvSpPr>
          <p:cNvPr id="3" name="2 Marcador de contenido"/>
          <p:cNvSpPr>
            <a:spLocks noGrp="1"/>
          </p:cNvSpPr>
          <p:nvPr>
            <p:ph idx="1"/>
          </p:nvPr>
        </p:nvSpPr>
        <p:spPr>
          <a:xfrm>
            <a:off x="457200" y="2143116"/>
            <a:ext cx="8229600" cy="3983047"/>
          </a:xfrm>
        </p:spPr>
        <p:txBody>
          <a:bodyPr/>
          <a:lstStyle/>
          <a:p>
            <a:r>
              <a:rPr lang="es-MX" dirty="0" smtClean="0"/>
              <a:t>Pocos alimentos de origen animal, prefiera el pescado o el pollo sin piel a las carnes de cerdo, borrego, cabrito o res.</a:t>
            </a:r>
          </a:p>
          <a:p>
            <a:pPr>
              <a:buNone/>
            </a:pPr>
            <a:endParaRPr lang="es-MX"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endParaRPr lang="es-MX" dirty="0"/>
          </a:p>
        </p:txBody>
      </p:sp>
      <p:sp>
        <p:nvSpPr>
          <p:cNvPr id="3" name="2 Marcador de contenido"/>
          <p:cNvSpPr>
            <a:spLocks noGrp="1"/>
          </p:cNvSpPr>
          <p:nvPr>
            <p:ph idx="1"/>
          </p:nvPr>
        </p:nvSpPr>
        <p:spPr/>
        <p:txBody>
          <a:bodyPr>
            <a:normAutofit/>
          </a:bodyPr>
          <a:lstStyle/>
          <a:p>
            <a:pPr>
              <a:buFont typeface="Wingdings" pitchFamily="2" charset="2"/>
              <a:buChar char="Ø"/>
            </a:pPr>
            <a:r>
              <a:rPr lang="es-MX" sz="3600" dirty="0" smtClean="0">
                <a:latin typeface="+mj-lt"/>
                <a:cs typeface="Angsana New" pitchFamily="18" charset="-34"/>
              </a:rPr>
              <a:t>Coma de acuerdo con sus necesidades. Ni más, ni menos.</a:t>
            </a:r>
          </a:p>
          <a:p>
            <a:pPr>
              <a:buNone/>
            </a:pPr>
            <a:endParaRPr lang="es-MX" sz="3600" dirty="0" smtClean="0"/>
          </a:p>
          <a:p>
            <a:pPr>
              <a:buNone/>
            </a:pPr>
            <a:endParaRPr lang="es-MX" sz="3600" dirty="0" smtClean="0"/>
          </a:p>
          <a:p>
            <a:pPr>
              <a:buFont typeface="Wingdings" pitchFamily="2" charset="2"/>
              <a:buChar char="Ø"/>
            </a:pPr>
            <a:r>
              <a:rPr lang="es-MX" sz="3600" dirty="0" smtClean="0">
                <a:latin typeface="+mj-lt"/>
              </a:rPr>
              <a:t>Consuma lo menos posible de grasa, aceites, azúcar y sal.</a:t>
            </a:r>
          </a:p>
          <a:p>
            <a:pPr>
              <a:buNone/>
            </a:pPr>
            <a:endParaRPr lang="es-MX"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endParaRPr lang="es-MX" dirty="0"/>
          </a:p>
        </p:txBody>
      </p:sp>
      <p:sp>
        <p:nvSpPr>
          <p:cNvPr id="3" name="2 Marcador de contenido"/>
          <p:cNvSpPr>
            <a:spLocks noGrp="1"/>
          </p:cNvSpPr>
          <p:nvPr>
            <p:ph idx="1"/>
          </p:nvPr>
        </p:nvSpPr>
        <p:spPr/>
        <p:txBody>
          <a:bodyPr/>
          <a:lstStyle/>
          <a:p>
            <a:r>
              <a:rPr lang="es-MX" dirty="0" smtClean="0"/>
              <a:t>Prefiera los aceites a la manteca, mantequilla o margarina.</a:t>
            </a:r>
          </a:p>
          <a:p>
            <a:pPr>
              <a:buNone/>
            </a:pPr>
            <a:endParaRPr lang="es-MX" dirty="0" smtClean="0"/>
          </a:p>
          <a:p>
            <a:r>
              <a:rPr lang="es-MX" dirty="0" smtClean="0"/>
              <a:t>Cocine con poca sal, endulce con poca azúcar, no la ponga en la mesa y modere el consumo de productos que los contengan en exceso.</a:t>
            </a:r>
            <a:endParaRPr lang="es-MX"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endParaRPr lang="es-MX" dirty="0"/>
          </a:p>
        </p:txBody>
      </p:sp>
      <p:sp>
        <p:nvSpPr>
          <p:cNvPr id="3" name="2 Marcador de contenido"/>
          <p:cNvSpPr>
            <a:spLocks noGrp="1"/>
          </p:cNvSpPr>
          <p:nvPr>
            <p:ph idx="1"/>
          </p:nvPr>
        </p:nvSpPr>
        <p:spPr/>
        <p:txBody>
          <a:bodyPr/>
          <a:lstStyle/>
          <a:p>
            <a:pPr>
              <a:buFont typeface="Wingdings" pitchFamily="2" charset="2"/>
              <a:buChar char="Ø"/>
            </a:pPr>
            <a:r>
              <a:rPr lang="es-MX" dirty="0" smtClean="0"/>
              <a:t> </a:t>
            </a:r>
            <a:r>
              <a:rPr lang="es-MX" dirty="0" smtClean="0">
                <a:latin typeface="AR BERKLEY" pitchFamily="2" charset="0"/>
              </a:rPr>
              <a:t>Beba agua pura en abundancia</a:t>
            </a:r>
          </a:p>
          <a:p>
            <a:pPr>
              <a:buNone/>
            </a:pPr>
            <a:endParaRPr lang="es-MX" dirty="0" smtClean="0">
              <a:latin typeface="AR BERKLEY" pitchFamily="2" charset="0"/>
            </a:endParaRPr>
          </a:p>
          <a:p>
            <a:pPr>
              <a:buFont typeface="Wingdings" pitchFamily="2" charset="2"/>
              <a:buChar char="Ø"/>
            </a:pPr>
            <a:r>
              <a:rPr lang="es-MX" dirty="0" smtClean="0">
                <a:latin typeface="AR BERKLEY" pitchFamily="2" charset="0"/>
              </a:rPr>
              <a:t>Procure la máxima higiene al almacenar, preparar y consumir los alimentos.</a:t>
            </a:r>
          </a:p>
          <a:p>
            <a:pPr>
              <a:buNone/>
            </a:pPr>
            <a:endParaRPr lang="es-MX" dirty="0" smtClean="0"/>
          </a:p>
          <a:p>
            <a:r>
              <a:rPr lang="es-MX" dirty="0" smtClean="0"/>
              <a:t>Beba únicamente agua hervida o desinfectada con cloro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lave y desinfecte las verduras y frutas que se comen crudas.</a:t>
            </a:r>
          </a:p>
          <a:p>
            <a:r>
              <a:rPr lang="es-MX" dirty="0" smtClean="0"/>
              <a:t>Lávese las manos con agua y jabón antes de comer y después de ir al baño o de cambiar pañales.</a:t>
            </a:r>
          </a:p>
          <a:p>
            <a:r>
              <a:rPr lang="es-MX" dirty="0" smtClean="0"/>
              <a:t>Los pescados y mariscos deben consumirse bien cocidos.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Font typeface="Wingdings" pitchFamily="2" charset="2"/>
              <a:buChar char="Ø"/>
            </a:pPr>
            <a:r>
              <a:rPr lang="es-MX" dirty="0" smtClean="0"/>
              <a:t> </a:t>
            </a:r>
            <a:r>
              <a:rPr lang="es-MX" dirty="0" smtClean="0">
                <a:latin typeface="AR BERKLEY" pitchFamily="2" charset="0"/>
              </a:rPr>
              <a:t>Acumule 30 minutos de actividad física al día</a:t>
            </a:r>
            <a:r>
              <a:rPr lang="es-MX" dirty="0" smtClean="0"/>
              <a:t>.</a:t>
            </a:r>
          </a:p>
          <a:p>
            <a:r>
              <a:rPr lang="es-MX" dirty="0" smtClean="0"/>
              <a:t>Inicie por periodos de 5 a 10 minutos e incremente poco a poco el tiempo.</a:t>
            </a:r>
          </a:p>
          <a:p>
            <a:pPr>
              <a:buNone/>
            </a:pPr>
            <a:endParaRPr lang="es-MX" dirty="0" smtClean="0"/>
          </a:p>
          <a:p>
            <a:r>
              <a:rPr lang="es-MX" dirty="0" smtClean="0"/>
              <a:t>Procure que se acelere su corazón y su respiración se haga más rápida pero que pueda hablar sin sofocarse.</a:t>
            </a:r>
          </a:p>
          <a:p>
            <a:pPr>
              <a:buNone/>
            </a:pPr>
            <a:endParaRPr lang="es-MX"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8670"/>
            <a:ext cx="8229600" cy="1143008"/>
          </a:xfrm>
        </p:spPr>
        <p:txBody>
          <a:bodyPr>
            <a:normAutofit/>
          </a:bodyPr>
          <a:lstStyle/>
          <a:p>
            <a:r>
              <a:rPr lang="es-MX" sz="3600" i="1" dirty="0" smtClean="0"/>
              <a:t>Mantenga un peso saludable</a:t>
            </a:r>
            <a:r>
              <a:rPr lang="es-MX" i="1" dirty="0" smtClean="0"/>
              <a:t>.</a:t>
            </a:r>
            <a:endParaRPr lang="es-MX" i="1" dirty="0"/>
          </a:p>
        </p:txBody>
      </p:sp>
      <p:sp>
        <p:nvSpPr>
          <p:cNvPr id="3" name="2 Marcador de contenido"/>
          <p:cNvSpPr>
            <a:spLocks noGrp="1"/>
          </p:cNvSpPr>
          <p:nvPr>
            <p:ph idx="1"/>
          </p:nvPr>
        </p:nvSpPr>
        <p:spPr>
          <a:xfrm>
            <a:off x="457200" y="2285992"/>
            <a:ext cx="8229600" cy="3840171"/>
          </a:xfrm>
        </p:spPr>
        <p:txBody>
          <a:bodyPr>
            <a:normAutofit lnSpcReduction="10000"/>
          </a:bodyPr>
          <a:lstStyle/>
          <a:p>
            <a:r>
              <a:rPr lang="es-MX" dirty="0" smtClean="0"/>
              <a:t>El exceso de peso o disminución del mismo origina problemas de salud.</a:t>
            </a:r>
          </a:p>
          <a:p>
            <a:pPr>
              <a:buNone/>
            </a:pPr>
            <a:endParaRPr lang="es-MX" dirty="0" smtClean="0"/>
          </a:p>
          <a:p>
            <a:r>
              <a:rPr lang="es-MX" dirty="0" smtClean="0"/>
              <a:t>Cuide que su cadera mida menos que su  cadera.</a:t>
            </a:r>
          </a:p>
          <a:p>
            <a:pPr>
              <a:buNone/>
            </a:pPr>
            <a:endParaRPr lang="es-MX" dirty="0" smtClean="0"/>
          </a:p>
          <a:p>
            <a:r>
              <a:rPr lang="es-MX" dirty="0" smtClean="0"/>
              <a:t>Vigile el crecimiento y desarrollo de los niños.</a:t>
            </a:r>
            <a:endParaRPr lang="es-MX"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57158" y="274638"/>
            <a:ext cx="8329642" cy="1154098"/>
          </a:xfrm>
        </p:spPr>
        <p:txBody>
          <a:bodyPr>
            <a:normAutofit fontScale="90000"/>
          </a:bodyPr>
          <a:lstStyle/>
          <a:p>
            <a:r>
              <a:rPr lang="es-MX" dirty="0" smtClean="0"/>
              <a:t/>
            </a:r>
            <a:br>
              <a:rPr lang="es-MX" dirty="0" smtClean="0"/>
            </a:br>
            <a:endParaRPr lang="es-MX" dirty="0"/>
          </a:p>
        </p:txBody>
      </p:sp>
      <p:sp>
        <p:nvSpPr>
          <p:cNvPr id="3" name="2 Marcador de contenido"/>
          <p:cNvSpPr>
            <a:spLocks noGrp="1"/>
          </p:cNvSpPr>
          <p:nvPr>
            <p:ph idx="1"/>
          </p:nvPr>
        </p:nvSpPr>
        <p:spPr/>
        <p:txBody>
          <a:bodyPr/>
          <a:lstStyle/>
          <a:p>
            <a:pPr algn="ctr">
              <a:buNone/>
            </a:pPr>
            <a:r>
              <a:rPr lang="es-MX" sz="3600" i="1" dirty="0" smtClean="0"/>
              <a:t>DEPARTAMENTO MEDICO</a:t>
            </a:r>
          </a:p>
          <a:p>
            <a:pPr algn="ctr">
              <a:buNone/>
            </a:pPr>
            <a:endParaRPr lang="es-MX" sz="3600" i="1" dirty="0" smtClean="0"/>
          </a:p>
          <a:p>
            <a:pPr algn="ctr">
              <a:buNone/>
            </a:pPr>
            <a:r>
              <a:rPr lang="es-MX" sz="3600" i="1" dirty="0" smtClean="0"/>
              <a:t>Dr. Melchor Sánchez Galindo</a:t>
            </a:r>
          </a:p>
          <a:p>
            <a:pPr algn="ctr">
              <a:buNone/>
            </a:pPr>
            <a:r>
              <a:rPr lang="es-MX" sz="3600" i="1" dirty="0" smtClean="0"/>
              <a:t>Dra. Araceli del Bosque Vélez</a:t>
            </a:r>
          </a:p>
          <a:p>
            <a:pPr algn="ctr">
              <a:buNone/>
            </a:pPr>
            <a:r>
              <a:rPr lang="es-MX" sz="3600" i="1" dirty="0" smtClean="0"/>
              <a:t>Dra. Martha E. Gutiérrez Talamas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8670"/>
            <a:ext cx="8229600" cy="928694"/>
          </a:xfrm>
        </p:spPr>
        <p:txBody>
          <a:bodyPr/>
          <a:lstStyle/>
          <a:p>
            <a:r>
              <a:rPr lang="es-ES" sz="3600" i="1" dirty="0" smtClean="0">
                <a:latin typeface="+mn-lt"/>
              </a:rPr>
              <a:t>1.</a:t>
            </a:r>
            <a:r>
              <a:rPr lang="es-ES" dirty="0" smtClean="0">
                <a:latin typeface="Lucida Calligraphy" pitchFamily="66" charset="0"/>
              </a:rPr>
              <a:t> </a:t>
            </a:r>
            <a:r>
              <a:rPr lang="es-ES" sz="3600" i="1" dirty="0" smtClean="0">
                <a:latin typeface="+mn-lt"/>
              </a:rPr>
              <a:t>Verduras y frutas</a:t>
            </a:r>
            <a:r>
              <a:rPr lang="es-ES" dirty="0" smtClean="0">
                <a:latin typeface="Lucida Calligraphy" pitchFamily="66" charset="0"/>
              </a:rPr>
              <a:t>:</a:t>
            </a:r>
            <a:endParaRPr lang="es-ES" dirty="0">
              <a:latin typeface="Lucida Calligraphy" pitchFamily="66" charset="0"/>
            </a:endParaRPr>
          </a:p>
        </p:txBody>
      </p:sp>
      <p:sp>
        <p:nvSpPr>
          <p:cNvPr id="3" name="2 Marcador de contenido"/>
          <p:cNvSpPr>
            <a:spLocks noGrp="1"/>
          </p:cNvSpPr>
          <p:nvPr>
            <p:ph idx="1"/>
          </p:nvPr>
        </p:nvSpPr>
        <p:spPr>
          <a:xfrm>
            <a:off x="457200" y="2000240"/>
            <a:ext cx="8229600" cy="4429156"/>
          </a:xfrm>
        </p:spPr>
        <p:txBody>
          <a:bodyPr>
            <a:normAutofit fontScale="77500" lnSpcReduction="20000"/>
          </a:bodyPr>
          <a:lstStyle/>
          <a:p>
            <a:r>
              <a:rPr lang="es-ES" dirty="0" smtClean="0"/>
              <a:t>Proporcionan vitaminas, minerales, agua y fibra.</a:t>
            </a:r>
          </a:p>
          <a:p>
            <a:endParaRPr lang="es-ES" dirty="0" smtClean="0"/>
          </a:p>
          <a:p>
            <a:r>
              <a:rPr lang="es-ES" dirty="0" smtClean="0"/>
              <a:t>Las verduras pueden sustituirse por las frutas</a:t>
            </a:r>
          </a:p>
          <a:p>
            <a:pPr>
              <a:buNone/>
            </a:pPr>
            <a:endParaRPr lang="es-ES" dirty="0" smtClean="0"/>
          </a:p>
          <a:p>
            <a:r>
              <a:rPr lang="es-ES" dirty="0" smtClean="0"/>
              <a:t>Se deben de consumir de preferencia crudas y con cascara, bien lavadas. </a:t>
            </a:r>
          </a:p>
          <a:p>
            <a:endParaRPr lang="es-ES" dirty="0" smtClean="0"/>
          </a:p>
          <a:p>
            <a:r>
              <a:rPr lang="es-ES" dirty="0" smtClean="0"/>
              <a:t>Es conveniente consumir las de temporada son de mejor calidad y menor costo.</a:t>
            </a:r>
          </a:p>
          <a:p>
            <a:endParaRPr lang="es-ES" dirty="0" smtClean="0"/>
          </a:p>
          <a:p>
            <a:r>
              <a:rPr lang="es-ES" dirty="0" smtClean="0"/>
              <a:t>Su consumo previene enfermedades como obesidad, ciertos tipos de cáncer y las enfermedades del corazón.</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600" i="1" dirty="0" smtClean="0"/>
              <a:t>Sugerencias para comer muchas verduras y frutas:</a:t>
            </a:r>
            <a:endParaRPr lang="es-ES" sz="3600" i="1" dirty="0"/>
          </a:p>
        </p:txBody>
      </p:sp>
      <p:sp>
        <p:nvSpPr>
          <p:cNvPr id="3" name="2 Marcador de contenido"/>
          <p:cNvSpPr>
            <a:spLocks noGrp="1"/>
          </p:cNvSpPr>
          <p:nvPr>
            <p:ph idx="1"/>
          </p:nvPr>
        </p:nvSpPr>
        <p:spPr/>
        <p:txBody>
          <a:bodyPr/>
          <a:lstStyle/>
          <a:p>
            <a:r>
              <a:rPr lang="es-ES" dirty="0" smtClean="0"/>
              <a:t>Colocar una canasta con frutas de temporada lavadas y listas para comer en la cocina.</a:t>
            </a:r>
          </a:p>
          <a:p>
            <a:r>
              <a:rPr lang="es-ES" dirty="0" smtClean="0"/>
              <a:t>De postre consumir rebanadas de pera, manzana o mango.</a:t>
            </a:r>
          </a:p>
          <a:p>
            <a:r>
              <a:rPr lang="es-ES" dirty="0" smtClean="0"/>
              <a:t>Un licuado de leche con frutas es excelente para las prisas de la mañana.</a:t>
            </a:r>
          </a:p>
          <a:p>
            <a:r>
              <a:rPr lang="es-ES" dirty="0" smtClean="0"/>
              <a:t>Preparar jugos o agua de frutas.</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2297106"/>
          </a:xfrm>
        </p:spPr>
        <p:txBody>
          <a:bodyPr/>
          <a:lstStyle/>
          <a:p>
            <a:r>
              <a:rPr lang="es-ES" dirty="0" smtClean="0"/>
              <a:t>2</a:t>
            </a:r>
            <a:r>
              <a:rPr lang="es-ES" dirty="0" smtClean="0">
                <a:latin typeface="Lucida Calligraphy" pitchFamily="66" charset="0"/>
              </a:rPr>
              <a:t>. </a:t>
            </a:r>
            <a:r>
              <a:rPr lang="es-ES" sz="3600" i="1" dirty="0" smtClean="0"/>
              <a:t>Cereales y tubérculos</a:t>
            </a:r>
            <a:r>
              <a:rPr lang="es-ES" dirty="0" smtClean="0"/>
              <a:t>:</a:t>
            </a:r>
            <a:endParaRPr lang="es-ES" dirty="0"/>
          </a:p>
        </p:txBody>
      </p:sp>
      <p:sp>
        <p:nvSpPr>
          <p:cNvPr id="3" name="2 Marcador de contenido"/>
          <p:cNvSpPr>
            <a:spLocks noGrp="1"/>
          </p:cNvSpPr>
          <p:nvPr>
            <p:ph idx="1"/>
          </p:nvPr>
        </p:nvSpPr>
        <p:spPr>
          <a:xfrm>
            <a:off x="457200" y="2000240"/>
            <a:ext cx="8229600" cy="4125923"/>
          </a:xfrm>
        </p:spPr>
        <p:txBody>
          <a:bodyPr>
            <a:normAutofit/>
          </a:bodyPr>
          <a:lstStyle/>
          <a:p>
            <a:r>
              <a:rPr lang="es-ES" dirty="0" smtClean="0"/>
              <a:t>Son fuente de energía, proporcionan hidratos de carbono, vitaminas, minerales y fibra.</a:t>
            </a:r>
          </a:p>
          <a:p>
            <a:pPr>
              <a:buNone/>
            </a:pPr>
            <a:endParaRPr lang="es-ES" dirty="0" smtClean="0"/>
          </a:p>
          <a:p>
            <a:pPr marL="514350" indent="-514350">
              <a:buFont typeface="Wingdings" pitchFamily="2" charset="2"/>
              <a:buChar char="ü"/>
            </a:pPr>
            <a:r>
              <a:rPr lang="es-ES" dirty="0" smtClean="0"/>
              <a:t>Cereales: tortilla, pan, galletas, pasta, arroz, avena, cebada, amaranto, elote.</a:t>
            </a:r>
          </a:p>
          <a:p>
            <a:pPr marL="514350" indent="-514350">
              <a:buFont typeface="Wingdings" pitchFamily="2" charset="2"/>
              <a:buChar char="ü"/>
            </a:pPr>
            <a:endParaRPr lang="es-ES" dirty="0" smtClean="0"/>
          </a:p>
          <a:p>
            <a:pPr marL="514350" indent="-514350">
              <a:buFont typeface="Wingdings" pitchFamily="2" charset="2"/>
              <a:buChar char="ü"/>
            </a:pPr>
            <a:r>
              <a:rPr lang="es-ES" dirty="0" smtClean="0"/>
              <a:t>Tubérculos: papa, camote, yuca.</a:t>
            </a:r>
          </a:p>
          <a:p>
            <a:pPr marL="514350" indent="-514350">
              <a:buNone/>
            </a:pP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TotalTime>
  <Words>941</Words>
  <Application>Microsoft Office PowerPoint</Application>
  <PresentationFormat>Presentación en pantalla (4:3)</PresentationFormat>
  <Paragraphs>105</Paragraphs>
  <Slides>29</Slides>
  <Notes>0</Notes>
  <HiddenSlides>0</HiddenSlides>
  <MMClips>0</MMClips>
  <ScaleCrop>false</ScaleCrop>
  <HeadingPairs>
    <vt:vector size="4" baseType="variant">
      <vt:variant>
        <vt:lpstr>Tema</vt:lpstr>
      </vt:variant>
      <vt:variant>
        <vt:i4>1</vt:i4>
      </vt:variant>
      <vt:variant>
        <vt:lpstr>Títulos de diapositiva</vt:lpstr>
      </vt:variant>
      <vt:variant>
        <vt:i4>29</vt:i4>
      </vt:variant>
    </vt:vector>
  </HeadingPairs>
  <TitlesOfParts>
    <vt:vector size="30" baseType="lpstr">
      <vt:lpstr>Tema de Office</vt:lpstr>
      <vt:lpstr>Nutrición</vt:lpstr>
      <vt:lpstr>El Plato del Bien Comer</vt:lpstr>
      <vt:lpstr>Diapositiva 3</vt:lpstr>
      <vt:lpstr>1. Verduras y frutas:</vt:lpstr>
      <vt:lpstr>Diapositiva 5</vt:lpstr>
      <vt:lpstr>Sugerencias para comer muchas verduras y frutas:</vt:lpstr>
      <vt:lpstr>Diapositiva 7</vt:lpstr>
      <vt:lpstr>2. Cereales y tubérculos:</vt:lpstr>
      <vt:lpstr>Diapositiva 9</vt:lpstr>
      <vt:lpstr> </vt:lpstr>
      <vt:lpstr>Sugerencias para combinar los cereales con leguminosas.</vt:lpstr>
      <vt:lpstr>3. Leguminosas y productos de origen animal:</vt:lpstr>
      <vt:lpstr>Diapositiva 13</vt:lpstr>
      <vt:lpstr> </vt:lpstr>
      <vt:lpstr>Diapositiva 15</vt:lpstr>
      <vt:lpstr>Sugerencias para comer pocos alimentos de origen animal</vt:lpstr>
      <vt:lpstr>Diapositiva 17</vt:lpstr>
      <vt:lpstr>Recuerde:</vt:lpstr>
      <vt:lpstr>Recomendaciones para una alimentación correcta</vt:lpstr>
      <vt:lpstr> </vt:lpstr>
      <vt:lpstr>   </vt:lpstr>
      <vt:lpstr> </vt:lpstr>
      <vt:lpstr> </vt:lpstr>
      <vt:lpstr> </vt:lpstr>
      <vt:lpstr>Diapositiva 25</vt:lpstr>
      <vt:lpstr>Diapositiva 26</vt:lpstr>
      <vt:lpstr>Mantenga un peso saludable.</vt:lpstr>
      <vt:lpstr>Diapositiva 28</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Nutrición</dc:title>
  <dc:creator>comp</dc:creator>
  <cp:lastModifiedBy>comp</cp:lastModifiedBy>
  <cp:revision>38</cp:revision>
  <dcterms:created xsi:type="dcterms:W3CDTF">2010-09-02T18:03:46Z</dcterms:created>
  <dcterms:modified xsi:type="dcterms:W3CDTF">2010-09-08T14:55:20Z</dcterms:modified>
</cp:coreProperties>
</file>