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94" r:id="rId2"/>
    <p:sldId id="277" r:id="rId3"/>
    <p:sldId id="301" r:id="rId4"/>
    <p:sldId id="272" r:id="rId5"/>
    <p:sldId id="258" r:id="rId6"/>
    <p:sldId id="260" r:id="rId7"/>
    <p:sldId id="286" r:id="rId8"/>
    <p:sldId id="285" r:id="rId9"/>
    <p:sldId id="281" r:id="rId10"/>
    <p:sldId id="282" r:id="rId11"/>
    <p:sldId id="283" r:id="rId12"/>
    <p:sldId id="284" r:id="rId13"/>
    <p:sldId id="287" r:id="rId14"/>
    <p:sldId id="288" r:id="rId15"/>
    <p:sldId id="302" r:id="rId16"/>
    <p:sldId id="292" r:id="rId17"/>
    <p:sldId id="289" r:id="rId18"/>
    <p:sldId id="296" r:id="rId19"/>
    <p:sldId id="291" r:id="rId20"/>
    <p:sldId id="265" r:id="rId21"/>
    <p:sldId id="274" r:id="rId22"/>
    <p:sldId id="293"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14" d="100"/>
          <a:sy n="114" d="100"/>
        </p:scale>
        <p:origin x="46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13/02/2023</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13/02/2023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13/02/2023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13/02/2023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13/02/2023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13/02/2023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13/02/2023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13/02/2023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13/02/2023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13/02/2023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13/02/2023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13/02/2023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13/02/2023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13/02/2023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FH3akqBwYfo" TargetMode="External"/><Relationship Id="rId4" Type="http://schemas.openxmlformats.org/officeDocument/2006/relationships/hyperlink" Target="https://www.youtube.com/watch?v=FH3akqBwYf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esultado de imagen para english class clipart">
            <a:extLst>
              <a:ext uri="{FF2B5EF4-FFF2-40B4-BE49-F238E27FC236}">
                <a16:creationId xmlns:a16="http://schemas.microsoft.com/office/drawing/2014/main" id="{917FD0ED-4BB4-4126-A071-C3DE3DAB1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2" t="1603" r="2147" b="2154"/>
          <a:stretch/>
        </p:blipFill>
        <p:spPr bwMode="auto">
          <a:xfrm>
            <a:off x="385587" y="227026"/>
            <a:ext cx="11360936" cy="648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0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normAutofit/>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br>
              <a:rPr lang="es-MX" b="1" dirty="0">
                <a:solidFill>
                  <a:schemeClr val="tx2">
                    <a:lumMod val="60000"/>
                    <a:lumOff val="40000"/>
                  </a:schemeClr>
                </a:solidFill>
              </a:rPr>
            </a:b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27894"/>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72619"/>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120831" cy="1250075"/>
          </a:xfrm>
          <a:prstGeom prst="rect">
            <a:avLst/>
          </a:prstGeom>
          <a:noFill/>
        </p:spPr>
      </p:pic>
      <p:graphicFrame>
        <p:nvGraphicFramePr>
          <p:cNvPr id="7" name="Marcador de contenido 6">
            <a:extLst>
              <a:ext uri="{FF2B5EF4-FFF2-40B4-BE49-F238E27FC236}">
                <a16:creationId xmlns:a16="http://schemas.microsoft.com/office/drawing/2014/main" id="{76650057-DD5F-3943-800E-A8D74AE4BDC9}"/>
              </a:ext>
            </a:extLst>
          </p:cNvPr>
          <p:cNvGraphicFramePr>
            <a:graphicFrameLocks noGrp="1"/>
          </p:cNvGraphicFramePr>
          <p:nvPr>
            <p:ph idx="1"/>
            <p:extLst>
              <p:ext uri="{D42A27DB-BD31-4B8C-83A1-F6EECF244321}">
                <p14:modId xmlns:p14="http://schemas.microsoft.com/office/powerpoint/2010/main" val="3716802551"/>
              </p:ext>
            </p:extLst>
          </p:nvPr>
        </p:nvGraphicFramePr>
        <p:xfrm>
          <a:off x="855354" y="1220700"/>
          <a:ext cx="10956758" cy="5398574"/>
        </p:xfrm>
        <a:graphic>
          <a:graphicData uri="http://schemas.openxmlformats.org/drawingml/2006/table">
            <a:tbl>
              <a:tblPr/>
              <a:tblGrid>
                <a:gridCol w="1046940">
                  <a:extLst>
                    <a:ext uri="{9D8B030D-6E8A-4147-A177-3AD203B41FA5}">
                      <a16:colId xmlns:a16="http://schemas.microsoft.com/office/drawing/2014/main" val="783840520"/>
                    </a:ext>
                  </a:extLst>
                </a:gridCol>
                <a:gridCol w="2095548">
                  <a:extLst>
                    <a:ext uri="{9D8B030D-6E8A-4147-A177-3AD203B41FA5}">
                      <a16:colId xmlns:a16="http://schemas.microsoft.com/office/drawing/2014/main" val="4088020662"/>
                    </a:ext>
                  </a:extLst>
                </a:gridCol>
                <a:gridCol w="4486939">
                  <a:extLst>
                    <a:ext uri="{9D8B030D-6E8A-4147-A177-3AD203B41FA5}">
                      <a16:colId xmlns:a16="http://schemas.microsoft.com/office/drawing/2014/main" val="767694008"/>
                    </a:ext>
                  </a:extLst>
                </a:gridCol>
                <a:gridCol w="3327331">
                  <a:extLst>
                    <a:ext uri="{9D8B030D-6E8A-4147-A177-3AD203B41FA5}">
                      <a16:colId xmlns:a16="http://schemas.microsoft.com/office/drawing/2014/main" val="3207356279"/>
                    </a:ext>
                  </a:extLst>
                </a:gridCol>
              </a:tblGrid>
              <a:tr h="561473">
                <a:tc>
                  <a:txBody>
                    <a:bodyPr/>
                    <a:lstStyle/>
                    <a:p>
                      <a:pPr algn="ctr" fontAlgn="base"/>
                      <a:r>
                        <a:rPr lang="es-MX" sz="1600" b="1" i="0">
                          <a:solidFill>
                            <a:srgbClr val="FFFFFF"/>
                          </a:solidFill>
                          <a:effectLst/>
                          <a:latin typeface="Arial" panose="020B0604020202020204" pitchFamily="34" charset="0"/>
                        </a:rPr>
                        <a:t>PERIOD​</a:t>
                      </a:r>
                      <a:endParaRPr lang="es-MX" sz="1600" b="1" i="0">
                        <a:solidFill>
                          <a:srgbClr val="FFFFFF"/>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600" b="1" i="0">
                          <a:solidFill>
                            <a:srgbClr val="FFFFFF"/>
                          </a:solidFill>
                          <a:effectLst/>
                          <a:latin typeface="Arial" panose="020B0604020202020204" pitchFamily="34" charset="0"/>
                        </a:rPr>
                        <a:t>BOOK UNITS​</a:t>
                      </a:r>
                      <a:endParaRPr lang="es-MX" sz="1600" b="1" i="0">
                        <a:solidFill>
                          <a:srgbClr val="FFFFFF"/>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600" b="1" i="0" dirty="0">
                          <a:solidFill>
                            <a:srgbClr val="FFFFFF"/>
                          </a:solidFill>
                          <a:effectLst/>
                          <a:latin typeface="Arial" panose="020B0604020202020204" pitchFamily="34" charset="0"/>
                        </a:rPr>
                        <a:t>CONTENTS​</a:t>
                      </a:r>
                      <a:endParaRPr lang="es-MX" sz="1600" b="1" i="0" dirty="0">
                        <a:solidFill>
                          <a:srgbClr val="FFFFFF"/>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600" b="1" i="0" dirty="0">
                          <a:solidFill>
                            <a:srgbClr val="FFFFFF"/>
                          </a:solidFill>
                          <a:effectLst/>
                          <a:latin typeface="Arial" panose="020B0604020202020204" pitchFamily="34" charset="0"/>
                        </a:rPr>
                        <a:t>LEARNINGEVIDENCES​</a:t>
                      </a:r>
                      <a:endParaRPr lang="es-MX" sz="1600" b="1" i="0" dirty="0">
                        <a:solidFill>
                          <a:srgbClr val="FFFFFF"/>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552084783"/>
                  </a:ext>
                </a:extLst>
              </a:tr>
              <a:tr h="933836">
                <a:tc>
                  <a:txBody>
                    <a:bodyPr/>
                    <a:lstStyle/>
                    <a:p>
                      <a:pPr algn="ctr" fontAlgn="base"/>
                      <a:r>
                        <a:rPr lang="es-MX" sz="4800" b="1" i="0">
                          <a:solidFill>
                            <a:srgbClr val="000000"/>
                          </a:solidFill>
                          <a:effectLst/>
                          <a:latin typeface="Arial" panose="020B0604020202020204" pitchFamily="34" charset="0"/>
                        </a:rPr>
                        <a:t>1</a:t>
                      </a:r>
                      <a:r>
                        <a:rPr lang="es-MX" sz="4800" b="0" i="0">
                          <a:solidFill>
                            <a:srgbClr val="000000"/>
                          </a:solidFill>
                          <a:effectLst/>
                          <a:latin typeface="Arial" panose="020B0604020202020204" pitchFamily="34" charset="0"/>
                        </a:rPr>
                        <a:t>​</a:t>
                      </a:r>
                      <a:endParaRPr lang="es-MX" sz="1300" b="0" i="0">
                        <a:solidFill>
                          <a:srgbClr val="000000"/>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r>
                        <a:rPr lang="en-US" sz="1300" b="1" kern="1200" dirty="0">
                          <a:solidFill>
                            <a:schemeClr val="tx1"/>
                          </a:solidFill>
                          <a:effectLst/>
                          <a:latin typeface="Arial" panose="020B0604020202020204" pitchFamily="34" charset="0"/>
                          <a:ea typeface="+mn-ea"/>
                          <a:cs typeface="Arial" panose="020B0604020202020204" pitchFamily="34" charset="0"/>
                        </a:rPr>
                        <a:t>BOOK UNIT 7:</a:t>
                      </a:r>
                      <a:r>
                        <a:rPr lang="en-US" sz="1300" kern="1200" dirty="0">
                          <a:solidFill>
                            <a:schemeClr val="tx1"/>
                          </a:solidFill>
                          <a:effectLst/>
                          <a:latin typeface="Arial" panose="020B0604020202020204" pitchFamily="34" charset="0"/>
                          <a:ea typeface="+mn-ea"/>
                          <a:cs typeface="Arial" panose="020B0604020202020204" pitchFamily="34" charset="0"/>
                        </a:rPr>
                        <a:t> </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kern="1200" dirty="0">
                          <a:solidFill>
                            <a:schemeClr val="tx1"/>
                          </a:solidFill>
                          <a:effectLst/>
                          <a:latin typeface="Arial" panose="020B0604020202020204" pitchFamily="34" charset="0"/>
                          <a:ea typeface="+mn-ea"/>
                          <a:cs typeface="Arial" panose="020B0604020202020204" pitchFamily="34" charset="0"/>
                        </a:rPr>
                        <a:t>Good memories</a:t>
                      </a:r>
                      <a:endParaRPr lang="es-MX" sz="1300" kern="1200" dirty="0">
                        <a:solidFill>
                          <a:schemeClr val="tx1"/>
                        </a:solidFill>
                        <a:effectLst/>
                        <a:latin typeface="Arial" panose="020B0604020202020204" pitchFamily="34" charset="0"/>
                        <a:ea typeface="+mn-ea"/>
                        <a:cs typeface="Arial" panose="020B0604020202020204" pitchFamily="34" charset="0"/>
                      </a:endParaRPr>
                    </a:p>
                    <a:p>
                      <a:pPr algn="l" fontAlgn="base"/>
                      <a:r>
                        <a:rPr lang="es-MX" sz="1300" b="0" i="0" dirty="0">
                          <a:solidFill>
                            <a:srgbClr val="000000"/>
                          </a:solidFill>
                          <a:effectLst/>
                          <a:latin typeface="Arial" panose="020B0604020202020204" pitchFamily="34" charset="0"/>
                          <a:cs typeface="Arial" panose="020B0604020202020204" pitchFamily="34" charset="0"/>
                        </a:rPr>
                        <a:t>​​</a:t>
                      </a: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r>
                        <a:rPr lang="es-MX" sz="1300" b="0" i="0" dirty="0">
                          <a:solidFill>
                            <a:srgbClr val="000000"/>
                          </a:solidFill>
                          <a:effectLst/>
                          <a:latin typeface="Arial" panose="020B0604020202020204" pitchFamily="34" charset="0"/>
                          <a:cs typeface="Arial" panose="020B0604020202020204" pitchFamily="34" charset="0"/>
                        </a:rPr>
                        <a:t>​</a:t>
                      </a:r>
                      <a:r>
                        <a:rPr lang="en-US" sz="1300" b="1" kern="1200" dirty="0">
                          <a:solidFill>
                            <a:schemeClr val="tx1"/>
                          </a:solidFill>
                          <a:effectLst/>
                          <a:latin typeface="Arial" panose="020B0604020202020204" pitchFamily="34" charset="0"/>
                          <a:ea typeface="+mn-ea"/>
                          <a:cs typeface="Arial" panose="020B0604020202020204" pitchFamily="34" charset="0"/>
                        </a:rPr>
                        <a:t>Book unit 7</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b="1" u="sng" kern="1200" dirty="0">
                          <a:solidFill>
                            <a:schemeClr val="tx1"/>
                          </a:solidFill>
                          <a:effectLst/>
                          <a:latin typeface="Arial" panose="020B0604020202020204" pitchFamily="34" charset="0"/>
                          <a:ea typeface="+mn-ea"/>
                          <a:cs typeface="Arial" panose="020B0604020202020204" pitchFamily="34" charset="0"/>
                        </a:rPr>
                        <a:t>TOPICS:</a:t>
                      </a:r>
                      <a:r>
                        <a:rPr lang="en-US" sz="1300" kern="1200" dirty="0">
                          <a:solidFill>
                            <a:schemeClr val="tx1"/>
                          </a:solidFill>
                          <a:effectLst/>
                          <a:latin typeface="Arial" panose="020B0604020202020204" pitchFamily="34" charset="0"/>
                          <a:ea typeface="+mn-ea"/>
                          <a:cs typeface="Arial" panose="020B0604020202020204" pitchFamily="34" charset="0"/>
                        </a:rPr>
                        <a:t> People, childhood, memories</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b="1" u="sng" kern="1200" dirty="0">
                          <a:solidFill>
                            <a:schemeClr val="tx1"/>
                          </a:solidFill>
                          <a:effectLst/>
                          <a:latin typeface="Arial" panose="020B0604020202020204" pitchFamily="34" charset="0"/>
                          <a:ea typeface="+mn-ea"/>
                          <a:cs typeface="Arial" panose="020B0604020202020204" pitchFamily="34" charset="0"/>
                        </a:rPr>
                        <a:t>GRAMMAR</a:t>
                      </a:r>
                      <a:r>
                        <a:rPr lang="en-US" sz="1300" u="sng" kern="1200" dirty="0">
                          <a:solidFill>
                            <a:schemeClr val="tx1"/>
                          </a:solidFill>
                          <a:effectLst/>
                          <a:latin typeface="Arial" panose="020B0604020202020204" pitchFamily="34" charset="0"/>
                          <a:ea typeface="+mn-ea"/>
                          <a:cs typeface="Arial" panose="020B0604020202020204" pitchFamily="34" charset="0"/>
                        </a:rPr>
                        <a:t>:</a:t>
                      </a:r>
                      <a:r>
                        <a:rPr lang="en-US" sz="1300" kern="1200" dirty="0">
                          <a:solidFill>
                            <a:schemeClr val="tx1"/>
                          </a:solidFill>
                          <a:effectLst/>
                          <a:latin typeface="Arial" panose="020B0604020202020204" pitchFamily="34" charset="0"/>
                          <a:ea typeface="+mn-ea"/>
                          <a:cs typeface="Arial" panose="020B0604020202020204" pitchFamily="34" charset="0"/>
                        </a:rPr>
                        <a:t> Use of past tense; </a:t>
                      </a:r>
                      <a:r>
                        <a:rPr lang="en-US" sz="1300" i="1" kern="1200" dirty="0">
                          <a:solidFill>
                            <a:schemeClr val="tx1"/>
                          </a:solidFill>
                          <a:effectLst/>
                          <a:latin typeface="Arial" panose="020B0604020202020204" pitchFamily="34" charset="0"/>
                          <a:ea typeface="+mn-ea"/>
                          <a:cs typeface="Arial" panose="020B0604020202020204" pitchFamily="34" charset="0"/>
                        </a:rPr>
                        <a:t>used to</a:t>
                      </a:r>
                      <a:r>
                        <a:rPr lang="en-US" sz="1300" kern="1200" dirty="0">
                          <a:solidFill>
                            <a:schemeClr val="tx1"/>
                          </a:solidFill>
                          <a:effectLst/>
                          <a:latin typeface="Arial" panose="020B0604020202020204" pitchFamily="34" charset="0"/>
                          <a:ea typeface="+mn-ea"/>
                          <a:cs typeface="Arial" panose="020B0604020202020204" pitchFamily="34" charset="0"/>
                        </a:rPr>
                        <a:t> for habitual actions</a:t>
                      </a:r>
                      <a:endParaRPr lang="es-MX" sz="1300" b="0" i="0" dirty="0">
                        <a:solidFill>
                          <a:srgbClr val="000000"/>
                        </a:solidFill>
                        <a:effectLst/>
                        <a:latin typeface="Arial" panose="020B0604020202020204" pitchFamily="34" charset="0"/>
                        <a:cs typeface="Arial" panose="020B0604020202020204" pitchFamily="34" charset="0"/>
                      </a:endParaRP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auto"/>
                      <a:r>
                        <a:rPr lang="es-MX" sz="1300" b="0" i="0" dirty="0">
                          <a:solidFill>
                            <a:srgbClr val="000000"/>
                          </a:solidFill>
                          <a:effectLst/>
                          <a:latin typeface="Arial" panose="020B0604020202020204" pitchFamily="34" charset="0"/>
                          <a:cs typeface="Arial" panose="020B0604020202020204" pitchFamily="34" charset="0"/>
                        </a:rPr>
                        <a:t>​</a:t>
                      </a:r>
                    </a:p>
                    <a:p>
                      <a:r>
                        <a:rPr lang="en-US" sz="1300" kern="1200" dirty="0">
                          <a:solidFill>
                            <a:schemeClr val="tx1"/>
                          </a:solidFill>
                          <a:effectLst/>
                          <a:latin typeface="Arial" panose="020B0604020202020204" pitchFamily="34" charset="0"/>
                          <a:ea typeface="+mn-ea"/>
                          <a:cs typeface="Arial" panose="020B0604020202020204" pitchFamily="34" charset="0"/>
                        </a:rPr>
                        <a:t>Project “A life in paintings The life of..(a famous person)” </a:t>
                      </a:r>
                      <a:endParaRPr lang="es-MX" sz="1300" kern="1200" dirty="0">
                        <a:solidFill>
                          <a:schemeClr val="tx1"/>
                        </a:solidFill>
                        <a:effectLst/>
                        <a:latin typeface="Arial" panose="020B0604020202020204" pitchFamily="34" charset="0"/>
                        <a:ea typeface="+mn-ea"/>
                        <a:cs typeface="Arial" panose="020B0604020202020204" pitchFamily="34" charset="0"/>
                      </a:endParaRP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38822057"/>
                  </a:ext>
                </a:extLst>
              </a:tr>
              <a:tr h="1260567">
                <a:tc>
                  <a:txBody>
                    <a:bodyPr/>
                    <a:lstStyle/>
                    <a:p>
                      <a:pPr algn="ctr" fontAlgn="base"/>
                      <a:r>
                        <a:rPr lang="es-MX" sz="4800" b="1" i="0">
                          <a:solidFill>
                            <a:srgbClr val="000000"/>
                          </a:solidFill>
                          <a:effectLst/>
                          <a:latin typeface="Arial" panose="020B0604020202020204" pitchFamily="34" charset="0"/>
                        </a:rPr>
                        <a:t>2</a:t>
                      </a:r>
                      <a:r>
                        <a:rPr lang="es-MX" sz="4800" b="0" i="0">
                          <a:solidFill>
                            <a:srgbClr val="000000"/>
                          </a:solidFill>
                          <a:effectLst/>
                          <a:latin typeface="Arial" panose="020B0604020202020204" pitchFamily="34" charset="0"/>
                        </a:rPr>
                        <a:t>​</a:t>
                      </a:r>
                      <a:endParaRPr lang="es-MX" sz="1300" b="0" i="0">
                        <a:solidFill>
                          <a:srgbClr val="000000"/>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r>
                        <a:rPr lang="en-US" sz="1300" b="1" kern="1200" dirty="0">
                          <a:solidFill>
                            <a:schemeClr val="tx1"/>
                          </a:solidFill>
                          <a:effectLst/>
                          <a:latin typeface="Arial" panose="020B0604020202020204" pitchFamily="34" charset="0"/>
                          <a:ea typeface="+mn-ea"/>
                          <a:cs typeface="Arial" panose="020B0604020202020204" pitchFamily="34" charset="0"/>
                        </a:rPr>
                        <a:t>BOOK UNIT 8:</a:t>
                      </a:r>
                      <a:r>
                        <a:rPr lang="en-US" sz="1300" kern="1200" dirty="0">
                          <a:solidFill>
                            <a:schemeClr val="tx1"/>
                          </a:solidFill>
                          <a:effectLst/>
                          <a:latin typeface="Arial" panose="020B0604020202020204" pitchFamily="34" charset="0"/>
                          <a:ea typeface="+mn-ea"/>
                          <a:cs typeface="Arial" panose="020B0604020202020204" pitchFamily="34" charset="0"/>
                        </a:rPr>
                        <a:t> </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kern="1200" dirty="0">
                          <a:solidFill>
                            <a:schemeClr val="tx1"/>
                          </a:solidFill>
                          <a:effectLst/>
                          <a:latin typeface="Arial" panose="020B0604020202020204" pitchFamily="34" charset="0"/>
                          <a:ea typeface="+mn-ea"/>
                          <a:cs typeface="Arial" panose="020B0604020202020204" pitchFamily="34" charset="0"/>
                        </a:rPr>
                        <a:t>Life in the city</a:t>
                      </a:r>
                      <a:endParaRPr lang="es-MX" sz="1300" kern="1200" dirty="0">
                        <a:solidFill>
                          <a:schemeClr val="tx1"/>
                        </a:solidFill>
                        <a:effectLst/>
                        <a:latin typeface="Arial" panose="020B0604020202020204" pitchFamily="34" charset="0"/>
                        <a:ea typeface="+mn-ea"/>
                        <a:cs typeface="Arial" panose="020B0604020202020204" pitchFamily="34" charset="0"/>
                      </a:endParaRPr>
                    </a:p>
                    <a:p>
                      <a:pPr algn="l" fontAlgn="base"/>
                      <a:endParaRPr lang="en-US" sz="1300" b="0" i="0" dirty="0">
                        <a:solidFill>
                          <a:srgbClr val="000000"/>
                        </a:solidFill>
                        <a:effectLst/>
                        <a:latin typeface="Arial" panose="020B0604020202020204" pitchFamily="34" charset="0"/>
                        <a:cs typeface="Arial" panose="020B0604020202020204" pitchFamily="34" charset="0"/>
                      </a:endParaRP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r>
                        <a:rPr lang="en-US" sz="1300" b="1" kern="1200" dirty="0">
                          <a:solidFill>
                            <a:schemeClr val="tx1"/>
                          </a:solidFill>
                          <a:effectLst/>
                          <a:latin typeface="Arial" panose="020B0604020202020204" pitchFamily="34" charset="0"/>
                          <a:ea typeface="+mn-ea"/>
                          <a:cs typeface="Arial" panose="020B0604020202020204" pitchFamily="34" charset="0"/>
                        </a:rPr>
                        <a:t>Book unit 8</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b="1" u="sng" kern="1200" dirty="0">
                          <a:solidFill>
                            <a:schemeClr val="tx1"/>
                          </a:solidFill>
                          <a:effectLst/>
                          <a:latin typeface="Arial" panose="020B0604020202020204" pitchFamily="34" charset="0"/>
                          <a:ea typeface="+mn-ea"/>
                          <a:cs typeface="Arial" panose="020B0604020202020204" pitchFamily="34" charset="0"/>
                        </a:rPr>
                        <a:t>TOPICS:</a:t>
                      </a:r>
                      <a:r>
                        <a:rPr lang="en-US" sz="1300" kern="1200" dirty="0">
                          <a:solidFill>
                            <a:schemeClr val="tx1"/>
                          </a:solidFill>
                          <a:effectLst/>
                          <a:latin typeface="Arial" panose="020B0604020202020204" pitchFamily="34" charset="0"/>
                          <a:ea typeface="+mn-ea"/>
                          <a:cs typeface="Arial" panose="020B0604020202020204" pitchFamily="34" charset="0"/>
                        </a:rPr>
                        <a:t> Transportation; transportation problems; city services.</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b="1" u="sng" kern="1200" dirty="0">
                          <a:solidFill>
                            <a:schemeClr val="tx1"/>
                          </a:solidFill>
                          <a:effectLst/>
                          <a:latin typeface="Arial" panose="020B0604020202020204" pitchFamily="34" charset="0"/>
                          <a:ea typeface="+mn-ea"/>
                          <a:cs typeface="Arial" panose="020B0604020202020204" pitchFamily="34" charset="0"/>
                        </a:rPr>
                        <a:t>GRAMMAR:</a:t>
                      </a:r>
                      <a:r>
                        <a:rPr lang="en-US" sz="1300" kern="1200" dirty="0">
                          <a:solidFill>
                            <a:schemeClr val="tx1"/>
                          </a:solidFill>
                          <a:effectLst/>
                          <a:latin typeface="Arial" panose="020B0604020202020204" pitchFamily="34" charset="0"/>
                          <a:ea typeface="+mn-ea"/>
                          <a:cs typeface="Arial" panose="020B0604020202020204" pitchFamily="34" charset="0"/>
                        </a:rPr>
                        <a:t> Expressions of quantity with count and noncount nouns: too many, too much, fewer, less, more, not enough; indirect questions from </a:t>
                      </a:r>
                      <a:r>
                        <a:rPr lang="en-US" sz="1300" kern="1200" dirty="0" err="1">
                          <a:solidFill>
                            <a:schemeClr val="tx1"/>
                          </a:solidFill>
                          <a:effectLst/>
                          <a:latin typeface="Arial" panose="020B0604020202020204" pitchFamily="34" charset="0"/>
                          <a:ea typeface="+mn-ea"/>
                          <a:cs typeface="Arial" panose="020B0604020202020204" pitchFamily="34" charset="0"/>
                        </a:rPr>
                        <a:t>Wh</a:t>
                      </a:r>
                      <a:r>
                        <a:rPr lang="en-US" sz="1300" kern="1200" dirty="0">
                          <a:solidFill>
                            <a:schemeClr val="tx1"/>
                          </a:solidFill>
                          <a:effectLst/>
                          <a:latin typeface="Arial" panose="020B0604020202020204" pitchFamily="34" charset="0"/>
                          <a:ea typeface="+mn-ea"/>
                          <a:cs typeface="Arial" panose="020B0604020202020204" pitchFamily="34" charset="0"/>
                        </a:rPr>
                        <a:t>- questions</a:t>
                      </a:r>
                      <a:endParaRPr lang="es-MX" sz="13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auto"/>
                      <a:r>
                        <a:rPr lang="es-MX" sz="1300" b="0" i="0" dirty="0">
                          <a:solidFill>
                            <a:srgbClr val="000000"/>
                          </a:solidFill>
                          <a:effectLst/>
                          <a:latin typeface="Arial" panose="020B0604020202020204" pitchFamily="34" charset="0"/>
                          <a:cs typeface="Arial" panose="020B0604020202020204" pitchFamily="34" charset="0"/>
                        </a:rPr>
                        <a:t>​</a:t>
                      </a:r>
                      <a:r>
                        <a:rPr lang="en-US" sz="1300" kern="1200" dirty="0">
                          <a:solidFill>
                            <a:schemeClr val="tx1"/>
                          </a:solidFill>
                          <a:effectLst/>
                          <a:latin typeface="Arial" panose="020B0604020202020204" pitchFamily="34" charset="0"/>
                          <a:ea typeface="+mn-ea"/>
                          <a:cs typeface="Arial" panose="020B0604020202020204" pitchFamily="34" charset="0"/>
                        </a:rPr>
                        <a:t>Project “Rate a destination city” </a:t>
                      </a:r>
                      <a:endParaRPr lang="es-MX" sz="1300" kern="1200" dirty="0">
                        <a:solidFill>
                          <a:schemeClr val="tx1"/>
                        </a:solidFill>
                        <a:effectLst/>
                        <a:latin typeface="Arial" panose="020B0604020202020204" pitchFamily="34" charset="0"/>
                        <a:ea typeface="+mn-ea"/>
                        <a:cs typeface="Arial" panose="020B0604020202020204" pitchFamily="34" charset="0"/>
                      </a:endParaRPr>
                    </a:p>
                    <a:p>
                      <a:endParaRPr lang="es-MX" sz="1300" kern="1200" dirty="0">
                        <a:solidFill>
                          <a:schemeClr val="tx1"/>
                        </a:solidFill>
                        <a:effectLst/>
                        <a:latin typeface="Arial" panose="020B0604020202020204" pitchFamily="34" charset="0"/>
                        <a:ea typeface="+mn-ea"/>
                        <a:cs typeface="Arial" panose="020B0604020202020204" pitchFamily="34" charset="0"/>
                      </a:endParaRP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003235231"/>
                  </a:ext>
                </a:extLst>
              </a:tr>
              <a:tr h="1291501">
                <a:tc>
                  <a:txBody>
                    <a:bodyPr/>
                    <a:lstStyle/>
                    <a:p>
                      <a:pPr algn="ctr" fontAlgn="base"/>
                      <a:r>
                        <a:rPr lang="es-MX" sz="4800" b="1" i="0">
                          <a:solidFill>
                            <a:srgbClr val="000000"/>
                          </a:solidFill>
                          <a:effectLst/>
                          <a:latin typeface="Arial" panose="020B0604020202020204" pitchFamily="34" charset="0"/>
                        </a:rPr>
                        <a:t>3</a:t>
                      </a:r>
                      <a:r>
                        <a:rPr lang="es-MX" sz="4800" b="0" i="0">
                          <a:solidFill>
                            <a:srgbClr val="000000"/>
                          </a:solidFill>
                          <a:effectLst/>
                          <a:latin typeface="Arial" panose="020B0604020202020204" pitchFamily="34" charset="0"/>
                        </a:rPr>
                        <a:t>​</a:t>
                      </a:r>
                      <a:endParaRPr lang="es-MX" sz="1300" b="0" i="0">
                        <a:solidFill>
                          <a:srgbClr val="000000"/>
                        </a:solidFill>
                        <a:effectLst/>
                      </a:endParaRPr>
                    </a:p>
                  </a:txBody>
                  <a:tcPr marL="67137" marR="67137" marT="33569" marB="3356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r>
                        <a:rPr lang="en-US" sz="1300" b="1" kern="1200" dirty="0">
                          <a:solidFill>
                            <a:schemeClr val="tx1"/>
                          </a:solidFill>
                          <a:effectLst/>
                          <a:latin typeface="Arial" panose="020B0604020202020204" pitchFamily="34" charset="0"/>
                          <a:ea typeface="+mn-ea"/>
                          <a:cs typeface="Arial" panose="020B0604020202020204" pitchFamily="34" charset="0"/>
                        </a:rPr>
                        <a:t>BOOK UNIT 9</a:t>
                      </a:r>
                      <a:r>
                        <a:rPr lang="en-US" sz="1300" kern="1200" dirty="0">
                          <a:solidFill>
                            <a:schemeClr val="tx1"/>
                          </a:solidFill>
                          <a:effectLst/>
                          <a:latin typeface="Arial" panose="020B0604020202020204" pitchFamily="34" charset="0"/>
                          <a:ea typeface="+mn-ea"/>
                          <a:cs typeface="Arial" panose="020B0604020202020204" pitchFamily="34" charset="0"/>
                        </a:rPr>
                        <a:t>:</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kern="1200" dirty="0">
                          <a:solidFill>
                            <a:schemeClr val="tx1"/>
                          </a:solidFill>
                          <a:effectLst/>
                          <a:latin typeface="Arial" panose="020B0604020202020204" pitchFamily="34" charset="0"/>
                          <a:ea typeface="+mn-ea"/>
                          <a:cs typeface="Arial" panose="020B0604020202020204" pitchFamily="34" charset="0"/>
                        </a:rPr>
                        <a:t>Making changes </a:t>
                      </a:r>
                      <a:endParaRPr lang="es-MX" sz="1300" kern="1200" dirty="0">
                        <a:solidFill>
                          <a:schemeClr val="tx1"/>
                        </a:solidFill>
                        <a:effectLst/>
                        <a:latin typeface="Arial" panose="020B0604020202020204" pitchFamily="34" charset="0"/>
                        <a:ea typeface="+mn-ea"/>
                        <a:cs typeface="Arial" panose="020B0604020202020204" pitchFamily="34" charset="0"/>
                      </a:endParaRPr>
                    </a:p>
                    <a:p>
                      <a:pPr algn="l" fontAlgn="base"/>
                      <a:endParaRPr lang="en-US" sz="1300" b="0" i="0" dirty="0">
                        <a:solidFill>
                          <a:srgbClr val="000000"/>
                        </a:solidFill>
                        <a:effectLst/>
                        <a:latin typeface="Arial" panose="020B0604020202020204" pitchFamily="34" charset="0"/>
                        <a:cs typeface="Arial" panose="020B0604020202020204" pitchFamily="34" charset="0"/>
                      </a:endParaRPr>
                    </a:p>
                    <a:p>
                      <a:pPr algn="l" fontAlgn="base"/>
                      <a:endParaRPr lang="en-US" sz="1300" b="0" i="0" dirty="0">
                        <a:solidFill>
                          <a:srgbClr val="000000"/>
                        </a:solidFill>
                        <a:effectLst/>
                        <a:latin typeface="Arial" panose="020B0604020202020204" pitchFamily="34" charset="0"/>
                        <a:cs typeface="Arial" panose="020B0604020202020204" pitchFamily="34" charset="0"/>
                      </a:endParaRPr>
                    </a:p>
                    <a:p>
                      <a:pPr algn="l" fontAlgn="base"/>
                      <a:endParaRPr lang="en-US" sz="1300" b="0" i="0" dirty="0">
                        <a:solidFill>
                          <a:srgbClr val="000000"/>
                        </a:solidFill>
                        <a:effectLst/>
                        <a:latin typeface="Arial" panose="020B0604020202020204" pitchFamily="34" charset="0"/>
                        <a:cs typeface="Arial" panose="020B0604020202020204" pitchFamily="34" charset="0"/>
                      </a:endParaRPr>
                    </a:p>
                    <a:p>
                      <a:pPr algn="l" fontAlgn="base"/>
                      <a:endParaRPr lang="en-US" sz="1300" b="0" i="0" dirty="0">
                        <a:solidFill>
                          <a:srgbClr val="000000"/>
                        </a:solidFill>
                        <a:effectLst/>
                        <a:latin typeface="Arial" panose="020B0604020202020204" pitchFamily="34" charset="0"/>
                        <a:cs typeface="Arial" panose="020B0604020202020204" pitchFamily="34" charset="0"/>
                      </a:endParaRPr>
                    </a:p>
                    <a:p>
                      <a:pPr algn="l" fontAlgn="base"/>
                      <a:endParaRPr lang="en-US" sz="1300" b="0" i="0" dirty="0">
                        <a:solidFill>
                          <a:srgbClr val="000000"/>
                        </a:solidFill>
                        <a:effectLst/>
                        <a:latin typeface="Arial" panose="020B0604020202020204" pitchFamily="34" charset="0"/>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BOOK UNIT 10</a:t>
                      </a:r>
                      <a:r>
                        <a:rPr lang="en-US" sz="1300" kern="1200" dirty="0">
                          <a:solidFill>
                            <a:schemeClr val="tx1"/>
                          </a:solidFill>
                          <a:effectLst/>
                          <a:latin typeface="Arial" panose="020B0604020202020204" pitchFamily="34" charset="0"/>
                          <a:ea typeface="+mn-ea"/>
                          <a:cs typeface="Arial" panose="020B0604020202020204" pitchFamily="34" charset="0"/>
                        </a:rPr>
                        <a:t>:</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kern="1200" dirty="0">
                          <a:solidFill>
                            <a:schemeClr val="tx1"/>
                          </a:solidFill>
                          <a:effectLst/>
                          <a:latin typeface="Arial" panose="020B0604020202020204" pitchFamily="34" charset="0"/>
                          <a:ea typeface="+mn-ea"/>
                          <a:cs typeface="Arial" panose="020B0604020202020204" pitchFamily="34" charset="0"/>
                        </a:rPr>
                        <a:t>Have you ever tried it?</a:t>
                      </a:r>
                      <a:endParaRPr lang="es-MX" sz="1300" kern="1200" dirty="0">
                        <a:solidFill>
                          <a:schemeClr val="tx1"/>
                        </a:solidFill>
                        <a:effectLst/>
                        <a:latin typeface="Arial" panose="020B0604020202020204" pitchFamily="34" charset="0"/>
                        <a:ea typeface="+mn-ea"/>
                        <a:cs typeface="Arial" panose="020B0604020202020204" pitchFamily="34" charset="0"/>
                      </a:endParaRPr>
                    </a:p>
                    <a:p>
                      <a:pPr algn="l" fontAlgn="base"/>
                      <a:endParaRPr lang="en-US" sz="1300" b="0" i="0" dirty="0">
                        <a:solidFill>
                          <a:srgbClr val="000000"/>
                        </a:solidFill>
                        <a:effectLst/>
                        <a:latin typeface="Arial" panose="020B0604020202020204" pitchFamily="34" charset="0"/>
                        <a:cs typeface="Arial" panose="020B0604020202020204" pitchFamily="34" charset="0"/>
                      </a:endParaRP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r>
                        <a:rPr lang="en-US" sz="1300" b="1" kern="1200" dirty="0">
                          <a:solidFill>
                            <a:schemeClr val="tx1"/>
                          </a:solidFill>
                          <a:effectLst/>
                          <a:latin typeface="Arial" panose="020B0604020202020204" pitchFamily="34" charset="0"/>
                          <a:ea typeface="+mn-ea"/>
                          <a:cs typeface="Arial" panose="020B0604020202020204" pitchFamily="34" charset="0"/>
                        </a:rPr>
                        <a:t>Book unit 9</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b="1" u="sng" kern="1200" dirty="0">
                          <a:solidFill>
                            <a:schemeClr val="tx1"/>
                          </a:solidFill>
                          <a:effectLst/>
                          <a:latin typeface="Arial" panose="020B0604020202020204" pitchFamily="34" charset="0"/>
                          <a:ea typeface="+mn-ea"/>
                          <a:cs typeface="Arial" panose="020B0604020202020204" pitchFamily="34" charset="0"/>
                        </a:rPr>
                        <a:t>TOPICS: </a:t>
                      </a:r>
                      <a:r>
                        <a:rPr lang="en-US" sz="1300" kern="1200" dirty="0">
                          <a:solidFill>
                            <a:schemeClr val="tx1"/>
                          </a:solidFill>
                          <a:effectLst/>
                          <a:latin typeface="Arial" panose="020B0604020202020204" pitchFamily="34" charset="0"/>
                          <a:ea typeface="+mn-ea"/>
                          <a:cs typeface="Arial" panose="020B0604020202020204" pitchFamily="34" charset="0"/>
                        </a:rPr>
                        <a:t>Houses and apartments; lifestyle.</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b="1" u="sng" kern="1200" dirty="0">
                          <a:solidFill>
                            <a:schemeClr val="tx1"/>
                          </a:solidFill>
                          <a:effectLst/>
                          <a:latin typeface="Arial" panose="020B0604020202020204" pitchFamily="34" charset="0"/>
                          <a:ea typeface="+mn-ea"/>
                          <a:cs typeface="Arial" panose="020B0604020202020204" pitchFamily="34" charset="0"/>
                        </a:rPr>
                        <a:t>GRAMMAR: </a:t>
                      </a:r>
                      <a:r>
                        <a:rPr lang="en-US" sz="1300" kern="1200" dirty="0">
                          <a:solidFill>
                            <a:schemeClr val="tx1"/>
                          </a:solidFill>
                          <a:effectLst/>
                          <a:latin typeface="Arial" panose="020B0604020202020204" pitchFamily="34" charset="0"/>
                          <a:ea typeface="+mn-ea"/>
                          <a:cs typeface="Arial" panose="020B0604020202020204" pitchFamily="34" charset="0"/>
                        </a:rPr>
                        <a:t>Evaluation and comparisons with adjectives: not.. enough, too(not)as…as; evaluations and comparisons with nouns: not enough…,to much/many…, (not) as much/many…as.</a:t>
                      </a:r>
                    </a:p>
                    <a:p>
                      <a:endParaRPr lang="en-US" sz="1300" b="1" kern="1200" dirty="0">
                        <a:solidFill>
                          <a:schemeClr val="tx1"/>
                        </a:solidFill>
                        <a:effectLst/>
                        <a:latin typeface="Arial" panose="020B0604020202020204" pitchFamily="34" charset="0"/>
                        <a:ea typeface="+mn-ea"/>
                        <a:cs typeface="Arial" panose="020B0604020202020204" pitchFamily="34" charset="0"/>
                      </a:endParaRPr>
                    </a:p>
                    <a:p>
                      <a:r>
                        <a:rPr lang="en-US" sz="1300" b="1" kern="1200" dirty="0">
                          <a:solidFill>
                            <a:schemeClr val="tx1"/>
                          </a:solidFill>
                          <a:effectLst/>
                          <a:latin typeface="Arial" panose="020B0604020202020204" pitchFamily="34" charset="0"/>
                          <a:ea typeface="+mn-ea"/>
                          <a:cs typeface="Arial" panose="020B0604020202020204" pitchFamily="34" charset="0"/>
                        </a:rPr>
                        <a:t>Book unit 10</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b="1" u="sng" kern="1200" dirty="0">
                          <a:solidFill>
                            <a:schemeClr val="tx1"/>
                          </a:solidFill>
                          <a:effectLst/>
                          <a:latin typeface="Arial" panose="020B0604020202020204" pitchFamily="34" charset="0"/>
                          <a:ea typeface="+mn-ea"/>
                          <a:cs typeface="Arial" panose="020B0604020202020204" pitchFamily="34" charset="0"/>
                        </a:rPr>
                        <a:t>TOPICS: </a:t>
                      </a:r>
                      <a:r>
                        <a:rPr lang="en-US" sz="1300" kern="1200" dirty="0">
                          <a:solidFill>
                            <a:schemeClr val="tx1"/>
                          </a:solidFill>
                          <a:effectLst/>
                          <a:latin typeface="Arial" panose="020B0604020202020204" pitchFamily="34" charset="0"/>
                          <a:ea typeface="+mn-ea"/>
                          <a:cs typeface="Arial" panose="020B0604020202020204" pitchFamily="34" charset="0"/>
                        </a:rPr>
                        <a:t>Food, recipes, cooking instructions; cooking methods.</a:t>
                      </a:r>
                      <a:endParaRPr lang="es-MX" sz="1300" kern="1200" dirty="0">
                        <a:solidFill>
                          <a:schemeClr val="tx1"/>
                        </a:solidFill>
                        <a:effectLst/>
                        <a:latin typeface="Arial" panose="020B0604020202020204" pitchFamily="34" charset="0"/>
                        <a:ea typeface="+mn-ea"/>
                        <a:cs typeface="Arial" panose="020B0604020202020204" pitchFamily="34" charset="0"/>
                      </a:endParaRPr>
                    </a:p>
                    <a:p>
                      <a:r>
                        <a:rPr lang="en-US" sz="1300" b="1" u="sng" kern="1200" dirty="0">
                          <a:solidFill>
                            <a:schemeClr val="tx1"/>
                          </a:solidFill>
                          <a:effectLst/>
                          <a:latin typeface="Arial" panose="020B0604020202020204" pitchFamily="34" charset="0"/>
                          <a:ea typeface="+mn-ea"/>
                          <a:cs typeface="Arial" panose="020B0604020202020204" pitchFamily="34" charset="0"/>
                        </a:rPr>
                        <a:t>GRAMMAR: </a:t>
                      </a:r>
                      <a:r>
                        <a:rPr lang="en-US" sz="1300" kern="1200" dirty="0">
                          <a:solidFill>
                            <a:schemeClr val="tx1"/>
                          </a:solidFill>
                          <a:effectLst/>
                          <a:latin typeface="Arial" panose="020B0604020202020204" pitchFamily="34" charset="0"/>
                          <a:ea typeface="+mn-ea"/>
                          <a:cs typeface="Arial" panose="020B0604020202020204" pitchFamily="34" charset="0"/>
                        </a:rPr>
                        <a:t>Simple past vs present perfect; sequence adverbs: first, then, next, after that, finally. </a:t>
                      </a:r>
                      <a:endParaRPr lang="es-MX" sz="1300" kern="1200" dirty="0">
                        <a:solidFill>
                          <a:schemeClr val="tx1"/>
                        </a:solidFill>
                        <a:effectLst/>
                        <a:latin typeface="Arial" panose="020B0604020202020204" pitchFamily="34" charset="0"/>
                        <a:ea typeface="+mn-ea"/>
                        <a:cs typeface="Arial" panose="020B0604020202020204" pitchFamily="34" charset="0"/>
                      </a:endParaRPr>
                    </a:p>
                    <a:p>
                      <a:endParaRPr lang="es-MX" sz="1300" kern="1200" dirty="0">
                        <a:solidFill>
                          <a:schemeClr val="tx1"/>
                        </a:solidFill>
                        <a:effectLst/>
                        <a:latin typeface="Arial" panose="020B0604020202020204" pitchFamily="34" charset="0"/>
                        <a:ea typeface="+mn-ea"/>
                        <a:cs typeface="Arial" panose="020B0604020202020204" pitchFamily="34" charset="0"/>
                      </a:endParaRP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auto"/>
                      <a:r>
                        <a:rPr lang="es-MX" sz="1300" b="0" i="0" dirty="0">
                          <a:solidFill>
                            <a:srgbClr val="000000"/>
                          </a:solidFill>
                          <a:effectLst/>
                          <a:latin typeface="Arial" panose="020B0604020202020204" pitchFamily="34" charset="0"/>
                          <a:cs typeface="Arial" panose="020B0604020202020204" pitchFamily="34" charset="0"/>
                        </a:rPr>
                        <a:t>​</a:t>
                      </a:r>
                    </a:p>
                    <a:p>
                      <a:pPr algn="l" fontAlgn="base"/>
                      <a:r>
                        <a:rPr lang="es-MX" sz="1300" b="0" i="0" dirty="0">
                          <a:solidFill>
                            <a:srgbClr val="000000"/>
                          </a:solidFill>
                          <a:effectLst/>
                          <a:latin typeface="Arial" panose="020B0604020202020204" pitchFamily="34" charset="0"/>
                          <a:cs typeface="Arial" panose="020B0604020202020204" pitchFamily="34" charset="0"/>
                        </a:rPr>
                        <a:t>​</a:t>
                      </a:r>
                      <a:r>
                        <a:rPr lang="en-US" sz="1300" kern="1200" dirty="0">
                          <a:solidFill>
                            <a:schemeClr val="tx1"/>
                          </a:solidFill>
                          <a:effectLst/>
                          <a:latin typeface="Arial" panose="020B0604020202020204" pitchFamily="34" charset="0"/>
                          <a:ea typeface="+mn-ea"/>
                          <a:cs typeface="Arial" panose="020B0604020202020204" pitchFamily="34" charset="0"/>
                        </a:rPr>
                        <a:t>Project “The Grandma´s recipe” </a:t>
                      </a:r>
                      <a:endParaRPr lang="es-MX" sz="1300" kern="1200" dirty="0">
                        <a:solidFill>
                          <a:schemeClr val="tx1"/>
                        </a:solidFill>
                        <a:effectLst/>
                        <a:latin typeface="Arial" panose="020B0604020202020204" pitchFamily="34" charset="0"/>
                        <a:ea typeface="+mn-ea"/>
                        <a:cs typeface="Arial" panose="020B0604020202020204" pitchFamily="34" charset="0"/>
                      </a:endParaRPr>
                    </a:p>
                    <a:p>
                      <a:pPr algn="l" fontAlgn="base"/>
                      <a:endParaRPr lang="es-MX" sz="1300" b="0" i="0" dirty="0">
                        <a:solidFill>
                          <a:srgbClr val="000000"/>
                        </a:solidFill>
                        <a:effectLst/>
                        <a:latin typeface="Arial" panose="020B0604020202020204" pitchFamily="34" charset="0"/>
                        <a:cs typeface="Arial" panose="020B0604020202020204" pitchFamily="34" charset="0"/>
                      </a:endParaRPr>
                    </a:p>
                  </a:txBody>
                  <a:tcPr marL="67137" marR="67137" marT="33569" marB="3356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17774423"/>
                  </a:ext>
                </a:extLst>
              </a:tr>
            </a:tbl>
          </a:graphicData>
        </a:graphic>
      </p:graphicFrame>
      <p:sp>
        <p:nvSpPr>
          <p:cNvPr id="8" name="Rectangle 1">
            <a:extLst>
              <a:ext uri="{FF2B5EF4-FFF2-40B4-BE49-F238E27FC236}">
                <a16:creationId xmlns:a16="http://schemas.microsoft.com/office/drawing/2014/main" id="{1A376F39-501B-934E-B857-1EEBB7F398E2}"/>
              </a:ext>
            </a:extLst>
          </p:cNvPr>
          <p:cNvSpPr>
            <a:spLocks noChangeArrowheads="1"/>
          </p:cNvSpPr>
          <p:nvPr/>
        </p:nvSpPr>
        <p:spPr bwMode="auto">
          <a:xfrm>
            <a:off x="185102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Times" pitchFamily="2" charset="0"/>
              </a:rPr>
              <a:t> </a:t>
            </a:r>
            <a:endParaRPr kumimoji="0" lang="es-MX" altLang="es-MX"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16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585600973"/>
              </p:ext>
            </p:extLst>
          </p:nvPr>
        </p:nvGraphicFramePr>
        <p:xfrm>
          <a:off x="3774536" y="1271748"/>
          <a:ext cx="8128000" cy="387096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r>
                        <a:rPr lang="es-MX" sz="2800" dirty="0" err="1"/>
                        <a:t>Classwork</a:t>
                      </a:r>
                      <a:r>
                        <a:rPr lang="es-MX" sz="2800" baseline="0" dirty="0"/>
                        <a:t> / </a:t>
                      </a:r>
                      <a:r>
                        <a:rPr lang="es-MX" sz="2800" baseline="0" dirty="0" err="1"/>
                        <a:t>Homework</a:t>
                      </a:r>
                      <a:endParaRPr lang="es-MX" sz="2800" baseline="0" dirty="0"/>
                    </a:p>
                    <a:p>
                      <a:r>
                        <a:rPr lang="es-MX" sz="2800" baseline="0" dirty="0"/>
                        <a:t>Todas las actividades de participación y/o tareas asignadas en escuela en red</a:t>
                      </a:r>
                      <a:endParaRPr lang="es-MX" sz="2800" dirty="0"/>
                    </a:p>
                  </a:txBody>
                  <a:tcPr/>
                </a:tc>
                <a:tc>
                  <a:txBody>
                    <a:bodyPr/>
                    <a:lstStyle/>
                    <a:p>
                      <a:pPr algn="ctr"/>
                      <a:r>
                        <a:rPr lang="es-MX" sz="2800" b="1" dirty="0"/>
                        <a:t>40%</a:t>
                      </a:r>
                    </a:p>
                  </a:txBody>
                  <a:tcPr/>
                </a:tc>
                <a:extLst>
                  <a:ext uri="{0D108BD9-81ED-4DB2-BD59-A6C34878D82A}">
                    <a16:rowId xmlns:a16="http://schemas.microsoft.com/office/drawing/2014/main" val="10001"/>
                  </a:ext>
                </a:extLst>
              </a:tr>
              <a:tr h="370840">
                <a:tc>
                  <a:txBody>
                    <a:bodyPr/>
                    <a:lstStyle/>
                    <a:p>
                      <a:r>
                        <a:rPr lang="es-MX" sz="2800" dirty="0" err="1"/>
                        <a:t>Projects</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2"/>
                  </a:ext>
                </a:extLst>
              </a:tr>
              <a:tr h="370840">
                <a:tc>
                  <a:txBody>
                    <a:bodyPr/>
                    <a:lstStyle/>
                    <a:p>
                      <a:r>
                        <a:rPr lang="es-MX" sz="2800" dirty="0" err="1"/>
                        <a:t>Exam</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3"/>
                  </a:ext>
                </a:extLst>
              </a:tr>
              <a:tr h="370840">
                <a:tc>
                  <a:txBody>
                    <a:bodyPr/>
                    <a:lstStyle/>
                    <a:p>
                      <a:r>
                        <a:rPr lang="es-MX" sz="2800" dirty="0"/>
                        <a:t>Platforms (Cambridge/ELL)</a:t>
                      </a:r>
                    </a:p>
                  </a:txBody>
                  <a:tcPr/>
                </a:tc>
                <a:tc>
                  <a:txBody>
                    <a:bodyPr/>
                    <a:lstStyle/>
                    <a:p>
                      <a:pPr algn="ctr"/>
                      <a:r>
                        <a:rPr lang="es-MX" sz="2800" b="1" dirty="0"/>
                        <a:t>20%</a:t>
                      </a:r>
                    </a:p>
                  </a:txBody>
                  <a:tcPr/>
                </a:tc>
                <a:extLst>
                  <a:ext uri="{0D108BD9-81ED-4DB2-BD59-A6C34878D82A}">
                    <a16:rowId xmlns:a16="http://schemas.microsoft.com/office/drawing/2014/main" val="10004"/>
                  </a:ext>
                </a:extLst>
              </a:tr>
            </a:tbl>
          </a:graphicData>
        </a:graphic>
      </p:graphicFrame>
      <p:sp>
        <p:nvSpPr>
          <p:cNvPr id="7" name="6 Flecha arriba"/>
          <p:cNvSpPr/>
          <p:nvPr/>
        </p:nvSpPr>
        <p:spPr>
          <a:xfrm rot="5400000">
            <a:off x="712398" y="822824"/>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119958"/>
            <a:ext cx="3105511" cy="1015663"/>
          </a:xfrm>
          <a:prstGeom prst="rect">
            <a:avLst/>
          </a:prstGeom>
          <a:noFill/>
        </p:spPr>
        <p:txBody>
          <a:bodyPr wrap="square" rtlCol="0">
            <a:spAutoFit/>
          </a:bodyPr>
          <a:lstStyle/>
          <a:p>
            <a:pPr algn="ctr"/>
            <a:r>
              <a:rPr lang="es-MX" sz="2000" b="1" dirty="0" err="1"/>
              <a:t>Attendance</a:t>
            </a:r>
            <a:r>
              <a:rPr lang="es-MX" sz="2000" b="1" dirty="0"/>
              <a:t>, </a:t>
            </a:r>
            <a:r>
              <a:rPr lang="es-MX" sz="2000" b="1" dirty="0" err="1"/>
              <a:t>punctuality</a:t>
            </a:r>
            <a:r>
              <a:rPr lang="es-MX" sz="2000" b="1" dirty="0"/>
              <a:t>, </a:t>
            </a:r>
            <a:r>
              <a:rPr lang="es-MX" sz="2000" b="1" u="sng" dirty="0" err="1"/>
              <a:t>attitude</a:t>
            </a:r>
            <a:r>
              <a:rPr lang="es-MX" sz="2000" b="1" dirty="0"/>
              <a:t>, </a:t>
            </a:r>
            <a:r>
              <a:rPr lang="es-MX" sz="2000" b="1" dirty="0" err="1"/>
              <a:t>participation</a:t>
            </a:r>
            <a:r>
              <a:rPr lang="es-MX" sz="2000" b="1" dirty="0"/>
              <a:t>, </a:t>
            </a:r>
            <a:r>
              <a:rPr lang="es-MX" sz="2000" b="1" dirty="0" err="1"/>
              <a:t>respect</a:t>
            </a:r>
            <a:r>
              <a:rPr lang="es-MX" sz="2000" b="1" dirty="0"/>
              <a:t>, and </a:t>
            </a:r>
            <a:r>
              <a:rPr lang="es-MX" sz="2000" b="1" dirty="0" err="1"/>
              <a:t>classwork</a:t>
            </a:r>
            <a:r>
              <a:rPr lang="es-MX" sz="2000" b="1" dirty="0"/>
              <a:t>.</a:t>
            </a:r>
          </a:p>
        </p:txBody>
      </p:sp>
      <p:graphicFrame>
        <p:nvGraphicFramePr>
          <p:cNvPr id="10" name="9 Tabla"/>
          <p:cNvGraphicFramePr>
            <a:graphicFrameLocks noGrp="1"/>
          </p:cNvGraphicFramePr>
          <p:nvPr>
            <p:extLst>
              <p:ext uri="{D42A27DB-BD31-4B8C-83A1-F6EECF244321}">
                <p14:modId xmlns:p14="http://schemas.microsoft.com/office/powerpoint/2010/main" val="2541882870"/>
              </p:ext>
            </p:extLst>
          </p:nvPr>
        </p:nvGraphicFramePr>
        <p:xfrm>
          <a:off x="3764230" y="5142708"/>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4635970"/>
            <a:ext cx="3586760" cy="19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E74C531-1156-2ECC-A9DB-65855954408F}"/>
              </a:ext>
            </a:extLst>
          </p:cNvPr>
          <p:cNvPicPr>
            <a:picLocks noChangeAspect="1"/>
          </p:cNvPicPr>
          <p:nvPr/>
        </p:nvPicPr>
        <p:blipFill rotWithShape="1">
          <a:blip r:embed="rId2"/>
          <a:srcRect l="21628" t="23411" r="24302" b="13179"/>
          <a:stretch/>
        </p:blipFill>
        <p:spPr>
          <a:xfrm>
            <a:off x="691115" y="287405"/>
            <a:ext cx="10919638" cy="6337005"/>
          </a:xfrm>
          <a:prstGeom prst="rect">
            <a:avLst/>
          </a:prstGeom>
        </p:spPr>
      </p:pic>
    </p:spTree>
    <p:extLst>
      <p:ext uri="{BB962C8B-B14F-4D97-AF65-F5344CB8AC3E}">
        <p14:creationId xmlns:p14="http://schemas.microsoft.com/office/powerpoint/2010/main" val="3566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5011" y="1764981"/>
            <a:ext cx="11550315" cy="5047536"/>
          </a:xfrm>
          <a:prstGeom prst="rect">
            <a:avLst/>
          </a:prstGeom>
        </p:spPr>
        <p:txBody>
          <a:bodyPr wrap="square">
            <a:spAutoFit/>
          </a:bodyPr>
          <a:lstStyle/>
          <a:p>
            <a:pPr algn="just"/>
            <a:endParaRPr lang="es-MX" sz="2300" dirty="0">
              <a:latin typeface="Arial" panose="020B0604020202020204" pitchFamily="34" charset="0"/>
              <a:cs typeface="Arial" panose="020B0604020202020204" pitchFamily="34" charset="0"/>
            </a:endParaRPr>
          </a:p>
          <a:p>
            <a:pPr algn="just"/>
            <a:r>
              <a:rPr lang="es-MX" sz="2300" dirty="0">
                <a:latin typeface="Arial" panose="020B0604020202020204" pitchFamily="34" charset="0"/>
                <a:cs typeface="Arial" panose="020B0604020202020204" pitchFamily="34" charset="0"/>
              </a:rPr>
              <a:t>El estudiante </a:t>
            </a:r>
            <a:r>
              <a:rPr lang="es-MX" sz="2300" b="1" u="sng" dirty="0">
                <a:latin typeface="Arial" panose="020B0604020202020204" pitchFamily="34" charset="0"/>
                <a:cs typeface="Arial" panose="020B0604020202020204" pitchFamily="34" charset="0"/>
              </a:rPr>
              <a:t>acreditará el curso</a:t>
            </a:r>
            <a:r>
              <a:rPr lang="es-MX" sz="23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300" dirty="0">
              <a:latin typeface="Arial" panose="020B0604020202020204" pitchFamily="34" charset="0"/>
              <a:cs typeface="Arial" panose="020B0604020202020204" pitchFamily="34" charset="0"/>
            </a:endParaRPr>
          </a:p>
          <a:p>
            <a:pPr algn="just"/>
            <a:r>
              <a:rPr lang="es-MX" sz="2300" dirty="0">
                <a:latin typeface="Arial" panose="020B0604020202020204" pitchFamily="34" charset="0"/>
                <a:cs typeface="Arial" panose="020B0604020202020204" pitchFamily="34" charset="0"/>
              </a:rPr>
              <a:t>En caso de que al término del semestre el estudiante obtenga una calificación de </a:t>
            </a:r>
            <a:r>
              <a:rPr lang="es-MX" sz="2300" b="1" dirty="0">
                <a:latin typeface="Arial" panose="020B0604020202020204" pitchFamily="34" charset="0"/>
                <a:cs typeface="Arial" panose="020B0604020202020204" pitchFamily="34" charset="0"/>
              </a:rPr>
              <a:t>6 o inferior </a:t>
            </a:r>
            <a:r>
              <a:rPr lang="es-MX" sz="2300" dirty="0">
                <a:latin typeface="Arial" panose="020B0604020202020204" pitchFamily="34" charset="0"/>
                <a:cs typeface="Arial" panose="020B0604020202020204" pitchFamily="34" charset="0"/>
              </a:rPr>
              <a:t>y  </a:t>
            </a:r>
            <a:r>
              <a:rPr lang="es-MX" sz="2300" b="1" dirty="0">
                <a:latin typeface="Arial" panose="020B0604020202020204" pitchFamily="34" charset="0"/>
                <a:cs typeface="Arial" panose="020B0604020202020204" pitchFamily="34" charset="0"/>
              </a:rPr>
              <a:t>no</a:t>
            </a:r>
            <a:r>
              <a:rPr lang="es-MX" sz="2300" dirty="0">
                <a:latin typeface="Arial" panose="020B0604020202020204" pitchFamily="34" charset="0"/>
                <a:cs typeface="Arial" panose="020B0604020202020204" pitchFamily="34" charset="0"/>
              </a:rPr>
              <a:t> haya cumplido con los lineamientos establecidos (asistencia y acreditación del curso) , este deberá asistir a un curso de </a:t>
            </a:r>
            <a:r>
              <a:rPr lang="es-MX" sz="2300" b="1" dirty="0">
                <a:latin typeface="Arial" panose="020B0604020202020204" pitchFamily="34" charset="0"/>
                <a:cs typeface="Arial" panose="020B0604020202020204" pitchFamily="34" charset="0"/>
              </a:rPr>
              <a:t>regularización</a:t>
            </a:r>
            <a:r>
              <a:rPr lang="es-MX" sz="2300" dirty="0">
                <a:latin typeface="Arial" panose="020B0604020202020204" pitchFamily="34" charset="0"/>
                <a:cs typeface="Arial" panose="020B0604020202020204" pitchFamily="34" charset="0"/>
              </a:rPr>
              <a:t> que se llevará a cabo durante el período vacacional. Este curso es de carácter obligatorio y es requisito indispensable para llevar a cabo el proceso de </a:t>
            </a:r>
            <a:r>
              <a:rPr lang="es-MX" sz="2300" dirty="0" err="1">
                <a:latin typeface="Arial" panose="020B0604020202020204" pitchFamily="34" charset="0"/>
                <a:cs typeface="Arial" panose="020B0604020202020204" pitchFamily="34" charset="0"/>
              </a:rPr>
              <a:t>re-inscripción</a:t>
            </a:r>
            <a:r>
              <a:rPr lang="es-MX" sz="2300" dirty="0">
                <a:latin typeface="Arial" panose="020B0604020202020204" pitchFamily="34" charset="0"/>
                <a:cs typeface="Arial" panose="020B0604020202020204" pitchFamily="34" charset="0"/>
              </a:rPr>
              <a:t> al próximo semestre.</a:t>
            </a:r>
          </a:p>
          <a:p>
            <a:pPr algn="just"/>
            <a:endParaRPr lang="es-MX" sz="2300" dirty="0">
              <a:latin typeface="Arial" panose="020B0604020202020204" pitchFamily="34" charset="0"/>
              <a:cs typeface="Arial" panose="020B0604020202020204" pitchFamily="34" charset="0"/>
            </a:endParaRPr>
          </a:p>
          <a:p>
            <a:pPr algn="just"/>
            <a:r>
              <a:rPr lang="es-MX" sz="2300" dirty="0">
                <a:latin typeface="Arial" panose="020B0604020202020204" pitchFamily="34" charset="0"/>
                <a:cs typeface="Arial" panose="020B0604020202020204" pitchFamily="34" charset="0"/>
              </a:rPr>
              <a:t>El estudiante </a:t>
            </a:r>
            <a:r>
              <a:rPr lang="es-MX" sz="2300" b="1" u="sng" dirty="0">
                <a:latin typeface="Arial" panose="020B0604020202020204" pitchFamily="34" charset="0"/>
                <a:cs typeface="Arial" panose="020B0604020202020204" pitchFamily="34" charset="0"/>
              </a:rPr>
              <a:t>acreditará el nivel</a:t>
            </a:r>
            <a:r>
              <a:rPr lang="es-MX" sz="23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300" dirty="0">
                <a:latin typeface="Arial" panose="020B0604020202020204" pitchFamily="34" charset="0"/>
                <a:cs typeface="Arial" panose="020B0604020202020204" pitchFamily="34" charset="0"/>
              </a:rPr>
              <a:t>.</a:t>
            </a:r>
          </a:p>
        </p:txBody>
      </p:sp>
      <p:sp>
        <p:nvSpPr>
          <p:cNvPr id="4" name="1 Título"/>
          <p:cNvSpPr txBox="1">
            <a:spLocks/>
          </p:cNvSpPr>
          <p:nvPr/>
        </p:nvSpPr>
        <p:spPr>
          <a:xfrm>
            <a:off x="838200" y="282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a:solidFill>
                  <a:schemeClr val="tx2">
                    <a:lumMod val="60000"/>
                    <a:lumOff val="40000"/>
                  </a:schemeClr>
                </a:solidFill>
              </a:rPr>
              <a:t>NOTA IMPORTANTE</a:t>
            </a:r>
          </a:p>
        </p:txBody>
      </p:sp>
      <p:pic>
        <p:nvPicPr>
          <p:cNvPr id="5" name="Picture 2" descr="important – Bethune Academy">
            <a:extLst>
              <a:ext uri="{FF2B5EF4-FFF2-40B4-BE49-F238E27FC236}">
                <a16:creationId xmlns:a16="http://schemas.microsoft.com/office/drawing/2014/main" id="{92589D4A-234C-0FFA-B7C2-2D432AF08FE6}"/>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637" y="0"/>
            <a:ext cx="1686613" cy="167343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07CFC15-991F-2B64-894F-96F2AB506F23}"/>
              </a:ext>
            </a:extLst>
          </p:cNvPr>
          <p:cNvSpPr txBox="1"/>
          <p:nvPr/>
        </p:nvSpPr>
        <p:spPr>
          <a:xfrm>
            <a:off x="2085473" y="584810"/>
            <a:ext cx="9737559" cy="1508105"/>
          </a:xfrm>
          <a:prstGeom prst="rect">
            <a:avLst/>
          </a:prstGeom>
          <a:noFill/>
        </p:spPr>
        <p:txBody>
          <a:bodyPr wrap="square">
            <a:spAutoFit/>
          </a:bodyPr>
          <a:lstStyle/>
          <a:p>
            <a:pPr algn="just"/>
            <a:r>
              <a:rPr lang="es-MX" sz="2300" dirty="0">
                <a:latin typeface="Arial" panose="020B0604020202020204" pitchFamily="34" charset="0"/>
                <a:cs typeface="Arial" panose="020B0604020202020204" pitchFamily="34" charset="0"/>
              </a:rPr>
              <a:t>En caso de que el estudiante </a:t>
            </a:r>
            <a:r>
              <a:rPr lang="es-MX" sz="2300" b="1" u="sng" dirty="0">
                <a:latin typeface="Arial" panose="020B0604020202020204" pitchFamily="34" charset="0"/>
                <a:cs typeface="Arial" panose="020B0604020202020204" pitchFamily="34" charset="0"/>
              </a:rPr>
              <a:t>no logre </a:t>
            </a:r>
            <a:r>
              <a:rPr lang="es-MX" sz="2300" dirty="0">
                <a:latin typeface="Arial" panose="020B0604020202020204" pitchFamily="34" charset="0"/>
                <a:cs typeface="Arial" panose="020B0604020202020204" pitchFamily="34" charset="0"/>
              </a:rPr>
              <a:t>el desarrollo de las habilidades necesarias para obtener el nivel de inglés que esté cursando, se evaluará con base en el desempeño del estudiante, sin embargo, tendrá que </a:t>
            </a:r>
            <a:r>
              <a:rPr lang="es-MX" sz="2300" b="1" u="sng" dirty="0">
                <a:latin typeface="Arial" panose="020B0604020202020204" pitchFamily="34" charset="0"/>
                <a:cs typeface="Arial" panose="020B0604020202020204" pitchFamily="34" charset="0"/>
              </a:rPr>
              <a:t>cursar nuevamente </a:t>
            </a:r>
            <a:r>
              <a:rPr lang="es-MX" sz="2300" dirty="0">
                <a:latin typeface="Arial" panose="020B0604020202020204" pitchFamily="34" charset="0"/>
                <a:cs typeface="Arial" panose="020B0604020202020204" pitchFamily="34" charset="0"/>
              </a:rPr>
              <a:t>el nivel.</a:t>
            </a:r>
          </a:p>
        </p:txBody>
      </p:sp>
    </p:spTree>
    <p:extLst>
      <p:ext uri="{BB962C8B-B14F-4D97-AF65-F5344CB8AC3E}">
        <p14:creationId xmlns:p14="http://schemas.microsoft.com/office/powerpoint/2010/main" val="110340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493386"/>
            <a:ext cx="11946090" cy="5221313"/>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Course Materials: </a:t>
            </a:r>
            <a:r>
              <a:rPr lang="en-US" dirty="0">
                <a:latin typeface="Arial" panose="020B0604020202020204" pitchFamily="34" charset="0"/>
                <a:cs typeface="Arial" panose="020B0604020202020204" pitchFamily="34" charset="0"/>
              </a:rPr>
              <a:t>Failure to bring the book results in losing points per day.</a:t>
            </a:r>
          </a:p>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a:t>
            </a:r>
            <a:r>
              <a:rPr lang="en-US" dirty="0">
                <a:highlight>
                  <a:srgbClr val="FFFF00"/>
                </a:highlight>
                <a:latin typeface="Arial" panose="020B0604020202020204" pitchFamily="34" charset="0"/>
                <a:cs typeface="Arial" panose="020B0604020202020204" pitchFamily="34" charset="0"/>
              </a:rPr>
              <a:t>the maximum passing grade will be  6</a:t>
            </a:r>
            <a:endParaRPr lang="en-US" b="1" dirty="0">
              <a:highlight>
                <a:srgbClr val="FFFF00"/>
              </a:highlight>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Grading: </a:t>
            </a:r>
            <a:r>
              <a:rPr lang="en-US" dirty="0">
                <a:latin typeface="Arial" panose="020B0604020202020204" pitchFamily="34" charset="0"/>
                <a:cs typeface="Arial" panose="020B0604020202020204" pitchFamily="34" charset="0"/>
              </a:rPr>
              <a:t>Your course grade will depend on performance on tests, speeches given, and participation. Satisfactory participation means completing the tasks assigned in class and interacting with your classmates in </a:t>
            </a:r>
            <a:r>
              <a:rPr lang="en-US" b="1" dirty="0">
                <a:latin typeface="Arial" panose="020B0604020202020204" pitchFamily="34" charset="0"/>
                <a:cs typeface="Arial" panose="020B0604020202020204" pitchFamily="34" charset="0"/>
              </a:rPr>
              <a:t>English at all times</a:t>
            </a:r>
            <a:r>
              <a:rPr lang="en-US" dirty="0">
                <a:latin typeface="Arial" panose="020B0604020202020204" pitchFamily="34" charset="0"/>
                <a:cs typeface="Arial" panose="020B0604020202020204" pitchFamily="34" charset="0"/>
              </a:rPr>
              <a:t>. Quizzes, tests, speeches, and other presentations cannot be made up unless the student has an excuse absence by ENEP. This means that if a student is not in class for this work, he or she will receive a grade of 0 for the missed work. </a:t>
            </a:r>
          </a:p>
          <a:p>
            <a:pPr algn="just">
              <a:lnSpc>
                <a:spcPct val="160000"/>
              </a:lnSpc>
            </a:pPr>
            <a:r>
              <a:rPr lang="en-US" b="1" dirty="0">
                <a:latin typeface="Arial" panose="020B0604020202020204" pitchFamily="34" charset="0"/>
                <a:cs typeface="Arial" panose="020B0604020202020204" pitchFamily="34" charset="0"/>
              </a:rPr>
              <a:t>Online requirements: </a:t>
            </a:r>
            <a:r>
              <a:rPr lang="en-US" dirty="0">
                <a:latin typeface="Arial" panose="020B0604020202020204" pitchFamily="34" charset="0"/>
                <a:cs typeface="Arial" panose="020B0604020202020204" pitchFamily="34" charset="0"/>
              </a:rPr>
              <a:t>Student must attend every online session at the scheduled time, student must attend neat and wear the school uniform, an absence will be marked if the student doesn't attend the session or doesn´t answer when is called to participate at any time of the class. </a:t>
            </a:r>
            <a:endParaRPr lang="en-US" b="1" dirty="0">
              <a:latin typeface="Arial" panose="020B0604020202020204" pitchFamily="34" charset="0"/>
              <a:cs typeface="Arial" panose="020B0604020202020204" pitchFamily="34" charset="0"/>
            </a:endParaRPr>
          </a:p>
        </p:txBody>
      </p:sp>
      <p:pic>
        <p:nvPicPr>
          <p:cNvPr id="2050" name="Picture 2" descr="School Policies | Skelton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771" y="500513"/>
            <a:ext cx="25908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46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2917700" y="711263"/>
            <a:ext cx="9019806" cy="3218638"/>
          </a:xfrm>
          <a:prstGeom prst="rect">
            <a:avLst/>
          </a:prstGeom>
        </p:spPr>
        <p:txBody>
          <a:bodyPr wrap="square">
            <a:spAutoFit/>
          </a:bodyPr>
          <a:lstStyle/>
          <a:p>
            <a:pPr lvl="0" algn="just"/>
            <a:endParaRPr lang="es-ES" sz="1500" dirty="0"/>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Have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all</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materials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ready</a:t>
            </a:r>
            <a:r>
              <a:rPr lang="es-ES" sz="1500" dirty="0">
                <a:latin typeface="Arial" panose="020B0604020202020204" pitchFamily="34" charset="0"/>
                <a:cs typeface="Arial" panose="020B0604020202020204" pitchFamily="34" charset="0"/>
              </a:rPr>
              <a:t>. </a:t>
            </a:r>
          </a:p>
          <a:p>
            <a:pPr marL="342900" indent="-342900" algn="just">
              <a:lnSpc>
                <a:spcPct val="160000"/>
              </a:lnSpc>
              <a:buFont typeface="Wingdings" panose="05000000000000000000" pitchFamily="2" charset="2"/>
              <a:buChar char="ü"/>
            </a:pPr>
            <a:r>
              <a:rPr lang="en-US" sz="1500" dirty="0">
                <a:latin typeface="Arial" panose="020B0604020202020204" pitchFamily="34" charset="0"/>
                <a:cs typeface="Arial" panose="020B0604020202020204" pitchFamily="34" charset="0"/>
              </a:rPr>
              <a:t>Be on time. </a:t>
            </a: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Participate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during</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class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raising</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hand</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Respect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classmates´participation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without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interrupting</a:t>
            </a:r>
            <a:endParaRPr lang="es-ES" sz="1500" dirty="0">
              <a:latin typeface="Arial" panose="020B0604020202020204" pitchFamily="34" charset="0"/>
              <a:cs typeface="Arial" panose="020B0604020202020204" pitchFamily="34" charset="0"/>
            </a:endParaRPr>
          </a:p>
          <a:p>
            <a:pPr marL="342900" indent="-342900" algn="just">
              <a:lnSpc>
                <a:spcPct val="160000"/>
              </a:lnSpc>
              <a:buFont typeface="Wingdings" panose="05000000000000000000" pitchFamily="2" charset="2"/>
              <a:buChar char="ü"/>
            </a:pPr>
            <a:r>
              <a:rPr lang="es-ES" sz="1500" dirty="0">
                <a:latin typeface="Arial" panose="020B0604020202020204" pitchFamily="34" charset="0"/>
                <a:cs typeface="Arial" panose="020B0604020202020204" pitchFamily="34" charset="0"/>
              </a:rPr>
              <a:t>Do </a:t>
            </a:r>
            <a:r>
              <a:rPr lang="es-ES" sz="1500" dirty="0" err="1">
                <a:latin typeface="Arial" panose="020B0604020202020204" pitchFamily="34" charset="0"/>
                <a:cs typeface="Arial" panose="020B0604020202020204" pitchFamily="34" charset="0"/>
              </a:rPr>
              <a:t>not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eat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during</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class</a:t>
            </a:r>
            <a:r>
              <a:rPr lang="es-ES" sz="1500" dirty="0">
                <a:latin typeface="Arial" panose="020B0604020202020204" pitchFamily="34" charset="0"/>
                <a:cs typeface="Arial" panose="020B0604020202020204" pitchFamily="34" charset="0"/>
              </a:rPr>
              <a:t> </a:t>
            </a: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Check</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always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inbox</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for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any</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announcement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from</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your</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teacher</a:t>
            </a:r>
            <a:r>
              <a:rPr lang="es-ES" sz="1500" dirty="0">
                <a:latin typeface="Arial" panose="020B0604020202020204" pitchFamily="34" charset="0"/>
                <a:cs typeface="Arial" panose="020B0604020202020204" pitchFamily="34" charset="0"/>
              </a:rPr>
              <a:t>.</a:t>
            </a: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Submit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homework</a:t>
            </a:r>
            <a:r>
              <a:rPr lang="es-ES" sz="1500" dirty="0">
                <a:latin typeface="Arial" panose="020B0604020202020204" pitchFamily="34" charset="0"/>
                <a:cs typeface="Arial" panose="020B0604020202020204" pitchFamily="34" charset="0"/>
              </a:rPr>
              <a:t> and </a:t>
            </a:r>
            <a:r>
              <a:rPr lang="es-ES" sz="1500" dirty="0" err="1">
                <a:latin typeface="Arial" panose="020B0604020202020204" pitchFamily="34" charset="0"/>
                <a:cs typeface="Arial" panose="020B0604020202020204" pitchFamily="34" charset="0"/>
              </a:rPr>
              <a:t>requirements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on</a:t>
            </a:r>
            <a:r>
              <a:rPr lang="es-ES" sz="1500" dirty="0">
                <a:latin typeface="Arial" panose="020B0604020202020204" pitchFamily="34" charset="0"/>
                <a:cs typeface="Arial" panose="020B0604020202020204" pitchFamily="34" charset="0"/>
              </a:rPr>
              <a:t> time.</a:t>
            </a:r>
          </a:p>
          <a:p>
            <a:pPr marL="342900" indent="-342900" algn="just">
              <a:lnSpc>
                <a:spcPct val="160000"/>
              </a:lnSpc>
              <a:buFont typeface="Wingdings" panose="05000000000000000000" pitchFamily="2" charset="2"/>
              <a:buChar char="ü"/>
            </a:pPr>
            <a:r>
              <a:rPr lang="es-ES" sz="1500" dirty="0" err="1">
                <a:latin typeface="Arial" panose="020B0604020202020204" pitchFamily="34" charset="0"/>
                <a:cs typeface="Arial" panose="020B0604020202020204" pitchFamily="34" charset="0"/>
              </a:rPr>
              <a:t>Don´t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hesitate</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to</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aks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questions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on</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things</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you</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don´t</a:t>
            </a:r>
            <a:r>
              <a:rPr lang="es-ES" sz="1500" dirty="0">
                <a:latin typeface="Arial" panose="020B0604020202020204" pitchFamily="34" charset="0"/>
                <a:cs typeface="Arial" panose="020B0604020202020204" pitchFamily="34" charset="0"/>
              </a:rPr>
              <a:t> </a:t>
            </a:r>
            <a:r>
              <a:rPr lang="es-ES" sz="1500" dirty="0" err="1">
                <a:latin typeface="Arial" panose="020B0604020202020204" pitchFamily="34" charset="0"/>
                <a:cs typeface="Arial" panose="020B0604020202020204" pitchFamily="34" charset="0"/>
              </a:rPr>
              <a:t>understand</a:t>
            </a:r>
            <a:r>
              <a:rPr lang="es-ES" sz="1450" dirty="0">
                <a:latin typeface="Arial" panose="020B0604020202020204" pitchFamily="34" charset="0"/>
                <a:cs typeface="Arial" panose="020B0604020202020204" pitchFamily="34" charset="0"/>
              </a:rPr>
              <a:t>.</a:t>
            </a:r>
          </a:p>
          <a:p>
            <a:pPr marL="342900" indent="-342900" algn="just">
              <a:lnSpc>
                <a:spcPct val="160000"/>
              </a:lnSpc>
              <a:buFont typeface="Wingdings" panose="05000000000000000000" pitchFamily="2" charset="2"/>
              <a:buChar char="ü"/>
            </a:pPr>
            <a:r>
              <a:rPr lang="es-ES" sz="1450" dirty="0" err="1">
                <a:latin typeface="Arial" panose="020B0604020202020204" pitchFamily="34" charset="0"/>
                <a:cs typeface="Arial" panose="020B0604020202020204" pitchFamily="34" charset="0"/>
              </a:rPr>
              <a:t>Respect</a:t>
            </a:r>
            <a:r>
              <a:rPr lang="es-ES" sz="1450" dirty="0">
                <a:latin typeface="Arial" panose="020B0604020202020204" pitchFamily="34" charset="0"/>
                <a:cs typeface="Arial" panose="020B0604020202020204" pitchFamily="34" charset="0"/>
              </a:rPr>
              <a:t> </a:t>
            </a:r>
            <a:r>
              <a:rPr lang="es-ES" sz="1450" dirty="0" err="1">
                <a:latin typeface="Arial" panose="020B0604020202020204" pitchFamily="34" charset="0"/>
                <a:cs typeface="Arial" panose="020B0604020202020204" pitchFamily="34" charset="0"/>
              </a:rPr>
              <a:t>the</a:t>
            </a:r>
            <a:r>
              <a:rPr lang="es-ES" sz="1450" dirty="0">
                <a:latin typeface="Arial" panose="020B0604020202020204" pitchFamily="34" charset="0"/>
                <a:cs typeface="Arial" panose="020B0604020202020204" pitchFamily="34" charset="0"/>
              </a:rPr>
              <a:t> </a:t>
            </a:r>
            <a:r>
              <a:rPr lang="es-ES" sz="1450" dirty="0" err="1">
                <a:latin typeface="Arial" panose="020B0604020202020204" pitchFamily="34" charset="0"/>
                <a:cs typeface="Arial" panose="020B0604020202020204" pitchFamily="34" charset="0"/>
              </a:rPr>
              <a:t>teacher</a:t>
            </a:r>
            <a:r>
              <a:rPr lang="es-ES" sz="1450" dirty="0">
                <a:latin typeface="Arial" panose="020B0604020202020204" pitchFamily="34" charset="0"/>
                <a:cs typeface="Arial" panose="020B0604020202020204" pitchFamily="34" charset="0"/>
              </a:rPr>
              <a:t> and </a:t>
            </a:r>
            <a:r>
              <a:rPr lang="es-ES" sz="1450" dirty="0" err="1">
                <a:latin typeface="Arial" panose="020B0604020202020204" pitchFamily="34" charset="0"/>
                <a:cs typeface="Arial" panose="020B0604020202020204" pitchFamily="34" charset="0"/>
              </a:rPr>
              <a:t>partners</a:t>
            </a:r>
            <a:r>
              <a:rPr lang="es-ES" sz="1450" dirty="0">
                <a:latin typeface="Arial" panose="020B0604020202020204" pitchFamily="34" charset="0"/>
                <a:cs typeface="Arial" panose="020B0604020202020204" pitchFamily="34" charset="0"/>
              </a:rPr>
              <a:t> </a:t>
            </a:r>
          </a:p>
        </p:txBody>
      </p:sp>
      <p:sp>
        <p:nvSpPr>
          <p:cNvPr id="5" name="Rectángulo 4"/>
          <p:cNvSpPr/>
          <p:nvPr/>
        </p:nvSpPr>
        <p:spPr>
          <a:xfrm>
            <a:off x="3004135" y="4755140"/>
            <a:ext cx="8992247" cy="1780809"/>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Arrive late or miss the class.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Sleep during a class.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Read or do anything during class which is not related to class activities.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Speak Spanish in class.</a:t>
            </a:r>
          </a:p>
          <a:p>
            <a:pPr marL="285750" lvl="0" indent="-285750" algn="just">
              <a:lnSpc>
                <a:spcPct val="150000"/>
              </a:lnSpc>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Disrespect teacher or classmates during the class.</a:t>
            </a:r>
          </a:p>
        </p:txBody>
      </p:sp>
      <p:sp>
        <p:nvSpPr>
          <p:cNvPr id="6" name="Rectángulo 5"/>
          <p:cNvSpPr/>
          <p:nvPr/>
        </p:nvSpPr>
        <p:spPr>
          <a:xfrm>
            <a:off x="-27296" y="4772885"/>
            <a:ext cx="3031431" cy="646331"/>
          </a:xfrm>
          <a:prstGeom prst="rect">
            <a:avLst/>
          </a:prstGeom>
        </p:spPr>
        <p:txBody>
          <a:bodyPr wrap="square">
            <a:spAutoFit/>
          </a:bodyPr>
          <a:lstStyle/>
          <a:p>
            <a:pPr lvl="0" algn="ctr"/>
            <a:r>
              <a:rPr lang="en-US" b="1" dirty="0">
                <a:solidFill>
                  <a:prstClr val="black"/>
                </a:solidFill>
                <a:latin typeface="Arial" panose="020B0604020202020204" pitchFamily="34" charset="0"/>
                <a:cs typeface="Arial" panose="020B0604020202020204" pitchFamily="34" charset="0"/>
              </a:rPr>
              <a:t>Class participation grade will be affected if you:</a:t>
            </a:r>
          </a:p>
        </p:txBody>
      </p:sp>
      <p:sp>
        <p:nvSpPr>
          <p:cNvPr id="7" name="Flecha derecha 6"/>
          <p:cNvSpPr/>
          <p:nvPr/>
        </p:nvSpPr>
        <p:spPr>
          <a:xfrm>
            <a:off x="1498333" y="5532819"/>
            <a:ext cx="1419367" cy="36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Picture 2" descr="How to Say PLEASE in Thai | Learn Thai from a White Gu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1" t="6154" r="6026" b="6366"/>
          <a:stretch/>
        </p:blipFill>
        <p:spPr bwMode="auto">
          <a:xfrm>
            <a:off x="163771" y="1428149"/>
            <a:ext cx="2650587" cy="2365932"/>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82665" y="40435"/>
            <a:ext cx="4633712" cy="6786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dirty="0" err="1">
                <a:solidFill>
                  <a:schemeClr val="tx2">
                    <a:lumMod val="60000"/>
                    <a:lumOff val="40000"/>
                  </a:schemeClr>
                </a:solidFill>
                <a:latin typeface="Comic Sans MS" panose="030F0702030302020204" pitchFamily="66" charset="0"/>
              </a:rPr>
              <a:t>Course</a:t>
            </a:r>
            <a:r>
              <a:rPr lang="es-MX" sz="5400" b="1" dirty="0">
                <a:solidFill>
                  <a:schemeClr val="tx2">
                    <a:lumMod val="60000"/>
                    <a:lumOff val="40000"/>
                  </a:schemeClr>
                </a:solidFill>
                <a:latin typeface="Comic Sans MS" panose="030F0702030302020204" pitchFamily="66" charset="0"/>
              </a:rPr>
              <a:t> rules</a:t>
            </a:r>
          </a:p>
        </p:txBody>
      </p:sp>
      <p:grpSp>
        <p:nvGrpSpPr>
          <p:cNvPr id="10" name="Grupo 9">
            <a:extLst>
              <a:ext uri="{FF2B5EF4-FFF2-40B4-BE49-F238E27FC236}">
                <a16:creationId xmlns:a16="http://schemas.microsoft.com/office/drawing/2014/main" id="{5C711803-635F-6A73-A088-3AD0D8B10B0B}"/>
              </a:ext>
            </a:extLst>
          </p:cNvPr>
          <p:cNvGrpSpPr/>
          <p:nvPr/>
        </p:nvGrpSpPr>
        <p:grpSpPr>
          <a:xfrm>
            <a:off x="8919411" y="3015916"/>
            <a:ext cx="3272589" cy="2422358"/>
            <a:chOff x="8919411" y="3015916"/>
            <a:chExt cx="3272589" cy="2422358"/>
          </a:xfrm>
        </p:grpSpPr>
        <p:pic>
          <p:nvPicPr>
            <p:cNvPr id="1026" name="Picture 2" descr="Quotes respect to others The 65 respecting others quotes and sayings to  respect yourself | Dogtrainingobedienceschool.com">
              <a:extLst>
                <a:ext uri="{FF2B5EF4-FFF2-40B4-BE49-F238E27FC236}">
                  <a16:creationId xmlns:a16="http://schemas.microsoft.com/office/drawing/2014/main" id="{A0797ACB-43CC-5E11-9B14-28A7FD556A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9" t="3424" r="-321" b="20951"/>
            <a:stretch/>
          </p:blipFill>
          <p:spPr bwMode="auto">
            <a:xfrm>
              <a:off x="8919411" y="3015916"/>
              <a:ext cx="3272589" cy="2422358"/>
            </a:xfrm>
            <a:prstGeom prst="heart">
              <a:avLst/>
            </a:prstGeom>
            <a:noFill/>
            <a:extLst>
              <a:ext uri="{909E8E84-426E-40DD-AFC4-6F175D3DCCD1}">
                <a14:hiddenFill xmlns:a14="http://schemas.microsoft.com/office/drawing/2010/main">
                  <a:solidFill>
                    <a:srgbClr val="FFFFFF"/>
                  </a:solidFill>
                </a14:hiddenFill>
              </a:ext>
            </a:extLst>
          </p:spPr>
        </p:pic>
        <p:pic>
          <p:nvPicPr>
            <p:cNvPr id="2" name="Picture 2" descr="Quotes respect to others The 65 respecting others quotes and sayings to  respect yourself | Dogtrainingobedienceschool.com">
              <a:extLst>
                <a:ext uri="{FF2B5EF4-FFF2-40B4-BE49-F238E27FC236}">
                  <a16:creationId xmlns:a16="http://schemas.microsoft.com/office/drawing/2014/main" id="{E1543C76-3E48-8667-D31D-663EE79D49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923" t="3119" r="-165" b="82107"/>
            <a:stretch/>
          </p:blipFill>
          <p:spPr bwMode="auto">
            <a:xfrm>
              <a:off x="10138611" y="4788569"/>
              <a:ext cx="882316" cy="3665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Quotes respect to others The 65 respecting others quotes and sayings to  respect yourself | Dogtrainingobedienceschool.com">
              <a:extLst>
                <a:ext uri="{FF2B5EF4-FFF2-40B4-BE49-F238E27FC236}">
                  <a16:creationId xmlns:a16="http://schemas.microsoft.com/office/drawing/2014/main" id="{50965AD1-81FD-2123-93E4-A9861F5199E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923" t="3119" r="-165" b="82107"/>
            <a:stretch/>
          </p:blipFill>
          <p:spPr bwMode="auto">
            <a:xfrm>
              <a:off x="9986213" y="4764507"/>
              <a:ext cx="733584" cy="3047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795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H3akqBwYfo">
            <a:extLst>
              <a:ext uri="{FF2B5EF4-FFF2-40B4-BE49-F238E27FC236}">
                <a16:creationId xmlns:a16="http://schemas.microsoft.com/office/drawing/2014/main" id="{8D8FC063-AB4B-4B46-5085-6271EB65EE02}"/>
              </a:ext>
            </a:extLst>
          </p:cNvPr>
          <p:cNvPicPr>
            <a:picLocks noRot="1" noChangeAspect="1"/>
          </p:cNvPicPr>
          <p:nvPr>
            <a:videoFile r:link="rId1"/>
          </p:nvPr>
        </p:nvPicPr>
        <p:blipFill>
          <a:blip r:embed="rId3"/>
          <a:stretch>
            <a:fillRect/>
          </a:stretch>
        </p:blipFill>
        <p:spPr>
          <a:xfrm>
            <a:off x="387531" y="444953"/>
            <a:ext cx="11316789" cy="6217104"/>
          </a:xfrm>
          <a:prstGeom prst="rect">
            <a:avLst/>
          </a:prstGeom>
        </p:spPr>
      </p:pic>
      <p:sp>
        <p:nvSpPr>
          <p:cNvPr id="6" name="Rectángulo 5">
            <a:extLst>
              <a:ext uri="{FF2B5EF4-FFF2-40B4-BE49-F238E27FC236}">
                <a16:creationId xmlns:a16="http://schemas.microsoft.com/office/drawing/2014/main" id="{DD520023-2E15-D91F-37EC-0E26056B3A03}"/>
              </a:ext>
            </a:extLst>
          </p:cNvPr>
          <p:cNvSpPr/>
          <p:nvPr/>
        </p:nvSpPr>
        <p:spPr>
          <a:xfrm>
            <a:off x="163505" y="0"/>
            <a:ext cx="7569705" cy="646331"/>
          </a:xfrm>
          <a:prstGeom prst="rect">
            <a:avLst/>
          </a:prstGeom>
        </p:spPr>
        <p:txBody>
          <a:bodyPr wrap="square">
            <a:spAutoFit/>
          </a:bodyPr>
          <a:lstStyle/>
          <a:p>
            <a:r>
              <a:rPr lang="es-MX" dirty="0">
                <a:hlinkClick r:id="rId4"/>
              </a:rPr>
              <a:t>https://www.youtube.com/watch?v=FH3akqBwYfo</a:t>
            </a:r>
            <a:endParaRPr lang="es-MX" dirty="0"/>
          </a:p>
          <a:p>
            <a:endParaRPr lang="es-MX" dirty="0"/>
          </a:p>
        </p:txBody>
      </p:sp>
    </p:spTree>
    <p:extLst>
      <p:ext uri="{BB962C8B-B14F-4D97-AF65-F5344CB8AC3E}">
        <p14:creationId xmlns:p14="http://schemas.microsoft.com/office/powerpoint/2010/main" val="241655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t3.gstatic.com/images?q=tbn:ANd9GcQhNalRX0_UN1_bdjF9Kmq0TDZirc6RoPjBhcmL5inLKVSEd_7W">
            <a:extLst>
              <a:ext uri="{FF2B5EF4-FFF2-40B4-BE49-F238E27FC236}">
                <a16:creationId xmlns:a16="http://schemas.microsoft.com/office/drawing/2014/main" id="{4E47ABC3-D125-4610-8507-C6749CC1EBCC}"/>
              </a:ext>
            </a:extLst>
          </p:cNvPr>
          <p:cNvPicPr>
            <a:picLocks noChangeAspect="1" noChangeArrowheads="1"/>
          </p:cNvPicPr>
          <p:nvPr/>
        </p:nvPicPr>
        <p:blipFill>
          <a:blip r:embed="rId2" cstate="print"/>
          <a:srcRect/>
          <a:stretch>
            <a:fillRect/>
          </a:stretch>
        </p:blipFill>
        <p:spPr bwMode="auto">
          <a:xfrm rot="20299810">
            <a:off x="1220612" y="1193086"/>
            <a:ext cx="5701940" cy="4484925"/>
          </a:xfrm>
          <a:prstGeom prst="rect">
            <a:avLst/>
          </a:prstGeom>
          <a:noFill/>
        </p:spPr>
      </p:pic>
      <p:sp>
        <p:nvSpPr>
          <p:cNvPr id="4" name="CuadroTexto 3">
            <a:extLst>
              <a:ext uri="{FF2B5EF4-FFF2-40B4-BE49-F238E27FC236}">
                <a16:creationId xmlns:a16="http://schemas.microsoft.com/office/drawing/2014/main" id="{3E7FA80A-F2B3-495E-02EE-82E1E7E45B22}"/>
              </a:ext>
            </a:extLst>
          </p:cNvPr>
          <p:cNvSpPr txBox="1"/>
          <p:nvPr/>
        </p:nvSpPr>
        <p:spPr>
          <a:xfrm>
            <a:off x="2642533" y="5993063"/>
            <a:ext cx="7902428" cy="461665"/>
          </a:xfrm>
          <a:prstGeom prst="rect">
            <a:avLst/>
          </a:prstGeom>
          <a:noFill/>
        </p:spPr>
        <p:txBody>
          <a:bodyPr wrap="square">
            <a:spAutoFit/>
          </a:bodyPr>
          <a:lstStyle/>
          <a:p>
            <a:pPr marL="0" indent="0" algn="ctr">
              <a:buNone/>
            </a:pPr>
            <a:r>
              <a:rPr lang="en-US" sz="2400" dirty="0">
                <a:solidFill>
                  <a:srgbClr val="990099"/>
                </a:solidFill>
                <a:latin typeface="Bernard MT Condensed" panose="02050806060905020404" pitchFamily="18" charset="0"/>
                <a:cs typeface="Arial" panose="020B0604020202020204" pitchFamily="34" charset="0"/>
              </a:rPr>
              <a:t>Teacher: GUADALUPE DEL ROCIO ROBLEDO CORPUS</a:t>
            </a:r>
            <a:endParaRPr lang="es-ES" sz="2400" dirty="0">
              <a:solidFill>
                <a:srgbClr val="990099"/>
              </a:solidFill>
              <a:latin typeface="Bernard MT Condensed" panose="02050806060905020404" pitchFamily="18" charset="0"/>
              <a:cs typeface="Arial" panose="020B0604020202020204" pitchFamily="34" charset="0"/>
            </a:endParaRPr>
          </a:p>
        </p:txBody>
      </p:sp>
    </p:spTree>
    <p:extLst>
      <p:ext uri="{BB962C8B-B14F-4D97-AF65-F5344CB8AC3E}">
        <p14:creationId xmlns:p14="http://schemas.microsoft.com/office/powerpoint/2010/main" val="173871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id="{6B26BA91-6960-51B3-A934-8EEECBF9CC3E}"/>
              </a:ext>
            </a:extLst>
          </p:cNvPr>
          <p:cNvSpPr txBox="1">
            <a:spLocks/>
          </p:cNvSpPr>
          <p:nvPr/>
        </p:nvSpPr>
        <p:spPr>
          <a:xfrm>
            <a:off x="1674187" y="4629837"/>
            <a:ext cx="9144000" cy="5565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2400" dirty="0">
              <a:solidFill>
                <a:srgbClr val="990099"/>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30D5E9F-94E4-0D6B-55EE-7D085B28F0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31791" y="0"/>
            <a:ext cx="1977839" cy="1944398"/>
          </a:xfrm>
          <a:prstGeom prst="rect">
            <a:avLst/>
          </a:prstGeom>
          <a:noFill/>
        </p:spPr>
      </p:pic>
      <p:sp>
        <p:nvSpPr>
          <p:cNvPr id="7" name="3 Rectángulo">
            <a:extLst>
              <a:ext uri="{FF2B5EF4-FFF2-40B4-BE49-F238E27FC236}">
                <a16:creationId xmlns:a16="http://schemas.microsoft.com/office/drawing/2014/main" id="{2A6F73DD-DA40-85D8-242D-A56DFCA6B18B}"/>
              </a:ext>
            </a:extLst>
          </p:cNvPr>
          <p:cNvSpPr/>
          <p:nvPr/>
        </p:nvSpPr>
        <p:spPr>
          <a:xfrm>
            <a:off x="4132797" y="6151287"/>
            <a:ext cx="3813865" cy="646331"/>
          </a:xfrm>
          <a:prstGeom prst="rect">
            <a:avLst/>
          </a:prstGeom>
        </p:spPr>
        <p:txBody>
          <a:bodyPr wrap="none">
            <a:spAutoFit/>
          </a:bodyPr>
          <a:lstStyle/>
          <a:p>
            <a:pPr lvl="0" algn="ctr"/>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a:p>
            <a:pPr lvl="0" algn="ctr"/>
            <a:r>
              <a:rPr lang="es-MX" altLang="es-ES" b="1" dirty="0">
                <a:solidFill>
                  <a:prstClr val="black"/>
                </a:solidFill>
                <a:latin typeface="Arial" panose="020B0604020202020204" pitchFamily="34" charset="0"/>
                <a:cs typeface="Arial" panose="020B0604020202020204" pitchFamily="34" charset="0"/>
              </a:rPr>
              <a:t>Term: </a:t>
            </a:r>
            <a:r>
              <a:rPr lang="es-MX" altLang="es-ES" dirty="0">
                <a:solidFill>
                  <a:prstClr val="black"/>
                </a:solidFill>
                <a:latin typeface="Arial" panose="020B0604020202020204" pitchFamily="34" charset="0"/>
                <a:cs typeface="Arial" panose="020B0604020202020204" pitchFamily="34" charset="0"/>
              </a:rPr>
              <a:t> </a:t>
            </a:r>
            <a:r>
              <a:rPr lang="es-MX" altLang="es-ES" dirty="0" err="1">
                <a:solidFill>
                  <a:prstClr val="black"/>
                </a:solidFill>
                <a:latin typeface="Arial" panose="020B0604020202020204" pitchFamily="34" charset="0"/>
                <a:cs typeface="Arial" panose="020B0604020202020204" pitchFamily="34" charset="0"/>
              </a:rPr>
              <a:t>February-July</a:t>
            </a:r>
            <a:r>
              <a:rPr lang="es-MX" altLang="es-ES" dirty="0">
                <a:solidFill>
                  <a:prstClr val="black"/>
                </a:solidFill>
                <a:latin typeface="Arial" panose="020B0604020202020204" pitchFamily="34" charset="0"/>
                <a:cs typeface="Arial" panose="020B0604020202020204" pitchFamily="34" charset="0"/>
              </a:rPr>
              <a:t> 2023</a:t>
            </a:r>
          </a:p>
        </p:txBody>
      </p:sp>
      <p:sp>
        <p:nvSpPr>
          <p:cNvPr id="8" name="CuadroTexto 7">
            <a:extLst>
              <a:ext uri="{FF2B5EF4-FFF2-40B4-BE49-F238E27FC236}">
                <a16:creationId xmlns:a16="http://schemas.microsoft.com/office/drawing/2014/main" id="{4B11A5B4-EF1B-EA3F-64E2-E11409661C97}"/>
              </a:ext>
            </a:extLst>
          </p:cNvPr>
          <p:cNvSpPr txBox="1"/>
          <p:nvPr/>
        </p:nvSpPr>
        <p:spPr>
          <a:xfrm>
            <a:off x="140681" y="2559026"/>
            <a:ext cx="11823522" cy="830997"/>
          </a:xfrm>
          <a:prstGeom prst="rect">
            <a:avLst/>
          </a:prstGeom>
          <a:noFill/>
        </p:spPr>
        <p:txBody>
          <a:bodyPr wrap="square">
            <a:spAutoFit/>
          </a:bodyPr>
          <a:lstStyle/>
          <a:p>
            <a:pPr algn="ctr"/>
            <a:r>
              <a:rPr lang="es-MX" sz="4800" b="1" dirty="0" err="1">
                <a:solidFill>
                  <a:schemeClr val="tx2">
                    <a:lumMod val="60000"/>
                    <a:lumOff val="40000"/>
                  </a:schemeClr>
                </a:solidFill>
                <a:latin typeface="Arial" panose="020B0604020202020204" pitchFamily="34" charset="0"/>
                <a:cs typeface="Arial" panose="020B0604020202020204" pitchFamily="34" charset="0"/>
              </a:rPr>
              <a:t>Building</a:t>
            </a:r>
            <a:r>
              <a:rPr lang="es-MX" sz="4800" b="1" dirty="0">
                <a:solidFill>
                  <a:schemeClr val="tx2">
                    <a:lumMod val="60000"/>
                    <a:lumOff val="40000"/>
                  </a:schemeClr>
                </a:solidFill>
                <a:latin typeface="Arial" panose="020B0604020202020204" pitchFamily="34" charset="0"/>
                <a:cs typeface="Arial" panose="020B0604020202020204" pitchFamily="34" charset="0"/>
              </a:rPr>
              <a:t> </a:t>
            </a:r>
            <a:r>
              <a:rPr lang="es-MX" sz="4800" b="1" dirty="0" err="1">
                <a:solidFill>
                  <a:schemeClr val="tx2">
                    <a:lumMod val="60000"/>
                    <a:lumOff val="40000"/>
                  </a:schemeClr>
                </a:solidFill>
                <a:latin typeface="Arial" panose="020B0604020202020204" pitchFamily="34" charset="0"/>
                <a:cs typeface="Arial" panose="020B0604020202020204" pitchFamily="34" charset="0"/>
              </a:rPr>
              <a:t>Confidence</a:t>
            </a:r>
            <a:r>
              <a:rPr lang="es-MX" sz="4800" b="1" dirty="0">
                <a:solidFill>
                  <a:schemeClr val="tx2">
                    <a:lumMod val="60000"/>
                    <a:lumOff val="40000"/>
                  </a:schemeClr>
                </a:solidFill>
                <a:latin typeface="Arial" panose="020B0604020202020204" pitchFamily="34" charset="0"/>
                <a:cs typeface="Arial" panose="020B0604020202020204" pitchFamily="34" charset="0"/>
              </a:rPr>
              <a:t> in </a:t>
            </a:r>
            <a:r>
              <a:rPr lang="es-MX" sz="4800" b="1" dirty="0" err="1">
                <a:solidFill>
                  <a:schemeClr val="tx2">
                    <a:lumMod val="60000"/>
                    <a:lumOff val="40000"/>
                  </a:schemeClr>
                </a:solidFill>
                <a:latin typeface="Arial" panose="020B0604020202020204" pitchFamily="34" charset="0"/>
                <a:cs typeface="Arial" panose="020B0604020202020204" pitchFamily="34" charset="0"/>
              </a:rPr>
              <a:t>Communication</a:t>
            </a:r>
            <a:endParaRPr lang="es-MX" sz="4800" dirty="0"/>
          </a:p>
        </p:txBody>
      </p:sp>
      <p:sp>
        <p:nvSpPr>
          <p:cNvPr id="10" name="CuadroTexto 9">
            <a:extLst>
              <a:ext uri="{FF2B5EF4-FFF2-40B4-BE49-F238E27FC236}">
                <a16:creationId xmlns:a16="http://schemas.microsoft.com/office/drawing/2014/main" id="{3E7FA80A-F2B3-495E-02EE-82E1E7E45B22}"/>
              </a:ext>
            </a:extLst>
          </p:cNvPr>
          <p:cNvSpPr txBox="1"/>
          <p:nvPr/>
        </p:nvSpPr>
        <p:spPr>
          <a:xfrm>
            <a:off x="0" y="3798668"/>
            <a:ext cx="12435840" cy="584775"/>
          </a:xfrm>
          <a:prstGeom prst="rect">
            <a:avLst/>
          </a:prstGeom>
          <a:noFill/>
        </p:spPr>
        <p:txBody>
          <a:bodyPr wrap="square">
            <a:spAutoFit/>
          </a:bodyPr>
          <a:lstStyle/>
          <a:p>
            <a:pPr marL="0" indent="0" algn="ctr">
              <a:buNone/>
            </a:pPr>
            <a:r>
              <a:rPr lang="en-US" sz="3100" b="1" dirty="0">
                <a:solidFill>
                  <a:srgbClr val="990099"/>
                </a:solidFill>
                <a:latin typeface="Arial" panose="020B0604020202020204" pitchFamily="34" charset="0"/>
                <a:cs typeface="Arial" panose="020B0604020202020204" pitchFamily="34" charset="0"/>
              </a:rPr>
              <a:t>Teacher: GUADALUPE DEL ROCIO ROBLEDO CORPUS</a:t>
            </a:r>
            <a:endParaRPr lang="es-ES" sz="3100" dirty="0">
              <a:solidFill>
                <a:srgbClr val="990099"/>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1E8A60BA-E40A-507C-797B-6E882D0B5C17}"/>
              </a:ext>
            </a:extLst>
          </p:cNvPr>
          <p:cNvSpPr txBox="1">
            <a:spLocks/>
          </p:cNvSpPr>
          <p:nvPr/>
        </p:nvSpPr>
        <p:spPr>
          <a:xfrm>
            <a:off x="1806502" y="520505"/>
            <a:ext cx="9144000" cy="39230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latin typeface="Arial" panose="020B0604020202020204" pitchFamily="34" charset="0"/>
                <a:cs typeface="Arial" panose="020B0604020202020204" pitchFamily="34" charset="0"/>
              </a:rPr>
              <a:t>Escuela Normal de Educación Preescolar</a:t>
            </a:r>
            <a:r>
              <a:rPr lang="es-ES" b="1" dirty="0"/>
              <a:t/>
            </a:r>
            <a:br>
              <a:rPr lang="es-ES" b="1" dirty="0"/>
            </a:br>
            <a:r>
              <a:rPr lang="es-ES" b="1" dirty="0"/>
              <a:t/>
            </a:r>
            <a:br>
              <a:rPr lang="es-ES" b="1" dirty="0"/>
            </a:br>
            <a:r>
              <a:rPr lang="es-ES" sz="8000" b="1" dirty="0">
                <a:solidFill>
                  <a:schemeClr val="tx2">
                    <a:lumMod val="60000"/>
                    <a:lumOff val="40000"/>
                  </a:schemeClr>
                </a:solidFill>
              </a:rPr>
              <a:t>English A2.2</a:t>
            </a:r>
            <a:br>
              <a:rPr lang="es-ES" sz="8000" b="1" dirty="0">
                <a:solidFill>
                  <a:schemeClr val="tx2">
                    <a:lumMod val="60000"/>
                    <a:lumOff val="40000"/>
                  </a:schemeClr>
                </a:solidFill>
              </a:rPr>
            </a:b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87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478248" y="4371626"/>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5125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9754</TotalTime>
  <Words>1080</Words>
  <Application>Microsoft Office PowerPoint</Application>
  <PresentationFormat>Panorámica</PresentationFormat>
  <Paragraphs>137</Paragraphs>
  <Slides>22</Slides>
  <Notes>0</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Bernard MT Condensed</vt:lpstr>
      <vt:lpstr>Calibri</vt:lpstr>
      <vt:lpstr>Calibri Light</vt:lpstr>
      <vt:lpstr>Comic Sans MS</vt:lpstr>
      <vt:lpstr>Times</vt:lpstr>
      <vt:lpstr>Wingdings</vt:lpstr>
      <vt:lpstr>Office Theme</vt:lpstr>
      <vt:lpstr>Presentación de PowerPoint</vt:lpstr>
      <vt:lpstr>Presentación de PowerPoint</vt:lpstr>
      <vt:lpstr>Presentación de PowerPoint</vt:lpstr>
      <vt:lpstr>Course Progression</vt:lpstr>
      <vt:lpstr>Presentación de PowerPoint</vt:lpstr>
      <vt:lpstr>Course Purpose</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ENEP</cp:lastModifiedBy>
  <cp:revision>194</cp:revision>
  <dcterms:created xsi:type="dcterms:W3CDTF">2018-08-18T02:13:40Z</dcterms:created>
  <dcterms:modified xsi:type="dcterms:W3CDTF">2023-02-13T17:13:31Z</dcterms:modified>
</cp:coreProperties>
</file>