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2" r:id="rId8"/>
    <p:sldId id="263" r:id="rId9"/>
    <p:sldId id="264" r:id="rId10"/>
    <p:sldId id="270" r:id="rId11"/>
    <p:sldId id="271" r:id="rId12"/>
    <p:sldId id="272" r:id="rId13"/>
    <p:sldId id="265" r:id="rId14"/>
    <p:sldId id="266" r:id="rId15"/>
    <p:sldId id="273" r:id="rId16"/>
    <p:sldId id="274" r:id="rId17"/>
    <p:sldId id="267" r:id="rId18"/>
    <p:sldId id="279" r:id="rId19"/>
    <p:sldId id="276" r:id="rId20"/>
    <p:sldId id="278" r:id="rId21"/>
    <p:sldId id="275" r:id="rId22"/>
    <p:sldId id="280" r:id="rId23"/>
    <p:sldId id="277" r:id="rId24"/>
    <p:sldId id="283" r:id="rId25"/>
    <p:sldId id="285" r:id="rId26"/>
    <p:sldId id="284" r:id="rId27"/>
    <p:sldId id="286" r:id="rId28"/>
    <p:sldId id="268" r:id="rId29"/>
    <p:sldId id="287" r:id="rId30"/>
    <p:sldId id="269" r:id="rId3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3BB6DE-8576-44BA-BE3A-22AF92E58083}" v="8" dt="2023-02-08T02:14:03.1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4" autoAdjust="0"/>
    <p:restoredTop sz="94660"/>
  </p:normalViewPr>
  <p:slideViewPr>
    <p:cSldViewPr snapToGrid="0">
      <p:cViewPr varScale="1">
        <p:scale>
          <a:sx n="84" d="100"/>
          <a:sy n="84" d="100"/>
        </p:scale>
        <p:origin x="7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906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76234" y="1449147"/>
            <a:ext cx="8153533"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76234" y="5280847"/>
            <a:ext cx="8153533"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1E8C93-34E2-4522-A35C-9A5BADDCAA5D}" type="datetimeFigureOut">
              <a:rPr lang="es-MX" smtClean="0"/>
              <a:t>09/02/2023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137940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71935" y="4800600"/>
            <a:ext cx="8153532"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906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71935" y="5367338"/>
            <a:ext cx="8153532"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1E8C93-34E2-4522-A35C-9A5BADDCAA5D}" type="datetimeFigureOut">
              <a:rPr lang="es-MX" smtClean="0"/>
              <a:t>09/02/2023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3108411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525533" y="1338479"/>
            <a:ext cx="5145088"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03704" y="1495525"/>
            <a:ext cx="4788745"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705496" y="4700703"/>
            <a:ext cx="4786954"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5848791" y="1338479"/>
            <a:ext cx="3577509" cy="4075464"/>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B91E8C93-34E2-4522-A35C-9A5BADDCAA5D}" type="datetimeFigureOut">
              <a:rPr lang="es-MX" smtClean="0"/>
              <a:t>09/02/2023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2432250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926968" y="2286585"/>
            <a:ext cx="3977281"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102634" y="2435957"/>
            <a:ext cx="3560799"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5001154" y="2286000"/>
            <a:ext cx="3977879" cy="2300288"/>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B91E8C93-34E2-4522-A35C-9A5BADDCAA5D}" type="datetimeFigureOut">
              <a:rPr lang="es-MX" smtClean="0"/>
              <a:t>09/02/2023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3883205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906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1E8C93-34E2-4522-A35C-9A5BADDCAA5D}" type="datetimeFigureOut">
              <a:rPr lang="es-MX" smtClean="0"/>
              <a:t>09/02/2023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3982341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6231591" y="446089"/>
            <a:ext cx="367440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670154" y="0"/>
            <a:ext cx="4235846"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649126" y="586171"/>
            <a:ext cx="1843617"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71934" y="446089"/>
            <a:ext cx="5359657"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1E8C93-34E2-4522-A35C-9A5BADDCAA5D}" type="datetimeFigureOut">
              <a:rPr lang="es-MX" smtClean="0"/>
              <a:t>09/02/2023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277397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906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77497" y="2222287"/>
            <a:ext cx="8151003" cy="3636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1E8C93-34E2-4522-A35C-9A5BADDCAA5D}" type="datetimeFigureOut">
              <a:rPr lang="es-MX" smtClean="0"/>
              <a:t>09/02/2023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184504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9906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71935" y="2951396"/>
            <a:ext cx="8153532"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71935" y="5281201"/>
            <a:ext cx="8153532"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1E8C93-34E2-4522-A35C-9A5BADDCAA5D}" type="datetimeFigureOut">
              <a:rPr lang="es-MX" smtClean="0"/>
              <a:t>09/02/2023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408577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906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77496" y="2222288"/>
            <a:ext cx="3976617"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51887" y="2222288"/>
            <a:ext cx="397661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1E8C93-34E2-4522-A35C-9A5BADDCAA5D}" type="datetimeFigureOut">
              <a:rPr lang="es-MX" smtClean="0"/>
              <a:t>09/02/2023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460674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906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77496" y="2174875"/>
            <a:ext cx="397661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77496" y="2751138"/>
            <a:ext cx="3994674"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51887" y="2174875"/>
            <a:ext cx="397661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51887" y="2751138"/>
            <a:ext cx="397661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1E8C93-34E2-4522-A35C-9A5BADDCAA5D}" type="datetimeFigureOut">
              <a:rPr lang="es-MX" smtClean="0"/>
              <a:t>09/02/2023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3359299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906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E8C93-34E2-4522-A35C-9A5BADDCAA5D}" type="datetimeFigureOut">
              <a:rPr lang="es-MX" smtClean="0"/>
              <a:t>09/02/2023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160230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E8C93-34E2-4522-A35C-9A5BADDCAA5D}" type="datetimeFigureOut">
              <a:rPr lang="es-MX" smtClean="0"/>
              <a:t>09/02/2023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453120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71935" y="446087"/>
            <a:ext cx="2882371"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71935" y="446088"/>
            <a:ext cx="2882371"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945201" y="446088"/>
            <a:ext cx="5080265"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71935" y="2260738"/>
            <a:ext cx="2882371"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1E8C93-34E2-4522-A35C-9A5BADDCAA5D}" type="datetimeFigureOut">
              <a:rPr lang="es-MX" smtClean="0"/>
              <a:t>09/02/2023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3227602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77496" y="727522"/>
            <a:ext cx="3793344"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954720" y="0"/>
            <a:ext cx="4951280"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77496" y="2344684"/>
            <a:ext cx="3793344"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157221" y="6041362"/>
            <a:ext cx="793714" cy="365125"/>
          </a:xfrm>
        </p:spPr>
        <p:txBody>
          <a:bodyPr/>
          <a:lstStyle/>
          <a:p>
            <a:fld id="{B91E8C93-34E2-4522-A35C-9A5BADDCAA5D}" type="datetimeFigureOut">
              <a:rPr lang="es-MX" smtClean="0"/>
              <a:t>09/02/2023</a:t>
            </a:fld>
            <a:endParaRPr lang="es-MX"/>
          </a:p>
        </p:txBody>
      </p:sp>
      <p:sp>
        <p:nvSpPr>
          <p:cNvPr id="6" name="Footer Placeholder 5"/>
          <p:cNvSpPr>
            <a:spLocks noGrp="1"/>
          </p:cNvSpPr>
          <p:nvPr>
            <p:ph type="ftr" sz="quarter" idx="11"/>
          </p:nvPr>
        </p:nvSpPr>
        <p:spPr>
          <a:xfrm>
            <a:off x="479697" y="6041362"/>
            <a:ext cx="2677523" cy="365125"/>
          </a:xfrm>
        </p:spPr>
        <p:txBody>
          <a:bodyPr/>
          <a:lstStyle/>
          <a:p>
            <a:endParaRPr lang="es-MX"/>
          </a:p>
        </p:txBody>
      </p:sp>
      <p:sp>
        <p:nvSpPr>
          <p:cNvPr id="7" name="Slide Number Placeholder 6"/>
          <p:cNvSpPr>
            <a:spLocks noGrp="1"/>
          </p:cNvSpPr>
          <p:nvPr>
            <p:ph type="sldNum" sz="quarter" idx="12"/>
          </p:nvPr>
        </p:nvSpPr>
        <p:spPr>
          <a:xfrm>
            <a:off x="3950935" y="5915888"/>
            <a:ext cx="863001" cy="490599"/>
          </a:xfrm>
        </p:spPr>
        <p:txBody>
          <a:bodyPr/>
          <a:lstStyle/>
          <a:p>
            <a:fld id="{1E34C10B-4B44-4B03-B500-53A3D193F905}" type="slidenum">
              <a:rPr lang="es-MX" smtClean="0"/>
              <a:t>‹Nº›</a:t>
            </a:fld>
            <a:endParaRPr lang="es-MX"/>
          </a:p>
        </p:txBody>
      </p:sp>
    </p:spTree>
    <p:extLst>
      <p:ext uri="{BB962C8B-B14F-4D97-AF65-F5344CB8AC3E}">
        <p14:creationId xmlns:p14="http://schemas.microsoft.com/office/powerpoint/2010/main" val="3349131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77497" y="447188"/>
            <a:ext cx="8151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77497" y="2184401"/>
            <a:ext cx="8151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79697" y="6041362"/>
            <a:ext cx="6813660" cy="365125"/>
          </a:xfrm>
          <a:prstGeom prst="rect">
            <a:avLst/>
          </a:prstGeom>
        </p:spPr>
        <p:txBody>
          <a:bodyPr vert="horz" lIns="91440" tIns="45720" rIns="91440" bIns="45720" rtlCol="0" anchor="b"/>
          <a:lstStyle>
            <a:lvl1pPr algn="l">
              <a:defRPr sz="900">
                <a:solidFill>
                  <a:schemeClr val="tx1"/>
                </a:solidFill>
              </a:defRPr>
            </a:lvl1pPr>
          </a:lstStyle>
          <a:p>
            <a:endParaRPr lang="es-MX"/>
          </a:p>
        </p:txBody>
      </p:sp>
      <p:sp>
        <p:nvSpPr>
          <p:cNvPr id="4" name="Date Placeholder 3"/>
          <p:cNvSpPr>
            <a:spLocks noGrp="1"/>
          </p:cNvSpPr>
          <p:nvPr>
            <p:ph type="dt" sz="half" idx="2"/>
          </p:nvPr>
        </p:nvSpPr>
        <p:spPr>
          <a:xfrm>
            <a:off x="7487375" y="6041362"/>
            <a:ext cx="1075924" cy="365125"/>
          </a:xfrm>
          <a:prstGeom prst="rect">
            <a:avLst/>
          </a:prstGeom>
        </p:spPr>
        <p:txBody>
          <a:bodyPr vert="horz" lIns="91440" tIns="45720" rIns="91440" bIns="45720" rtlCol="0" anchor="b"/>
          <a:lstStyle>
            <a:lvl1pPr algn="r">
              <a:defRPr sz="900">
                <a:solidFill>
                  <a:schemeClr val="tx1"/>
                </a:solidFill>
              </a:defRPr>
            </a:lvl1pPr>
          </a:lstStyle>
          <a:p>
            <a:fld id="{B91E8C93-34E2-4522-A35C-9A5BADDCAA5D}" type="datetimeFigureOut">
              <a:rPr lang="es-MX" smtClean="0"/>
              <a:t>09/02/2023</a:t>
            </a:fld>
            <a:endParaRPr lang="es-MX"/>
          </a:p>
        </p:txBody>
      </p:sp>
      <p:sp>
        <p:nvSpPr>
          <p:cNvPr id="6" name="Slide Number Placeholder 5"/>
          <p:cNvSpPr>
            <a:spLocks noGrp="1"/>
          </p:cNvSpPr>
          <p:nvPr>
            <p:ph type="sldNum" sz="quarter" idx="4"/>
          </p:nvPr>
        </p:nvSpPr>
        <p:spPr>
          <a:xfrm>
            <a:off x="8563299" y="5915888"/>
            <a:ext cx="863001" cy="490599"/>
          </a:xfrm>
          <a:prstGeom prst="rect">
            <a:avLst/>
          </a:prstGeom>
        </p:spPr>
        <p:txBody>
          <a:bodyPr vert="horz" lIns="91440" tIns="45720" rIns="91440" bIns="10800" rtlCol="0" anchor="b"/>
          <a:lstStyle>
            <a:lvl1pPr algn="r">
              <a:defRPr sz="2000">
                <a:solidFill>
                  <a:schemeClr val="accent1"/>
                </a:solidFill>
              </a:defRPr>
            </a:lvl1pPr>
          </a:lstStyle>
          <a:p>
            <a:fld id="{1E34C10B-4B44-4B03-B500-53A3D193F905}" type="slidenum">
              <a:rPr lang="es-MX" smtClean="0"/>
              <a:t>‹Nº›</a:t>
            </a:fld>
            <a:endParaRPr lang="es-MX"/>
          </a:p>
        </p:txBody>
      </p:sp>
    </p:spTree>
    <p:extLst>
      <p:ext uri="{BB962C8B-B14F-4D97-AF65-F5344CB8AC3E}">
        <p14:creationId xmlns:p14="http://schemas.microsoft.com/office/powerpoint/2010/main" val="224404215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40476" y="1050588"/>
            <a:ext cx="4260715" cy="1077218"/>
          </a:xfrm>
          <a:prstGeom prst="rect">
            <a:avLst/>
          </a:prstGeom>
          <a:noFill/>
        </p:spPr>
        <p:txBody>
          <a:bodyPr wrap="square" rtlCol="0">
            <a:spAutoFit/>
          </a:bodyPr>
          <a:lstStyle/>
          <a:p>
            <a:pPr algn="ctr"/>
            <a:r>
              <a:rPr lang="es-MX" sz="3200" b="1" dirty="0"/>
              <a:t>ESTRATEGIAS DE TRABAJO  DOCENTE</a:t>
            </a:r>
          </a:p>
        </p:txBody>
      </p:sp>
      <p:sp>
        <p:nvSpPr>
          <p:cNvPr id="5" name="CuadroTexto 4"/>
          <p:cNvSpPr txBox="1"/>
          <p:nvPr/>
        </p:nvSpPr>
        <p:spPr>
          <a:xfrm>
            <a:off x="3472399" y="2807090"/>
            <a:ext cx="2996867" cy="584775"/>
          </a:xfrm>
          <a:prstGeom prst="rect">
            <a:avLst/>
          </a:prstGeom>
          <a:noFill/>
        </p:spPr>
        <p:txBody>
          <a:bodyPr wrap="square" rtlCol="0">
            <a:spAutoFit/>
          </a:bodyPr>
          <a:lstStyle/>
          <a:p>
            <a:pPr algn="ctr"/>
            <a:r>
              <a:rPr lang="es-MX" sz="3200" b="1" dirty="0"/>
              <a:t>Cuarto semestre </a:t>
            </a:r>
          </a:p>
        </p:txBody>
      </p:sp>
      <p:sp>
        <p:nvSpPr>
          <p:cNvPr id="6" name="CuadroTexto 5"/>
          <p:cNvSpPr txBox="1"/>
          <p:nvPr/>
        </p:nvSpPr>
        <p:spPr>
          <a:xfrm>
            <a:off x="1511028" y="4071150"/>
            <a:ext cx="6919610" cy="2062103"/>
          </a:xfrm>
          <a:prstGeom prst="rect">
            <a:avLst/>
          </a:prstGeom>
          <a:noFill/>
        </p:spPr>
        <p:txBody>
          <a:bodyPr wrap="square" rtlCol="0">
            <a:spAutoFit/>
          </a:bodyPr>
          <a:lstStyle/>
          <a:p>
            <a:pPr algn="ctr"/>
            <a:r>
              <a:rPr lang="es-MX" sz="3200" dirty="0"/>
              <a:t>Docentes: </a:t>
            </a:r>
          </a:p>
          <a:p>
            <a:pPr algn="ctr"/>
            <a:r>
              <a:rPr lang="es-MX" sz="3200" b="1" dirty="0"/>
              <a:t>Samantha Reyna Ramos</a:t>
            </a:r>
          </a:p>
          <a:p>
            <a:pPr algn="ctr"/>
            <a:r>
              <a:rPr lang="es-MX" sz="3200" b="1" dirty="0"/>
              <a:t>Isabel del Carmen Aguirre Ramos</a:t>
            </a:r>
          </a:p>
          <a:p>
            <a:pPr algn="ctr"/>
            <a:r>
              <a:rPr lang="es-MX" sz="3200" b="1" dirty="0"/>
              <a:t>Dolores Patricia Segovia Gómez </a:t>
            </a:r>
          </a:p>
        </p:txBody>
      </p:sp>
    </p:spTree>
    <p:extLst>
      <p:ext uri="{BB962C8B-B14F-4D97-AF65-F5344CB8AC3E}">
        <p14:creationId xmlns:p14="http://schemas.microsoft.com/office/powerpoint/2010/main" val="2548118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1810" y="497135"/>
            <a:ext cx="6919610" cy="707886"/>
          </a:xfrm>
          <a:prstGeom prst="rect">
            <a:avLst/>
          </a:prstGeom>
          <a:noFill/>
        </p:spPr>
        <p:txBody>
          <a:bodyPr wrap="square" rtlCol="0">
            <a:spAutoFit/>
          </a:bodyPr>
          <a:lstStyle/>
          <a:p>
            <a:pPr algn="ctr"/>
            <a:r>
              <a:rPr lang="es-MX" sz="4000" b="1" dirty="0"/>
              <a:t>Descripción del curso.</a:t>
            </a:r>
          </a:p>
        </p:txBody>
      </p:sp>
      <p:sp>
        <p:nvSpPr>
          <p:cNvPr id="4" name="CuadroTexto 3"/>
          <p:cNvSpPr txBox="1"/>
          <p:nvPr/>
        </p:nvSpPr>
        <p:spPr>
          <a:xfrm>
            <a:off x="211015" y="1205021"/>
            <a:ext cx="9601199" cy="5324535"/>
          </a:xfrm>
          <a:prstGeom prst="rect">
            <a:avLst/>
          </a:prstGeom>
          <a:noFill/>
        </p:spPr>
        <p:txBody>
          <a:bodyPr wrap="square" rtlCol="0">
            <a:spAutoFit/>
          </a:bodyPr>
          <a:lstStyle/>
          <a:p>
            <a:pPr marL="457200" indent="-457200" algn="just">
              <a:buFont typeface="Wingdings" panose="05000000000000000000" pitchFamily="2" charset="2"/>
              <a:buChar char="v"/>
            </a:pPr>
            <a:r>
              <a:rPr lang="es-MX" sz="2800" b="1" dirty="0"/>
              <a:t>Las  modalidades para promover el aprendizaje son:</a:t>
            </a:r>
          </a:p>
          <a:p>
            <a:pPr algn="ctr"/>
            <a:r>
              <a:rPr lang="es-MX" sz="3200" b="1" dirty="0"/>
              <a:t>Aprendizaje basado en problemas (ABP)</a:t>
            </a:r>
          </a:p>
          <a:p>
            <a:pPr algn="just"/>
            <a:r>
              <a:rPr lang="es-MX" sz="2800" b="1" dirty="0"/>
              <a:t>Estrategia de enseñanza y aprendizaje que plantea una situación problema para su análisis y/o solución, donde el estudiante es participe activo y responsable de su proceso de aprendizaje, a partir del cual busca, selecciona y utiliza  información para solucionar la situación que se le presenta como debería hacerlo en su ámbito profesional</a:t>
            </a:r>
          </a:p>
          <a:p>
            <a:pPr algn="just"/>
            <a:r>
              <a:rPr lang="es-MX" sz="2800" b="1" dirty="0"/>
              <a:t>Aprendizaje colaborativo</a:t>
            </a:r>
          </a:p>
          <a:p>
            <a:pPr algn="just"/>
            <a:r>
              <a:rPr lang="es-MX" sz="2800" b="1" dirty="0"/>
              <a:t>Detención de incidentes críticos (IC)</a:t>
            </a:r>
          </a:p>
        </p:txBody>
      </p:sp>
    </p:spTree>
    <p:extLst>
      <p:ext uri="{BB962C8B-B14F-4D97-AF65-F5344CB8AC3E}">
        <p14:creationId xmlns:p14="http://schemas.microsoft.com/office/powerpoint/2010/main" val="1514200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1810" y="497135"/>
            <a:ext cx="6919610" cy="707886"/>
          </a:xfrm>
          <a:prstGeom prst="rect">
            <a:avLst/>
          </a:prstGeom>
          <a:noFill/>
        </p:spPr>
        <p:txBody>
          <a:bodyPr wrap="square" rtlCol="0">
            <a:spAutoFit/>
          </a:bodyPr>
          <a:lstStyle/>
          <a:p>
            <a:pPr algn="ctr"/>
            <a:r>
              <a:rPr lang="es-MX" sz="4000" b="1" dirty="0"/>
              <a:t>Descripción del curso.</a:t>
            </a:r>
          </a:p>
        </p:txBody>
      </p:sp>
      <p:sp>
        <p:nvSpPr>
          <p:cNvPr id="4" name="CuadroTexto 3"/>
          <p:cNvSpPr txBox="1"/>
          <p:nvPr/>
        </p:nvSpPr>
        <p:spPr>
          <a:xfrm>
            <a:off x="211015" y="1205021"/>
            <a:ext cx="9601199" cy="5386090"/>
          </a:xfrm>
          <a:prstGeom prst="rect">
            <a:avLst/>
          </a:prstGeom>
          <a:noFill/>
        </p:spPr>
        <p:txBody>
          <a:bodyPr wrap="square" rtlCol="0">
            <a:spAutoFit/>
          </a:bodyPr>
          <a:lstStyle/>
          <a:p>
            <a:pPr marL="457200" indent="-457200" algn="just">
              <a:buFont typeface="Wingdings" panose="05000000000000000000" pitchFamily="2" charset="2"/>
              <a:buChar char="v"/>
            </a:pPr>
            <a:r>
              <a:rPr lang="es-MX" sz="2400" b="1" dirty="0"/>
              <a:t>Las  modalidades para promover el aprendizaje son:</a:t>
            </a:r>
          </a:p>
          <a:p>
            <a:pPr algn="ctr"/>
            <a:r>
              <a:rPr lang="es-MX" sz="3200" b="1" dirty="0"/>
              <a:t>Aprendizaje colaborativo</a:t>
            </a:r>
          </a:p>
          <a:p>
            <a:pPr algn="just"/>
            <a:r>
              <a:rPr lang="es-MX" sz="2400" b="1" dirty="0"/>
              <a:t>Estrategia de enseñanza y aprendizaje en que los estudiantes trabajan juntos en grupos reducidos para maximizar tanto su aprendizaje como el de sus compañeros. El trabajo se caracteriza por una interdependencia positiva, es decir, por la comprensión de que para el logro de una tarea se requiere del esfuerzo equitativo de todos y cada uno de los integrantes, por lo que interactúan de forma positiva y se apoyan mutuamente. El docente enseña a aprender en el marco de experiencias colectivas a través de comunidades de aprendizaje, como espacios que promueven la practica reflexiva mediante la negociación de significados y la solución de problemas complejos. </a:t>
            </a:r>
          </a:p>
        </p:txBody>
      </p:sp>
    </p:spTree>
    <p:extLst>
      <p:ext uri="{BB962C8B-B14F-4D97-AF65-F5344CB8AC3E}">
        <p14:creationId xmlns:p14="http://schemas.microsoft.com/office/powerpoint/2010/main" val="3982538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1810" y="497135"/>
            <a:ext cx="6919610" cy="707886"/>
          </a:xfrm>
          <a:prstGeom prst="rect">
            <a:avLst/>
          </a:prstGeom>
          <a:noFill/>
        </p:spPr>
        <p:txBody>
          <a:bodyPr wrap="square" rtlCol="0">
            <a:spAutoFit/>
          </a:bodyPr>
          <a:lstStyle/>
          <a:p>
            <a:pPr algn="ctr"/>
            <a:r>
              <a:rPr lang="es-MX" sz="4000" b="1" dirty="0"/>
              <a:t>Descripción del curso.</a:t>
            </a:r>
          </a:p>
        </p:txBody>
      </p:sp>
      <p:sp>
        <p:nvSpPr>
          <p:cNvPr id="4" name="CuadroTexto 3"/>
          <p:cNvSpPr txBox="1"/>
          <p:nvPr/>
        </p:nvSpPr>
        <p:spPr>
          <a:xfrm>
            <a:off x="211015" y="1205021"/>
            <a:ext cx="9601199" cy="4708981"/>
          </a:xfrm>
          <a:prstGeom prst="rect">
            <a:avLst/>
          </a:prstGeom>
          <a:noFill/>
        </p:spPr>
        <p:txBody>
          <a:bodyPr wrap="square" rtlCol="0">
            <a:spAutoFit/>
          </a:bodyPr>
          <a:lstStyle/>
          <a:p>
            <a:pPr marL="457200" indent="-457200" algn="just">
              <a:buFont typeface="Wingdings" panose="05000000000000000000" pitchFamily="2" charset="2"/>
              <a:buChar char="v"/>
            </a:pPr>
            <a:r>
              <a:rPr lang="es-MX" sz="2000" b="1" dirty="0"/>
              <a:t>Las  modalidades para promover el aprendizaje son:</a:t>
            </a:r>
          </a:p>
          <a:p>
            <a:pPr algn="ctr"/>
            <a:r>
              <a:rPr lang="es-MX" sz="2800" b="1" dirty="0"/>
              <a:t>Detención y análisis  de incidentes críticos (IC)</a:t>
            </a:r>
          </a:p>
          <a:p>
            <a:pPr algn="just"/>
            <a:r>
              <a:rPr lang="es-MX" sz="2800" b="1" dirty="0"/>
              <a:t>Se define como un evento o suceso espacial y temporalmente determinado que afecta significativamente el estado emocional del maestro y consecuentemente destabiliza su acción pedagógica. El valor formativo de estos incidentes reside en que su análisis posibilita cambios profundos en las concepciones, estrategias y sentimientos dl maestro, lo que a su vez propicia transformaciones en la practica docente.</a:t>
            </a:r>
          </a:p>
        </p:txBody>
      </p:sp>
    </p:spTree>
    <p:extLst>
      <p:ext uri="{BB962C8B-B14F-4D97-AF65-F5344CB8AC3E}">
        <p14:creationId xmlns:p14="http://schemas.microsoft.com/office/powerpoint/2010/main" val="385040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43345" y="497135"/>
            <a:ext cx="9019310" cy="6432530"/>
          </a:xfrm>
          <a:prstGeom prst="rect">
            <a:avLst/>
          </a:prstGeom>
          <a:noFill/>
        </p:spPr>
        <p:txBody>
          <a:bodyPr wrap="square" rtlCol="0">
            <a:spAutoFit/>
          </a:bodyPr>
          <a:lstStyle/>
          <a:p>
            <a:pPr algn="ctr"/>
            <a:r>
              <a:rPr lang="es-MX" sz="4000" b="1" dirty="0"/>
              <a:t>Competencias de perfil de egreso.</a:t>
            </a:r>
          </a:p>
          <a:p>
            <a:pPr algn="ctr"/>
            <a:r>
              <a:rPr lang="es-MX" sz="4000" b="1" dirty="0"/>
              <a:t>Competencias genéricas.</a:t>
            </a:r>
          </a:p>
          <a:p>
            <a:pPr algn="ctr"/>
            <a:endParaRPr lang="es-MX" sz="4000" b="1" dirty="0"/>
          </a:p>
          <a:p>
            <a:pPr marL="571500" indent="-571500" algn="just">
              <a:buFont typeface="Courier New" panose="02070309020205020404" pitchFamily="49" charset="0"/>
              <a:buChar char="o"/>
            </a:pPr>
            <a:r>
              <a:rPr lang="es-MX" sz="2800" b="1" dirty="0"/>
              <a:t>Soluciona problemas y toma de decisiones utilizando su pensamiento critico y creativo.</a:t>
            </a:r>
          </a:p>
          <a:p>
            <a:pPr marL="571500" indent="-571500" algn="just">
              <a:buFont typeface="Courier New" panose="02070309020205020404" pitchFamily="49" charset="0"/>
              <a:buChar char="o"/>
            </a:pPr>
            <a:r>
              <a:rPr lang="es-MX" sz="2800" b="1" dirty="0"/>
              <a:t>Aprende de manera autónoma y muestra de iniciativa para </a:t>
            </a:r>
            <a:r>
              <a:rPr lang="es-MX" sz="2800" b="1" dirty="0" err="1"/>
              <a:t>auto-regularse</a:t>
            </a:r>
            <a:r>
              <a:rPr lang="es-MX" sz="2800" b="1" dirty="0"/>
              <a:t> y fortalecer su desarrollo personal.</a:t>
            </a:r>
          </a:p>
          <a:p>
            <a:pPr marL="571500" indent="-571500" algn="just">
              <a:buFont typeface="Courier New" panose="02070309020205020404" pitchFamily="49" charset="0"/>
              <a:buChar char="o"/>
            </a:pPr>
            <a:r>
              <a:rPr lang="es-MX" sz="2800" b="1" dirty="0"/>
              <a:t>Utiliza las tecnología  de la información y la comunicación de manera critica.</a:t>
            </a:r>
          </a:p>
          <a:p>
            <a:pPr marL="571500" indent="-571500" algn="just">
              <a:buFont typeface="Courier New" panose="02070309020205020404" pitchFamily="49" charset="0"/>
              <a:buChar char="o"/>
            </a:pPr>
            <a:r>
              <a:rPr lang="es-MX" sz="2800" b="1" dirty="0"/>
              <a:t>Aplica sus habilidades lingüísticas y comunicativas en diversos contextos. </a:t>
            </a:r>
          </a:p>
          <a:p>
            <a:pPr marL="571500" indent="-571500" algn="just">
              <a:buFont typeface="Courier New" panose="02070309020205020404" pitchFamily="49" charset="0"/>
              <a:buChar char="o"/>
            </a:pPr>
            <a:endParaRPr lang="es-MX" sz="2800" b="1" dirty="0"/>
          </a:p>
          <a:p>
            <a:pPr marL="571500" indent="-571500" algn="just">
              <a:buFont typeface="Courier New" panose="02070309020205020404" pitchFamily="49" charset="0"/>
              <a:buChar char="o"/>
            </a:pPr>
            <a:endParaRPr lang="es-MX" sz="4000" b="1" dirty="0"/>
          </a:p>
        </p:txBody>
      </p:sp>
    </p:spTree>
    <p:extLst>
      <p:ext uri="{BB962C8B-B14F-4D97-AF65-F5344CB8AC3E}">
        <p14:creationId xmlns:p14="http://schemas.microsoft.com/office/powerpoint/2010/main" val="42205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70758" y="289317"/>
            <a:ext cx="7681711" cy="707886"/>
          </a:xfrm>
          <a:prstGeom prst="rect">
            <a:avLst/>
          </a:prstGeom>
          <a:noFill/>
        </p:spPr>
        <p:txBody>
          <a:bodyPr wrap="square" rtlCol="0">
            <a:spAutoFit/>
          </a:bodyPr>
          <a:lstStyle/>
          <a:p>
            <a:pPr algn="ctr"/>
            <a:r>
              <a:rPr lang="es-MX" sz="4000" b="1" dirty="0"/>
              <a:t>Competencias profesionales </a:t>
            </a:r>
          </a:p>
        </p:txBody>
      </p:sp>
      <p:sp>
        <p:nvSpPr>
          <p:cNvPr id="4" name="CuadroTexto 3"/>
          <p:cNvSpPr txBox="1"/>
          <p:nvPr/>
        </p:nvSpPr>
        <p:spPr>
          <a:xfrm>
            <a:off x="0" y="1428814"/>
            <a:ext cx="9601199" cy="5139869"/>
          </a:xfrm>
          <a:prstGeom prst="rect">
            <a:avLst/>
          </a:prstGeom>
          <a:noFill/>
        </p:spPr>
        <p:txBody>
          <a:bodyPr wrap="square" rtlCol="0">
            <a:spAutoFit/>
          </a:bodyPr>
          <a:lstStyle/>
          <a:p>
            <a:pPr marL="457200" indent="-457200" algn="just">
              <a:buFont typeface="Wingdings" panose="05000000000000000000" pitchFamily="2" charset="2"/>
              <a:buChar char="ü"/>
            </a:pPr>
            <a:r>
              <a:rPr lang="es-MX" sz="2000" b="1" dirty="0"/>
              <a:t>Detecta los procesos de aprendizaje de sus alumnos para favorecer su desarrollo cognitivo y socioemocional.</a:t>
            </a:r>
          </a:p>
          <a:p>
            <a:pPr marL="457200" indent="-457200" algn="just">
              <a:buFont typeface="Wingdings" panose="05000000000000000000" pitchFamily="2" charset="2"/>
              <a:buChar char="ü"/>
            </a:pPr>
            <a:r>
              <a:rPr lang="es-MX" sz="2000" b="1" dirty="0"/>
              <a:t>Aplica el plan y programas de estudio para alcanzar los propósitos educativos y contribuir al pleno desenvolvimiento de las capacidades de sus alumnos.</a:t>
            </a:r>
          </a:p>
          <a:p>
            <a:pPr marL="457200" indent="-457200" algn="just">
              <a:buFont typeface="Wingdings" panose="05000000000000000000" pitchFamily="2" charset="2"/>
              <a:buChar char="ü"/>
            </a:pPr>
            <a:r>
              <a:rPr lang="es-MX" sz="2000" b="1" dirty="0"/>
              <a:t>Diseña planeaciones aplicando sus conocimientos curriculares, psicopedagógicos, disciplinares, didácticos y tecnológicos para propiciar espacios de aprendizaje incluyentes que respondan las necesidades de todos los alumnos en el marco del plan y  programas de estudio.</a:t>
            </a:r>
          </a:p>
          <a:p>
            <a:pPr marL="457200" indent="-457200" algn="just">
              <a:buFont typeface="Wingdings" panose="05000000000000000000" pitchFamily="2" charset="2"/>
              <a:buChar char="ü"/>
            </a:pPr>
            <a:r>
              <a:rPr lang="es-MX" sz="2000" b="1" dirty="0"/>
              <a:t>Integra recursos de la investigación educativa para enriquecer su práctica profesional, expresando sus intereses por el conocimiento, la ciencia y la mejora de la  educación.</a:t>
            </a:r>
          </a:p>
          <a:p>
            <a:pPr marL="457200" indent="-457200" algn="just">
              <a:buFont typeface="Wingdings" panose="05000000000000000000" pitchFamily="2" charset="2"/>
              <a:buChar char="ü"/>
            </a:pPr>
            <a:r>
              <a:rPr lang="es-MX" sz="2000" b="1" dirty="0"/>
              <a:t>Actúa e manera ética ante las diversidad de situaciones que se presentan en la práctica profesional.</a:t>
            </a:r>
          </a:p>
          <a:p>
            <a:pPr marL="457200" indent="-457200" algn="just">
              <a:buFont typeface="Wingdings" panose="05000000000000000000" pitchFamily="2" charset="2"/>
              <a:buChar char="ü"/>
            </a:pPr>
            <a:endParaRPr lang="es-MX" sz="2400" b="1" dirty="0"/>
          </a:p>
        </p:txBody>
      </p:sp>
    </p:spTree>
    <p:extLst>
      <p:ext uri="{BB962C8B-B14F-4D97-AF65-F5344CB8AC3E}">
        <p14:creationId xmlns:p14="http://schemas.microsoft.com/office/powerpoint/2010/main" val="260348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12143" y="261608"/>
            <a:ext cx="7681711" cy="1323439"/>
          </a:xfrm>
          <a:prstGeom prst="rect">
            <a:avLst/>
          </a:prstGeom>
          <a:noFill/>
        </p:spPr>
        <p:txBody>
          <a:bodyPr wrap="square" rtlCol="0">
            <a:spAutoFit/>
          </a:bodyPr>
          <a:lstStyle/>
          <a:p>
            <a:pPr algn="ctr"/>
            <a:r>
              <a:rPr lang="es-MX" sz="4000" b="1" dirty="0"/>
              <a:t>Unidades de competencia que se desarrollan en el curso</a:t>
            </a:r>
          </a:p>
        </p:txBody>
      </p:sp>
      <p:sp>
        <p:nvSpPr>
          <p:cNvPr id="4" name="CuadroTexto 3"/>
          <p:cNvSpPr txBox="1"/>
          <p:nvPr/>
        </p:nvSpPr>
        <p:spPr>
          <a:xfrm>
            <a:off x="152400" y="1585047"/>
            <a:ext cx="9601199" cy="4616648"/>
          </a:xfrm>
          <a:prstGeom prst="rect">
            <a:avLst/>
          </a:prstGeom>
          <a:noFill/>
        </p:spPr>
        <p:txBody>
          <a:bodyPr wrap="square" rtlCol="0">
            <a:spAutoFit/>
          </a:bodyPr>
          <a:lstStyle/>
          <a:p>
            <a:pPr marL="457200" indent="-457200" algn="just">
              <a:buFont typeface="Wingdings" panose="05000000000000000000" pitchFamily="2" charset="2"/>
              <a:buChar char="ü"/>
            </a:pPr>
            <a:endParaRPr lang="es-MX" sz="2400" b="1" dirty="0"/>
          </a:p>
          <a:p>
            <a:pPr marL="457200" indent="-457200" algn="just">
              <a:buFont typeface="Wingdings" panose="05000000000000000000" pitchFamily="2" charset="2"/>
              <a:buChar char="ü"/>
            </a:pPr>
            <a:r>
              <a:rPr lang="es-MX" b="1" dirty="0"/>
              <a:t>Plantea las necesidades formativas de los alumnos de acuerdo con sus procesos de desarrollo y de aprendizaje. Con base en los nuevos enfoques pedagógicos.</a:t>
            </a:r>
          </a:p>
          <a:p>
            <a:pPr marL="457200" indent="-457200" algn="just">
              <a:buFont typeface="Wingdings" panose="05000000000000000000" pitchFamily="2" charset="2"/>
              <a:buChar char="ü"/>
            </a:pPr>
            <a:r>
              <a:rPr lang="es-MX" b="1" dirty="0"/>
              <a:t>Establece relaciones entre los principios, conceptos disciplinarios y contenidos del plan y programas de estudio en función del logro de aprendizaje de los alumnos, asegurando la coherencia y continuidad entre los distintos grados y niveles educativos.</a:t>
            </a:r>
          </a:p>
          <a:p>
            <a:pPr marL="457200" indent="-457200" algn="just">
              <a:buFont typeface="Wingdings" panose="05000000000000000000" pitchFamily="2" charset="2"/>
              <a:buChar char="ü"/>
            </a:pPr>
            <a:r>
              <a:rPr lang="es-MX" b="1" dirty="0"/>
              <a:t>Utiliza metodologías pertinentes y actualizadas para promover el aprendizaje de los alumnos en los diferentes campos, áreas y ámbitos que propone el curriculm, considerando los contextos y su desarrollo.</a:t>
            </a:r>
          </a:p>
          <a:p>
            <a:pPr marL="457200" indent="-457200" algn="just">
              <a:buFont typeface="Wingdings" panose="05000000000000000000" pitchFamily="2" charset="2"/>
              <a:buChar char="ü"/>
            </a:pPr>
            <a:r>
              <a:rPr lang="es-MX" b="1" dirty="0"/>
              <a:t>Incorpora los recursos y medios didácticos idóneos para favorecer el aprendizaje de acuerdo con el conocimiento de los procesos de desarrollo cognitivo y socioemocional de los alumnos.</a:t>
            </a:r>
          </a:p>
          <a:p>
            <a:pPr marL="457200" indent="-457200" algn="just">
              <a:buFont typeface="Wingdings" panose="05000000000000000000" pitchFamily="2" charset="2"/>
              <a:buChar char="ü"/>
            </a:pPr>
            <a:r>
              <a:rPr lang="es-MX" b="1" dirty="0"/>
              <a:t>Selecciona estrategias que favorecen el desarrollo intelectual, físico, social y emocional de los alumnos para procurar el logro de los aprendizajes.</a:t>
            </a:r>
            <a:endParaRPr lang="es-MX" sz="2400" b="1" dirty="0"/>
          </a:p>
        </p:txBody>
      </p:sp>
    </p:spTree>
    <p:extLst>
      <p:ext uri="{BB962C8B-B14F-4D97-AF65-F5344CB8AC3E}">
        <p14:creationId xmlns:p14="http://schemas.microsoft.com/office/powerpoint/2010/main" val="530503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12143" y="247753"/>
            <a:ext cx="7681711" cy="1323439"/>
          </a:xfrm>
          <a:prstGeom prst="rect">
            <a:avLst/>
          </a:prstGeom>
          <a:noFill/>
        </p:spPr>
        <p:txBody>
          <a:bodyPr wrap="square" rtlCol="0">
            <a:spAutoFit/>
          </a:bodyPr>
          <a:lstStyle/>
          <a:p>
            <a:pPr algn="ctr"/>
            <a:r>
              <a:rPr lang="es-MX" sz="4000" b="1" dirty="0"/>
              <a:t>Unidades de competencia que se desarrollan en el curso</a:t>
            </a:r>
          </a:p>
        </p:txBody>
      </p:sp>
      <p:sp>
        <p:nvSpPr>
          <p:cNvPr id="4" name="CuadroTexto 3"/>
          <p:cNvSpPr txBox="1"/>
          <p:nvPr/>
        </p:nvSpPr>
        <p:spPr>
          <a:xfrm>
            <a:off x="152398" y="1709268"/>
            <a:ext cx="9601199" cy="4154984"/>
          </a:xfrm>
          <a:prstGeom prst="rect">
            <a:avLst/>
          </a:prstGeom>
          <a:noFill/>
        </p:spPr>
        <p:txBody>
          <a:bodyPr wrap="square" rtlCol="0">
            <a:spAutoFit/>
          </a:bodyPr>
          <a:lstStyle/>
          <a:p>
            <a:pPr marL="457200" indent="-457200" algn="just">
              <a:buFont typeface="Wingdings" panose="05000000000000000000" pitchFamily="2" charset="2"/>
              <a:buChar char="ü"/>
            </a:pPr>
            <a:endParaRPr lang="es-MX" sz="2400" b="1" dirty="0"/>
          </a:p>
          <a:p>
            <a:pPr marL="457200" indent="-457200" algn="just">
              <a:buFont typeface="Wingdings" panose="05000000000000000000" pitchFamily="2" charset="2"/>
              <a:buChar char="ü"/>
            </a:pPr>
            <a:r>
              <a:rPr lang="es-MX" sz="2000" b="1" dirty="0"/>
              <a:t>Emplea los medios tecnológicos y las fuentes de información científica disponibles para mantenerse actualizado respecto a los diversos campos de conocimiento que intervienen en su trabajo docente.</a:t>
            </a:r>
          </a:p>
          <a:p>
            <a:pPr marL="457200" indent="-457200" algn="just">
              <a:buFont typeface="Wingdings" panose="05000000000000000000" pitchFamily="2" charset="2"/>
              <a:buChar char="ü"/>
            </a:pPr>
            <a:r>
              <a:rPr lang="es-MX" sz="2000" b="1" dirty="0"/>
              <a:t>Utiliza los recursos metodológicos y técnicos de la investigación para explicar, comprender situaciones educativas y mejorar su docencia.</a:t>
            </a:r>
          </a:p>
          <a:p>
            <a:pPr marL="457200" indent="-457200" algn="just">
              <a:buFont typeface="Wingdings" panose="05000000000000000000" pitchFamily="2" charset="2"/>
              <a:buChar char="ü"/>
            </a:pPr>
            <a:r>
              <a:rPr lang="es-MX" sz="2000" b="1" dirty="0"/>
              <a:t>Orienta su actuación profesional con sentido ético-</a:t>
            </a:r>
            <a:r>
              <a:rPr lang="es-MX" sz="2000" b="1" dirty="0" err="1"/>
              <a:t>valoral</a:t>
            </a:r>
            <a:r>
              <a:rPr lang="es-MX" sz="2000" b="1" dirty="0"/>
              <a:t> y asume los diverso principios y reglas que aseguran una mejor convivencia institucional y social, en benéfico de los alumnos y de la comunidad escolar.</a:t>
            </a:r>
          </a:p>
          <a:p>
            <a:pPr marL="457200" indent="-457200" algn="just">
              <a:buFont typeface="Wingdings" panose="05000000000000000000" pitchFamily="2" charset="2"/>
              <a:buChar char="ü"/>
            </a:pPr>
            <a:r>
              <a:rPr lang="es-MX" sz="2000" b="1" dirty="0"/>
              <a:t>Decide las estrategias pedagógicas para minimizar o eliminar las barreras para el aprendizaje y la participación asegurando una educación inclusiva. </a:t>
            </a:r>
            <a:endParaRPr lang="es-MX" sz="2800" b="1" dirty="0"/>
          </a:p>
        </p:txBody>
      </p:sp>
    </p:spTree>
    <p:extLst>
      <p:ext uri="{BB962C8B-B14F-4D97-AF65-F5344CB8AC3E}">
        <p14:creationId xmlns:p14="http://schemas.microsoft.com/office/powerpoint/2010/main" val="315786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86217" y="285740"/>
            <a:ext cx="7681711" cy="707886"/>
          </a:xfrm>
          <a:prstGeom prst="rect">
            <a:avLst/>
          </a:prstGeom>
          <a:noFill/>
        </p:spPr>
        <p:txBody>
          <a:bodyPr wrap="square" rtlCol="0">
            <a:spAutoFit/>
          </a:bodyPr>
          <a:lstStyle/>
          <a:p>
            <a:pPr algn="ctr"/>
            <a:r>
              <a:rPr lang="es-MX" sz="4000" b="1" dirty="0"/>
              <a:t>Estructura del curso</a:t>
            </a:r>
          </a:p>
        </p:txBody>
      </p:sp>
      <p:sp>
        <p:nvSpPr>
          <p:cNvPr id="4" name="CuadroTexto 3"/>
          <p:cNvSpPr txBox="1"/>
          <p:nvPr/>
        </p:nvSpPr>
        <p:spPr>
          <a:xfrm>
            <a:off x="211015" y="1205021"/>
            <a:ext cx="9601199" cy="523220"/>
          </a:xfrm>
          <a:prstGeom prst="rect">
            <a:avLst/>
          </a:prstGeom>
          <a:noFill/>
        </p:spPr>
        <p:txBody>
          <a:bodyPr wrap="square" rtlCol="0">
            <a:spAutoFit/>
          </a:bodyPr>
          <a:lstStyle/>
          <a:p>
            <a:pPr marL="457200" indent="-457200" algn="just">
              <a:buFont typeface="Wingdings" panose="05000000000000000000" pitchFamily="2" charset="2"/>
              <a:buChar char="v"/>
            </a:pPr>
            <a:endParaRPr lang="es-MX" sz="2800" b="1" dirty="0"/>
          </a:p>
        </p:txBody>
      </p:sp>
      <p:sp>
        <p:nvSpPr>
          <p:cNvPr id="18" name="TextBox 17">
            <a:extLst>
              <a:ext uri="{FF2B5EF4-FFF2-40B4-BE49-F238E27FC236}">
                <a16:creationId xmlns:a16="http://schemas.microsoft.com/office/drawing/2014/main" id="{DE7858E3-B369-3B12-0BB2-855DC75A0973}"/>
              </a:ext>
            </a:extLst>
          </p:cNvPr>
          <p:cNvSpPr txBox="1"/>
          <p:nvPr/>
        </p:nvSpPr>
        <p:spPr>
          <a:xfrm>
            <a:off x="1288472" y="1218875"/>
            <a:ext cx="8077200" cy="5047536"/>
          </a:xfrm>
          <a:prstGeom prst="rect">
            <a:avLst/>
          </a:prstGeom>
          <a:noFill/>
        </p:spPr>
        <p:txBody>
          <a:bodyPr wrap="square" rtlCol="0">
            <a:spAutoFit/>
          </a:bodyPr>
          <a:lstStyle/>
          <a:p>
            <a:pPr algn="ctr"/>
            <a:r>
              <a:rPr lang="es-MX" sz="4000" dirty="0"/>
              <a:t>Unidad de aprendizaje I</a:t>
            </a:r>
          </a:p>
          <a:p>
            <a:pPr algn="ctr"/>
            <a:r>
              <a:rPr lang="es-MX" sz="3600" b="1" dirty="0"/>
              <a:t>Diseño, intervención y evaluación en el aula.</a:t>
            </a:r>
          </a:p>
          <a:p>
            <a:pPr marL="285750" indent="-285750" algn="ctr">
              <a:buFont typeface="Arial" panose="020B0604020202020204" pitchFamily="34" charset="0"/>
              <a:buChar char="•"/>
            </a:pPr>
            <a:r>
              <a:rPr lang="es-MX" sz="2400" dirty="0"/>
              <a:t>Los campos de formación académica: La relación entre el aprendizaje esperado, el contenido, las orientaciones didácticas, los recursos materiales y evaluación. </a:t>
            </a:r>
          </a:p>
          <a:p>
            <a:pPr marL="285750" indent="-285750" algn="ctr">
              <a:buFont typeface="Arial" panose="020B0604020202020204" pitchFamily="34" charset="0"/>
              <a:buChar char="•"/>
            </a:pPr>
            <a:r>
              <a:rPr lang="es-MX" sz="2400" dirty="0"/>
              <a:t>Análisis de estrategias de diseño de intervención y evaluación en el aula.</a:t>
            </a:r>
          </a:p>
          <a:p>
            <a:pPr marL="285750" indent="-285750" algn="ctr">
              <a:buFont typeface="Arial" panose="020B0604020202020204" pitchFamily="34" charset="0"/>
              <a:buChar char="•"/>
            </a:pPr>
            <a:r>
              <a:rPr lang="es-MX" sz="2400" dirty="0"/>
              <a:t>Creación de ambientes de aprendizaje apegado al contexto.</a:t>
            </a:r>
          </a:p>
          <a:p>
            <a:pPr marL="285750" indent="-285750" algn="ctr">
              <a:buFont typeface="Arial" panose="020B0604020202020204" pitchFamily="34" charset="0"/>
              <a:buChar char="•"/>
            </a:pPr>
            <a:r>
              <a:rPr lang="es-MX" sz="2400" dirty="0"/>
              <a:t>Sistematizar, describir y analizar la experiencia: entre lo planificado y lo realizado.</a:t>
            </a:r>
          </a:p>
          <a:p>
            <a:pPr algn="ctr"/>
            <a:endParaRPr lang="es-MX" dirty="0"/>
          </a:p>
        </p:txBody>
      </p:sp>
    </p:spTree>
    <p:extLst>
      <p:ext uri="{BB962C8B-B14F-4D97-AF65-F5344CB8AC3E}">
        <p14:creationId xmlns:p14="http://schemas.microsoft.com/office/powerpoint/2010/main" val="2869591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70758" y="313449"/>
            <a:ext cx="7681711" cy="707886"/>
          </a:xfrm>
          <a:prstGeom prst="rect">
            <a:avLst/>
          </a:prstGeom>
          <a:noFill/>
        </p:spPr>
        <p:txBody>
          <a:bodyPr wrap="square" rtlCol="0">
            <a:spAutoFit/>
          </a:bodyPr>
          <a:lstStyle/>
          <a:p>
            <a:pPr algn="ctr"/>
            <a:r>
              <a:rPr lang="es-MX" sz="4000" b="1" dirty="0"/>
              <a:t>Propósito de unidad I</a:t>
            </a:r>
          </a:p>
        </p:txBody>
      </p:sp>
      <p:sp>
        <p:nvSpPr>
          <p:cNvPr id="4" name="CuadroTexto 3"/>
          <p:cNvSpPr txBox="1"/>
          <p:nvPr/>
        </p:nvSpPr>
        <p:spPr>
          <a:xfrm>
            <a:off x="211015" y="1205021"/>
            <a:ext cx="9601199" cy="461665"/>
          </a:xfrm>
          <a:prstGeom prst="rect">
            <a:avLst/>
          </a:prstGeom>
          <a:noFill/>
        </p:spPr>
        <p:txBody>
          <a:bodyPr wrap="square" rtlCol="0">
            <a:spAutoFit/>
          </a:bodyPr>
          <a:lstStyle/>
          <a:p>
            <a:pPr marL="457200" indent="-457200" algn="just">
              <a:buFont typeface="Wingdings" panose="05000000000000000000" pitchFamily="2" charset="2"/>
              <a:buChar char="v"/>
            </a:pPr>
            <a:endParaRPr lang="es-MX" sz="2400" b="1" dirty="0"/>
          </a:p>
        </p:txBody>
      </p:sp>
      <p:sp>
        <p:nvSpPr>
          <p:cNvPr id="18" name="TextBox 17">
            <a:extLst>
              <a:ext uri="{FF2B5EF4-FFF2-40B4-BE49-F238E27FC236}">
                <a16:creationId xmlns:a16="http://schemas.microsoft.com/office/drawing/2014/main" id="{DE7858E3-B369-3B12-0BB2-855DC75A0973}"/>
              </a:ext>
            </a:extLst>
          </p:cNvPr>
          <p:cNvSpPr txBox="1"/>
          <p:nvPr/>
        </p:nvSpPr>
        <p:spPr>
          <a:xfrm>
            <a:off x="101375" y="1339016"/>
            <a:ext cx="9483969" cy="4801314"/>
          </a:xfrm>
          <a:prstGeom prst="rect">
            <a:avLst/>
          </a:prstGeom>
          <a:noFill/>
        </p:spPr>
        <p:txBody>
          <a:bodyPr wrap="square" rtlCol="0">
            <a:spAutoFit/>
          </a:bodyPr>
          <a:lstStyle/>
          <a:p>
            <a:pPr marL="457200" indent="-457200" algn="just">
              <a:buFont typeface="Wingdings" panose="05000000000000000000" pitchFamily="2" charset="2"/>
              <a:buChar char="q"/>
            </a:pPr>
            <a:r>
              <a:rPr lang="es-MX" sz="2400" dirty="0"/>
              <a:t>Profundizar en la relación que guardan los enfoques teórico-metodológicos y didácticos de los campos de formación académica y educación socioemocional, con la enseñanza, el aprendizaje y los contextos socioculturales y lingüísticos donde se desarrolla la docencia. </a:t>
            </a:r>
          </a:p>
          <a:p>
            <a:pPr algn="just"/>
            <a:r>
              <a:rPr lang="es-MX" sz="2400" dirty="0"/>
              <a:t> </a:t>
            </a:r>
          </a:p>
          <a:p>
            <a:pPr marL="457200" indent="-457200" algn="just">
              <a:buFont typeface="Wingdings" panose="05000000000000000000" pitchFamily="2" charset="2"/>
              <a:buChar char="q"/>
            </a:pPr>
            <a:r>
              <a:rPr lang="es-MX" sz="2400" dirty="0"/>
              <a:t>Distinguir la manera en que se conjugan los aspectos sociales, económicos, ideológicos, culturales y lingüísticos en la conformación de ambientes de aprendizajes equitativos e inclusivos para los alumnos de educción preescolar en función del nivel, grado y modalidad educativa.</a:t>
            </a:r>
            <a:endParaRPr lang="es-MX" sz="1400" dirty="0"/>
          </a:p>
          <a:p>
            <a:pPr algn="ctr"/>
            <a:endParaRPr lang="es-MX" sz="1600" dirty="0"/>
          </a:p>
        </p:txBody>
      </p:sp>
    </p:spTree>
    <p:extLst>
      <p:ext uri="{BB962C8B-B14F-4D97-AF65-F5344CB8AC3E}">
        <p14:creationId xmlns:p14="http://schemas.microsoft.com/office/powerpoint/2010/main" val="1309930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86217" y="285740"/>
            <a:ext cx="7681711" cy="707886"/>
          </a:xfrm>
          <a:prstGeom prst="rect">
            <a:avLst/>
          </a:prstGeom>
          <a:noFill/>
        </p:spPr>
        <p:txBody>
          <a:bodyPr wrap="square" rtlCol="0">
            <a:spAutoFit/>
          </a:bodyPr>
          <a:lstStyle/>
          <a:p>
            <a:pPr algn="ctr"/>
            <a:r>
              <a:rPr lang="es-MX" sz="4000" b="1" dirty="0"/>
              <a:t>Estructura del curso</a:t>
            </a:r>
          </a:p>
        </p:txBody>
      </p:sp>
      <p:sp>
        <p:nvSpPr>
          <p:cNvPr id="4" name="CuadroTexto 3"/>
          <p:cNvSpPr txBox="1"/>
          <p:nvPr/>
        </p:nvSpPr>
        <p:spPr>
          <a:xfrm>
            <a:off x="211015" y="1205021"/>
            <a:ext cx="9601199" cy="523220"/>
          </a:xfrm>
          <a:prstGeom prst="rect">
            <a:avLst/>
          </a:prstGeom>
          <a:noFill/>
        </p:spPr>
        <p:txBody>
          <a:bodyPr wrap="square" rtlCol="0">
            <a:spAutoFit/>
          </a:bodyPr>
          <a:lstStyle/>
          <a:p>
            <a:pPr marL="457200" indent="-457200" algn="just">
              <a:buFont typeface="Wingdings" panose="05000000000000000000" pitchFamily="2" charset="2"/>
              <a:buChar char="v"/>
            </a:pPr>
            <a:endParaRPr lang="es-MX" sz="2800" b="1" dirty="0"/>
          </a:p>
        </p:txBody>
      </p:sp>
      <p:sp>
        <p:nvSpPr>
          <p:cNvPr id="18" name="TextBox 17">
            <a:extLst>
              <a:ext uri="{FF2B5EF4-FFF2-40B4-BE49-F238E27FC236}">
                <a16:creationId xmlns:a16="http://schemas.microsoft.com/office/drawing/2014/main" id="{DE7858E3-B369-3B12-0BB2-855DC75A0973}"/>
              </a:ext>
            </a:extLst>
          </p:cNvPr>
          <p:cNvSpPr txBox="1"/>
          <p:nvPr/>
        </p:nvSpPr>
        <p:spPr>
          <a:xfrm>
            <a:off x="973014" y="1606802"/>
            <a:ext cx="8077200" cy="4678204"/>
          </a:xfrm>
          <a:prstGeom prst="rect">
            <a:avLst/>
          </a:prstGeom>
          <a:noFill/>
        </p:spPr>
        <p:txBody>
          <a:bodyPr wrap="square" rtlCol="0">
            <a:spAutoFit/>
          </a:bodyPr>
          <a:lstStyle/>
          <a:p>
            <a:pPr algn="ctr"/>
            <a:r>
              <a:rPr lang="es-MX" sz="4000" dirty="0"/>
              <a:t>Unidad de aprendizaje II</a:t>
            </a:r>
          </a:p>
          <a:p>
            <a:pPr algn="ctr"/>
            <a:r>
              <a:rPr lang="es-MX" sz="3600" b="1" dirty="0"/>
              <a:t>Diseño, intervención y evaluación en el aula.</a:t>
            </a:r>
          </a:p>
          <a:p>
            <a:pPr marL="285750" indent="-285750" algn="ctr">
              <a:buFont typeface="Arial" panose="020B0604020202020204" pitchFamily="34" charset="0"/>
              <a:buChar char="•"/>
            </a:pPr>
            <a:r>
              <a:rPr lang="es-MX" sz="2400" dirty="0"/>
              <a:t>Replantear la docencia: reflexiones derivadas de la experiencia.</a:t>
            </a:r>
          </a:p>
          <a:p>
            <a:pPr marL="285750" indent="-285750" algn="ctr">
              <a:buFont typeface="Arial" panose="020B0604020202020204" pitchFamily="34" charset="0"/>
              <a:buChar char="•"/>
            </a:pPr>
            <a:r>
              <a:rPr lang="es-MX" sz="2400" dirty="0"/>
              <a:t>Desafíos en torno a la enseñanza y el aprendizaje.</a:t>
            </a:r>
          </a:p>
          <a:p>
            <a:pPr marL="285750" indent="-285750" algn="ctr">
              <a:buFont typeface="Arial" panose="020B0604020202020204" pitchFamily="34" charset="0"/>
              <a:buChar char="•"/>
            </a:pPr>
            <a:r>
              <a:rPr lang="es-MX" sz="2400" dirty="0"/>
              <a:t>Seguimiento y evaluación: ¿Cómo asegurarse de que se lograron los aprendizajes?</a:t>
            </a:r>
          </a:p>
          <a:p>
            <a:pPr marL="285750" indent="-285750" algn="ctr">
              <a:buFont typeface="Arial" panose="020B0604020202020204" pitchFamily="34" charset="0"/>
              <a:buChar char="•"/>
            </a:pPr>
            <a:r>
              <a:rPr lang="es-MX" sz="2400" dirty="0"/>
              <a:t>Mejorar la práctica y transformar la docencia.</a:t>
            </a:r>
          </a:p>
          <a:p>
            <a:pPr marL="285750" indent="-285750" algn="ctr">
              <a:buFont typeface="Arial" panose="020B0604020202020204" pitchFamily="34" charset="0"/>
              <a:buChar char="•"/>
            </a:pPr>
            <a:endParaRPr lang="es-MX" sz="2400" dirty="0"/>
          </a:p>
          <a:p>
            <a:pPr algn="ctr"/>
            <a:endParaRPr lang="es-MX" dirty="0"/>
          </a:p>
        </p:txBody>
      </p:sp>
    </p:spTree>
    <p:extLst>
      <p:ext uri="{BB962C8B-B14F-4D97-AF65-F5344CB8AC3E}">
        <p14:creationId xmlns:p14="http://schemas.microsoft.com/office/powerpoint/2010/main" val="4201280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27539" y="1749981"/>
            <a:ext cx="4626624" cy="1077218"/>
          </a:xfrm>
          <a:prstGeom prst="rect">
            <a:avLst/>
          </a:prstGeom>
          <a:noFill/>
        </p:spPr>
        <p:txBody>
          <a:bodyPr wrap="square" rtlCol="0">
            <a:spAutoFit/>
          </a:bodyPr>
          <a:lstStyle/>
          <a:p>
            <a:pPr algn="ctr"/>
            <a:r>
              <a:rPr lang="es-MX" sz="3200" dirty="0"/>
              <a:t>Trayecto Formativo : </a:t>
            </a:r>
          </a:p>
          <a:p>
            <a:pPr algn="ctr"/>
            <a:r>
              <a:rPr lang="es-MX" sz="3200" b="1" dirty="0"/>
              <a:t>Práctica Profesional</a:t>
            </a:r>
          </a:p>
        </p:txBody>
      </p:sp>
      <p:sp>
        <p:nvSpPr>
          <p:cNvPr id="7" name="CuadroTexto 6"/>
          <p:cNvSpPr txBox="1"/>
          <p:nvPr/>
        </p:nvSpPr>
        <p:spPr>
          <a:xfrm>
            <a:off x="3861630" y="3669225"/>
            <a:ext cx="5282370" cy="1077218"/>
          </a:xfrm>
          <a:prstGeom prst="rect">
            <a:avLst/>
          </a:prstGeom>
          <a:noFill/>
        </p:spPr>
        <p:txBody>
          <a:bodyPr wrap="square" rtlCol="0">
            <a:spAutoFit/>
          </a:bodyPr>
          <a:lstStyle/>
          <a:p>
            <a:pPr algn="ctr"/>
            <a:r>
              <a:rPr lang="es-MX" sz="3200" b="1" dirty="0"/>
              <a:t>Horas</a:t>
            </a:r>
            <a:r>
              <a:rPr lang="es-MX" sz="3200" dirty="0"/>
              <a:t>: 6</a:t>
            </a:r>
          </a:p>
          <a:p>
            <a:pPr algn="ctr"/>
            <a:r>
              <a:rPr lang="es-MX" sz="3200" b="1" dirty="0"/>
              <a:t>Créditos: </a:t>
            </a:r>
            <a:r>
              <a:rPr lang="es-MX" sz="3200" dirty="0"/>
              <a:t>6.75</a:t>
            </a:r>
          </a:p>
        </p:txBody>
      </p:sp>
    </p:spTree>
    <p:extLst>
      <p:ext uri="{BB962C8B-B14F-4D97-AF65-F5344CB8AC3E}">
        <p14:creationId xmlns:p14="http://schemas.microsoft.com/office/powerpoint/2010/main" val="1408966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70758" y="313449"/>
            <a:ext cx="7681711" cy="707886"/>
          </a:xfrm>
          <a:prstGeom prst="rect">
            <a:avLst/>
          </a:prstGeom>
          <a:noFill/>
        </p:spPr>
        <p:txBody>
          <a:bodyPr wrap="square" rtlCol="0">
            <a:spAutoFit/>
          </a:bodyPr>
          <a:lstStyle/>
          <a:p>
            <a:pPr algn="ctr"/>
            <a:r>
              <a:rPr lang="es-MX" sz="4000" b="1" dirty="0"/>
              <a:t>Propósito de unidad II</a:t>
            </a:r>
          </a:p>
        </p:txBody>
      </p:sp>
      <p:sp>
        <p:nvSpPr>
          <p:cNvPr id="4" name="CuadroTexto 3"/>
          <p:cNvSpPr txBox="1"/>
          <p:nvPr/>
        </p:nvSpPr>
        <p:spPr>
          <a:xfrm>
            <a:off x="211015" y="1205021"/>
            <a:ext cx="9601199" cy="461665"/>
          </a:xfrm>
          <a:prstGeom prst="rect">
            <a:avLst/>
          </a:prstGeom>
          <a:noFill/>
        </p:spPr>
        <p:txBody>
          <a:bodyPr wrap="square" rtlCol="0">
            <a:spAutoFit/>
          </a:bodyPr>
          <a:lstStyle/>
          <a:p>
            <a:pPr marL="457200" indent="-457200" algn="just">
              <a:buFont typeface="Wingdings" panose="05000000000000000000" pitchFamily="2" charset="2"/>
              <a:buChar char="v"/>
            </a:pPr>
            <a:endParaRPr lang="es-MX" sz="2400" b="1" dirty="0"/>
          </a:p>
        </p:txBody>
      </p:sp>
      <p:sp>
        <p:nvSpPr>
          <p:cNvPr id="18" name="TextBox 17">
            <a:extLst>
              <a:ext uri="{FF2B5EF4-FFF2-40B4-BE49-F238E27FC236}">
                <a16:creationId xmlns:a16="http://schemas.microsoft.com/office/drawing/2014/main" id="{DE7858E3-B369-3B12-0BB2-855DC75A0973}"/>
              </a:ext>
            </a:extLst>
          </p:cNvPr>
          <p:cNvSpPr txBox="1"/>
          <p:nvPr/>
        </p:nvSpPr>
        <p:spPr>
          <a:xfrm>
            <a:off x="211015" y="1306697"/>
            <a:ext cx="9483969" cy="4524315"/>
          </a:xfrm>
          <a:prstGeom prst="rect">
            <a:avLst/>
          </a:prstGeom>
          <a:noFill/>
        </p:spPr>
        <p:txBody>
          <a:bodyPr wrap="square" rtlCol="0">
            <a:spAutoFit/>
          </a:bodyPr>
          <a:lstStyle/>
          <a:p>
            <a:pPr marL="457200" indent="-457200" algn="just">
              <a:buFont typeface="Wingdings" panose="05000000000000000000" pitchFamily="2" charset="2"/>
              <a:buChar char="q"/>
            </a:pPr>
            <a:r>
              <a:rPr lang="es-MX" sz="2400" dirty="0"/>
              <a:t>Los estudiantes diseñaran planeaciones y secuencias didácticas de asignaturas de los campos de formación académica en educación preescolar. </a:t>
            </a:r>
          </a:p>
          <a:p>
            <a:pPr marL="457200" indent="-457200" algn="just">
              <a:buFont typeface="Wingdings" panose="05000000000000000000" pitchFamily="2" charset="2"/>
              <a:buChar char="q"/>
            </a:pPr>
            <a:r>
              <a:rPr lang="es-MX" sz="2400" dirty="0"/>
              <a:t>Aplicar críticamente los enfoques del plan y programas de estudio en función del nivel, grado, modalidad educativa, los contextos socioculturales, ideológicos y lingüísticos, así como las características particulares de los alumnos y sus condiciones de aprendizaje.</a:t>
            </a:r>
          </a:p>
          <a:p>
            <a:pPr marL="457200" indent="-457200" algn="just">
              <a:buFont typeface="Wingdings" panose="05000000000000000000" pitchFamily="2" charset="2"/>
              <a:buChar char="q"/>
            </a:pPr>
            <a:r>
              <a:rPr lang="es-MX" sz="2400" dirty="0"/>
              <a:t>Analizará, reflexionara, evaluará y dará seguimiento a los procesos de intervención en el aula poniendo en juego sus conocimientos teórico-pedagógicos, metodológicos y experienciales  </a:t>
            </a:r>
          </a:p>
        </p:txBody>
      </p:sp>
    </p:spTree>
    <p:extLst>
      <p:ext uri="{BB962C8B-B14F-4D97-AF65-F5344CB8AC3E}">
        <p14:creationId xmlns:p14="http://schemas.microsoft.com/office/powerpoint/2010/main" val="3849929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254471" y="224921"/>
            <a:ext cx="7681711" cy="1323439"/>
          </a:xfrm>
          <a:prstGeom prst="rect">
            <a:avLst/>
          </a:prstGeom>
          <a:noFill/>
        </p:spPr>
        <p:txBody>
          <a:bodyPr wrap="square" rtlCol="0">
            <a:spAutoFit/>
          </a:bodyPr>
          <a:lstStyle/>
          <a:p>
            <a:pPr algn="ctr"/>
            <a:r>
              <a:rPr lang="es-MX" sz="4000" b="1" dirty="0"/>
              <a:t>Esquema de distribución de prácticas</a:t>
            </a:r>
          </a:p>
        </p:txBody>
      </p:sp>
      <p:sp>
        <p:nvSpPr>
          <p:cNvPr id="4" name="CuadroTexto 3"/>
          <p:cNvSpPr txBox="1"/>
          <p:nvPr/>
        </p:nvSpPr>
        <p:spPr>
          <a:xfrm>
            <a:off x="211015" y="1205021"/>
            <a:ext cx="9601199" cy="523220"/>
          </a:xfrm>
          <a:prstGeom prst="rect">
            <a:avLst/>
          </a:prstGeom>
          <a:noFill/>
        </p:spPr>
        <p:txBody>
          <a:bodyPr wrap="square" rtlCol="0">
            <a:spAutoFit/>
          </a:bodyPr>
          <a:lstStyle/>
          <a:p>
            <a:pPr marL="457200" indent="-457200" algn="just">
              <a:buFont typeface="Wingdings" panose="05000000000000000000" pitchFamily="2" charset="2"/>
              <a:buChar char="v"/>
            </a:pPr>
            <a:endParaRPr lang="es-MX" sz="2800" b="1" dirty="0"/>
          </a:p>
        </p:txBody>
      </p:sp>
      <p:sp>
        <p:nvSpPr>
          <p:cNvPr id="5" name="Rectangle: Rounded Corners 4">
            <a:extLst>
              <a:ext uri="{FF2B5EF4-FFF2-40B4-BE49-F238E27FC236}">
                <a16:creationId xmlns:a16="http://schemas.microsoft.com/office/drawing/2014/main" id="{A4017E19-DA1A-2678-0007-935C89D686DE}"/>
              </a:ext>
            </a:extLst>
          </p:cNvPr>
          <p:cNvSpPr/>
          <p:nvPr/>
        </p:nvSpPr>
        <p:spPr>
          <a:xfrm>
            <a:off x="2119746" y="1728241"/>
            <a:ext cx="5929746" cy="523220"/>
          </a:xfrm>
          <a:prstGeom prst="round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rPr>
              <a:t>Estrategias de trabajo Docente </a:t>
            </a:r>
          </a:p>
        </p:txBody>
      </p:sp>
      <p:cxnSp>
        <p:nvCxnSpPr>
          <p:cNvPr id="7" name="Straight Arrow Connector 6">
            <a:extLst>
              <a:ext uri="{FF2B5EF4-FFF2-40B4-BE49-F238E27FC236}">
                <a16:creationId xmlns:a16="http://schemas.microsoft.com/office/drawing/2014/main" id="{4C2736A6-14BB-FD4B-67B8-2709B5F819E0}"/>
              </a:ext>
            </a:extLst>
          </p:cNvPr>
          <p:cNvCxnSpPr>
            <a:cxnSpLocks/>
          </p:cNvCxnSpPr>
          <p:nvPr/>
        </p:nvCxnSpPr>
        <p:spPr>
          <a:xfrm>
            <a:off x="5095326" y="2279171"/>
            <a:ext cx="0" cy="810394"/>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888F959-D247-63AB-D735-66EB687FEED5}"/>
              </a:ext>
            </a:extLst>
          </p:cNvPr>
          <p:cNvCxnSpPr/>
          <p:nvPr/>
        </p:nvCxnSpPr>
        <p:spPr>
          <a:xfrm>
            <a:off x="2299855" y="3255818"/>
            <a:ext cx="5569527"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9A5C4A9-3E89-B270-833B-3D8162AFF0BC}"/>
              </a:ext>
            </a:extLst>
          </p:cNvPr>
          <p:cNvCxnSpPr/>
          <p:nvPr/>
        </p:nvCxnSpPr>
        <p:spPr>
          <a:xfrm>
            <a:off x="7855528" y="3255818"/>
            <a:ext cx="0" cy="810394"/>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BBD8C5D-185D-75FC-CC75-C15429DB182A}"/>
              </a:ext>
            </a:extLst>
          </p:cNvPr>
          <p:cNvCxnSpPr/>
          <p:nvPr/>
        </p:nvCxnSpPr>
        <p:spPr>
          <a:xfrm>
            <a:off x="2299855" y="3255818"/>
            <a:ext cx="0" cy="810394"/>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Rounded Corners 11">
            <a:extLst>
              <a:ext uri="{FF2B5EF4-FFF2-40B4-BE49-F238E27FC236}">
                <a16:creationId xmlns:a16="http://schemas.microsoft.com/office/drawing/2014/main" id="{4C4BBBDB-240C-4305-E830-72BBC45878B9}"/>
              </a:ext>
            </a:extLst>
          </p:cNvPr>
          <p:cNvSpPr/>
          <p:nvPr/>
        </p:nvSpPr>
        <p:spPr>
          <a:xfrm>
            <a:off x="969818" y="4066212"/>
            <a:ext cx="2604640" cy="2653242"/>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TextBox 13">
            <a:extLst>
              <a:ext uri="{FF2B5EF4-FFF2-40B4-BE49-F238E27FC236}">
                <a16:creationId xmlns:a16="http://schemas.microsoft.com/office/drawing/2014/main" id="{FD3DBDCD-EB8A-44B4-1E80-7A3A06360B89}"/>
              </a:ext>
            </a:extLst>
          </p:cNvPr>
          <p:cNvSpPr txBox="1"/>
          <p:nvPr/>
        </p:nvSpPr>
        <p:spPr>
          <a:xfrm>
            <a:off x="1080655" y="4170218"/>
            <a:ext cx="2493803" cy="2585323"/>
          </a:xfrm>
          <a:prstGeom prst="rect">
            <a:avLst/>
          </a:prstGeom>
          <a:noFill/>
        </p:spPr>
        <p:txBody>
          <a:bodyPr wrap="square" rtlCol="0">
            <a:spAutoFit/>
          </a:bodyPr>
          <a:lstStyle/>
          <a:p>
            <a:pPr algn="ctr"/>
            <a:r>
              <a:rPr lang="es-MX" dirty="0"/>
              <a:t>Unidad de aprendizaje I</a:t>
            </a:r>
          </a:p>
          <a:p>
            <a:endParaRPr lang="es-MX" dirty="0"/>
          </a:p>
          <a:p>
            <a:pPr algn="ctr"/>
            <a:r>
              <a:rPr lang="es-MX" dirty="0"/>
              <a:t>Diseño intervención y  evaluación en el aula</a:t>
            </a:r>
          </a:p>
          <a:p>
            <a:endParaRPr lang="es-MX" dirty="0"/>
          </a:p>
          <a:p>
            <a:pPr algn="ctr"/>
            <a:r>
              <a:rPr lang="es-MX" dirty="0"/>
              <a:t>10 días de práctica de intervención </a:t>
            </a:r>
          </a:p>
        </p:txBody>
      </p:sp>
      <p:cxnSp>
        <p:nvCxnSpPr>
          <p:cNvPr id="16" name="Straight Arrow Connector 15">
            <a:extLst>
              <a:ext uri="{FF2B5EF4-FFF2-40B4-BE49-F238E27FC236}">
                <a16:creationId xmlns:a16="http://schemas.microsoft.com/office/drawing/2014/main" id="{494391DE-1F54-DD12-BD6B-CF058382F05A}"/>
              </a:ext>
            </a:extLst>
          </p:cNvPr>
          <p:cNvCxnSpPr/>
          <p:nvPr/>
        </p:nvCxnSpPr>
        <p:spPr>
          <a:xfrm>
            <a:off x="3879265" y="5348921"/>
            <a:ext cx="2410705"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58C4D677-5F0A-049A-E8DC-9174A089C52C}"/>
              </a:ext>
            </a:extLst>
          </p:cNvPr>
          <p:cNvSpPr/>
          <p:nvPr/>
        </p:nvSpPr>
        <p:spPr>
          <a:xfrm>
            <a:off x="6393051" y="4099567"/>
            <a:ext cx="2604640" cy="2653242"/>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TextBox 5">
            <a:extLst>
              <a:ext uri="{FF2B5EF4-FFF2-40B4-BE49-F238E27FC236}">
                <a16:creationId xmlns:a16="http://schemas.microsoft.com/office/drawing/2014/main" id="{36664022-B95A-745A-EDD0-A12461F0A891}"/>
              </a:ext>
            </a:extLst>
          </p:cNvPr>
          <p:cNvSpPr txBox="1"/>
          <p:nvPr/>
        </p:nvSpPr>
        <p:spPr>
          <a:xfrm>
            <a:off x="6503888" y="4097013"/>
            <a:ext cx="2493803" cy="2646878"/>
          </a:xfrm>
          <a:prstGeom prst="rect">
            <a:avLst/>
          </a:prstGeom>
          <a:noFill/>
        </p:spPr>
        <p:txBody>
          <a:bodyPr wrap="square" rtlCol="0">
            <a:spAutoFit/>
          </a:bodyPr>
          <a:lstStyle/>
          <a:p>
            <a:pPr algn="ctr"/>
            <a:r>
              <a:rPr lang="es-MX" sz="1600" dirty="0"/>
              <a:t>Unidad de aprendizaje II</a:t>
            </a:r>
          </a:p>
          <a:p>
            <a:endParaRPr lang="es-MX" sz="1600" dirty="0"/>
          </a:p>
          <a:p>
            <a:pPr algn="ctr"/>
            <a:r>
              <a:rPr lang="es-MX" sz="1600" dirty="0"/>
              <a:t>Del diseño e  intervención hacia la mejora de la práctica docente</a:t>
            </a:r>
          </a:p>
          <a:p>
            <a:endParaRPr lang="es-MX" sz="1600" dirty="0"/>
          </a:p>
          <a:p>
            <a:pPr algn="ctr"/>
            <a:r>
              <a:rPr lang="es-MX" sz="1600" dirty="0"/>
              <a:t>10 días de práctica de intervención </a:t>
            </a:r>
          </a:p>
        </p:txBody>
      </p:sp>
    </p:spTree>
    <p:extLst>
      <p:ext uri="{BB962C8B-B14F-4D97-AF65-F5344CB8AC3E}">
        <p14:creationId xmlns:p14="http://schemas.microsoft.com/office/powerpoint/2010/main" val="2265944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25236" y="128987"/>
            <a:ext cx="7681711" cy="707886"/>
          </a:xfrm>
          <a:prstGeom prst="rect">
            <a:avLst/>
          </a:prstGeom>
          <a:noFill/>
        </p:spPr>
        <p:txBody>
          <a:bodyPr wrap="square" rtlCol="0">
            <a:spAutoFit/>
          </a:bodyPr>
          <a:lstStyle/>
          <a:p>
            <a:pPr algn="ctr"/>
            <a:r>
              <a:rPr lang="es-MX" sz="4000" b="1" dirty="0"/>
              <a:t>Fechas de prácticas</a:t>
            </a:r>
          </a:p>
        </p:txBody>
      </p:sp>
      <p:sp>
        <p:nvSpPr>
          <p:cNvPr id="12" name="Rectangle: Rounded Corners 11">
            <a:extLst>
              <a:ext uri="{FF2B5EF4-FFF2-40B4-BE49-F238E27FC236}">
                <a16:creationId xmlns:a16="http://schemas.microsoft.com/office/drawing/2014/main" id="{4C4BBBDB-240C-4305-E830-72BBC45878B9}"/>
              </a:ext>
            </a:extLst>
          </p:cNvPr>
          <p:cNvSpPr/>
          <p:nvPr/>
        </p:nvSpPr>
        <p:spPr>
          <a:xfrm>
            <a:off x="1025236" y="1245576"/>
            <a:ext cx="2604639" cy="1262097"/>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TextBox 13">
            <a:extLst>
              <a:ext uri="{FF2B5EF4-FFF2-40B4-BE49-F238E27FC236}">
                <a16:creationId xmlns:a16="http://schemas.microsoft.com/office/drawing/2014/main" id="{FD3DBDCD-EB8A-44B4-1E80-7A3A06360B89}"/>
              </a:ext>
            </a:extLst>
          </p:cNvPr>
          <p:cNvSpPr txBox="1"/>
          <p:nvPr/>
        </p:nvSpPr>
        <p:spPr>
          <a:xfrm>
            <a:off x="1211580" y="1245574"/>
            <a:ext cx="1995739" cy="1477328"/>
          </a:xfrm>
          <a:prstGeom prst="rect">
            <a:avLst/>
          </a:prstGeom>
          <a:noFill/>
        </p:spPr>
        <p:txBody>
          <a:bodyPr wrap="square" rtlCol="0">
            <a:spAutoFit/>
          </a:bodyPr>
          <a:lstStyle/>
          <a:p>
            <a:pPr algn="ctr"/>
            <a:r>
              <a:rPr lang="es-MX" dirty="0"/>
              <a:t>20 al 24 de marzo</a:t>
            </a:r>
          </a:p>
          <a:p>
            <a:pPr algn="ctr"/>
            <a:r>
              <a:rPr lang="es-MX" dirty="0"/>
              <a:t>27 al 31 de marzo</a:t>
            </a:r>
          </a:p>
          <a:p>
            <a:endParaRPr lang="es-MX" dirty="0"/>
          </a:p>
        </p:txBody>
      </p:sp>
      <p:sp>
        <p:nvSpPr>
          <p:cNvPr id="3" name="Rectangle: Rounded Corners 2">
            <a:extLst>
              <a:ext uri="{FF2B5EF4-FFF2-40B4-BE49-F238E27FC236}">
                <a16:creationId xmlns:a16="http://schemas.microsoft.com/office/drawing/2014/main" id="{C04BFBC4-FD71-B6AA-14D3-D6607C21A967}"/>
              </a:ext>
            </a:extLst>
          </p:cNvPr>
          <p:cNvSpPr/>
          <p:nvPr/>
        </p:nvSpPr>
        <p:spPr>
          <a:xfrm>
            <a:off x="6303836" y="1245575"/>
            <a:ext cx="2604639" cy="1262097"/>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TextBox 5">
            <a:extLst>
              <a:ext uri="{FF2B5EF4-FFF2-40B4-BE49-F238E27FC236}">
                <a16:creationId xmlns:a16="http://schemas.microsoft.com/office/drawing/2014/main" id="{EE187FAC-3CBB-D71D-B462-3C1D2A9FB0B8}"/>
              </a:ext>
            </a:extLst>
          </p:cNvPr>
          <p:cNvSpPr txBox="1"/>
          <p:nvPr/>
        </p:nvSpPr>
        <p:spPr>
          <a:xfrm>
            <a:off x="6726392" y="1404609"/>
            <a:ext cx="1842654" cy="1200329"/>
          </a:xfrm>
          <a:prstGeom prst="rect">
            <a:avLst/>
          </a:prstGeom>
          <a:noFill/>
        </p:spPr>
        <p:txBody>
          <a:bodyPr wrap="square" rtlCol="0">
            <a:spAutoFit/>
          </a:bodyPr>
          <a:lstStyle/>
          <a:p>
            <a:pPr algn="ctr"/>
            <a:r>
              <a:rPr lang="es-MX" dirty="0"/>
              <a:t>22 al 26 de mayo</a:t>
            </a:r>
          </a:p>
          <a:p>
            <a:pPr algn="ctr"/>
            <a:r>
              <a:rPr lang="es-MX" dirty="0"/>
              <a:t>29 de mayo al 2 de junio</a:t>
            </a:r>
          </a:p>
          <a:p>
            <a:endParaRPr lang="es-MX" dirty="0"/>
          </a:p>
        </p:txBody>
      </p:sp>
      <p:sp>
        <p:nvSpPr>
          <p:cNvPr id="8" name="CuadroTexto 1">
            <a:extLst>
              <a:ext uri="{FF2B5EF4-FFF2-40B4-BE49-F238E27FC236}">
                <a16:creationId xmlns:a16="http://schemas.microsoft.com/office/drawing/2014/main" id="{F5F13DFD-B9EE-A1DA-1EF2-1ABC5FB61D07}"/>
              </a:ext>
            </a:extLst>
          </p:cNvPr>
          <p:cNvSpPr txBox="1"/>
          <p:nvPr/>
        </p:nvSpPr>
        <p:spPr>
          <a:xfrm>
            <a:off x="1112144" y="2916374"/>
            <a:ext cx="7681711" cy="707886"/>
          </a:xfrm>
          <a:prstGeom prst="rect">
            <a:avLst/>
          </a:prstGeom>
          <a:noFill/>
        </p:spPr>
        <p:txBody>
          <a:bodyPr wrap="square" rtlCol="0">
            <a:spAutoFit/>
          </a:bodyPr>
          <a:lstStyle/>
          <a:p>
            <a:pPr algn="ctr"/>
            <a:r>
              <a:rPr lang="es-MX" sz="4000" b="1" dirty="0"/>
              <a:t>Fechas de evaluación</a:t>
            </a:r>
          </a:p>
        </p:txBody>
      </p:sp>
      <p:sp>
        <p:nvSpPr>
          <p:cNvPr id="15" name="Rectangle: Rounded Corners 14">
            <a:extLst>
              <a:ext uri="{FF2B5EF4-FFF2-40B4-BE49-F238E27FC236}">
                <a16:creationId xmlns:a16="http://schemas.microsoft.com/office/drawing/2014/main" id="{534BD5CE-6A2F-7C9C-FF36-DEA31C96A500}"/>
              </a:ext>
            </a:extLst>
          </p:cNvPr>
          <p:cNvSpPr/>
          <p:nvPr/>
        </p:nvSpPr>
        <p:spPr>
          <a:xfrm>
            <a:off x="1059864" y="3897277"/>
            <a:ext cx="2604639" cy="1185261"/>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TextBox 17">
            <a:extLst>
              <a:ext uri="{FF2B5EF4-FFF2-40B4-BE49-F238E27FC236}">
                <a16:creationId xmlns:a16="http://schemas.microsoft.com/office/drawing/2014/main" id="{BCA161A5-5B52-5E59-65BA-6DAF00C5BC18}"/>
              </a:ext>
            </a:extLst>
          </p:cNvPr>
          <p:cNvSpPr txBox="1"/>
          <p:nvPr/>
        </p:nvSpPr>
        <p:spPr>
          <a:xfrm>
            <a:off x="1440856" y="4100360"/>
            <a:ext cx="1842654" cy="923330"/>
          </a:xfrm>
          <a:prstGeom prst="rect">
            <a:avLst/>
          </a:prstGeom>
          <a:noFill/>
        </p:spPr>
        <p:txBody>
          <a:bodyPr wrap="square" rtlCol="0">
            <a:spAutoFit/>
          </a:bodyPr>
          <a:lstStyle/>
          <a:p>
            <a:pPr algn="ctr"/>
            <a:r>
              <a:rPr lang="es-MX" dirty="0"/>
              <a:t>Unidad 1 </a:t>
            </a:r>
          </a:p>
          <a:p>
            <a:pPr algn="ctr"/>
            <a:r>
              <a:rPr lang="es-MX" dirty="0"/>
              <a:t>17- 21 abril</a:t>
            </a:r>
          </a:p>
          <a:p>
            <a:endParaRPr lang="es-MX" dirty="0"/>
          </a:p>
        </p:txBody>
      </p:sp>
      <p:sp>
        <p:nvSpPr>
          <p:cNvPr id="19" name="Rectangle: Rounded Corners 18">
            <a:extLst>
              <a:ext uri="{FF2B5EF4-FFF2-40B4-BE49-F238E27FC236}">
                <a16:creationId xmlns:a16="http://schemas.microsoft.com/office/drawing/2014/main" id="{6D96B4D1-0F8F-7FB9-3D1C-589A9FDF6763}"/>
              </a:ext>
            </a:extLst>
          </p:cNvPr>
          <p:cNvSpPr/>
          <p:nvPr/>
        </p:nvSpPr>
        <p:spPr>
          <a:xfrm>
            <a:off x="6303835" y="3935696"/>
            <a:ext cx="2604639" cy="1185261"/>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TextBox 19">
            <a:extLst>
              <a:ext uri="{FF2B5EF4-FFF2-40B4-BE49-F238E27FC236}">
                <a16:creationId xmlns:a16="http://schemas.microsoft.com/office/drawing/2014/main" id="{DC75D7DE-4FB1-9A84-01FB-B943F20DF838}"/>
              </a:ext>
            </a:extLst>
          </p:cNvPr>
          <p:cNvSpPr txBox="1"/>
          <p:nvPr/>
        </p:nvSpPr>
        <p:spPr>
          <a:xfrm>
            <a:off x="6629395" y="4100360"/>
            <a:ext cx="1842654" cy="923330"/>
          </a:xfrm>
          <a:prstGeom prst="rect">
            <a:avLst/>
          </a:prstGeom>
          <a:noFill/>
        </p:spPr>
        <p:txBody>
          <a:bodyPr wrap="square" rtlCol="0">
            <a:spAutoFit/>
          </a:bodyPr>
          <a:lstStyle/>
          <a:p>
            <a:pPr algn="ctr"/>
            <a:r>
              <a:rPr lang="es-MX" dirty="0"/>
              <a:t>Unidad 2 </a:t>
            </a:r>
          </a:p>
          <a:p>
            <a:pPr algn="ctr"/>
            <a:r>
              <a:rPr lang="es-MX" dirty="0"/>
              <a:t>19-23 junio</a:t>
            </a:r>
          </a:p>
          <a:p>
            <a:endParaRPr lang="es-MX" dirty="0"/>
          </a:p>
        </p:txBody>
      </p:sp>
      <p:sp>
        <p:nvSpPr>
          <p:cNvPr id="21" name="Rectangle: Rounded Corners 20">
            <a:extLst>
              <a:ext uri="{FF2B5EF4-FFF2-40B4-BE49-F238E27FC236}">
                <a16:creationId xmlns:a16="http://schemas.microsoft.com/office/drawing/2014/main" id="{57B579D8-23BE-9E46-2DCD-852C8857EA0F}"/>
              </a:ext>
            </a:extLst>
          </p:cNvPr>
          <p:cNvSpPr/>
          <p:nvPr/>
        </p:nvSpPr>
        <p:spPr>
          <a:xfrm>
            <a:off x="3699196" y="5543752"/>
            <a:ext cx="2604639" cy="1185261"/>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TextBox 21">
            <a:extLst>
              <a:ext uri="{FF2B5EF4-FFF2-40B4-BE49-F238E27FC236}">
                <a16:creationId xmlns:a16="http://schemas.microsoft.com/office/drawing/2014/main" id="{DCF27015-7BB6-D034-346A-C58562882FAA}"/>
              </a:ext>
            </a:extLst>
          </p:cNvPr>
          <p:cNvSpPr txBox="1"/>
          <p:nvPr/>
        </p:nvSpPr>
        <p:spPr>
          <a:xfrm>
            <a:off x="4031673" y="5657671"/>
            <a:ext cx="1842654" cy="1200329"/>
          </a:xfrm>
          <a:prstGeom prst="rect">
            <a:avLst/>
          </a:prstGeom>
          <a:noFill/>
        </p:spPr>
        <p:txBody>
          <a:bodyPr wrap="square" rtlCol="0">
            <a:spAutoFit/>
          </a:bodyPr>
          <a:lstStyle/>
          <a:p>
            <a:pPr algn="ctr"/>
            <a:r>
              <a:rPr lang="es-MX" dirty="0"/>
              <a:t>Evidencia integradora </a:t>
            </a:r>
          </a:p>
          <a:p>
            <a:pPr algn="ctr"/>
            <a:r>
              <a:rPr lang="es-MX" dirty="0"/>
              <a:t>26 al 30 junio</a:t>
            </a:r>
          </a:p>
          <a:p>
            <a:endParaRPr lang="es-MX" dirty="0"/>
          </a:p>
        </p:txBody>
      </p:sp>
    </p:spTree>
    <p:extLst>
      <p:ext uri="{BB962C8B-B14F-4D97-AF65-F5344CB8AC3E}">
        <p14:creationId xmlns:p14="http://schemas.microsoft.com/office/powerpoint/2010/main" val="3469924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12144" y="275463"/>
            <a:ext cx="7681711" cy="707886"/>
          </a:xfrm>
          <a:prstGeom prst="rect">
            <a:avLst/>
          </a:prstGeom>
          <a:noFill/>
        </p:spPr>
        <p:txBody>
          <a:bodyPr wrap="square" rtlCol="0">
            <a:spAutoFit/>
          </a:bodyPr>
          <a:lstStyle/>
          <a:p>
            <a:pPr algn="ctr"/>
            <a:r>
              <a:rPr lang="es-MX" sz="4000" b="1" dirty="0"/>
              <a:t>Evidencias de evaluación</a:t>
            </a:r>
          </a:p>
        </p:txBody>
      </p:sp>
      <p:sp>
        <p:nvSpPr>
          <p:cNvPr id="3" name="Rectangle: Rounded Corners 2">
            <a:extLst>
              <a:ext uri="{FF2B5EF4-FFF2-40B4-BE49-F238E27FC236}">
                <a16:creationId xmlns:a16="http://schemas.microsoft.com/office/drawing/2014/main" id="{BEDC5DB8-73CE-4953-0CED-45B9BEA5589B}"/>
              </a:ext>
            </a:extLst>
          </p:cNvPr>
          <p:cNvSpPr/>
          <p:nvPr/>
        </p:nvSpPr>
        <p:spPr>
          <a:xfrm>
            <a:off x="1274619" y="1205021"/>
            <a:ext cx="3006436" cy="52231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a:p>
        </p:txBody>
      </p:sp>
      <p:sp>
        <p:nvSpPr>
          <p:cNvPr id="5" name="Rectangle: Rounded Corners 4">
            <a:extLst>
              <a:ext uri="{FF2B5EF4-FFF2-40B4-BE49-F238E27FC236}">
                <a16:creationId xmlns:a16="http://schemas.microsoft.com/office/drawing/2014/main" id="{0D91EEE4-AA56-A7C4-C775-05FFE7DEEE17}"/>
              </a:ext>
            </a:extLst>
          </p:cNvPr>
          <p:cNvSpPr/>
          <p:nvPr/>
        </p:nvSpPr>
        <p:spPr>
          <a:xfrm>
            <a:off x="5912110" y="1205021"/>
            <a:ext cx="3006436" cy="52231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a:p>
        </p:txBody>
      </p:sp>
      <p:sp>
        <p:nvSpPr>
          <p:cNvPr id="6" name="TextBox 5">
            <a:extLst>
              <a:ext uri="{FF2B5EF4-FFF2-40B4-BE49-F238E27FC236}">
                <a16:creationId xmlns:a16="http://schemas.microsoft.com/office/drawing/2014/main" id="{FCE9F350-3677-D9D0-C2FC-ACFCF4E19942}"/>
              </a:ext>
            </a:extLst>
          </p:cNvPr>
          <p:cNvSpPr txBox="1"/>
          <p:nvPr/>
        </p:nvSpPr>
        <p:spPr>
          <a:xfrm>
            <a:off x="1560064" y="1319094"/>
            <a:ext cx="2435546" cy="5170646"/>
          </a:xfrm>
          <a:prstGeom prst="rect">
            <a:avLst/>
          </a:prstGeom>
          <a:noFill/>
        </p:spPr>
        <p:txBody>
          <a:bodyPr wrap="square" rtlCol="0">
            <a:spAutoFit/>
          </a:bodyPr>
          <a:lstStyle/>
          <a:p>
            <a:pPr algn="ctr"/>
            <a:r>
              <a:rPr lang="es-MX" sz="2400" dirty="0"/>
              <a:t>DE PRODUCTO</a:t>
            </a:r>
          </a:p>
          <a:p>
            <a:pPr algn="just"/>
            <a:r>
              <a:rPr lang="es-MX" dirty="0"/>
              <a:t>Diseño de planes de clase, las secuencias didácticas, materiales y recursos necesarios para su ejecución en el aula, estrategias, propuestas de evaluación, así como los instrumentos específicos para valorar los aprendizajes de los alumnos. </a:t>
            </a:r>
          </a:p>
        </p:txBody>
      </p:sp>
      <p:sp>
        <p:nvSpPr>
          <p:cNvPr id="7" name="TextBox 6">
            <a:extLst>
              <a:ext uri="{FF2B5EF4-FFF2-40B4-BE49-F238E27FC236}">
                <a16:creationId xmlns:a16="http://schemas.microsoft.com/office/drawing/2014/main" id="{689B01DE-2E7F-BDB2-A3F7-A0836C135BCA}"/>
              </a:ext>
            </a:extLst>
          </p:cNvPr>
          <p:cNvSpPr txBox="1"/>
          <p:nvPr/>
        </p:nvSpPr>
        <p:spPr>
          <a:xfrm>
            <a:off x="6195835" y="1319094"/>
            <a:ext cx="2435546" cy="4770537"/>
          </a:xfrm>
          <a:prstGeom prst="rect">
            <a:avLst/>
          </a:prstGeom>
          <a:noFill/>
        </p:spPr>
        <p:txBody>
          <a:bodyPr wrap="square" rtlCol="0">
            <a:spAutoFit/>
          </a:bodyPr>
          <a:lstStyle/>
          <a:p>
            <a:pPr algn="ctr"/>
            <a:r>
              <a:rPr lang="es-MX" sz="2400" dirty="0"/>
              <a:t>DE DESEMPEÑO</a:t>
            </a:r>
          </a:p>
          <a:p>
            <a:pPr algn="just"/>
            <a:r>
              <a:rPr lang="es-MX" sz="1600" dirty="0"/>
              <a:t>Incluye el análisis y reflexión de las experiencias lo que conduce al uso referentes teóricos que permitan explicar con argumentos lo acontecido, esto proviene de la aplicación de los conocimientos en contextos de intervención especifica.</a:t>
            </a:r>
          </a:p>
          <a:p>
            <a:pPr algn="just"/>
            <a:r>
              <a:rPr lang="es-MX" sz="1600" dirty="0"/>
              <a:t>(Informe de prácticas de intervención). </a:t>
            </a:r>
          </a:p>
        </p:txBody>
      </p:sp>
    </p:spTree>
    <p:extLst>
      <p:ext uri="{BB962C8B-B14F-4D97-AF65-F5344CB8AC3E}">
        <p14:creationId xmlns:p14="http://schemas.microsoft.com/office/powerpoint/2010/main" val="3046150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5D743B3-F693-CAA9-9B50-180AC10F79AD}"/>
              </a:ext>
            </a:extLst>
          </p:cNvPr>
          <p:cNvPicPr>
            <a:picLocks noChangeAspect="1"/>
          </p:cNvPicPr>
          <p:nvPr/>
        </p:nvPicPr>
        <p:blipFill rotWithShape="1">
          <a:blip r:embed="rId2"/>
          <a:srcRect l="38435" t="32492" r="39976" b="13347"/>
          <a:stretch/>
        </p:blipFill>
        <p:spPr>
          <a:xfrm>
            <a:off x="1131683" y="256674"/>
            <a:ext cx="7184083" cy="7090610"/>
          </a:xfrm>
          <a:prstGeom prst="rect">
            <a:avLst/>
          </a:prstGeom>
        </p:spPr>
      </p:pic>
    </p:spTree>
    <p:extLst>
      <p:ext uri="{BB962C8B-B14F-4D97-AF65-F5344CB8AC3E}">
        <p14:creationId xmlns:p14="http://schemas.microsoft.com/office/powerpoint/2010/main" val="915869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508D56-6CD2-4EAD-3FDC-4E651106634E}"/>
              </a:ext>
            </a:extLst>
          </p:cNvPr>
          <p:cNvPicPr>
            <a:picLocks noChangeAspect="1"/>
          </p:cNvPicPr>
          <p:nvPr/>
        </p:nvPicPr>
        <p:blipFill rotWithShape="1">
          <a:blip r:embed="rId2"/>
          <a:srcRect l="10598" t="23396" r="11111" b="9106"/>
          <a:stretch/>
        </p:blipFill>
        <p:spPr>
          <a:xfrm>
            <a:off x="1075267" y="0"/>
            <a:ext cx="7755466" cy="3759200"/>
          </a:xfrm>
          <a:prstGeom prst="rect">
            <a:avLst/>
          </a:prstGeom>
        </p:spPr>
      </p:pic>
      <p:pic>
        <p:nvPicPr>
          <p:cNvPr id="5" name="Picture 4">
            <a:extLst>
              <a:ext uri="{FF2B5EF4-FFF2-40B4-BE49-F238E27FC236}">
                <a16:creationId xmlns:a16="http://schemas.microsoft.com/office/drawing/2014/main" id="{A89E34AC-D817-5667-CD39-4D73F6F99D34}"/>
              </a:ext>
            </a:extLst>
          </p:cNvPr>
          <p:cNvPicPr>
            <a:picLocks noChangeAspect="1"/>
          </p:cNvPicPr>
          <p:nvPr/>
        </p:nvPicPr>
        <p:blipFill rotWithShape="1">
          <a:blip r:embed="rId3"/>
          <a:srcRect l="12821" t="5459" r="13161" b="6673"/>
          <a:stretch/>
        </p:blipFill>
        <p:spPr>
          <a:xfrm>
            <a:off x="1286933" y="3429000"/>
            <a:ext cx="7332133" cy="4893734"/>
          </a:xfrm>
          <a:prstGeom prst="rect">
            <a:avLst/>
          </a:prstGeom>
        </p:spPr>
      </p:pic>
    </p:spTree>
    <p:extLst>
      <p:ext uri="{BB962C8B-B14F-4D97-AF65-F5344CB8AC3E}">
        <p14:creationId xmlns:p14="http://schemas.microsoft.com/office/powerpoint/2010/main" val="3260948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2B701E-AE54-AE79-72C8-B08F749163A3}"/>
              </a:ext>
            </a:extLst>
          </p:cNvPr>
          <p:cNvPicPr>
            <a:picLocks noChangeAspect="1"/>
          </p:cNvPicPr>
          <p:nvPr/>
        </p:nvPicPr>
        <p:blipFill rotWithShape="1">
          <a:blip r:embed="rId2"/>
          <a:srcRect l="27009" t="8498" r="29744" b="6066"/>
          <a:stretch/>
        </p:blipFill>
        <p:spPr>
          <a:xfrm>
            <a:off x="1557867" y="158422"/>
            <a:ext cx="6282266" cy="6977538"/>
          </a:xfrm>
          <a:prstGeom prst="rect">
            <a:avLst/>
          </a:prstGeom>
        </p:spPr>
      </p:pic>
    </p:spTree>
    <p:extLst>
      <p:ext uri="{BB962C8B-B14F-4D97-AF65-F5344CB8AC3E}">
        <p14:creationId xmlns:p14="http://schemas.microsoft.com/office/powerpoint/2010/main" val="2026981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3A03D26-EEF5-7744-D51C-75401B840B34}"/>
              </a:ext>
            </a:extLst>
          </p:cNvPr>
          <p:cNvSpPr txBox="1"/>
          <p:nvPr/>
        </p:nvSpPr>
        <p:spPr>
          <a:xfrm>
            <a:off x="971939" y="879645"/>
            <a:ext cx="6884276" cy="4524315"/>
          </a:xfrm>
          <a:prstGeom prst="rect">
            <a:avLst/>
          </a:prstGeom>
          <a:noFill/>
        </p:spPr>
        <p:txBody>
          <a:bodyPr wrap="square">
            <a:spAutoFit/>
          </a:bodyPr>
          <a:lstStyle/>
          <a:p>
            <a:pPr algn="ctr"/>
            <a:r>
              <a:rPr lang="es-MX" sz="1800" dirty="0">
                <a:latin typeface="Crayola" panose="00000400000000000000" pitchFamily="2" charset="0"/>
              </a:rPr>
              <a:t>REGLAMENTO</a:t>
            </a:r>
          </a:p>
          <a:p>
            <a:pPr algn="ctr"/>
            <a:endParaRPr lang="es-MX" sz="1800" dirty="0">
              <a:latin typeface="Crayola" panose="00000400000000000000" pitchFamily="2" charset="0"/>
            </a:endParaRPr>
          </a:p>
          <a:p>
            <a:pPr algn="ctr"/>
            <a:endParaRPr lang="es-MX" sz="1800" dirty="0">
              <a:latin typeface="Crayola" panose="00000400000000000000" pitchFamily="2" charset="0"/>
            </a:endParaRPr>
          </a:p>
          <a:p>
            <a:pPr marL="342900" indent="-342900" algn="just">
              <a:buFont typeface="Arial" panose="020B0604020202020204" pitchFamily="34" charset="0"/>
              <a:buChar char="•"/>
            </a:pPr>
            <a:r>
              <a:rPr lang="es-MX" sz="1800" dirty="0">
                <a:latin typeface="Crayola" panose="00000400000000000000" pitchFamily="2" charset="0"/>
              </a:rPr>
              <a:t>Asistencia activa (si surge algún inconveniente deberá ser reportado de inmediato)</a:t>
            </a:r>
          </a:p>
          <a:p>
            <a:pPr marL="342900" indent="-342900" algn="just">
              <a:buFont typeface="Arial" panose="020B0604020202020204" pitchFamily="34" charset="0"/>
              <a:buChar char="•"/>
            </a:pPr>
            <a:r>
              <a:rPr lang="es-MX" sz="1800" dirty="0">
                <a:latin typeface="Crayola" panose="00000400000000000000" pitchFamily="2" charset="0"/>
              </a:rPr>
              <a:t>Puntualidad </a:t>
            </a:r>
          </a:p>
          <a:p>
            <a:pPr marL="342900" indent="-342900" algn="just">
              <a:buFont typeface="Arial" panose="020B0604020202020204" pitchFamily="34" charset="0"/>
              <a:buChar char="•"/>
            </a:pPr>
            <a:r>
              <a:rPr lang="es-MX" dirty="0">
                <a:latin typeface="Crayola" panose="00000400000000000000" pitchFamily="2" charset="0"/>
              </a:rPr>
              <a:t>Escuchar con respeto al docente y a los compañeros de clase</a:t>
            </a:r>
            <a:endParaRPr lang="es-MX" sz="1800" dirty="0">
              <a:latin typeface="Crayola" panose="00000400000000000000" pitchFamily="2" charset="0"/>
            </a:endParaRPr>
          </a:p>
          <a:p>
            <a:pPr marL="342900" indent="-342900" algn="just">
              <a:buFont typeface="Arial" panose="020B0604020202020204" pitchFamily="34" charset="0"/>
              <a:buChar char="•"/>
            </a:pPr>
            <a:r>
              <a:rPr lang="es-MX" sz="1800" dirty="0">
                <a:latin typeface="Crayola" panose="00000400000000000000" pitchFamily="2" charset="0"/>
              </a:rPr>
              <a:t>Evitar estar comiendo durante la clase. </a:t>
            </a:r>
          </a:p>
          <a:p>
            <a:pPr marL="342900" indent="-342900" algn="just">
              <a:buFont typeface="Arial" panose="020B0604020202020204" pitchFamily="34" charset="0"/>
              <a:buChar char="•"/>
            </a:pPr>
            <a:r>
              <a:rPr lang="es-MX" sz="1800" dirty="0">
                <a:latin typeface="Crayola" panose="00000400000000000000" pitchFamily="2" charset="0"/>
              </a:rPr>
              <a:t>Escuchar con atención las explicaciones</a:t>
            </a:r>
          </a:p>
          <a:p>
            <a:pPr marL="342900" indent="-342900" algn="just">
              <a:buFont typeface="Arial" panose="020B0604020202020204" pitchFamily="34" charset="0"/>
              <a:buChar char="•"/>
            </a:pPr>
            <a:r>
              <a:rPr lang="es-MX" sz="1800" dirty="0">
                <a:latin typeface="Crayola" panose="00000400000000000000" pitchFamily="2" charset="0"/>
              </a:rPr>
              <a:t>Evitar distraerme durante la clase</a:t>
            </a:r>
          </a:p>
          <a:p>
            <a:pPr marL="342900" indent="-342900" algn="just">
              <a:buFont typeface="Arial" panose="020B0604020202020204" pitchFamily="34" charset="0"/>
              <a:buChar char="•"/>
            </a:pPr>
            <a:r>
              <a:rPr lang="es-MX" sz="1800" dirty="0">
                <a:latin typeface="Crayola" panose="00000400000000000000" pitchFamily="2" charset="0"/>
              </a:rPr>
              <a:t>Ubicarnos en un espacio cómodo</a:t>
            </a:r>
          </a:p>
          <a:p>
            <a:pPr marL="342900" indent="-342900" algn="just">
              <a:buFont typeface="Arial" panose="020B0604020202020204" pitchFamily="34" charset="0"/>
              <a:buChar char="•"/>
            </a:pPr>
            <a:r>
              <a:rPr lang="es-MX" sz="1800" dirty="0">
                <a:latin typeface="Crayola" panose="00000400000000000000" pitchFamily="2" charset="0"/>
              </a:rPr>
              <a:t>Traer los documentos y materiales necesarios de la clase</a:t>
            </a:r>
          </a:p>
          <a:p>
            <a:pPr marL="342900" indent="-342900" algn="just">
              <a:buFont typeface="Arial" panose="020B0604020202020204" pitchFamily="34" charset="0"/>
              <a:buChar char="•"/>
            </a:pPr>
            <a:r>
              <a:rPr lang="es-MX" sz="1800" dirty="0">
                <a:latin typeface="Crayola" panose="00000400000000000000" pitchFamily="2" charset="0"/>
              </a:rPr>
              <a:t>Evitar utilizar palabras altisonantes</a:t>
            </a:r>
          </a:p>
          <a:p>
            <a:pPr marL="342900" indent="-342900" algn="just">
              <a:buFont typeface="Arial" panose="020B0604020202020204" pitchFamily="34" charset="0"/>
              <a:buChar char="•"/>
            </a:pPr>
            <a:r>
              <a:rPr lang="es-MX" sz="1800" dirty="0">
                <a:latin typeface="Crayola" panose="00000400000000000000" pitchFamily="2" charset="0"/>
              </a:rPr>
              <a:t>Respetar los tiempos de entrega de los trabajos </a:t>
            </a:r>
          </a:p>
          <a:p>
            <a:pPr marL="342900" indent="-342900" algn="just">
              <a:buFont typeface="Arial" panose="020B0604020202020204" pitchFamily="34" charset="0"/>
              <a:buChar char="•"/>
            </a:pPr>
            <a:r>
              <a:rPr lang="es-MX" sz="1800" dirty="0">
                <a:latin typeface="Crayola" panose="00000400000000000000" pitchFamily="2" charset="0"/>
              </a:rPr>
              <a:t>Enviar mensajes en horarios pertinentes </a:t>
            </a:r>
          </a:p>
          <a:p>
            <a:pPr marL="342900" indent="-342900" algn="just">
              <a:buFont typeface="Arial" panose="020B0604020202020204" pitchFamily="34" charset="0"/>
              <a:buChar char="•"/>
            </a:pPr>
            <a:r>
              <a:rPr lang="es-MX" sz="1800" dirty="0">
                <a:latin typeface="Crayola" panose="00000400000000000000" pitchFamily="2" charset="0"/>
              </a:rPr>
              <a:t>Ser comprometidas  </a:t>
            </a:r>
          </a:p>
        </p:txBody>
      </p:sp>
    </p:spTree>
    <p:extLst>
      <p:ext uri="{BB962C8B-B14F-4D97-AF65-F5344CB8AC3E}">
        <p14:creationId xmlns:p14="http://schemas.microsoft.com/office/powerpoint/2010/main" val="1057602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51164" y="261608"/>
            <a:ext cx="7681711" cy="707886"/>
          </a:xfrm>
          <a:prstGeom prst="rect">
            <a:avLst/>
          </a:prstGeom>
          <a:noFill/>
        </p:spPr>
        <p:txBody>
          <a:bodyPr wrap="square" rtlCol="0">
            <a:spAutoFit/>
          </a:bodyPr>
          <a:lstStyle/>
          <a:p>
            <a:pPr algn="ctr"/>
            <a:r>
              <a:rPr lang="es-MX" sz="4000" b="1" dirty="0"/>
              <a:t>Acuerdos de evaluación</a:t>
            </a:r>
          </a:p>
        </p:txBody>
      </p:sp>
      <p:sp>
        <p:nvSpPr>
          <p:cNvPr id="4" name="CuadroTexto 3"/>
          <p:cNvSpPr txBox="1"/>
          <p:nvPr/>
        </p:nvSpPr>
        <p:spPr>
          <a:xfrm>
            <a:off x="211015" y="1205021"/>
            <a:ext cx="9601199" cy="523220"/>
          </a:xfrm>
          <a:prstGeom prst="rect">
            <a:avLst/>
          </a:prstGeom>
          <a:noFill/>
        </p:spPr>
        <p:txBody>
          <a:bodyPr wrap="square" rtlCol="0">
            <a:spAutoFit/>
          </a:bodyPr>
          <a:lstStyle/>
          <a:p>
            <a:pPr marL="457200" indent="-457200" algn="just">
              <a:buFont typeface="Wingdings" panose="05000000000000000000" pitchFamily="2" charset="2"/>
              <a:buChar char="v"/>
            </a:pPr>
            <a:endParaRPr lang="es-MX" sz="2800" b="1" dirty="0"/>
          </a:p>
        </p:txBody>
      </p:sp>
      <p:graphicFrame>
        <p:nvGraphicFramePr>
          <p:cNvPr id="3" name="Table 4">
            <a:extLst>
              <a:ext uri="{FF2B5EF4-FFF2-40B4-BE49-F238E27FC236}">
                <a16:creationId xmlns:a16="http://schemas.microsoft.com/office/drawing/2014/main" id="{388C448E-033E-C091-0B8C-C0CE58D8EC8E}"/>
              </a:ext>
            </a:extLst>
          </p:cNvPr>
          <p:cNvGraphicFramePr>
            <a:graphicFrameLocks noGrp="1"/>
          </p:cNvGraphicFramePr>
          <p:nvPr>
            <p:extLst>
              <p:ext uri="{D42A27DB-BD31-4B8C-83A1-F6EECF244321}">
                <p14:modId xmlns:p14="http://schemas.microsoft.com/office/powerpoint/2010/main" val="524485964"/>
              </p:ext>
            </p:extLst>
          </p:nvPr>
        </p:nvGraphicFramePr>
        <p:xfrm>
          <a:off x="471056" y="1205021"/>
          <a:ext cx="8617527" cy="5227902"/>
        </p:xfrm>
        <a:graphic>
          <a:graphicData uri="http://schemas.openxmlformats.org/drawingml/2006/table">
            <a:tbl>
              <a:tblPr firstRow="1" bandRow="1">
                <a:tableStyleId>{5C22544A-7EE6-4342-B048-85BDC9FD1C3A}</a:tableStyleId>
              </a:tblPr>
              <a:tblGrid>
                <a:gridCol w="2872509">
                  <a:extLst>
                    <a:ext uri="{9D8B030D-6E8A-4147-A177-3AD203B41FA5}">
                      <a16:colId xmlns:a16="http://schemas.microsoft.com/office/drawing/2014/main" val="1424437530"/>
                    </a:ext>
                  </a:extLst>
                </a:gridCol>
                <a:gridCol w="2872509">
                  <a:extLst>
                    <a:ext uri="{9D8B030D-6E8A-4147-A177-3AD203B41FA5}">
                      <a16:colId xmlns:a16="http://schemas.microsoft.com/office/drawing/2014/main" val="4258717781"/>
                    </a:ext>
                  </a:extLst>
                </a:gridCol>
                <a:gridCol w="2872509">
                  <a:extLst>
                    <a:ext uri="{9D8B030D-6E8A-4147-A177-3AD203B41FA5}">
                      <a16:colId xmlns:a16="http://schemas.microsoft.com/office/drawing/2014/main" val="1806374498"/>
                    </a:ext>
                  </a:extLst>
                </a:gridCol>
              </a:tblGrid>
              <a:tr h="373671">
                <a:tc>
                  <a:txBody>
                    <a:bodyPr/>
                    <a:lstStyle/>
                    <a:p>
                      <a:pPr algn="ctr"/>
                      <a:r>
                        <a:rPr lang="es-MX" sz="1400" dirty="0"/>
                        <a:t>Criterios de evaluación por </a:t>
                      </a:r>
                    </a:p>
                    <a:p>
                      <a:pPr algn="ctr"/>
                      <a:r>
                        <a:rPr lang="es-MX" sz="1400" dirty="0"/>
                        <a:t>Unidad</a:t>
                      </a:r>
                    </a:p>
                  </a:txBody>
                  <a:tcPr>
                    <a:solidFill>
                      <a:srgbClr val="FF0000"/>
                    </a:solidFill>
                  </a:tcPr>
                </a:tc>
                <a:tc gridSpan="2">
                  <a:txBody>
                    <a:bodyPr/>
                    <a:lstStyle/>
                    <a:p>
                      <a:pPr algn="ctr"/>
                      <a:r>
                        <a:rPr lang="es-MX" sz="1400" dirty="0"/>
                        <a:t>Porcentajes de Evaluación</a:t>
                      </a:r>
                    </a:p>
                    <a:p>
                      <a:pPr algn="ctr"/>
                      <a:endParaRPr lang="es-MX" sz="1400" dirty="0"/>
                    </a:p>
                    <a:p>
                      <a:pPr algn="ctr"/>
                      <a:r>
                        <a:rPr lang="es-MX" sz="1400" dirty="0"/>
                        <a:t>Formativa                                           Sumativa          </a:t>
                      </a:r>
                    </a:p>
                  </a:txBody>
                  <a:tcPr>
                    <a:solidFill>
                      <a:srgbClr val="FF0000"/>
                    </a:solidFill>
                  </a:tcPr>
                </a:tc>
                <a:tc hMerge="1">
                  <a:txBody>
                    <a:bodyPr/>
                    <a:lstStyle/>
                    <a:p>
                      <a:r>
                        <a:rPr lang="es-MX" dirty="0"/>
                        <a:t>de Evaluación </a:t>
                      </a:r>
                    </a:p>
                  </a:txBody>
                  <a:tcPr>
                    <a:solidFill>
                      <a:srgbClr val="FF0000"/>
                    </a:solidFill>
                  </a:tcPr>
                </a:tc>
                <a:extLst>
                  <a:ext uri="{0D108BD9-81ED-4DB2-BD59-A6C34878D82A}">
                    <a16:rowId xmlns:a16="http://schemas.microsoft.com/office/drawing/2014/main" val="1667068973"/>
                  </a:ext>
                </a:extLst>
              </a:tr>
              <a:tr h="373671">
                <a:tc>
                  <a:txBody>
                    <a:bodyPr/>
                    <a:lstStyle/>
                    <a:p>
                      <a:r>
                        <a:rPr lang="es-MX" sz="1600" dirty="0"/>
                        <a:t>Participación (asistencia)</a:t>
                      </a:r>
                    </a:p>
                  </a:txBody>
                  <a:tcPr>
                    <a:solidFill>
                      <a:schemeClr val="bg1"/>
                    </a:solidFill>
                  </a:tcPr>
                </a:tc>
                <a:tc>
                  <a:txBody>
                    <a:bodyPr/>
                    <a:lstStyle/>
                    <a:p>
                      <a:pPr algn="ctr"/>
                      <a:r>
                        <a:rPr lang="es-MX" dirty="0">
                          <a:solidFill>
                            <a:schemeClr val="accent1">
                              <a:lumMod val="60000"/>
                              <a:lumOff val="40000"/>
                            </a:schemeClr>
                          </a:solidFill>
                        </a:rPr>
                        <a:t>10%</a:t>
                      </a:r>
                    </a:p>
                  </a:txBody>
                  <a:tcPr>
                    <a:solidFill>
                      <a:schemeClr val="bg1"/>
                    </a:solidFill>
                  </a:tcPr>
                </a:tc>
                <a:tc>
                  <a:txBody>
                    <a:bodyPr/>
                    <a:lstStyle/>
                    <a:p>
                      <a:endParaRPr lang="es-MX" dirty="0">
                        <a:solidFill>
                          <a:schemeClr val="accent1">
                            <a:lumMod val="60000"/>
                            <a:lumOff val="40000"/>
                          </a:schemeClr>
                        </a:solidFill>
                      </a:endParaRPr>
                    </a:p>
                  </a:txBody>
                  <a:tcPr>
                    <a:solidFill>
                      <a:schemeClr val="bg1"/>
                    </a:solidFill>
                  </a:tcPr>
                </a:tc>
                <a:extLst>
                  <a:ext uri="{0D108BD9-81ED-4DB2-BD59-A6C34878D82A}">
                    <a16:rowId xmlns:a16="http://schemas.microsoft.com/office/drawing/2014/main" val="775887790"/>
                  </a:ext>
                </a:extLst>
              </a:tr>
              <a:tr h="373671">
                <a:tc>
                  <a:txBody>
                    <a:bodyPr/>
                    <a:lstStyle/>
                    <a:p>
                      <a:r>
                        <a:rPr lang="es-MX" sz="1600" dirty="0">
                          <a:solidFill>
                            <a:schemeClr val="accent1">
                              <a:lumMod val="60000"/>
                              <a:lumOff val="40000"/>
                            </a:schemeClr>
                          </a:solidFill>
                        </a:rPr>
                        <a:t>Actividades y trabajos escritos</a:t>
                      </a:r>
                    </a:p>
                    <a:p>
                      <a:r>
                        <a:rPr lang="es-MX" sz="1600" dirty="0">
                          <a:solidFill>
                            <a:schemeClr val="accent1">
                              <a:lumMod val="60000"/>
                              <a:lumOff val="40000"/>
                            </a:schemeClr>
                          </a:solidFill>
                        </a:rPr>
                        <a:t>Dentro de este apartado se tomara en cuenta la práctica </a:t>
                      </a:r>
                      <a:r>
                        <a:rPr lang="es-MX" sz="1600" dirty="0" smtClean="0">
                          <a:solidFill>
                            <a:schemeClr val="accent1">
                              <a:lumMod val="60000"/>
                              <a:lumOff val="40000"/>
                            </a:schemeClr>
                          </a:solidFill>
                        </a:rPr>
                        <a:t>docente (trabajas de desempeño)</a:t>
                      </a:r>
                      <a:endParaRPr lang="es-MX" sz="1600" dirty="0"/>
                    </a:p>
                  </a:txBody>
                  <a:tcPr>
                    <a:solidFill>
                      <a:schemeClr val="bg1"/>
                    </a:solidFill>
                  </a:tcPr>
                </a:tc>
                <a:tc>
                  <a:txBody>
                    <a:bodyPr/>
                    <a:lstStyle/>
                    <a:p>
                      <a:pPr algn="ctr"/>
                      <a:endParaRPr lang="es-MX" dirty="0">
                        <a:solidFill>
                          <a:schemeClr val="accent1">
                            <a:lumMod val="60000"/>
                            <a:lumOff val="40000"/>
                          </a:schemeClr>
                        </a:solidFill>
                      </a:endParaRPr>
                    </a:p>
                    <a:p>
                      <a:pPr algn="ctr"/>
                      <a:r>
                        <a:rPr lang="es-MX" dirty="0">
                          <a:solidFill>
                            <a:schemeClr val="accent1">
                              <a:lumMod val="60000"/>
                              <a:lumOff val="40000"/>
                            </a:schemeClr>
                          </a:solidFill>
                        </a:rPr>
                        <a:t>50%</a:t>
                      </a:r>
                    </a:p>
                  </a:txBody>
                  <a:tcPr>
                    <a:solidFill>
                      <a:schemeClr val="bg1"/>
                    </a:solidFill>
                  </a:tcPr>
                </a:tc>
                <a:tc>
                  <a:txBody>
                    <a:bodyPr/>
                    <a:lstStyle/>
                    <a:p>
                      <a:endParaRPr lang="es-MX" dirty="0">
                        <a:solidFill>
                          <a:schemeClr val="accent1">
                            <a:lumMod val="60000"/>
                            <a:lumOff val="40000"/>
                          </a:schemeClr>
                        </a:solidFill>
                      </a:endParaRPr>
                    </a:p>
                  </a:txBody>
                  <a:tcPr>
                    <a:solidFill>
                      <a:schemeClr val="bg1"/>
                    </a:solidFill>
                  </a:tcPr>
                </a:tc>
                <a:extLst>
                  <a:ext uri="{0D108BD9-81ED-4DB2-BD59-A6C34878D82A}">
                    <a16:rowId xmlns:a16="http://schemas.microsoft.com/office/drawing/2014/main" val="279580051"/>
                  </a:ext>
                </a:extLst>
              </a:tr>
              <a:tr h="373671">
                <a:tc>
                  <a:txBody>
                    <a:bodyPr/>
                    <a:lstStyle/>
                    <a:p>
                      <a:r>
                        <a:rPr lang="es-MX" dirty="0">
                          <a:solidFill>
                            <a:schemeClr val="accent1">
                              <a:lumMod val="60000"/>
                              <a:lumOff val="40000"/>
                            </a:schemeClr>
                          </a:solidFill>
                        </a:rPr>
                        <a:t>Portafolio</a:t>
                      </a:r>
                    </a:p>
                  </a:txBody>
                  <a:tcPr>
                    <a:solidFill>
                      <a:schemeClr val="bg1"/>
                    </a:solidFill>
                  </a:tcPr>
                </a:tc>
                <a:tc>
                  <a:txBody>
                    <a:bodyPr/>
                    <a:lstStyle/>
                    <a:p>
                      <a:pPr algn="ctr"/>
                      <a:r>
                        <a:rPr lang="es-MX" dirty="0">
                          <a:solidFill>
                            <a:schemeClr val="accent1">
                              <a:lumMod val="60000"/>
                              <a:lumOff val="40000"/>
                            </a:schemeClr>
                          </a:solidFill>
                        </a:rPr>
                        <a:t>Coevaluación 1%</a:t>
                      </a:r>
                    </a:p>
                    <a:p>
                      <a:pPr algn="ctr"/>
                      <a:r>
                        <a:rPr lang="es-MX" dirty="0">
                          <a:solidFill>
                            <a:schemeClr val="accent1">
                              <a:lumMod val="60000"/>
                              <a:lumOff val="40000"/>
                            </a:schemeClr>
                          </a:solidFill>
                        </a:rPr>
                        <a:t>Autoevaluación 1%</a:t>
                      </a:r>
                    </a:p>
                    <a:p>
                      <a:pPr algn="ctr"/>
                      <a:r>
                        <a:rPr lang="es-MX" dirty="0">
                          <a:solidFill>
                            <a:schemeClr val="accent1">
                              <a:lumMod val="60000"/>
                              <a:lumOff val="40000"/>
                            </a:schemeClr>
                          </a:solidFill>
                        </a:rPr>
                        <a:t>Total 40%</a:t>
                      </a:r>
                    </a:p>
                  </a:txBody>
                  <a:tcPr>
                    <a:solidFill>
                      <a:schemeClr val="bg1"/>
                    </a:solidFill>
                  </a:tcPr>
                </a:tc>
                <a:tc>
                  <a:txBody>
                    <a:bodyPr/>
                    <a:lstStyle/>
                    <a:p>
                      <a:endParaRPr lang="es-MX" dirty="0"/>
                    </a:p>
                    <a:p>
                      <a:pPr algn="ctr"/>
                      <a:r>
                        <a:rPr lang="es-MX" dirty="0" err="1">
                          <a:solidFill>
                            <a:schemeClr val="accent1">
                              <a:lumMod val="60000"/>
                              <a:lumOff val="40000"/>
                            </a:schemeClr>
                          </a:solidFill>
                        </a:rPr>
                        <a:t>Heteroevaluación</a:t>
                      </a:r>
                      <a:r>
                        <a:rPr lang="es-MX" dirty="0">
                          <a:solidFill>
                            <a:schemeClr val="accent1">
                              <a:lumMod val="60000"/>
                              <a:lumOff val="40000"/>
                            </a:schemeClr>
                          </a:solidFill>
                        </a:rPr>
                        <a:t> </a:t>
                      </a:r>
                      <a:endParaRPr lang="es-MX" dirty="0" smtClean="0">
                        <a:solidFill>
                          <a:schemeClr val="accent1">
                            <a:lumMod val="60000"/>
                            <a:lumOff val="40000"/>
                          </a:schemeClr>
                        </a:solidFill>
                      </a:endParaRPr>
                    </a:p>
                    <a:p>
                      <a:pPr algn="ctr"/>
                      <a:r>
                        <a:rPr lang="es-MX" dirty="0" smtClean="0">
                          <a:solidFill>
                            <a:schemeClr val="accent1">
                              <a:lumMod val="60000"/>
                              <a:lumOff val="40000"/>
                            </a:schemeClr>
                          </a:solidFill>
                        </a:rPr>
                        <a:t>38%</a:t>
                      </a:r>
                      <a:r>
                        <a:rPr lang="es-MX" dirty="0" smtClean="0"/>
                        <a:t>38</a:t>
                      </a:r>
                      <a:r>
                        <a:rPr lang="es-MX" dirty="0"/>
                        <a:t>%</a:t>
                      </a:r>
                    </a:p>
                  </a:txBody>
                  <a:tcPr>
                    <a:solidFill>
                      <a:schemeClr val="bg1"/>
                    </a:solidFill>
                  </a:tcPr>
                </a:tc>
                <a:extLst>
                  <a:ext uri="{0D108BD9-81ED-4DB2-BD59-A6C34878D82A}">
                    <a16:rowId xmlns:a16="http://schemas.microsoft.com/office/drawing/2014/main" val="1229380018"/>
                  </a:ext>
                </a:extLst>
              </a:tr>
              <a:tr h="373671">
                <a:tc>
                  <a:txBody>
                    <a:bodyPr/>
                    <a:lstStyle/>
                    <a:p>
                      <a:pPr algn="ctr"/>
                      <a:r>
                        <a:rPr lang="es-MX" dirty="0">
                          <a:solidFill>
                            <a:schemeClr val="bg1"/>
                          </a:solidFill>
                        </a:rPr>
                        <a:t>Criterios de evaluación</a:t>
                      </a:r>
                    </a:p>
                    <a:p>
                      <a:pPr algn="ctr"/>
                      <a:r>
                        <a:rPr lang="es-MX" dirty="0">
                          <a:solidFill>
                            <a:schemeClr val="bg1"/>
                          </a:solidFill>
                        </a:rPr>
                        <a:t>Semestral por curso</a:t>
                      </a:r>
                    </a:p>
                  </a:txBody>
                  <a:tcPr>
                    <a:solidFill>
                      <a:srgbClr val="FF0000"/>
                    </a:solidFill>
                  </a:tcPr>
                </a:tc>
                <a:tc gridSpan="2">
                  <a:txBody>
                    <a:bodyPr/>
                    <a:lstStyle/>
                    <a:p>
                      <a:pPr algn="ctr"/>
                      <a:r>
                        <a:rPr lang="es-MX" dirty="0">
                          <a:solidFill>
                            <a:schemeClr val="bg1"/>
                          </a:solidFill>
                        </a:rPr>
                        <a:t>Porcentajes de Evaluación </a:t>
                      </a:r>
                    </a:p>
                  </a:txBody>
                  <a:tcPr>
                    <a:solidFill>
                      <a:srgbClr val="FF0000"/>
                    </a:solidFill>
                  </a:tcPr>
                </a:tc>
                <a:tc hMerge="1">
                  <a:txBody>
                    <a:bodyPr/>
                    <a:lstStyle/>
                    <a:p>
                      <a:endParaRPr lang="es-MX" dirty="0">
                        <a:solidFill>
                          <a:srgbClr val="FF0000"/>
                        </a:solidFill>
                      </a:endParaRPr>
                    </a:p>
                  </a:txBody>
                  <a:tcPr>
                    <a:solidFill>
                      <a:srgbClr val="FF0000"/>
                    </a:solidFill>
                  </a:tcPr>
                </a:tc>
                <a:extLst>
                  <a:ext uri="{0D108BD9-81ED-4DB2-BD59-A6C34878D82A}">
                    <a16:rowId xmlns:a16="http://schemas.microsoft.com/office/drawing/2014/main" val="3249847585"/>
                  </a:ext>
                </a:extLst>
              </a:tr>
              <a:tr h="373671">
                <a:tc>
                  <a:txBody>
                    <a:bodyPr/>
                    <a:lstStyle/>
                    <a:p>
                      <a:r>
                        <a:rPr lang="es-MX" dirty="0">
                          <a:solidFill>
                            <a:schemeClr val="accent1">
                              <a:lumMod val="60000"/>
                              <a:lumOff val="40000"/>
                            </a:schemeClr>
                          </a:solidFill>
                        </a:rPr>
                        <a:t>Promedio de las unidades </a:t>
                      </a:r>
                    </a:p>
                  </a:txBody>
                  <a:tcPr>
                    <a:solidFill>
                      <a:schemeClr val="bg1"/>
                    </a:solidFill>
                  </a:tcPr>
                </a:tc>
                <a:tc>
                  <a:txBody>
                    <a:bodyPr/>
                    <a:lstStyle/>
                    <a:p>
                      <a:pPr algn="ctr"/>
                      <a:r>
                        <a:rPr lang="es-MX" dirty="0">
                          <a:solidFill>
                            <a:schemeClr val="accent1">
                              <a:lumMod val="60000"/>
                              <a:lumOff val="40000"/>
                            </a:schemeClr>
                          </a:solidFill>
                        </a:rPr>
                        <a:t>50%</a:t>
                      </a:r>
                    </a:p>
                  </a:txBody>
                  <a:tcPr>
                    <a:solidFill>
                      <a:schemeClr val="bg1"/>
                    </a:solidFill>
                  </a:tcPr>
                </a:tc>
                <a:tc>
                  <a:txBody>
                    <a:bodyPr/>
                    <a:lstStyle/>
                    <a:p>
                      <a:pPr algn="ctr"/>
                      <a:endParaRPr lang="es-MX" dirty="0">
                        <a:solidFill>
                          <a:schemeClr val="accent1">
                            <a:lumMod val="60000"/>
                            <a:lumOff val="40000"/>
                          </a:schemeClr>
                        </a:solidFill>
                      </a:endParaRPr>
                    </a:p>
                  </a:txBody>
                  <a:tcPr>
                    <a:solidFill>
                      <a:schemeClr val="bg1"/>
                    </a:solidFill>
                  </a:tcPr>
                </a:tc>
                <a:extLst>
                  <a:ext uri="{0D108BD9-81ED-4DB2-BD59-A6C34878D82A}">
                    <a16:rowId xmlns:a16="http://schemas.microsoft.com/office/drawing/2014/main" val="1021004871"/>
                  </a:ext>
                </a:extLst>
              </a:tr>
              <a:tr h="373671">
                <a:tc>
                  <a:txBody>
                    <a:bodyPr/>
                    <a:lstStyle/>
                    <a:p>
                      <a:r>
                        <a:rPr lang="es-MX" dirty="0"/>
                        <a:t>Evidencia final</a:t>
                      </a:r>
                    </a:p>
                  </a:txBody>
                  <a:tcPr>
                    <a:solidFill>
                      <a:schemeClr val="bg1"/>
                    </a:solidFill>
                  </a:tcPr>
                </a:tc>
                <a:tc>
                  <a:txBody>
                    <a:bodyPr/>
                    <a:lstStyle/>
                    <a:p>
                      <a:pPr algn="ctr"/>
                      <a:endParaRPr lang="es-MX" dirty="0">
                        <a:solidFill>
                          <a:schemeClr val="accent1">
                            <a:lumMod val="60000"/>
                            <a:lumOff val="40000"/>
                          </a:schemeClr>
                        </a:solidFill>
                      </a:endParaRPr>
                    </a:p>
                  </a:txBody>
                  <a:tcPr>
                    <a:solidFill>
                      <a:schemeClr val="bg1"/>
                    </a:solidFill>
                  </a:tcPr>
                </a:tc>
                <a:tc>
                  <a:txBody>
                    <a:bodyPr/>
                    <a:lstStyle/>
                    <a:p>
                      <a:pPr algn="ctr"/>
                      <a:r>
                        <a:rPr lang="es-MX" dirty="0">
                          <a:solidFill>
                            <a:schemeClr val="accent1">
                              <a:lumMod val="60000"/>
                              <a:lumOff val="40000"/>
                            </a:schemeClr>
                          </a:solidFill>
                        </a:rPr>
                        <a:t>50%</a:t>
                      </a:r>
                    </a:p>
                  </a:txBody>
                  <a:tcPr>
                    <a:solidFill>
                      <a:schemeClr val="bg1"/>
                    </a:solidFill>
                  </a:tcPr>
                </a:tc>
                <a:extLst>
                  <a:ext uri="{0D108BD9-81ED-4DB2-BD59-A6C34878D82A}">
                    <a16:rowId xmlns:a16="http://schemas.microsoft.com/office/drawing/2014/main" val="759369430"/>
                  </a:ext>
                </a:extLst>
              </a:tr>
            </a:tbl>
          </a:graphicData>
        </a:graphic>
      </p:graphicFrame>
      <p:cxnSp>
        <p:nvCxnSpPr>
          <p:cNvPr id="6" name="Straight Connector 5">
            <a:extLst>
              <a:ext uri="{FF2B5EF4-FFF2-40B4-BE49-F238E27FC236}">
                <a16:creationId xmlns:a16="http://schemas.microsoft.com/office/drawing/2014/main" id="{C9BE9E21-FD80-25CA-7327-4F87DB3C1002}"/>
              </a:ext>
            </a:extLst>
          </p:cNvPr>
          <p:cNvCxnSpPr/>
          <p:nvPr/>
        </p:nvCxnSpPr>
        <p:spPr>
          <a:xfrm>
            <a:off x="3338947" y="1518745"/>
            <a:ext cx="574963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41933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7497" y="205740"/>
            <a:ext cx="8151003" cy="525780"/>
          </a:xfrm>
        </p:spPr>
        <p:txBody>
          <a:bodyPr/>
          <a:lstStyle/>
          <a:p>
            <a:pPr algn="ctr"/>
            <a:r>
              <a:rPr lang="es-MX" dirty="0" smtClean="0"/>
              <a:t>OBSERVACIONES</a:t>
            </a:r>
            <a:endParaRPr lang="es-MX" dirty="0"/>
          </a:p>
        </p:txBody>
      </p:sp>
      <p:sp>
        <p:nvSpPr>
          <p:cNvPr id="3" name="Marcador de contenido 2"/>
          <p:cNvSpPr>
            <a:spLocks noGrp="1"/>
          </p:cNvSpPr>
          <p:nvPr>
            <p:ph idx="1"/>
          </p:nvPr>
        </p:nvSpPr>
        <p:spPr>
          <a:xfrm>
            <a:off x="877497" y="822960"/>
            <a:ext cx="8151003" cy="5863590"/>
          </a:xfrm>
        </p:spPr>
        <p:txBody>
          <a:bodyPr>
            <a:normAutofit fontScale="77500" lnSpcReduction="20000"/>
          </a:bodyPr>
          <a:lstStyle/>
          <a:p>
            <a:pPr lvl="0"/>
            <a:r>
              <a:rPr lang="es-MX" dirty="0"/>
              <a:t>La buena actitud, disposición, respeto y atención, serán determinantes para la aprobación de los cursos, a criterio del docente responsable del curso. Con el propósito de tener una formación valoral, para el logro de su vida profesional.</a:t>
            </a:r>
          </a:p>
          <a:p>
            <a:pPr marL="0" indent="0">
              <a:buNone/>
            </a:pPr>
            <a:r>
              <a:rPr lang="es-MX" dirty="0"/>
              <a:t> </a:t>
            </a:r>
          </a:p>
          <a:p>
            <a:pPr lvl="0"/>
            <a:r>
              <a:rPr lang="es-MX" dirty="0"/>
              <a:t>El protocolo de atención para las alumnas, en el caso de alguna situación relacionada con el proceso educativo y particularmente con alguno de los maestros, deberá conducirse de la siguiente manera: primero con el maestro o maestra, encargado (a) del curso, en caso de que no se dé respuesta, acudir con la subdirectora académica Dra. Alina Lorena Arreola Glz. </a:t>
            </a:r>
          </a:p>
          <a:p>
            <a:pPr marL="0" indent="0">
              <a:buNone/>
            </a:pPr>
            <a:r>
              <a:rPr lang="es-MX" dirty="0"/>
              <a:t> </a:t>
            </a:r>
          </a:p>
          <a:p>
            <a:pPr lvl="0"/>
            <a:r>
              <a:rPr lang="es-MX" dirty="0"/>
              <a:t>Una sesión equivale a dos asistencias (la duración de una hora clase, es de 45 minutos). El mandar justificante, implica mandar los trabajos a destiempo, sin embargo, no significa que no se aplica la inasistencia.</a:t>
            </a:r>
          </a:p>
          <a:p>
            <a:pPr marL="0" indent="0">
              <a:buNone/>
            </a:pPr>
            <a:r>
              <a:rPr lang="es-MX" dirty="0"/>
              <a:t> </a:t>
            </a:r>
          </a:p>
          <a:p>
            <a:pPr lvl="0"/>
            <a:r>
              <a:rPr lang="es-MX" dirty="0"/>
              <a:t>Todas las evidencias (desempeño, conocimiento y de producto) que muestre el alumno a través del portafolio, serán acompañadas de rúbricas, listas de cotejo y /o escalas de estimación, que previamente dio a conocer el docente.</a:t>
            </a:r>
          </a:p>
          <a:p>
            <a:pPr marL="0" indent="0">
              <a:buNone/>
            </a:pPr>
            <a:r>
              <a:rPr lang="es-MX" dirty="0"/>
              <a:t> </a:t>
            </a:r>
          </a:p>
          <a:p>
            <a:pPr lvl="0"/>
            <a:r>
              <a:rPr lang="es-MX" dirty="0"/>
              <a:t>Si por alguna razón se encuentra en los trabajos elaborados por los alumnos normalistas el plagio (copia) la calificación, será determinada por el docente encargado del curso, tomando en cuenta la situación. </a:t>
            </a:r>
          </a:p>
          <a:p>
            <a:pPr marL="0" indent="0">
              <a:buNone/>
            </a:pPr>
            <a:r>
              <a:rPr lang="es-MX" dirty="0"/>
              <a:t> </a:t>
            </a:r>
          </a:p>
          <a:p>
            <a:pPr lvl="0"/>
            <a:r>
              <a:rPr lang="es-MX" dirty="0"/>
              <a:t>La evidencia integradora tendrá una rúbrica con indicadores de todos los cursos que conforman este semestre.</a:t>
            </a:r>
          </a:p>
          <a:p>
            <a:pPr marL="0" indent="0">
              <a:buNone/>
            </a:pPr>
            <a:r>
              <a:rPr lang="es-MX" dirty="0"/>
              <a:t> </a:t>
            </a:r>
          </a:p>
          <a:p>
            <a:endParaRPr lang="es-MX" dirty="0"/>
          </a:p>
        </p:txBody>
      </p:sp>
    </p:spTree>
    <p:extLst>
      <p:ext uri="{BB962C8B-B14F-4D97-AF65-F5344CB8AC3E}">
        <p14:creationId xmlns:p14="http://schemas.microsoft.com/office/powerpoint/2010/main" val="1251123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37075" y="413549"/>
            <a:ext cx="6919610" cy="707886"/>
          </a:xfrm>
          <a:prstGeom prst="rect">
            <a:avLst/>
          </a:prstGeom>
          <a:noFill/>
        </p:spPr>
        <p:txBody>
          <a:bodyPr wrap="square" rtlCol="0">
            <a:spAutoFit/>
          </a:bodyPr>
          <a:lstStyle/>
          <a:p>
            <a:pPr algn="ctr"/>
            <a:r>
              <a:rPr lang="es-MX" sz="4000" b="1" dirty="0"/>
              <a:t>Propósito</a:t>
            </a:r>
          </a:p>
        </p:txBody>
      </p:sp>
      <p:sp>
        <p:nvSpPr>
          <p:cNvPr id="3" name="Rectángulo 2"/>
          <p:cNvSpPr/>
          <p:nvPr/>
        </p:nvSpPr>
        <p:spPr>
          <a:xfrm>
            <a:off x="1269869" y="1732056"/>
            <a:ext cx="7803793" cy="3539430"/>
          </a:xfrm>
          <a:prstGeom prst="rect">
            <a:avLst/>
          </a:prstGeom>
        </p:spPr>
        <p:txBody>
          <a:bodyPr wrap="square">
            <a:spAutoFit/>
          </a:bodyPr>
          <a:lstStyle/>
          <a:p>
            <a:pPr marL="457200" indent="-457200" algn="just">
              <a:buFont typeface="Arial" panose="020B0604020202020204" pitchFamily="34" charset="0"/>
              <a:buChar char="•"/>
            </a:pPr>
            <a:r>
              <a:rPr lang="es-MX" sz="2800" b="1" dirty="0"/>
              <a:t>Ofrecer herramientas teórico, metodológicas, didácticas y técnicas que favorezcan el diseño de estrategias de enseñanza-aprendizaje situadas e inclusivas con apego a los enfoques prescritos en los planes y programas de estudios, a los contextos, así como a las características culturales sociales y lingüísticas de sus alumnos.</a:t>
            </a:r>
          </a:p>
          <a:p>
            <a:pPr algn="just"/>
            <a:r>
              <a:rPr lang="es-MX" sz="2800" b="1" dirty="0"/>
              <a:t> </a:t>
            </a:r>
          </a:p>
        </p:txBody>
      </p:sp>
    </p:spTree>
    <p:extLst>
      <p:ext uri="{BB962C8B-B14F-4D97-AF65-F5344CB8AC3E}">
        <p14:creationId xmlns:p14="http://schemas.microsoft.com/office/powerpoint/2010/main" val="948032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54182" y="192335"/>
            <a:ext cx="7681711" cy="1323439"/>
          </a:xfrm>
          <a:prstGeom prst="rect">
            <a:avLst/>
          </a:prstGeom>
          <a:noFill/>
        </p:spPr>
        <p:txBody>
          <a:bodyPr wrap="square" rtlCol="0">
            <a:spAutoFit/>
          </a:bodyPr>
          <a:lstStyle/>
          <a:p>
            <a:pPr algn="ctr"/>
            <a:r>
              <a:rPr lang="es-MX" sz="4000" b="1" dirty="0"/>
              <a:t>Firma de acuerdos establecidos por docentes y alumnos</a:t>
            </a:r>
          </a:p>
        </p:txBody>
      </p:sp>
      <p:sp>
        <p:nvSpPr>
          <p:cNvPr id="4" name="CuadroTexto 3"/>
          <p:cNvSpPr txBox="1"/>
          <p:nvPr/>
        </p:nvSpPr>
        <p:spPr>
          <a:xfrm>
            <a:off x="211015" y="1205021"/>
            <a:ext cx="9601199" cy="523220"/>
          </a:xfrm>
          <a:prstGeom prst="rect">
            <a:avLst/>
          </a:prstGeom>
          <a:noFill/>
        </p:spPr>
        <p:txBody>
          <a:bodyPr wrap="square" rtlCol="0">
            <a:spAutoFit/>
          </a:bodyPr>
          <a:lstStyle/>
          <a:p>
            <a:pPr marL="457200" indent="-457200" algn="just">
              <a:buFont typeface="Wingdings" panose="05000000000000000000" pitchFamily="2" charset="2"/>
              <a:buChar char="v"/>
            </a:pPr>
            <a:endParaRPr lang="es-MX" sz="2800" b="1" dirty="0"/>
          </a:p>
        </p:txBody>
      </p:sp>
    </p:spTree>
    <p:extLst>
      <p:ext uri="{BB962C8B-B14F-4D97-AF65-F5344CB8AC3E}">
        <p14:creationId xmlns:p14="http://schemas.microsoft.com/office/powerpoint/2010/main" val="789802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37075" y="413549"/>
            <a:ext cx="6919610" cy="707886"/>
          </a:xfrm>
          <a:prstGeom prst="rect">
            <a:avLst/>
          </a:prstGeom>
          <a:noFill/>
        </p:spPr>
        <p:txBody>
          <a:bodyPr wrap="square" rtlCol="0">
            <a:spAutoFit/>
          </a:bodyPr>
          <a:lstStyle/>
          <a:p>
            <a:pPr algn="ctr"/>
            <a:r>
              <a:rPr lang="es-MX" sz="4000" b="1" dirty="0"/>
              <a:t>Intención</a:t>
            </a:r>
          </a:p>
        </p:txBody>
      </p:sp>
      <p:sp>
        <p:nvSpPr>
          <p:cNvPr id="3" name="Rectángulo 2"/>
          <p:cNvSpPr/>
          <p:nvPr/>
        </p:nvSpPr>
        <p:spPr>
          <a:xfrm>
            <a:off x="1269869" y="1732056"/>
            <a:ext cx="7803793" cy="3539430"/>
          </a:xfrm>
          <a:prstGeom prst="rect">
            <a:avLst/>
          </a:prstGeom>
        </p:spPr>
        <p:txBody>
          <a:bodyPr wrap="square">
            <a:spAutoFit/>
          </a:bodyPr>
          <a:lstStyle/>
          <a:p>
            <a:pPr marL="457200" indent="-457200" algn="just">
              <a:buFont typeface="Arial" panose="020B0604020202020204" pitchFamily="34" charset="0"/>
              <a:buChar char="•"/>
            </a:pPr>
            <a:r>
              <a:rPr lang="es-MX" sz="2800" b="1" dirty="0"/>
              <a:t>Que los estudiantes profundicen en los principios teóricos dela docencia reflexiva y de la investigación-acción, con el fin de identificar y delimitar problemas de su práctica y construir propuestas para mejorar su  docencia a través de la sistematización de su experiencia y desarrollo de sus desempeños. </a:t>
            </a:r>
          </a:p>
          <a:p>
            <a:pPr algn="just"/>
            <a:r>
              <a:rPr lang="es-MX" sz="2800" b="1" dirty="0"/>
              <a:t> </a:t>
            </a:r>
          </a:p>
        </p:txBody>
      </p:sp>
    </p:spTree>
    <p:extLst>
      <p:ext uri="{BB962C8B-B14F-4D97-AF65-F5344CB8AC3E}">
        <p14:creationId xmlns:p14="http://schemas.microsoft.com/office/powerpoint/2010/main" val="1151170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1809" y="2114920"/>
            <a:ext cx="6919610" cy="707886"/>
          </a:xfrm>
          <a:prstGeom prst="rect">
            <a:avLst/>
          </a:prstGeom>
          <a:noFill/>
        </p:spPr>
        <p:txBody>
          <a:bodyPr wrap="square" rtlCol="0">
            <a:spAutoFit/>
          </a:bodyPr>
          <a:lstStyle/>
          <a:p>
            <a:pPr algn="ctr"/>
            <a:r>
              <a:rPr lang="es-MX" sz="4000" b="1" dirty="0"/>
              <a:t>Cursos antecedentes </a:t>
            </a:r>
          </a:p>
        </p:txBody>
      </p:sp>
      <p:sp>
        <p:nvSpPr>
          <p:cNvPr id="3" name="Rectángulo 2"/>
          <p:cNvSpPr/>
          <p:nvPr/>
        </p:nvSpPr>
        <p:spPr>
          <a:xfrm>
            <a:off x="246184" y="395625"/>
            <a:ext cx="9530861" cy="1384995"/>
          </a:xfrm>
          <a:prstGeom prst="rect">
            <a:avLst/>
          </a:prstGeom>
        </p:spPr>
        <p:txBody>
          <a:bodyPr wrap="square">
            <a:spAutoFit/>
          </a:bodyPr>
          <a:lstStyle/>
          <a:p>
            <a:pPr algn="just"/>
            <a:r>
              <a:rPr lang="es-MX" sz="2800" b="1" dirty="0"/>
              <a:t>Mantiene un estrecho vinculo con los curos de los trayectos: Bases teórico-metodológicos para la enseñanza y formación para la enseñanza y el aprendizaje. </a:t>
            </a:r>
          </a:p>
        </p:txBody>
      </p:sp>
      <p:sp>
        <p:nvSpPr>
          <p:cNvPr id="4" name="CuadroTexto 3"/>
          <p:cNvSpPr txBox="1"/>
          <p:nvPr/>
        </p:nvSpPr>
        <p:spPr>
          <a:xfrm>
            <a:off x="1195754" y="3157106"/>
            <a:ext cx="6919610" cy="2246769"/>
          </a:xfrm>
          <a:prstGeom prst="rect">
            <a:avLst/>
          </a:prstGeom>
          <a:noFill/>
        </p:spPr>
        <p:txBody>
          <a:bodyPr wrap="square" rtlCol="0">
            <a:spAutoFit/>
          </a:bodyPr>
          <a:lstStyle/>
          <a:p>
            <a:pPr marL="457200" indent="-457200" algn="just">
              <a:buFont typeface="Wingdings" panose="05000000000000000000" pitchFamily="2" charset="2"/>
              <a:buChar char="v"/>
            </a:pPr>
            <a:r>
              <a:rPr lang="es-MX" sz="2800" b="1" dirty="0"/>
              <a:t>Herramientas para la observación y análisis de la practica educativa,.</a:t>
            </a:r>
          </a:p>
          <a:p>
            <a:pPr marL="457200" indent="-457200" algn="just">
              <a:buFont typeface="Wingdings" panose="05000000000000000000" pitchFamily="2" charset="2"/>
              <a:buChar char="v"/>
            </a:pPr>
            <a:r>
              <a:rPr lang="es-MX" sz="2800" b="1" dirty="0"/>
              <a:t>Observación y análisis de practicas y contextos escolares.</a:t>
            </a:r>
          </a:p>
          <a:p>
            <a:pPr marL="457200" indent="-457200" algn="just">
              <a:buFont typeface="Wingdings" panose="05000000000000000000" pitchFamily="2" charset="2"/>
              <a:buChar char="v"/>
            </a:pPr>
            <a:r>
              <a:rPr lang="es-MX" sz="2800" b="1" dirty="0"/>
              <a:t>Iniciación al trabajo docente.</a:t>
            </a:r>
          </a:p>
        </p:txBody>
      </p:sp>
    </p:spTree>
    <p:extLst>
      <p:ext uri="{BB962C8B-B14F-4D97-AF65-F5344CB8AC3E}">
        <p14:creationId xmlns:p14="http://schemas.microsoft.com/office/powerpoint/2010/main" val="2186929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86979" y="954335"/>
            <a:ext cx="6919610" cy="707886"/>
          </a:xfrm>
          <a:prstGeom prst="rect">
            <a:avLst/>
          </a:prstGeom>
          <a:noFill/>
        </p:spPr>
        <p:txBody>
          <a:bodyPr wrap="square" rtlCol="0">
            <a:spAutoFit/>
          </a:bodyPr>
          <a:lstStyle/>
          <a:p>
            <a:pPr algn="ctr"/>
            <a:r>
              <a:rPr lang="es-MX" sz="4000" b="1" dirty="0"/>
              <a:t>Cursos subsecuentes </a:t>
            </a:r>
          </a:p>
        </p:txBody>
      </p:sp>
      <p:sp>
        <p:nvSpPr>
          <p:cNvPr id="4" name="CuadroTexto 3"/>
          <p:cNvSpPr txBox="1"/>
          <p:nvPr/>
        </p:nvSpPr>
        <p:spPr>
          <a:xfrm>
            <a:off x="1586979" y="2594397"/>
            <a:ext cx="6919610" cy="1815882"/>
          </a:xfrm>
          <a:prstGeom prst="rect">
            <a:avLst/>
          </a:prstGeom>
          <a:noFill/>
        </p:spPr>
        <p:txBody>
          <a:bodyPr wrap="square" rtlCol="0">
            <a:spAutoFit/>
          </a:bodyPr>
          <a:lstStyle/>
          <a:p>
            <a:pPr marL="457200" indent="-457200" algn="just">
              <a:buFont typeface="Wingdings" panose="05000000000000000000" pitchFamily="2" charset="2"/>
              <a:buChar char="v"/>
            </a:pPr>
            <a:r>
              <a:rPr lang="es-MX" sz="2800" b="1" dirty="0"/>
              <a:t>Innovación y trabajo docente.</a:t>
            </a:r>
          </a:p>
          <a:p>
            <a:pPr marL="457200" indent="-457200" algn="just">
              <a:buFont typeface="Wingdings" panose="05000000000000000000" pitchFamily="2" charset="2"/>
              <a:buChar char="v"/>
            </a:pPr>
            <a:r>
              <a:rPr lang="es-MX" sz="2800" b="1" dirty="0"/>
              <a:t>Trabajo docente y proyectos de mejora escolar.</a:t>
            </a:r>
          </a:p>
          <a:p>
            <a:pPr marL="457200" indent="-457200" algn="just">
              <a:buFont typeface="Wingdings" panose="05000000000000000000" pitchFamily="2" charset="2"/>
              <a:buChar char="v"/>
            </a:pPr>
            <a:r>
              <a:rPr lang="es-MX" sz="2800" b="1" dirty="0"/>
              <a:t>Aprendizaje en el servicio.</a:t>
            </a:r>
          </a:p>
        </p:txBody>
      </p:sp>
    </p:spTree>
    <p:extLst>
      <p:ext uri="{BB962C8B-B14F-4D97-AF65-F5344CB8AC3E}">
        <p14:creationId xmlns:p14="http://schemas.microsoft.com/office/powerpoint/2010/main" val="3488833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1810" y="497135"/>
            <a:ext cx="6919610" cy="707886"/>
          </a:xfrm>
          <a:prstGeom prst="rect">
            <a:avLst/>
          </a:prstGeom>
          <a:noFill/>
        </p:spPr>
        <p:txBody>
          <a:bodyPr wrap="square" rtlCol="0">
            <a:spAutoFit/>
          </a:bodyPr>
          <a:lstStyle/>
          <a:p>
            <a:pPr algn="ctr"/>
            <a:r>
              <a:rPr lang="es-MX" sz="4000" b="1" dirty="0"/>
              <a:t>Descripción del curso.</a:t>
            </a:r>
          </a:p>
        </p:txBody>
      </p:sp>
      <p:sp>
        <p:nvSpPr>
          <p:cNvPr id="4" name="CuadroTexto 3"/>
          <p:cNvSpPr txBox="1"/>
          <p:nvPr/>
        </p:nvSpPr>
        <p:spPr>
          <a:xfrm>
            <a:off x="633045" y="1595021"/>
            <a:ext cx="8757139" cy="4524315"/>
          </a:xfrm>
          <a:prstGeom prst="rect">
            <a:avLst/>
          </a:prstGeom>
          <a:noFill/>
        </p:spPr>
        <p:txBody>
          <a:bodyPr wrap="square" rtlCol="0">
            <a:spAutoFit/>
          </a:bodyPr>
          <a:lstStyle/>
          <a:p>
            <a:pPr marL="457200" indent="-457200" algn="just">
              <a:buFont typeface="Wingdings" panose="05000000000000000000" pitchFamily="2" charset="2"/>
              <a:buChar char="v"/>
            </a:pPr>
            <a:r>
              <a:rPr lang="es-MX" sz="2400" b="1" dirty="0"/>
              <a:t>Es un seminario- taller.</a:t>
            </a:r>
          </a:p>
          <a:p>
            <a:pPr marL="457200" indent="-457200" algn="just">
              <a:buFont typeface="Wingdings" panose="05000000000000000000" pitchFamily="2" charset="2"/>
              <a:buChar char="v"/>
            </a:pPr>
            <a:r>
              <a:rPr lang="es-MX" sz="2400" b="1" dirty="0"/>
              <a:t>Participación activa y critica por parte de los estudiantes.</a:t>
            </a:r>
          </a:p>
          <a:p>
            <a:pPr marL="457200" indent="-457200" algn="just">
              <a:buFont typeface="Wingdings" panose="05000000000000000000" pitchFamily="2" charset="2"/>
              <a:buChar char="v"/>
            </a:pPr>
            <a:r>
              <a:rPr lang="es-MX" sz="2400" b="1" dirty="0"/>
              <a:t>Se promueve a partir de las experiencias en la docencia, tomando como referentes los ejes temáticos en cada una de las unidades.</a:t>
            </a:r>
          </a:p>
          <a:p>
            <a:pPr marL="457200" indent="-457200" algn="just">
              <a:buFont typeface="Wingdings" panose="05000000000000000000" pitchFamily="2" charset="2"/>
              <a:buChar char="v"/>
            </a:pPr>
            <a:r>
              <a:rPr lang="es-MX" sz="2400" b="1" dirty="0"/>
              <a:t>Trabajo individual, en equipo y en grupo.</a:t>
            </a:r>
          </a:p>
          <a:p>
            <a:pPr marL="457200" indent="-457200" algn="just">
              <a:buFont typeface="Wingdings" panose="05000000000000000000" pitchFamily="2" charset="2"/>
              <a:buChar char="v"/>
            </a:pPr>
            <a:r>
              <a:rPr lang="es-MX" sz="2400" b="1" dirty="0"/>
              <a:t>Enfoque por competencias, que la movilización y recreación del conocimiento solo se logra si se considera como medio para analizar, reflexionar, explicar o comprender lo que vive y experimenta .</a:t>
            </a:r>
          </a:p>
          <a:p>
            <a:pPr marL="457200" indent="-457200" algn="just">
              <a:buFont typeface="Wingdings" panose="05000000000000000000" pitchFamily="2" charset="2"/>
              <a:buChar char="v"/>
            </a:pPr>
            <a:endParaRPr lang="es-MX" sz="2400" b="1" dirty="0"/>
          </a:p>
        </p:txBody>
      </p:sp>
    </p:spTree>
    <p:extLst>
      <p:ext uri="{BB962C8B-B14F-4D97-AF65-F5344CB8AC3E}">
        <p14:creationId xmlns:p14="http://schemas.microsoft.com/office/powerpoint/2010/main" val="616443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1810" y="497135"/>
            <a:ext cx="6919610" cy="707886"/>
          </a:xfrm>
          <a:prstGeom prst="rect">
            <a:avLst/>
          </a:prstGeom>
          <a:noFill/>
        </p:spPr>
        <p:txBody>
          <a:bodyPr wrap="square" rtlCol="0">
            <a:spAutoFit/>
          </a:bodyPr>
          <a:lstStyle/>
          <a:p>
            <a:pPr algn="ctr"/>
            <a:r>
              <a:rPr lang="es-MX" sz="4000" b="1" dirty="0"/>
              <a:t>Descripción del curso.</a:t>
            </a:r>
          </a:p>
        </p:txBody>
      </p:sp>
      <p:sp>
        <p:nvSpPr>
          <p:cNvPr id="4" name="CuadroTexto 3"/>
          <p:cNvSpPr txBox="1"/>
          <p:nvPr/>
        </p:nvSpPr>
        <p:spPr>
          <a:xfrm>
            <a:off x="574430" y="1688010"/>
            <a:ext cx="8757139" cy="3785652"/>
          </a:xfrm>
          <a:prstGeom prst="rect">
            <a:avLst/>
          </a:prstGeom>
          <a:noFill/>
        </p:spPr>
        <p:txBody>
          <a:bodyPr wrap="square" rtlCol="0">
            <a:spAutoFit/>
          </a:bodyPr>
          <a:lstStyle/>
          <a:p>
            <a:pPr marL="457200" indent="-457200" algn="just">
              <a:buFont typeface="Wingdings" panose="05000000000000000000" pitchFamily="2" charset="2"/>
              <a:buChar char="v"/>
            </a:pPr>
            <a:r>
              <a:rPr lang="es-MX" sz="2400" b="1" dirty="0"/>
              <a:t>Intervención en los jardines de niños dos semanas por cada unidad. Aplicando planeaciones que integran saberes diversos  de disciplinas científicas, enfoques de enseñanza- aprendizaje del plan y programas de estudio, el desarrollo socio cognitivo y afectivo del niño, los recursos, materiales virtuales, tecnológicos o físicos, los fundamentos y procedimientos de evaluación, sus instrumentos, estrategias de seguimiento, el entendimiento de los contextos socioculturales y lingüísticos. </a:t>
            </a:r>
          </a:p>
        </p:txBody>
      </p:sp>
    </p:spTree>
    <p:extLst>
      <p:ext uri="{BB962C8B-B14F-4D97-AF65-F5344CB8AC3E}">
        <p14:creationId xmlns:p14="http://schemas.microsoft.com/office/powerpoint/2010/main" val="428555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51810" y="497135"/>
            <a:ext cx="6919610" cy="707886"/>
          </a:xfrm>
          <a:prstGeom prst="rect">
            <a:avLst/>
          </a:prstGeom>
          <a:noFill/>
        </p:spPr>
        <p:txBody>
          <a:bodyPr wrap="square" rtlCol="0">
            <a:spAutoFit/>
          </a:bodyPr>
          <a:lstStyle/>
          <a:p>
            <a:pPr algn="ctr"/>
            <a:r>
              <a:rPr lang="es-MX" sz="4000" b="1" dirty="0"/>
              <a:t>Descripción del curso.</a:t>
            </a:r>
          </a:p>
        </p:txBody>
      </p:sp>
      <p:sp>
        <p:nvSpPr>
          <p:cNvPr id="4" name="CuadroTexto 3"/>
          <p:cNvSpPr txBox="1"/>
          <p:nvPr/>
        </p:nvSpPr>
        <p:spPr>
          <a:xfrm>
            <a:off x="211015" y="1205021"/>
            <a:ext cx="9601199" cy="5262979"/>
          </a:xfrm>
          <a:prstGeom prst="rect">
            <a:avLst/>
          </a:prstGeom>
          <a:noFill/>
        </p:spPr>
        <p:txBody>
          <a:bodyPr wrap="square" rtlCol="0">
            <a:spAutoFit/>
          </a:bodyPr>
          <a:lstStyle/>
          <a:p>
            <a:pPr marL="457200" indent="-457200" algn="just">
              <a:buFont typeface="Wingdings" panose="05000000000000000000" pitchFamily="2" charset="2"/>
              <a:buChar char="v"/>
            </a:pPr>
            <a:r>
              <a:rPr lang="es-MX" sz="2400" b="1" dirty="0"/>
              <a:t>La modalidad de taller propicia una a participación activa, critica y reflexiva por parte del estudiante, además de sus propuesta de diseño en la intervención, rutas de metodologías y técnicas que permitan sistematizar su propia experiencia docente con el fin de mejorar y transformarla.</a:t>
            </a:r>
          </a:p>
          <a:p>
            <a:pPr marL="457200" indent="-457200" algn="just">
              <a:buFont typeface="Wingdings" panose="05000000000000000000" pitchFamily="2" charset="2"/>
              <a:buChar char="v"/>
            </a:pPr>
            <a:r>
              <a:rPr lang="es-MX" sz="2400" b="1" dirty="0"/>
              <a:t>Su intervención mas prolongada en los jardines  permitirá colaborar de manera diferenciada en las instituciones y el aula. Podrá dar seguimiento sistematizado a sus experiencias, recabando información sobre materialización del curriculum en el aula, la promoción y creación de ambientes. de aprendizaje, la organización de la enseñanza, el uso y aplicación de los recursos materiales y los procesos y practicas de evaluación de los aprendizajes. </a:t>
            </a:r>
          </a:p>
        </p:txBody>
      </p:sp>
    </p:spTree>
    <p:extLst>
      <p:ext uri="{BB962C8B-B14F-4D97-AF65-F5344CB8AC3E}">
        <p14:creationId xmlns:p14="http://schemas.microsoft.com/office/powerpoint/2010/main" val="38889342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558</TotalTime>
  <Words>1940</Words>
  <Application>Microsoft Office PowerPoint</Application>
  <PresentationFormat>A4 (210 x 297 mm)</PresentationFormat>
  <Paragraphs>183</Paragraphs>
  <Slides>30</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30</vt:i4>
      </vt:variant>
    </vt:vector>
  </HeadingPairs>
  <TitlesOfParts>
    <vt:vector size="38" baseType="lpstr">
      <vt:lpstr>Arial</vt:lpstr>
      <vt:lpstr>Century Gothic</vt:lpstr>
      <vt:lpstr>Courier New</vt:lpstr>
      <vt:lpstr>Crayola</vt:lpstr>
      <vt:lpstr>Trebuchet MS</vt:lpstr>
      <vt:lpstr>Wingdings</vt:lpstr>
      <vt:lpstr>Wingdings 2</vt:lpstr>
      <vt:lpstr>Quotable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OBSERVACIONES</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isabel aguirre ramos</cp:lastModifiedBy>
  <cp:revision>14</cp:revision>
  <dcterms:created xsi:type="dcterms:W3CDTF">2023-01-30T18:28:21Z</dcterms:created>
  <dcterms:modified xsi:type="dcterms:W3CDTF">2023-02-09T18:09:54Z</dcterms:modified>
</cp:coreProperties>
</file>