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57" r:id="rId2"/>
    <p:sldId id="280" r:id="rId3"/>
    <p:sldId id="302" r:id="rId4"/>
    <p:sldId id="303" r:id="rId5"/>
    <p:sldId id="281" r:id="rId6"/>
    <p:sldId id="283" r:id="rId7"/>
    <p:sldId id="298" r:id="rId8"/>
    <p:sldId id="299" r:id="rId9"/>
    <p:sldId id="300" r:id="rId10"/>
    <p:sldId id="285" r:id="rId11"/>
    <p:sldId id="286" r:id="rId12"/>
    <p:sldId id="304" r:id="rId13"/>
    <p:sldId id="305" r:id="rId14"/>
    <p:sldId id="29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82" autoAdjust="0"/>
  </p:normalViewPr>
  <p:slideViewPr>
    <p:cSldViewPr>
      <p:cViewPr varScale="1">
        <p:scale>
          <a:sx n="83" d="100"/>
          <a:sy n="83" d="100"/>
        </p:scale>
        <p:origin x="12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43F14-65F2-4D9D-B968-ED60BADB8462}" type="datetimeFigureOut">
              <a:rPr lang="es-ES" smtClean="0"/>
              <a:t>09/02/2023</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91E9C4-AA76-464A-AB1A-FD626D640B8F}" type="slidenum">
              <a:rPr lang="es-ES" smtClean="0"/>
              <a:t>‹Nº›</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10</a:t>
            </a:fld>
            <a:endParaRPr lang="es-ES"/>
          </a:p>
        </p:txBody>
      </p:sp>
    </p:spTree>
    <p:extLst>
      <p:ext uri="{BB962C8B-B14F-4D97-AF65-F5344CB8AC3E}">
        <p14:creationId xmlns:p14="http://schemas.microsoft.com/office/powerpoint/2010/main" val="968453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11</a:t>
            </a:fld>
            <a:endParaRPr lang="es-ES"/>
          </a:p>
        </p:txBody>
      </p:sp>
    </p:spTree>
    <p:extLst>
      <p:ext uri="{BB962C8B-B14F-4D97-AF65-F5344CB8AC3E}">
        <p14:creationId xmlns:p14="http://schemas.microsoft.com/office/powerpoint/2010/main" val="1603189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a:p>
        </p:txBody>
      </p:sp>
    </p:spTree>
    <p:extLst>
      <p:ext uri="{BB962C8B-B14F-4D97-AF65-F5344CB8AC3E}">
        <p14:creationId xmlns:p14="http://schemas.microsoft.com/office/powerpoint/2010/main" val="333032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a:t>
            </a:fld>
            <a:endParaRPr lang="es-ES"/>
          </a:p>
        </p:txBody>
      </p:sp>
    </p:spTree>
    <p:extLst>
      <p:ext uri="{BB962C8B-B14F-4D97-AF65-F5344CB8AC3E}">
        <p14:creationId xmlns:p14="http://schemas.microsoft.com/office/powerpoint/2010/main" val="175784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1E9C4-AA76-464A-AB1A-FD626D640B8F}"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047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1E9C4-AA76-464A-AB1A-FD626D640B8F}"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7186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a:p>
        </p:txBody>
      </p:sp>
    </p:spTree>
    <p:extLst>
      <p:ext uri="{BB962C8B-B14F-4D97-AF65-F5344CB8AC3E}">
        <p14:creationId xmlns:p14="http://schemas.microsoft.com/office/powerpoint/2010/main" val="27957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a:p>
        </p:txBody>
      </p:sp>
    </p:spTree>
    <p:extLst>
      <p:ext uri="{BB962C8B-B14F-4D97-AF65-F5344CB8AC3E}">
        <p14:creationId xmlns:p14="http://schemas.microsoft.com/office/powerpoint/2010/main" val="2135321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1E9C4-AA76-464A-AB1A-FD626D640B8F}"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2781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1E9C4-AA76-464A-AB1A-FD626D640B8F}"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5053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1E9C4-AA76-464A-AB1A-FD626D640B8F}"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2645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391783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16631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E2CC8-6241-4C7A-9117-3C4F818136D0}" type="slidenum">
              <a:rPr lang="es-ES" smtClean="0"/>
              <a:t>‹Nº›</a:t>
            </a:fld>
            <a:endParaRPr lang="es-E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4310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771182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E2CC8-6241-4C7A-9117-3C4F818136D0}" type="slidenum">
              <a:rPr lang="es-ES" smtClean="0"/>
              <a:t>‹Nº›</a:t>
            </a:fld>
            <a:endParaRPr lang="es-E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6434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9643861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293080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779939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00522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09/02/2023</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38238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18251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09/02/2023</a:t>
            </a:fld>
            <a:endParaRPr lang="es-ES"/>
          </a:p>
        </p:txBody>
      </p:sp>
      <p:sp>
        <p:nvSpPr>
          <p:cNvPr id="8" name="Footer Placeholder 7"/>
          <p:cNvSpPr>
            <a:spLocks noGrp="1"/>
          </p:cNvSpPr>
          <p:nvPr>
            <p:ph type="ftr" sz="quarter" idx="11"/>
          </p:nvPr>
        </p:nvSpPr>
        <p:spPr/>
        <p:txBody>
          <a:bodyPr/>
          <a:lstStyle/>
          <a:p>
            <a:endParaRPr lang="es-E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6408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A25EE-BD30-4536-8BF5-A3535E04FF35}" type="datetimeFigureOut">
              <a:rPr lang="es-ES" smtClean="0"/>
              <a:t>09/02/2023</a:t>
            </a:fld>
            <a:endParaRPr lang="es-ES"/>
          </a:p>
        </p:txBody>
      </p:sp>
      <p:sp>
        <p:nvSpPr>
          <p:cNvPr id="4" name="Footer Placeholder 3"/>
          <p:cNvSpPr>
            <a:spLocks noGrp="1"/>
          </p:cNvSpPr>
          <p:nvPr>
            <p:ph type="ftr" sz="quarter" idx="11"/>
          </p:nvPr>
        </p:nvSpPr>
        <p:spPr/>
        <p:txBody>
          <a:bodyPr/>
          <a:lstStyle/>
          <a:p>
            <a:endParaRPr lang="es-E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5866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09/02/2023</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77719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72558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09/02/2023</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806070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1AA25EE-BD30-4536-8BF5-A3535E04FF35}" type="datetimeFigureOut">
              <a:rPr lang="es-ES" smtClean="0"/>
              <a:t>09/02/2023</a:t>
            </a:fld>
            <a:endParaRPr lang="es-E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429135383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49"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mie.org.mx/documentos/rmie/v23/n076/pdf/7601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laneacion.sep.gob.mx/Doc/estadistica_e_indicadores/principales_cifras/principales_cifras_2017_2018_bolsillo.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1051500" y="818393"/>
            <a:ext cx="7471573" cy="5706951"/>
          </a:xfrm>
        </p:spPr>
        <p:txBody>
          <a:bodyPr>
            <a:normAutofit fontScale="92500" lnSpcReduction="10000"/>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latin typeface="Arial" panose="020B0604020202020204" pitchFamily="34" charset="0"/>
              <a:cs typeface="Arial" panose="020B0604020202020204" pitchFamily="34" charset="0"/>
            </a:endParaRPr>
          </a:p>
          <a:p>
            <a:pPr marL="0" lvl="0" indent="0" algn="just">
              <a:spcBef>
                <a:spcPts val="0"/>
              </a:spcBef>
              <a:buNone/>
            </a:pPr>
            <a:r>
              <a:rPr lang="es-ES" altLang="es-ES" sz="1900" b="1" dirty="0">
                <a:solidFill>
                  <a:prstClr val="black"/>
                </a:solidFill>
                <a:latin typeface="Arial" panose="020B0604020202020204" pitchFamily="34" charset="0"/>
                <a:cs typeface="Arial" panose="020B0604020202020204" pitchFamily="34" charset="0"/>
              </a:rPr>
              <a:t>NOMBRE DEL CURSO: </a:t>
            </a:r>
            <a:r>
              <a:rPr lang="es-MX" altLang="es-ES" sz="1900" b="1" dirty="0">
                <a:solidFill>
                  <a:prstClr val="black"/>
                </a:solidFill>
                <a:latin typeface="Arial" panose="020B0604020202020204" pitchFamily="34" charset="0"/>
                <a:cs typeface="Arial" panose="020B0604020202020204" pitchFamily="34" charset="0"/>
              </a:rPr>
              <a:t>BASES LEGALES Y NORMATIVAS DE LA EDUCACIÓN BÁSICA</a:t>
            </a:r>
            <a:r>
              <a:rPr lang="es-ES" altLang="es-ES" sz="1900" b="1" dirty="0">
                <a:solidFill>
                  <a:prstClr val="black"/>
                </a:solidFill>
                <a:latin typeface="Arial" panose="020B0604020202020204" pitchFamily="34" charset="0"/>
                <a:cs typeface="Arial" panose="020B0604020202020204" pitchFamily="34" charset="0"/>
              </a:rPr>
              <a:t>.</a:t>
            </a: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r>
              <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rPr>
              <a:t>SEMESTRE: VI. </a:t>
            </a: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r>
              <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rPr>
              <a:t>DOCENTES: JOEL RODRIGUEZ PINAL</a:t>
            </a: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indent="66675" algn="just" eaLnBrk="0" fontAlgn="base" hangingPunct="0">
              <a:spcBef>
                <a:spcPct val="0"/>
              </a:spcBef>
              <a:spcAft>
                <a:spcPct val="0"/>
              </a:spcAft>
              <a:buNone/>
            </a:pPr>
            <a:r>
              <a:rPr lang="es-MX" sz="1900" b="1" dirty="0">
                <a:latin typeface="Arial" panose="020B0604020202020204" pitchFamily="34" charset="0"/>
                <a:cs typeface="Arial" panose="020B0604020202020204" pitchFamily="34" charset="0"/>
              </a:rPr>
              <a:t>TRAYECTO FORMATIVO: BASES TEÓRICOS METODOLÓGICOS PARA LA ENSEÑANZA.</a:t>
            </a: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r>
              <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rPr>
              <a:t>HORAS: 4 POR SEMANA.</a:t>
            </a:r>
          </a:p>
          <a:p>
            <a:pPr marL="0" lvl="0" indent="66675" algn="just" eaLnBrk="0" fontAlgn="base" hangingPunct="0">
              <a:spcBef>
                <a:spcPct val="0"/>
              </a:spcBef>
              <a:spcAft>
                <a:spcPct val="0"/>
              </a:spcAft>
              <a:buNone/>
            </a:pPr>
            <a:endPar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r>
              <a:rPr lang="es-ES_tradnl" altLang="es-ES" sz="1900" b="1" dirty="0">
                <a:solidFill>
                  <a:prstClr val="black"/>
                </a:solidFill>
                <a:latin typeface="Arial" panose="020B0604020202020204" pitchFamily="34" charset="0"/>
                <a:ea typeface="Calibri" panose="020F0502020204030204" pitchFamily="34" charset="0"/>
                <a:cs typeface="Arial" panose="020B0604020202020204" pitchFamily="34" charset="0"/>
              </a:rPr>
              <a:t>CREDITOS: 4.5</a:t>
            </a:r>
          </a:p>
          <a:p>
            <a:endParaRPr lang="es-MX" dirty="0"/>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755576" y="818393"/>
            <a:ext cx="969348" cy="829128"/>
          </a:xfrm>
          <a:prstGeom prst="rect">
            <a:avLst/>
          </a:prstGeom>
        </p:spPr>
      </p:pic>
    </p:spTree>
    <p:extLst>
      <p:ext uri="{BB962C8B-B14F-4D97-AF65-F5344CB8AC3E}">
        <p14:creationId xmlns:p14="http://schemas.microsoft.com/office/powerpoint/2010/main" val="3195282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522295"/>
            <a:ext cx="8424936" cy="6335705"/>
          </a:xfrm>
        </p:spPr>
        <p:txBody>
          <a:bodyPr>
            <a:normAutofit/>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indent="0">
              <a:buNone/>
            </a:pPr>
            <a:endParaRPr lang="es-MX" sz="1200" b="1" dirty="0"/>
          </a:p>
          <a:p>
            <a:pPr marL="0" indent="0">
              <a:buNone/>
            </a:pPr>
            <a:r>
              <a:rPr lang="es-MX" sz="1200" b="1" dirty="0"/>
              <a:t>                           BIBLIOGRAFÍA UNIDAD II.</a:t>
            </a:r>
            <a:endParaRPr lang="es-MX" sz="1200" b="1" dirty="0">
              <a:cs typeface="Arial" panose="020B0604020202020204" pitchFamily="34" charset="0"/>
            </a:endParaRPr>
          </a:p>
          <a:p>
            <a:r>
              <a:rPr lang="es-MX" sz="1200" b="1" dirty="0"/>
              <a:t>Personas con discapacidad. Publicada el 30 de mayo de 2011.</a:t>
            </a:r>
          </a:p>
          <a:p>
            <a:pPr marL="0" indent="0">
              <a:buNone/>
            </a:pPr>
            <a:r>
              <a:rPr lang="es-MX" sz="1200" dirty="0"/>
              <a:t>- (2018). Ley del instituto nacional de los pueblos indígenas. México: DOF. (19/01/2018). Ley General de Educación. Publicada el 30 de mayo de 1993.</a:t>
            </a:r>
          </a:p>
          <a:p>
            <a:r>
              <a:rPr lang="es-MX" sz="1200" b="1" dirty="0"/>
              <a:t>Instituto Nacional para la Evaluación de la Educación. </a:t>
            </a:r>
            <a:r>
              <a:rPr lang="es-MX" sz="1200" dirty="0"/>
              <a:t>(2015). Panorama educativo de México. Indicadores del Sistema Educativo Nacional 201.Educación básica y media superior. México: INEE.</a:t>
            </a:r>
          </a:p>
          <a:p>
            <a:pPr marL="0" indent="0">
              <a:buNone/>
            </a:pPr>
            <a:r>
              <a:rPr lang="es-MX" sz="1200" dirty="0"/>
              <a:t>- (2017). Panorama educativo de México. Indicadores del Sistema Educativo Nacional 2017. Educación básica y media superior. México: INEE.</a:t>
            </a:r>
          </a:p>
          <a:p>
            <a:pPr marL="0" indent="0">
              <a:buNone/>
            </a:pPr>
            <a:r>
              <a:rPr lang="es-MX" sz="1200" dirty="0"/>
              <a:t>- (2017). Principales cifras. Educación básica y media superior. Inicio del ciclo escolar 2015-2016. México: INEE.</a:t>
            </a:r>
          </a:p>
          <a:p>
            <a:pPr marL="0" indent="0">
              <a:buNone/>
            </a:pPr>
            <a:endParaRPr lang="es-MX" sz="1200" dirty="0"/>
          </a:p>
          <a:p>
            <a:r>
              <a:rPr lang="es-MX" sz="1200" b="1" dirty="0"/>
              <a:t>Secretaría de Educación Pública. </a:t>
            </a:r>
            <a:r>
              <a:rPr lang="es-MX" sz="1200" dirty="0"/>
              <a:t>(2006). Orientaciones Generales para los servicios de Educación Especial. México: SEP</a:t>
            </a:r>
          </a:p>
          <a:p>
            <a:pPr marL="0" indent="0">
              <a:buNone/>
            </a:pPr>
            <a:r>
              <a:rPr lang="es-MX" sz="1200" dirty="0"/>
              <a:t>- (2011). Acuerdo 592 por el que se establece la articulación en educación básica. México: SEP.</a:t>
            </a:r>
          </a:p>
          <a:p>
            <a:pPr marL="0" indent="0">
              <a:buNone/>
            </a:pPr>
            <a:r>
              <a:rPr lang="es-MX" sz="1200" dirty="0"/>
              <a:t>- (2017). Modelo Educativo para la educación obligatoria. Educar para la libertad y la creatividad. México: SEP.</a:t>
            </a:r>
          </a:p>
          <a:p>
            <a:pPr marL="0" indent="0">
              <a:buNone/>
            </a:pPr>
            <a:r>
              <a:rPr lang="es-MX" sz="1200" dirty="0"/>
              <a:t>- (2018). Estrategia de equidad e inclusión en la educación básica: para  alumnos con discapacidad, aptitudes sobresalientes y dificultades severas de aprendizaje, conducta o comunicación. México: SEP.</a:t>
            </a:r>
          </a:p>
          <a:p>
            <a:pPr marL="0" indent="0">
              <a:buNone/>
            </a:pPr>
            <a:r>
              <a:rPr lang="es-MX" sz="1200" dirty="0"/>
              <a:t>- (2018). Principales cifras del Sistema Educativo Nacional 2017-2018. México: SEP- Dirección General de Planeación, Programación y</a:t>
            </a:r>
          </a:p>
          <a:p>
            <a:pPr marL="0" indent="0">
              <a:buNone/>
            </a:pPr>
            <a:r>
              <a:rPr lang="es-MX" sz="1200" dirty="0"/>
              <a:t>Estadística Educativa.</a:t>
            </a:r>
            <a:endParaRPr lang="es-MX" sz="1200" b="1" dirty="0">
              <a:cs typeface="Arial" panose="020B0604020202020204" pitchFamily="34" charset="0"/>
            </a:endParaRPr>
          </a:p>
          <a:p>
            <a:pPr marL="0" indent="0">
              <a:buNone/>
            </a:pPr>
            <a:endParaRPr lang="es-MX" sz="1200" b="1" dirty="0">
              <a:latin typeface="Arial" panose="020B0604020202020204" pitchFamily="34" charset="0"/>
              <a:cs typeface="Arial" panose="020B0604020202020204" pitchFamily="34" charset="0"/>
            </a:endParaRPr>
          </a:p>
          <a:p>
            <a:pPr marL="0" indent="0">
              <a:buNone/>
            </a:pPr>
            <a:endParaRPr lang="es-MX" sz="1200" b="1" dirty="0">
              <a:latin typeface="Arial" panose="020B0604020202020204" pitchFamily="34" charset="0"/>
              <a:cs typeface="Arial" panose="020B0604020202020204" pitchFamily="34" charset="0"/>
            </a:endParaRPr>
          </a:p>
          <a:p>
            <a:pPr marL="0" indent="0">
              <a:buNone/>
            </a:pPr>
            <a:endParaRPr lang="es-MX" sz="1200" b="1" dirty="0">
              <a:latin typeface="Arial" panose="020B0604020202020204" pitchFamily="34" charset="0"/>
              <a:cs typeface="Arial" panose="020B0604020202020204" pitchFamily="34" charset="0"/>
            </a:endParaRPr>
          </a:p>
          <a:p>
            <a:pPr marL="0" indent="0">
              <a:buNone/>
            </a:pPr>
            <a:endParaRPr lang="es-MX" sz="1200" b="1" dirty="0">
              <a:latin typeface="Arial" panose="020B0604020202020204" pitchFamily="34" charset="0"/>
              <a:cs typeface="Arial" panose="020B0604020202020204" pitchFamily="34" charset="0"/>
            </a:endParaRPr>
          </a:p>
          <a:p>
            <a:pPr marL="0" indent="0">
              <a:buNone/>
            </a:pPr>
            <a:endParaRPr lang="es-MX" sz="1200" b="1" dirty="0">
              <a:latin typeface="Arial" panose="020B0604020202020204" pitchFamily="34" charset="0"/>
              <a:cs typeface="Arial" panose="020B0604020202020204" pitchFamily="34" charset="0"/>
            </a:endParaRPr>
          </a:p>
          <a:p>
            <a:pPr marL="0" indent="0">
              <a:buNone/>
            </a:pPr>
            <a:endParaRPr lang="es-MX" sz="1200" dirty="0"/>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lvl="0" indent="0" algn="just">
              <a:spcBef>
                <a:spcPts val="0"/>
              </a:spcBef>
              <a:buNone/>
            </a:pPr>
            <a:endParaRPr lang="es-ES" altLang="es-ES" sz="1200" b="1" dirty="0">
              <a:solidFill>
                <a:prstClr val="black"/>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1512595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467544" y="358440"/>
            <a:ext cx="8424936" cy="6382928"/>
          </a:xfrm>
        </p:spPr>
        <p:txBody>
          <a:bodyPr>
            <a:normAutofit fontScale="775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ea typeface="Calibri" panose="020F0502020204030204" pitchFamily="34" charset="0"/>
                <a:cs typeface="Arial" panose="020B0604020202020204" pitchFamily="34" charset="0"/>
              </a:rPr>
              <a:t>Escuela Normal de Educación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r>
              <a:rPr lang="es-MX" sz="1200" b="1" dirty="0"/>
              <a:t>                            </a:t>
            </a:r>
            <a:r>
              <a:rPr lang="es-MX" sz="1600" b="1" dirty="0"/>
              <a:t>BIBLIOGRAFÍA UNIDAD II</a:t>
            </a:r>
            <a:r>
              <a:rPr lang="es-MX" sz="1600" dirty="0"/>
              <a:t>.</a:t>
            </a:r>
            <a:endParaRPr lang="es-MX" sz="1600" b="1" dirty="0">
              <a:cs typeface="Arial" panose="020B0604020202020204" pitchFamily="34" charset="0"/>
            </a:endParaRPr>
          </a:p>
          <a:p>
            <a:r>
              <a:rPr lang="es-MX" b="1" dirty="0"/>
              <a:t>Organización de las Naciones Unidas para la Educación, la Ciencia y la</a:t>
            </a:r>
          </a:p>
          <a:p>
            <a:pPr marL="0" indent="0">
              <a:buNone/>
            </a:pPr>
            <a:r>
              <a:rPr lang="es-MX" b="1" dirty="0"/>
              <a:t>Cultura. </a:t>
            </a:r>
            <a:r>
              <a:rPr lang="es-MX" dirty="0"/>
              <a:t>(2014). Enseñanza y aprendizaje: Lograr la calidad para todos.</a:t>
            </a:r>
          </a:p>
          <a:p>
            <a:pPr marL="0" indent="0">
              <a:buNone/>
            </a:pPr>
            <a:r>
              <a:rPr lang="es-MX" dirty="0"/>
              <a:t>Francia: UNESCO.</a:t>
            </a:r>
          </a:p>
          <a:p>
            <a:pPr marL="0" indent="0">
              <a:buNone/>
            </a:pPr>
            <a:r>
              <a:rPr lang="es-MX" dirty="0"/>
              <a:t>- (2017). Guía para asegurar la inclusión y equidad en la educación. Francia:</a:t>
            </a:r>
          </a:p>
          <a:p>
            <a:pPr marL="0" indent="0">
              <a:buNone/>
            </a:pPr>
            <a:r>
              <a:rPr lang="es-MX" dirty="0"/>
              <a:t>- (2015). Replantear la educación. ¿Hacia un bien común? Francia:</a:t>
            </a:r>
          </a:p>
          <a:p>
            <a:pPr marL="0" indent="0">
              <a:buNone/>
            </a:pPr>
            <a:r>
              <a:rPr lang="es-MX" dirty="0"/>
              <a:t>UNESCO.</a:t>
            </a:r>
          </a:p>
          <a:p>
            <a:pPr marL="0" indent="0">
              <a:buNone/>
            </a:pPr>
            <a:endParaRPr lang="es-MX" dirty="0"/>
          </a:p>
          <a:p>
            <a:r>
              <a:rPr lang="es-MX" b="1" dirty="0"/>
              <a:t>Organización para la Cooperación y el Desarrollo Económicos. </a:t>
            </a:r>
            <a:r>
              <a:rPr lang="es-MX" dirty="0"/>
              <a:t>(2010). Mejorar</a:t>
            </a:r>
          </a:p>
          <a:p>
            <a:pPr marL="0" indent="0">
              <a:buNone/>
            </a:pPr>
            <a:r>
              <a:rPr lang="es-MX" dirty="0"/>
              <a:t>las escuelas. Estrategias para la acción en México. México: OCDE-SEP.</a:t>
            </a:r>
          </a:p>
          <a:p>
            <a:pPr marL="0" indent="0">
              <a:buNone/>
            </a:pPr>
            <a:r>
              <a:rPr lang="es-MX" dirty="0"/>
              <a:t>- (2010). Acuerdo de cooperación México-OCDE para mejorar la calidad de la</a:t>
            </a:r>
          </a:p>
          <a:p>
            <a:pPr marL="0" indent="0">
              <a:buNone/>
            </a:pPr>
            <a:r>
              <a:rPr lang="es-MX" dirty="0"/>
              <a:t>educación de las escuelas mexicanas. (resúmenes ejecutivos). México:</a:t>
            </a:r>
          </a:p>
          <a:p>
            <a:pPr marL="0" indent="0">
              <a:buNone/>
            </a:pPr>
            <a:r>
              <a:rPr lang="es-MX" dirty="0"/>
              <a:t>OCDE.</a:t>
            </a:r>
          </a:p>
          <a:p>
            <a:pPr marL="0" indent="0">
              <a:buNone/>
            </a:pPr>
            <a:endParaRPr lang="es-MX" dirty="0"/>
          </a:p>
          <a:p>
            <a:r>
              <a:rPr lang="es-MX" b="1" dirty="0" err="1"/>
              <a:t>Reimers</a:t>
            </a:r>
            <a:r>
              <a:rPr lang="es-MX" b="1" dirty="0"/>
              <a:t>, M. F., y </a:t>
            </a:r>
            <a:r>
              <a:rPr lang="es-MX" b="1" dirty="0" err="1"/>
              <a:t>Chung</a:t>
            </a:r>
            <a:r>
              <a:rPr lang="es-MX" b="1" dirty="0"/>
              <a:t>, C. </a:t>
            </a:r>
            <a:r>
              <a:rPr lang="es-MX" dirty="0"/>
              <a:t>(2016). Enseñanza y aprendizaje en el siglo XXI. Metas,</a:t>
            </a:r>
          </a:p>
          <a:p>
            <a:pPr marL="0" indent="0">
              <a:buNone/>
            </a:pPr>
            <a:r>
              <a:rPr lang="es-MX" dirty="0"/>
              <a:t>políticas y currículo en seis países. México: FCE.</a:t>
            </a:r>
          </a:p>
          <a:p>
            <a:pPr marL="0" indent="0">
              <a:buNone/>
            </a:pPr>
            <a:endParaRPr lang="es-MX" dirty="0"/>
          </a:p>
          <a:p>
            <a:r>
              <a:rPr lang="es-MX" b="1" dirty="0"/>
              <a:t>Reformas Constitucionales por periodo presidencial,</a:t>
            </a:r>
          </a:p>
          <a:p>
            <a:pPr marL="0" indent="0">
              <a:buNone/>
            </a:pPr>
            <a:r>
              <a:rPr lang="es-MX" dirty="0"/>
              <a:t>disponible en: http://www.diputados.gob.mx/LeyesBiblio/ref/cpeum</a:t>
            </a:r>
            <a:endParaRPr lang="es-MX" b="1" dirty="0">
              <a:cs typeface="Arial" panose="020B0604020202020204" pitchFamily="34" charset="0"/>
            </a:endParaRPr>
          </a:p>
          <a:p>
            <a:pPr marL="0" indent="0">
              <a:buNone/>
            </a:pPr>
            <a:endParaRPr lang="es-MX" sz="16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dirty="0"/>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endParaRPr lang="es-MX" sz="1200" dirty="0">
              <a:cs typeface="Arial" panose="020B0604020202020204" pitchFamily="34" charset="0"/>
            </a:endParaRPr>
          </a:p>
          <a:p>
            <a:pPr marL="0" lvl="0" indent="0" algn="just">
              <a:spcBef>
                <a:spcPts val="0"/>
              </a:spcBef>
              <a:buNone/>
            </a:pPr>
            <a:endParaRPr lang="es-ES" altLang="es-ES" sz="1200" b="1" dirty="0">
              <a:solidFill>
                <a:prstClr val="black"/>
              </a:solidFill>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745110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578F0A8-2B08-45B8-8625-13D57984FC10}"/>
              </a:ext>
            </a:extLst>
          </p:cNvPr>
          <p:cNvSpPr/>
          <p:nvPr/>
        </p:nvSpPr>
        <p:spPr>
          <a:xfrm>
            <a:off x="611560" y="404664"/>
            <a:ext cx="8280920" cy="6001643"/>
          </a:xfrm>
          <a:prstGeom prst="rect">
            <a:avLst/>
          </a:prstGeom>
        </p:spPr>
        <p:txBody>
          <a:bodyPr wrap="square">
            <a:spAutoFit/>
          </a:bodyPr>
          <a:lstStyle/>
          <a:p>
            <a:pPr algn="ctr"/>
            <a:r>
              <a:rPr lang="es-MX" sz="2000" dirty="0">
                <a:solidFill>
                  <a:srgbClr val="000000"/>
                </a:solidFill>
                <a:latin typeface="Times New Roman" panose="02020603050405020304" pitchFamily="18" charset="0"/>
              </a:rPr>
              <a:t>ESCUELA NORMAL DE EDUCACION PRESCOLAR</a:t>
            </a:r>
          </a:p>
          <a:p>
            <a:pPr algn="ctr"/>
            <a:r>
              <a:rPr lang="es-MX" sz="2000" dirty="0">
                <a:solidFill>
                  <a:srgbClr val="000000"/>
                </a:solidFill>
                <a:latin typeface="Times New Roman" panose="02020603050405020304" pitchFamily="18" charset="0"/>
              </a:rPr>
              <a:t>COLEGIADO DE MAESTROS</a:t>
            </a:r>
          </a:p>
          <a:p>
            <a:pPr algn="ctr"/>
            <a:endParaRPr lang="es-MX" sz="2000" dirty="0">
              <a:solidFill>
                <a:srgbClr val="000000"/>
              </a:solidFill>
              <a:latin typeface="Times New Roman" panose="02020603050405020304" pitchFamily="18" charset="0"/>
            </a:endParaRPr>
          </a:p>
          <a:p>
            <a:r>
              <a:rPr lang="es-MX" dirty="0">
                <a:solidFill>
                  <a:srgbClr val="000000"/>
                </a:solidFill>
                <a:latin typeface="Times New Roman" panose="02020603050405020304" pitchFamily="18" charset="0"/>
              </a:rPr>
              <a:t>Acuerdos de evaluación del colegiado de Sexto semestre:</a:t>
            </a:r>
          </a:p>
          <a:p>
            <a:endParaRPr lang="es-MX" dirty="0">
              <a:solidFill>
                <a:srgbClr val="000000"/>
              </a:solidFill>
              <a:latin typeface="Times New Roman" panose="02020603050405020304" pitchFamily="18" charset="0"/>
            </a:endParaRPr>
          </a:p>
          <a:p>
            <a:r>
              <a:rPr lang="es-MX" dirty="0">
                <a:solidFill>
                  <a:srgbClr val="000000"/>
                </a:solidFill>
                <a:latin typeface="Times New Roman" panose="02020603050405020304" pitchFamily="18" charset="0"/>
              </a:rPr>
              <a:t>Ciclo Escolar 2022-2023</a:t>
            </a:r>
          </a:p>
          <a:p>
            <a:r>
              <a:rPr lang="es-MX" dirty="0">
                <a:solidFill>
                  <a:srgbClr val="000000"/>
                </a:solidFill>
                <a:latin typeface="Times New Roman" panose="02020603050405020304" pitchFamily="18" charset="0"/>
              </a:rPr>
              <a:t>Cursos que lo integran: Bases legales y Normativas de la Educación Básica, Creación Literaria, Artes visuales, Teatro, Trabajo Docente y Proyectos de Mejora Escolar, Estrategias de Expresión Corporal (danza)</a:t>
            </a:r>
          </a:p>
          <a:p>
            <a:r>
              <a:rPr lang="es-MX" dirty="0">
                <a:solidFill>
                  <a:srgbClr val="000000"/>
                </a:solidFill>
                <a:latin typeface="Times New Roman" panose="02020603050405020304" pitchFamily="18" charset="0"/>
              </a:rPr>
              <a:t>Fecha: 9 de Febrero del 2023</a:t>
            </a:r>
          </a:p>
          <a:p>
            <a:endParaRPr lang="es-MX" dirty="0">
              <a:solidFill>
                <a:srgbClr val="000000"/>
              </a:solidFill>
              <a:latin typeface="Times New Roman" panose="02020603050405020304" pitchFamily="18" charset="0"/>
            </a:endParaRPr>
          </a:p>
          <a:p>
            <a:r>
              <a:rPr lang="es-MX" dirty="0">
                <a:solidFill>
                  <a:srgbClr val="000000"/>
                </a:solidFill>
                <a:latin typeface="Times New Roman" panose="02020603050405020304" pitchFamily="18" charset="0"/>
              </a:rPr>
              <a:t>Propósitos:</a:t>
            </a:r>
          </a:p>
          <a:p>
            <a:r>
              <a:rPr lang="es-MX" dirty="0">
                <a:solidFill>
                  <a:srgbClr val="000000"/>
                </a:solidFill>
                <a:latin typeface="Times New Roman" panose="02020603050405020304" pitchFamily="18" charset="0"/>
              </a:rPr>
              <a:t>Docentes: Establecer los acuerdos de evaluación para unificar criterios en cada uno de los aspectos mencionados que se consideran para otorgar la calificación por unidad y por el curso de acuerdo a las normas de control escolar vigentes.</a:t>
            </a:r>
          </a:p>
          <a:p>
            <a:r>
              <a:rPr lang="es-MX" dirty="0">
                <a:solidFill>
                  <a:srgbClr val="000000"/>
                </a:solidFill>
                <a:latin typeface="Times New Roman" panose="02020603050405020304" pitchFamily="18" charset="0"/>
              </a:rPr>
              <a:t>.</a:t>
            </a:r>
          </a:p>
          <a:p>
            <a:r>
              <a:rPr lang="es-MX" dirty="0">
                <a:solidFill>
                  <a:srgbClr val="000000"/>
                </a:solidFill>
                <a:latin typeface="Times New Roman" panose="02020603050405020304" pitchFamily="18" charset="0"/>
              </a:rPr>
              <a:t>Alumnos: Dar a conocer a los alumnos los acuerdos establecidos de evaluación que se considerarán para otorgar la calificación por unidad y por el curso de acuerdo a las normas de control escolar vigentes.</a:t>
            </a:r>
          </a:p>
          <a:p>
            <a:endParaRPr lang="es-MX" b="0" i="0" dirty="0">
              <a:solidFill>
                <a:srgbClr val="000000"/>
              </a:solidFill>
              <a:effectLst/>
              <a:latin typeface="Times New Roman" panose="02020603050405020304" pitchFamily="18" charset="0"/>
            </a:endParaRPr>
          </a:p>
          <a:p>
            <a:endParaRPr lang="es-MX" b="0" i="0" dirty="0">
              <a:solidFill>
                <a:srgbClr val="000000"/>
              </a:solidFill>
              <a:effectLst/>
              <a:latin typeface="Times New Roman" panose="02020603050405020304" pitchFamily="18" charset="0"/>
            </a:endParaRPr>
          </a:p>
        </p:txBody>
      </p:sp>
      <p:pic>
        <p:nvPicPr>
          <p:cNvPr id="3" name="Imagen 2" descr="logo B">
            <a:extLst>
              <a:ext uri="{FF2B5EF4-FFF2-40B4-BE49-F238E27FC236}">
                <a16:creationId xmlns:a16="http://schemas.microsoft.com/office/drawing/2014/main" id="{C72B72AA-2E1B-4EBA-BD00-650884F42432}"/>
              </a:ext>
            </a:extLst>
          </p:cNvPr>
          <p:cNvPicPr/>
          <p:nvPr/>
        </p:nvPicPr>
        <p:blipFill>
          <a:blip r:embed="rId2" cstate="print">
            <a:extLst>
              <a:ext uri="{28A0092B-C50C-407E-A947-70E740481C1C}">
                <a14:useLocalDpi xmlns:a14="http://schemas.microsoft.com/office/drawing/2010/main" val="0"/>
              </a:ext>
            </a:extLst>
          </a:blip>
          <a:srcRect l="8571" t="17809" r="68571" b="16438"/>
          <a:stretch>
            <a:fillRect/>
          </a:stretch>
        </p:blipFill>
        <p:spPr bwMode="auto">
          <a:xfrm>
            <a:off x="755576" y="116632"/>
            <a:ext cx="669925" cy="864235"/>
          </a:xfrm>
          <a:prstGeom prst="rect">
            <a:avLst/>
          </a:prstGeom>
          <a:noFill/>
          <a:ln>
            <a:noFill/>
          </a:ln>
        </p:spPr>
      </p:pic>
    </p:spTree>
    <p:extLst>
      <p:ext uri="{BB962C8B-B14F-4D97-AF65-F5344CB8AC3E}">
        <p14:creationId xmlns:p14="http://schemas.microsoft.com/office/powerpoint/2010/main" val="3695754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a:extLst>
              <a:ext uri="{FF2B5EF4-FFF2-40B4-BE49-F238E27FC236}">
                <a16:creationId xmlns:a16="http://schemas.microsoft.com/office/drawing/2014/main" id="{E9C40E2C-2DB8-4F14-9658-3158C6188ECA}"/>
              </a:ext>
            </a:extLst>
          </p:cNvPr>
          <p:cNvGraphicFramePr>
            <a:graphicFrameLocks noGrp="1"/>
          </p:cNvGraphicFramePr>
          <p:nvPr>
            <p:extLst>
              <p:ext uri="{D42A27DB-BD31-4B8C-83A1-F6EECF244321}">
                <p14:modId xmlns:p14="http://schemas.microsoft.com/office/powerpoint/2010/main" val="261471384"/>
              </p:ext>
            </p:extLst>
          </p:nvPr>
        </p:nvGraphicFramePr>
        <p:xfrm>
          <a:off x="323528" y="260649"/>
          <a:ext cx="8640960" cy="4176462"/>
        </p:xfrm>
        <a:graphic>
          <a:graphicData uri="http://schemas.openxmlformats.org/drawingml/2006/table">
            <a:tbl>
              <a:tblPr firstRow="1" firstCol="1" bandRow="1">
                <a:tableStyleId>{5C22544A-7EE6-4342-B048-85BDC9FD1C3A}</a:tableStyleId>
              </a:tblPr>
              <a:tblGrid>
                <a:gridCol w="3207842">
                  <a:extLst>
                    <a:ext uri="{9D8B030D-6E8A-4147-A177-3AD203B41FA5}">
                      <a16:colId xmlns:a16="http://schemas.microsoft.com/office/drawing/2014/main" val="1822612783"/>
                    </a:ext>
                  </a:extLst>
                </a:gridCol>
                <a:gridCol w="2716559">
                  <a:extLst>
                    <a:ext uri="{9D8B030D-6E8A-4147-A177-3AD203B41FA5}">
                      <a16:colId xmlns:a16="http://schemas.microsoft.com/office/drawing/2014/main" val="2789014665"/>
                    </a:ext>
                  </a:extLst>
                </a:gridCol>
                <a:gridCol w="2716559">
                  <a:extLst>
                    <a:ext uri="{9D8B030D-6E8A-4147-A177-3AD203B41FA5}">
                      <a16:colId xmlns:a16="http://schemas.microsoft.com/office/drawing/2014/main" val="1682477856"/>
                    </a:ext>
                  </a:extLst>
                </a:gridCol>
              </a:tblGrid>
              <a:tr h="232392">
                <a:tc rowSpan="2">
                  <a:txBody>
                    <a:bodyPr/>
                    <a:lstStyle/>
                    <a:p>
                      <a:pPr algn="ctr">
                        <a:lnSpc>
                          <a:spcPct val="115000"/>
                        </a:lnSpc>
                        <a:spcAft>
                          <a:spcPts val="0"/>
                        </a:spcAft>
                      </a:pPr>
                      <a:r>
                        <a:rPr lang="es-MX" sz="1000" dirty="0">
                          <a:effectLst/>
                        </a:rPr>
                        <a:t>Criterios de evaluación  por Unidad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000">
                          <a:effectLst/>
                        </a:rPr>
                        <a:t>Porcentajes de Evaluacón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1915450354"/>
                  </a:ext>
                </a:extLst>
              </a:tr>
              <a:tr h="248701">
                <a:tc vMerge="1">
                  <a:txBody>
                    <a:bodyPr/>
                    <a:lstStyle/>
                    <a:p>
                      <a:endParaRPr lang="es-MX"/>
                    </a:p>
                  </a:txBody>
                  <a:tcPr/>
                </a:tc>
                <a:tc>
                  <a:txBody>
                    <a:bodyPr/>
                    <a:lstStyle/>
                    <a:p>
                      <a:pPr algn="ctr">
                        <a:lnSpc>
                          <a:spcPct val="115000"/>
                        </a:lnSpc>
                        <a:spcAft>
                          <a:spcPts val="0"/>
                        </a:spcAft>
                      </a:pPr>
                      <a:r>
                        <a:rPr lang="es-MX" sz="1000">
                          <a:effectLst/>
                        </a:rPr>
                        <a:t>Formativa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000">
                          <a:effectLst/>
                        </a:rPr>
                        <a:t>Sumativa</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5415030"/>
                  </a:ext>
                </a:extLst>
              </a:tr>
              <a:tr h="995343">
                <a:tc>
                  <a:txBody>
                    <a:bodyPr/>
                    <a:lstStyle/>
                    <a:p>
                      <a:pPr algn="just">
                        <a:lnSpc>
                          <a:spcPct val="115000"/>
                        </a:lnSpc>
                        <a:spcAft>
                          <a:spcPts val="0"/>
                        </a:spcAft>
                      </a:pPr>
                      <a:r>
                        <a:rPr lang="es-MX" sz="1100">
                          <a:effectLst/>
                        </a:rPr>
                        <a:t>Portafolio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50%</a:t>
                      </a:r>
                    </a:p>
                    <a:p>
                      <a:pPr algn="ctr">
                        <a:lnSpc>
                          <a:spcPct val="115000"/>
                        </a:lnSpc>
                        <a:spcAft>
                          <a:spcPts val="0"/>
                        </a:spcAft>
                      </a:pPr>
                      <a:r>
                        <a:rPr lang="es-MX" sz="1100">
                          <a:effectLst/>
                        </a:rPr>
                        <a:t>Evidencia de unidad 48%</a:t>
                      </a:r>
                    </a:p>
                    <a:p>
                      <a:pPr algn="ctr">
                        <a:lnSpc>
                          <a:spcPct val="115000"/>
                        </a:lnSpc>
                        <a:spcAft>
                          <a:spcPts val="0"/>
                        </a:spcAft>
                      </a:pPr>
                      <a:r>
                        <a:rPr lang="es-MX" sz="1100">
                          <a:effectLst/>
                        </a:rPr>
                        <a:t>Autoevaluación 1%</a:t>
                      </a:r>
                    </a:p>
                    <a:p>
                      <a:pPr algn="ctr">
                        <a:lnSpc>
                          <a:spcPct val="115000"/>
                        </a:lnSpc>
                        <a:spcAft>
                          <a:spcPts val="0"/>
                        </a:spcAft>
                      </a:pPr>
                      <a:r>
                        <a:rPr lang="es-MX" sz="1100">
                          <a:effectLst/>
                        </a:rPr>
                        <a:t>Coevaluación 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0081882"/>
                  </a:ext>
                </a:extLst>
              </a:tr>
              <a:tr h="255729">
                <a:tc>
                  <a:txBody>
                    <a:bodyPr/>
                    <a:lstStyle/>
                    <a:p>
                      <a:pPr algn="just">
                        <a:lnSpc>
                          <a:spcPct val="115000"/>
                        </a:lnSpc>
                        <a:spcAft>
                          <a:spcPts val="0"/>
                        </a:spcAft>
                      </a:pPr>
                      <a:r>
                        <a:rPr lang="es-MX" sz="1100">
                          <a:effectLst/>
                        </a:rPr>
                        <a:t>Participación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Participación  10%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6290486"/>
                  </a:ext>
                </a:extLst>
              </a:tr>
              <a:tr h="2444297">
                <a:tc>
                  <a:txBody>
                    <a:bodyPr/>
                    <a:lstStyle/>
                    <a:p>
                      <a:pPr algn="just">
                        <a:lnSpc>
                          <a:spcPct val="115000"/>
                        </a:lnSpc>
                        <a:spcAft>
                          <a:spcPts val="0"/>
                        </a:spcAft>
                      </a:pPr>
                      <a:r>
                        <a:rPr lang="es-MX" sz="1100" dirty="0">
                          <a:effectLst/>
                        </a:rPr>
                        <a:t>Trabajos Escritos </a:t>
                      </a:r>
                    </a:p>
                    <a:p>
                      <a:pPr algn="just">
                        <a:lnSpc>
                          <a:spcPct val="115000"/>
                        </a:lnSpc>
                        <a:spcAft>
                          <a:spcPts val="0"/>
                        </a:spcAft>
                      </a:pPr>
                      <a:r>
                        <a:rPr lang="es-MX" sz="1100" dirty="0">
                          <a:effectLst/>
                        </a:rPr>
                        <a:t>(Norma APA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dirty="0">
                          <a:effectLst/>
                        </a:rPr>
                        <a:t>40%</a:t>
                      </a:r>
                    </a:p>
                    <a:p>
                      <a:pPr algn="ctr">
                        <a:lnSpc>
                          <a:spcPct val="115000"/>
                        </a:lnSpc>
                        <a:spcAft>
                          <a:spcPts val="0"/>
                        </a:spcAft>
                      </a:pPr>
                      <a:r>
                        <a:rPr lang="es-MX" sz="1100" dirty="0">
                          <a:effectLst/>
                        </a:rPr>
                        <a:t>Ensayos</a:t>
                      </a:r>
                    </a:p>
                    <a:p>
                      <a:pPr algn="ctr">
                        <a:lnSpc>
                          <a:spcPct val="115000"/>
                        </a:lnSpc>
                        <a:spcAft>
                          <a:spcPts val="0"/>
                        </a:spcAft>
                      </a:pPr>
                      <a:r>
                        <a:rPr lang="es-MX" sz="1100" dirty="0">
                          <a:effectLst/>
                        </a:rPr>
                        <a:t>Cuadros de Doble Entrada</a:t>
                      </a:r>
                    </a:p>
                    <a:p>
                      <a:pPr algn="ctr">
                        <a:lnSpc>
                          <a:spcPct val="115000"/>
                        </a:lnSpc>
                        <a:spcAft>
                          <a:spcPts val="0"/>
                        </a:spcAft>
                      </a:pPr>
                      <a:r>
                        <a:rPr lang="es-MX" sz="1100" dirty="0">
                          <a:effectLst/>
                        </a:rPr>
                        <a:t>Mapas conceptuales</a:t>
                      </a:r>
                    </a:p>
                    <a:p>
                      <a:pPr algn="ctr">
                        <a:lnSpc>
                          <a:spcPct val="115000"/>
                        </a:lnSpc>
                        <a:spcAft>
                          <a:spcPts val="0"/>
                        </a:spcAft>
                      </a:pPr>
                      <a:r>
                        <a:rPr lang="es-MX" sz="1100" dirty="0">
                          <a:effectLst/>
                        </a:rPr>
                        <a:t>Exámenes</a:t>
                      </a:r>
                    </a:p>
                    <a:p>
                      <a:pPr algn="ctr">
                        <a:lnSpc>
                          <a:spcPct val="115000"/>
                        </a:lnSpc>
                        <a:spcAft>
                          <a:spcPts val="0"/>
                        </a:spcAft>
                      </a:pPr>
                      <a:r>
                        <a:rPr lang="es-MX" sz="1100" dirty="0">
                          <a:effectLst/>
                        </a:rPr>
                        <a:t>Práctica docente (Insumos para la práctica)</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7229682"/>
                  </a:ext>
                </a:extLst>
              </a:tr>
            </a:tbl>
          </a:graphicData>
        </a:graphic>
      </p:graphicFrame>
      <p:graphicFrame>
        <p:nvGraphicFramePr>
          <p:cNvPr id="8" name="Tabla 7">
            <a:extLst>
              <a:ext uri="{FF2B5EF4-FFF2-40B4-BE49-F238E27FC236}">
                <a16:creationId xmlns:a16="http://schemas.microsoft.com/office/drawing/2014/main" id="{99B8D65F-EE7B-4158-BD9D-A0583D9DEFA8}"/>
              </a:ext>
            </a:extLst>
          </p:cNvPr>
          <p:cNvGraphicFramePr>
            <a:graphicFrameLocks noGrp="1"/>
          </p:cNvGraphicFramePr>
          <p:nvPr>
            <p:extLst>
              <p:ext uri="{D42A27DB-BD31-4B8C-83A1-F6EECF244321}">
                <p14:modId xmlns:p14="http://schemas.microsoft.com/office/powerpoint/2010/main" val="1700638267"/>
              </p:ext>
            </p:extLst>
          </p:nvPr>
        </p:nvGraphicFramePr>
        <p:xfrm>
          <a:off x="323528" y="4437111"/>
          <a:ext cx="8640960" cy="2232249"/>
        </p:xfrm>
        <a:graphic>
          <a:graphicData uri="http://schemas.openxmlformats.org/drawingml/2006/table">
            <a:tbl>
              <a:tblPr firstRow="1" firstCol="1" bandRow="1">
                <a:tableStyleId>{5C22544A-7EE6-4342-B048-85BDC9FD1C3A}</a:tableStyleId>
              </a:tblPr>
              <a:tblGrid>
                <a:gridCol w="3436901">
                  <a:extLst>
                    <a:ext uri="{9D8B030D-6E8A-4147-A177-3AD203B41FA5}">
                      <a16:colId xmlns:a16="http://schemas.microsoft.com/office/drawing/2014/main" val="31849333"/>
                    </a:ext>
                  </a:extLst>
                </a:gridCol>
                <a:gridCol w="2404401">
                  <a:extLst>
                    <a:ext uri="{9D8B030D-6E8A-4147-A177-3AD203B41FA5}">
                      <a16:colId xmlns:a16="http://schemas.microsoft.com/office/drawing/2014/main" val="1325775746"/>
                    </a:ext>
                  </a:extLst>
                </a:gridCol>
                <a:gridCol w="2799658">
                  <a:extLst>
                    <a:ext uri="{9D8B030D-6E8A-4147-A177-3AD203B41FA5}">
                      <a16:colId xmlns:a16="http://schemas.microsoft.com/office/drawing/2014/main" val="2718543049"/>
                    </a:ext>
                  </a:extLst>
                </a:gridCol>
              </a:tblGrid>
              <a:tr h="548148">
                <a:tc>
                  <a:txBody>
                    <a:bodyPr/>
                    <a:lstStyle/>
                    <a:p>
                      <a:pPr algn="ctr">
                        <a:lnSpc>
                          <a:spcPct val="115000"/>
                        </a:lnSpc>
                        <a:spcAft>
                          <a:spcPts val="0"/>
                        </a:spcAft>
                      </a:pPr>
                      <a:r>
                        <a:rPr lang="es-MX" sz="1000" dirty="0">
                          <a:effectLst/>
                        </a:rPr>
                        <a:t>Criterios de evaluación  Semestral por curso</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15000"/>
                        </a:lnSpc>
                        <a:spcAft>
                          <a:spcPts val="0"/>
                        </a:spcAft>
                      </a:pPr>
                      <a:r>
                        <a:rPr lang="es-MX" sz="1000">
                          <a:effectLst/>
                        </a:rPr>
                        <a:t>Porcentajes de Evaluacón</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MX"/>
                    </a:p>
                  </a:txBody>
                  <a:tcPr/>
                </a:tc>
                <a:extLst>
                  <a:ext uri="{0D108BD9-81ED-4DB2-BD59-A6C34878D82A}">
                    <a16:rowId xmlns:a16="http://schemas.microsoft.com/office/drawing/2014/main" val="1094738874"/>
                  </a:ext>
                </a:extLst>
              </a:tr>
              <a:tr h="602870">
                <a:tc>
                  <a:txBody>
                    <a:bodyPr/>
                    <a:lstStyle/>
                    <a:p>
                      <a:pPr algn="just">
                        <a:lnSpc>
                          <a:spcPct val="115000"/>
                        </a:lnSpc>
                        <a:spcAft>
                          <a:spcPts val="0"/>
                        </a:spcAft>
                      </a:pPr>
                      <a:r>
                        <a:rPr lang="es-MX" sz="1100">
                          <a:effectLst/>
                        </a:rPr>
                        <a:t>Evidencia Integradora  ( trabajo Semestral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Argumentos 50%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09504417"/>
                  </a:ext>
                </a:extLst>
              </a:tr>
              <a:tr h="1081231">
                <a:tc>
                  <a:txBody>
                    <a:bodyPr/>
                    <a:lstStyle/>
                    <a:p>
                      <a:pPr algn="just">
                        <a:lnSpc>
                          <a:spcPct val="115000"/>
                        </a:lnSpc>
                        <a:spcAft>
                          <a:spcPts val="0"/>
                        </a:spcAft>
                      </a:pPr>
                      <a:r>
                        <a:rPr lang="es-MX" sz="12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a:effectLst/>
                        </a:rPr>
                        <a:t>Promedio de las Unidades </a:t>
                      </a:r>
                    </a:p>
                    <a:p>
                      <a:pPr algn="ctr">
                        <a:lnSpc>
                          <a:spcPct val="115000"/>
                        </a:lnSpc>
                        <a:spcAft>
                          <a:spcPts val="0"/>
                        </a:spcAft>
                      </a:pPr>
                      <a:r>
                        <a:rPr lang="es-MX" sz="1100">
                          <a:effectLst/>
                        </a:rPr>
                        <a:t>Unidades 50%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s-MX" sz="1100" dirty="0">
                          <a:effectLst/>
                        </a:rPr>
                        <a:t>100%</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4905852"/>
                  </a:ext>
                </a:extLst>
              </a:tr>
            </a:tbl>
          </a:graphicData>
        </a:graphic>
      </p:graphicFrame>
      <p:sp>
        <p:nvSpPr>
          <p:cNvPr id="9" name="Rectangle 2">
            <a:extLst>
              <a:ext uri="{FF2B5EF4-FFF2-40B4-BE49-F238E27FC236}">
                <a16:creationId xmlns:a16="http://schemas.microsoft.com/office/drawing/2014/main" id="{52AF2677-10EE-4504-823B-62B317DEDE1F}"/>
              </a:ext>
            </a:extLst>
          </p:cNvPr>
          <p:cNvSpPr>
            <a:spLocks noChangeArrowheads="1"/>
          </p:cNvSpPr>
          <p:nvPr/>
        </p:nvSpPr>
        <p:spPr bwMode="auto">
          <a:xfrm>
            <a:off x="2435225" y="3436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277752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425103"/>
            <a:ext cx="8424936" cy="5904656"/>
          </a:xfrm>
        </p:spPr>
        <p:txBody>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MX" sz="2400" b="1" dirty="0">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r>
              <a:rPr lang="es-MX" sz="2400" b="1" dirty="0">
                <a:latin typeface="Arial" panose="020B0604020202020204" pitchFamily="34" charset="0"/>
                <a:cs typeface="Arial" panose="020B0604020202020204" pitchFamily="34" charset="0"/>
              </a:rPr>
              <a:t>REGLAMENTO.</a:t>
            </a:r>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228600" lvl="0" indent="-228600" algn="just" eaLnBrk="0" fontAlgn="base" hangingPunct="0">
              <a:spcBef>
                <a:spcPct val="0"/>
              </a:spcBef>
              <a:spcAft>
                <a:spcPct val="0"/>
              </a:spcAft>
              <a:buAutoNum type="arabicPeriod"/>
            </a:pPr>
            <a:r>
              <a:rPr lang="es-MX" sz="2000" dirty="0"/>
              <a:t>Respeto.</a:t>
            </a:r>
          </a:p>
          <a:p>
            <a:pPr marL="228600" lvl="0" indent="-228600" algn="just" eaLnBrk="0" fontAlgn="base" hangingPunct="0">
              <a:spcBef>
                <a:spcPct val="0"/>
              </a:spcBef>
              <a:spcAft>
                <a:spcPct val="0"/>
              </a:spcAft>
              <a:buAutoNum type="arabicPeriod"/>
            </a:pPr>
            <a:r>
              <a:rPr lang="es-MX" sz="2000" dirty="0"/>
              <a:t>Tolerancia.</a:t>
            </a:r>
          </a:p>
          <a:p>
            <a:pPr marL="228600" lvl="0" indent="-228600" algn="just" eaLnBrk="0" fontAlgn="base" hangingPunct="0">
              <a:spcBef>
                <a:spcPct val="0"/>
              </a:spcBef>
              <a:spcAft>
                <a:spcPct val="0"/>
              </a:spcAft>
              <a:buAutoNum type="arabicPeriod"/>
            </a:pPr>
            <a:r>
              <a:rPr lang="es-MX" sz="2000" dirty="0"/>
              <a:t>No se reciben actividades extemporáneas.</a:t>
            </a:r>
          </a:p>
          <a:p>
            <a:pPr marL="228600" lvl="0" indent="-228600" algn="just" eaLnBrk="0" fontAlgn="base" hangingPunct="0">
              <a:spcBef>
                <a:spcPct val="0"/>
              </a:spcBef>
              <a:spcAft>
                <a:spcPct val="0"/>
              </a:spcAft>
              <a:buAutoNum type="arabicPeriod"/>
            </a:pPr>
            <a:r>
              <a:rPr lang="es-MX" sz="2000" dirty="0"/>
              <a:t>El plagio genera calificación reprobatoria en actividades.</a:t>
            </a:r>
          </a:p>
          <a:p>
            <a:pPr marL="228600" lvl="0" indent="-228600" algn="just" eaLnBrk="0" fontAlgn="base" hangingPunct="0">
              <a:spcBef>
                <a:spcPct val="0"/>
              </a:spcBef>
              <a:spcAft>
                <a:spcPct val="0"/>
              </a:spcAft>
              <a:buAutoNum type="arabicPeriod"/>
            </a:pPr>
            <a:r>
              <a:rPr lang="es-MX" altLang="es-ES" sz="2000" dirty="0">
                <a:cs typeface="Arial" panose="020B0604020202020204" pitchFamily="34" charset="0"/>
              </a:rPr>
              <a:t>Uso discrecional y responsable de Smartphone.</a:t>
            </a:r>
            <a:endParaRPr lang="es-ES" altLang="es-ES" sz="2000" dirty="0"/>
          </a:p>
          <a:p>
            <a:pPr marL="0" lvl="0" indent="0" algn="just" eaLnBrk="0" fontAlgn="base" hangingPunct="0">
              <a:spcBef>
                <a:spcPct val="0"/>
              </a:spcBef>
              <a:spcAft>
                <a:spcPct val="0"/>
              </a:spcAft>
              <a:buNone/>
            </a:pPr>
            <a:endParaRPr lang="es-MX" sz="2000" b="1"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0" lvl="0" indent="0" algn="just">
              <a:spcBef>
                <a:spcPts val="0"/>
              </a:spcBef>
              <a:buNone/>
            </a:pPr>
            <a:endParaRPr lang="es-ES" altLang="es-ES" sz="1200" b="1" dirty="0">
              <a:solidFill>
                <a:prstClr val="black"/>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227385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093296"/>
            <a:ext cx="402972" cy="339601"/>
          </a:xfrm>
          <a:prstGeom prst="rect">
            <a:avLst/>
          </a:prstGeom>
          <a:noFill/>
          <a:ln>
            <a:noFill/>
          </a:ln>
        </p:spPr>
      </p:pic>
      <p:sp>
        <p:nvSpPr>
          <p:cNvPr id="7" name="CuadroTexto 6"/>
          <p:cNvSpPr txBox="1"/>
          <p:nvPr/>
        </p:nvSpPr>
        <p:spPr>
          <a:xfrm>
            <a:off x="1051501" y="6093296"/>
            <a:ext cx="886781" cy="400110"/>
          </a:xfrm>
          <a:prstGeom prst="rect">
            <a:avLst/>
          </a:prstGeom>
          <a:noFill/>
        </p:spPr>
        <p:txBody>
          <a:bodyPr wrap="none" rtlCol="0">
            <a:spAutoFit/>
          </a:bodyPr>
          <a:lstStyle/>
          <a:p>
            <a:r>
              <a:rPr lang="es-ES_tradnl" sz="1000" dirty="0"/>
              <a:t>ENEP-ST-F-15</a:t>
            </a:r>
          </a:p>
          <a:p>
            <a:r>
              <a:rPr lang="es-ES_tradnl" sz="1000" dirty="0"/>
              <a:t>V00/102017</a:t>
            </a:r>
            <a:endParaRPr lang="es-ES" sz="1000" dirty="0"/>
          </a:p>
        </p:txBody>
      </p:sp>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0" y="41037"/>
            <a:ext cx="9144000" cy="4525963"/>
          </a:xfrm>
        </p:spPr>
        <p:txBody>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latin typeface="Arial" panose="020B0604020202020204" pitchFamily="34" charset="0"/>
              <a:cs typeface="Arial" panose="020B0604020202020204" pitchFamily="34" charset="0"/>
            </a:endParaRPr>
          </a:p>
          <a:p>
            <a:pPr marL="0" indent="0">
              <a:buNone/>
            </a:pPr>
            <a:endParaRPr lang="es-MX" dirty="0"/>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4"/>
          <a:stretch>
            <a:fillRect/>
          </a:stretch>
        </p:blipFill>
        <p:spPr>
          <a:xfrm>
            <a:off x="1529758" y="51313"/>
            <a:ext cx="969348" cy="829128"/>
          </a:xfrm>
          <a:prstGeom prst="rect">
            <a:avLst/>
          </a:prstGeom>
        </p:spPr>
      </p:pic>
      <p:pic>
        <p:nvPicPr>
          <p:cNvPr id="2" name="Imagen 1">
            <a:extLst>
              <a:ext uri="{FF2B5EF4-FFF2-40B4-BE49-F238E27FC236}">
                <a16:creationId xmlns:a16="http://schemas.microsoft.com/office/drawing/2014/main" id="{DCA2AB50-4D49-4C5D-8342-1157D3105396}"/>
              </a:ext>
            </a:extLst>
          </p:cNvPr>
          <p:cNvPicPr>
            <a:picLocks noChangeAspect="1"/>
          </p:cNvPicPr>
          <p:nvPr/>
        </p:nvPicPr>
        <p:blipFill>
          <a:blip r:embed="rId5"/>
          <a:stretch>
            <a:fillRect/>
          </a:stretch>
        </p:blipFill>
        <p:spPr>
          <a:xfrm>
            <a:off x="1019605" y="890717"/>
            <a:ext cx="8088899" cy="6066675"/>
          </a:xfrm>
          <a:prstGeom prst="rect">
            <a:avLst/>
          </a:prstGeom>
        </p:spPr>
      </p:pic>
    </p:spTree>
    <p:extLst>
      <p:ext uri="{BB962C8B-B14F-4D97-AF65-F5344CB8AC3E}">
        <p14:creationId xmlns:p14="http://schemas.microsoft.com/office/powerpoint/2010/main" val="51575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476672"/>
            <a:ext cx="8424936" cy="6120680"/>
          </a:xfrm>
        </p:spPr>
        <p:txBody>
          <a:bodyPr>
            <a:normAutofit fontScale="850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0" algn="just">
              <a:spcBef>
                <a:spcPts val="0"/>
              </a:spcBef>
              <a:buNone/>
            </a:pPr>
            <a:endParaRPr lang="es-MX" sz="1200" b="1" dirty="0">
              <a:latin typeface="Arial" panose="020B0604020202020204" pitchFamily="34" charset="0"/>
              <a:cs typeface="Arial" panose="020B0604020202020204" pitchFamily="34" charset="0"/>
            </a:endParaRPr>
          </a:p>
          <a:p>
            <a:pPr marL="0" lvl="0" indent="0" algn="just">
              <a:spcBef>
                <a:spcPts val="0"/>
              </a:spcBef>
              <a:buNone/>
            </a:pPr>
            <a:r>
              <a:rPr lang="es-MX" sz="1200" b="1" dirty="0">
                <a:latin typeface="Arial" panose="020B0604020202020204" pitchFamily="34" charset="0"/>
                <a:cs typeface="Arial" panose="020B0604020202020204" pitchFamily="34" charset="0"/>
              </a:rPr>
              <a:t>PROPOSITO.</a:t>
            </a:r>
          </a:p>
          <a:p>
            <a:pPr marL="0" lvl="0" indent="0" algn="just">
              <a:spcBef>
                <a:spcPts val="0"/>
              </a:spcBef>
              <a:buNone/>
            </a:pPr>
            <a:endParaRPr lang="es-MX" altLang="es-ES" sz="1300" b="1" dirty="0">
              <a:solidFill>
                <a:prstClr val="black"/>
              </a:solidFill>
              <a:latin typeface="Arial" panose="020B0604020202020204" pitchFamily="34" charset="0"/>
              <a:cs typeface="Arial" panose="020B0604020202020204" pitchFamily="34" charset="0"/>
            </a:endParaRPr>
          </a:p>
          <a:p>
            <a:pPr marL="0" lvl="0" indent="0" algn="just">
              <a:spcBef>
                <a:spcPts val="0"/>
              </a:spcBef>
              <a:buNone/>
            </a:pPr>
            <a:r>
              <a:rPr lang="es-MX" altLang="es-ES" sz="2600" dirty="0">
                <a:solidFill>
                  <a:prstClr val="black"/>
                </a:solidFill>
                <a:latin typeface="Arial" panose="020B0604020202020204" pitchFamily="34" charset="0"/>
                <a:cs typeface="Arial" panose="020B0604020202020204" pitchFamily="34" charset="0"/>
              </a:rPr>
              <a:t>Ofrecer a los estudiantes herramientas conceptuales y prácticas para que analicen los principios que orientan el sistema educativo mexicano y en particular la educación básica, los fundamentos que guían su funcionamiento y, así como sus implicaciones en los planes y programas de estudio, la formación inicial y desarrollo profesional de los docentes, los mecanismos de ingreso al servicio y en otros proyectos educativos.</a:t>
            </a:r>
          </a:p>
          <a:p>
            <a:pPr marL="0" lvl="0" indent="66675" algn="just" eaLnBrk="0" fontAlgn="base" hangingPunct="0">
              <a:spcBef>
                <a:spcPct val="0"/>
              </a:spcBef>
              <a:spcAft>
                <a:spcPct val="0"/>
              </a:spcAft>
              <a:buNone/>
            </a:pPr>
            <a:endParaRPr lang="es-MX" altLang="es-ES" sz="19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MX" sz="1900" b="1" dirty="0">
              <a:latin typeface="Arial" panose="020B0604020202020204" pitchFamily="34" charset="0"/>
              <a:cs typeface="Arial" panose="020B0604020202020204" pitchFamily="34" charset="0"/>
            </a:endParaRPr>
          </a:p>
          <a:p>
            <a:pPr marL="0" indent="0">
              <a:buNone/>
            </a:pPr>
            <a:r>
              <a:rPr lang="es-MX" sz="1900" b="1" dirty="0">
                <a:latin typeface="Arial" panose="020B0604020202020204" pitchFamily="34" charset="0"/>
                <a:cs typeface="Arial" panose="020B0604020202020204" pitchFamily="34" charset="0"/>
              </a:rPr>
              <a:t>CURSOS QUE ANTECEDEN.</a:t>
            </a:r>
          </a:p>
          <a:p>
            <a:pPr marL="0" indent="0">
              <a:buNone/>
            </a:pPr>
            <a:r>
              <a:rPr lang="es-MX" sz="1900" dirty="0">
                <a:latin typeface="Arial" panose="020B0604020202020204" pitchFamily="34" charset="0"/>
                <a:cs typeface="Arial" panose="020B0604020202020204" pitchFamily="34" charset="0"/>
              </a:rPr>
              <a:t>El sujeto y su formación profesional.</a:t>
            </a:r>
          </a:p>
          <a:p>
            <a:pPr marL="0" indent="0">
              <a:buNone/>
            </a:pPr>
            <a:r>
              <a:rPr lang="es-MX" sz="1900" dirty="0">
                <a:latin typeface="Arial" panose="020B0604020202020204" pitchFamily="34" charset="0"/>
                <a:cs typeface="Arial" panose="020B0604020202020204" pitchFamily="34" charset="0"/>
              </a:rPr>
              <a:t>	</a:t>
            </a:r>
          </a:p>
          <a:p>
            <a:pPr marL="0" indent="0">
              <a:buNone/>
            </a:pPr>
            <a:r>
              <a:rPr lang="es-MX" sz="1900" dirty="0">
                <a:latin typeface="Arial" panose="020B0604020202020204" pitchFamily="34" charset="0"/>
                <a:cs typeface="Arial" panose="020B0604020202020204" pitchFamily="34" charset="0"/>
              </a:rPr>
              <a:t>	Atención a la diversidad.</a:t>
            </a:r>
          </a:p>
          <a:p>
            <a:pPr marL="0" indent="0">
              <a:buNone/>
            </a:pPr>
            <a:endParaRPr lang="es-MX" sz="1900" b="1" dirty="0">
              <a:latin typeface="Arial" panose="020B0604020202020204" pitchFamily="34" charset="0"/>
              <a:cs typeface="Arial" panose="020B0604020202020204" pitchFamily="34" charset="0"/>
            </a:endParaRPr>
          </a:p>
          <a:p>
            <a:pPr marL="0" indent="0">
              <a:buNone/>
            </a:pPr>
            <a:r>
              <a:rPr lang="es-MX" sz="1900" b="1" dirty="0">
                <a:latin typeface="Arial" panose="020B0604020202020204" pitchFamily="34" charset="0"/>
                <a:cs typeface="Arial" panose="020B0604020202020204" pitchFamily="34" charset="0"/>
              </a:rPr>
              <a:t>CURSOS SUBSECUENTES.</a:t>
            </a:r>
          </a:p>
          <a:p>
            <a:pPr marL="0" indent="0">
              <a:buNone/>
            </a:pPr>
            <a:endParaRPr lang="es-MX" sz="1900" b="1" dirty="0">
              <a:latin typeface="Arial" panose="020B0604020202020204" pitchFamily="34" charset="0"/>
              <a:cs typeface="Arial" panose="020B0604020202020204" pitchFamily="34" charset="0"/>
            </a:endParaRPr>
          </a:p>
          <a:p>
            <a:pPr marL="0" indent="0">
              <a:buNone/>
            </a:pPr>
            <a:r>
              <a:rPr lang="es-MX" sz="1900" dirty="0">
                <a:latin typeface="Arial" panose="020B0604020202020204" pitchFamily="34" charset="0"/>
                <a:cs typeface="Arial" panose="020B0604020202020204" pitchFamily="34" charset="0"/>
              </a:rPr>
              <a:t>	Gestión educativa centrada en la mejora del aprendizaje.</a:t>
            </a:r>
          </a:p>
          <a:p>
            <a:pPr marL="0" indent="0">
              <a:buNone/>
            </a:pPr>
            <a:endParaRPr lang="es-MX" sz="1300"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lvl="0" indent="0" algn="just">
              <a:spcBef>
                <a:spcPts val="0"/>
              </a:spcBef>
              <a:buNone/>
            </a:pPr>
            <a:endParaRPr lang="es-ES" altLang="es-ES" sz="1200" b="1" dirty="0">
              <a:solidFill>
                <a:prstClr val="black"/>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3016101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23528" y="188640"/>
            <a:ext cx="8424936" cy="6264696"/>
          </a:xfrm>
        </p:spPr>
        <p:txBody>
          <a:bodyPr>
            <a:normAutofit fontScale="92500" lnSpcReduction="10000"/>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0" algn="just">
              <a:spcBef>
                <a:spcPts val="0"/>
              </a:spcBef>
              <a:buNone/>
            </a:pPr>
            <a:endParaRPr lang="es-MX" sz="2200" b="1" dirty="0">
              <a:latin typeface="Arial" panose="020B0604020202020204" pitchFamily="34" charset="0"/>
              <a:cs typeface="Arial" panose="020B0604020202020204" pitchFamily="34" charset="0"/>
            </a:endParaRPr>
          </a:p>
          <a:p>
            <a:pPr marL="0" lvl="0" indent="0" algn="just">
              <a:spcBef>
                <a:spcPts val="0"/>
              </a:spcBef>
              <a:buNone/>
            </a:pPr>
            <a:r>
              <a:rPr lang="es-MX" sz="2200" b="1" dirty="0">
                <a:latin typeface="Arial" panose="020B0604020202020204" pitchFamily="34" charset="0"/>
                <a:cs typeface="Arial" panose="020B0604020202020204" pitchFamily="34" charset="0"/>
              </a:rPr>
              <a:t>DESCRIPCIÓN DEL CURSO.</a:t>
            </a:r>
          </a:p>
          <a:p>
            <a:pPr marL="0" lvl="0" indent="0" algn="just">
              <a:spcBef>
                <a:spcPts val="0"/>
              </a:spcBef>
              <a:buNone/>
            </a:pPr>
            <a:endParaRPr lang="es-MX" sz="1200" b="1" dirty="0">
              <a:latin typeface="Arial" panose="020B0604020202020204" pitchFamily="34" charset="0"/>
              <a:cs typeface="Arial" panose="020B0604020202020204" pitchFamily="34" charset="0"/>
            </a:endParaRPr>
          </a:p>
          <a:p>
            <a:pPr marL="0" lvl="0" indent="0" algn="just">
              <a:spcBef>
                <a:spcPts val="0"/>
              </a:spcBef>
              <a:buNone/>
            </a:pPr>
            <a:r>
              <a:rPr lang="es-MX" altLang="es-ES" sz="1200" b="1" dirty="0">
                <a:solidFill>
                  <a:prstClr val="black"/>
                </a:solidFill>
                <a:latin typeface="Arial" panose="020B0604020202020204" pitchFamily="34" charset="0"/>
                <a:cs typeface="Arial" panose="020B0604020202020204" pitchFamily="34" charset="0"/>
              </a:rPr>
              <a:t>	</a:t>
            </a:r>
          </a:p>
          <a:p>
            <a:pPr marL="0" lvl="0" indent="0" algn="just">
              <a:spcBef>
                <a:spcPts val="0"/>
              </a:spcBef>
              <a:buNone/>
            </a:pPr>
            <a:endParaRPr lang="es-ES_tradnl" altLang="es-ES" sz="1200" b="1" dirty="0">
              <a:solidFill>
                <a:prstClr val="black"/>
              </a:solidFill>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r>
              <a:rPr lang="es-ES_tradnl" altLang="es-ES" sz="1200" dirty="0">
                <a:solidFill>
                  <a:prstClr val="black"/>
                </a:solidFill>
                <a:latin typeface="Arial" panose="020B0604020202020204" pitchFamily="34" charset="0"/>
                <a:cs typeface="Arial" panose="020B0604020202020204" pitchFamily="34" charset="0"/>
              </a:rPr>
              <a:t>	</a:t>
            </a:r>
            <a:r>
              <a:rPr lang="es-ES_tradnl" altLang="es-ES" dirty="0">
                <a:solidFill>
                  <a:prstClr val="black"/>
                </a:solidFill>
                <a:latin typeface="Arial" panose="020B0604020202020204" pitchFamily="34" charset="0"/>
                <a:cs typeface="Arial" panose="020B0604020202020204" pitchFamily="34" charset="0"/>
              </a:rPr>
              <a:t>E</a:t>
            </a:r>
            <a:r>
              <a:rPr lang="es-MX" altLang="es-ES" dirty="0">
                <a:solidFill>
                  <a:prstClr val="black"/>
                </a:solidFill>
                <a:latin typeface="Arial" panose="020B0604020202020204" pitchFamily="34" charset="0"/>
                <a:ea typeface="Calibri" panose="020F0502020204030204" pitchFamily="34" charset="0"/>
                <a:cs typeface="Arial" panose="020B0604020202020204" pitchFamily="34" charset="0"/>
              </a:rPr>
              <a:t>n el curso se propicia un acercamiento a las características actuales del sistema educativo de nuestro país, en particular de la educación básica a partir de la revisión del sustento legal y normativo que la rige. Comprende la revisión documental del marco normativo entre los que destaca el Artículo Tercero Constitucional, la Ley General de Educación, las Leyes de educación estatales, Unidad del Sistema para la Carrera de las Maestras y los Maestros, Subsecretaría de Educación Básica. Todos dan pauta para identificar las principales características del plan de estudios y los programas vigentes de la educación básica, los enfoques que los sustentan y la manera en que se concretan las actividades de aprendizaje.</a:t>
            </a:r>
          </a:p>
          <a:p>
            <a:pPr marL="0" lvl="0" indent="66675" algn="just" eaLnBrk="0" fontAlgn="base" hangingPunct="0">
              <a:spcBef>
                <a:spcPct val="0"/>
              </a:spcBef>
              <a:spcAft>
                <a:spcPct val="0"/>
              </a:spcAft>
              <a:buNone/>
            </a:pPr>
            <a:endParaRPr lang="es-MX" altLang="es-ES"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MX" altLang="es-ES"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r>
              <a:rPr lang="es-MX" altLang="es-ES" dirty="0">
                <a:solidFill>
                  <a:prstClr val="black"/>
                </a:solidFill>
                <a:latin typeface="Arial" panose="020B0604020202020204" pitchFamily="34" charset="0"/>
                <a:ea typeface="Calibri" panose="020F0502020204030204" pitchFamily="34" charset="0"/>
                <a:cs typeface="Arial" panose="020B0604020202020204" pitchFamily="34" charset="0"/>
              </a:rPr>
              <a:t>	En el curso se busca que la futura maestra o maestro reconozca la importancia de desempeñar su trabajo profesional de forma honesta, eficiente, responsable e íntegra, orientado siempre a velar por el derecho y bienestar de los alumnos y el bien común en general, es decir, una maestra o un maestro que realiza su trabajo con un alto espíritu de servicio, profesionalismo e interés público.</a:t>
            </a:r>
          </a:p>
          <a:p>
            <a:pPr marL="0" lvl="0" indent="66675" algn="just" eaLnBrk="0" fontAlgn="base" hangingPunct="0">
              <a:spcBef>
                <a:spcPct val="0"/>
              </a:spcBef>
              <a:spcAft>
                <a:spcPct val="0"/>
              </a:spcAft>
              <a:buNone/>
            </a:pPr>
            <a:endParaRPr lang="es-MX" b="1"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endParaRPr lang="es-MX" sz="1200" b="1" dirty="0">
              <a:latin typeface="Arial" panose="020B0604020202020204" pitchFamily="34" charset="0"/>
              <a:cs typeface="Arial" panose="020B0604020202020204" pitchFamily="34" charset="0"/>
            </a:endParaRPr>
          </a:p>
          <a:p>
            <a:pPr marL="0" indent="0">
              <a:buNone/>
            </a:pPr>
            <a:endParaRPr lang="es-MX" sz="1200" dirty="0">
              <a:latin typeface="Arial" panose="020B0604020202020204" pitchFamily="34" charset="0"/>
              <a:cs typeface="Arial" panose="020B0604020202020204" pitchFamily="34" charset="0"/>
            </a:endParaRPr>
          </a:p>
          <a:p>
            <a:pPr marL="0" lvl="0" indent="0" algn="just">
              <a:spcBef>
                <a:spcPts val="0"/>
              </a:spcBef>
              <a:buNone/>
            </a:pPr>
            <a:endParaRPr lang="es-ES" altLang="es-ES" sz="1200" b="1" dirty="0">
              <a:solidFill>
                <a:prstClr val="black"/>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96308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611560" y="186855"/>
            <a:ext cx="8244279" cy="6482506"/>
          </a:xfrm>
        </p:spPr>
        <p:txBody>
          <a:bodyPr>
            <a:normAutofit fontScale="250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ES" altLang="es-ES" sz="12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 altLang="es-ES" sz="12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 altLang="es-ES" sz="12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r>
              <a:rPr lang="es-MX" sz="5500" b="1" dirty="0">
                <a:latin typeface="Arial" panose="020B0604020202020204" pitchFamily="34" charset="0"/>
                <a:cs typeface="Arial" panose="020B0604020202020204" pitchFamily="34" charset="0"/>
              </a:rPr>
              <a:t>                 COMPETENCIAS  DEL PERFIL DE EGRESO A LAS QUE CONTRIBUYE EL CURSO.</a:t>
            </a:r>
          </a:p>
          <a:p>
            <a:pPr marL="0" lvl="0" indent="66675" algn="just" eaLnBrk="0" fontAlgn="base" hangingPunct="0">
              <a:spcBef>
                <a:spcPct val="0"/>
              </a:spcBef>
              <a:spcAft>
                <a:spcPct val="0"/>
              </a:spcAft>
              <a:buNone/>
            </a:pPr>
            <a:endParaRPr lang="es-MX" sz="5500" b="1"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endParaRPr lang="es-MX" sz="5500" b="1"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r>
              <a:rPr lang="es-MX" sz="5500" b="1" dirty="0">
                <a:latin typeface="Arial" panose="020B0604020202020204" pitchFamily="34" charset="0"/>
                <a:cs typeface="Arial" panose="020B0604020202020204" pitchFamily="34" charset="0"/>
              </a:rPr>
              <a:t>COMPETENCIAS GENÉRICAS.</a:t>
            </a:r>
          </a:p>
          <a:p>
            <a:pPr marL="0" lvl="0" indent="66675" algn="just" eaLnBrk="0" fontAlgn="base" hangingPunct="0">
              <a:spcBef>
                <a:spcPct val="0"/>
              </a:spcBef>
              <a:spcAft>
                <a:spcPct val="0"/>
              </a:spcAft>
              <a:buNone/>
            </a:pPr>
            <a:endParaRPr lang="es-MX" sz="5500" b="1" dirty="0">
              <a:latin typeface="Arial" panose="020B0604020202020204" pitchFamily="34" charset="0"/>
              <a:cs typeface="Arial" panose="020B0604020202020204" pitchFamily="34" charset="0"/>
            </a:endParaRPr>
          </a:p>
          <a:p>
            <a:r>
              <a:rPr lang="es-MX" sz="5600" dirty="0">
                <a:latin typeface="Arial" panose="020B0604020202020204" pitchFamily="34" charset="0"/>
                <a:cs typeface="Arial" panose="020B0604020202020204" pitchFamily="34" charset="0"/>
              </a:rPr>
              <a:t>Soluciona problemas y toma decisiones utilizando su pensamiento crítico y creativo.</a:t>
            </a:r>
          </a:p>
          <a:p>
            <a:r>
              <a:rPr lang="es-MX" sz="5600" dirty="0">
                <a:latin typeface="Arial" panose="020B0604020202020204" pitchFamily="34" charset="0"/>
                <a:cs typeface="Arial" panose="020B0604020202020204" pitchFamily="34" charset="0"/>
              </a:rPr>
              <a:t>Colabora con diversos actores para generar proyectos innovadores de impacto social y educativo.</a:t>
            </a:r>
          </a:p>
          <a:p>
            <a:r>
              <a:rPr lang="es-MX" sz="5600" dirty="0">
                <a:latin typeface="Arial" panose="020B0604020202020204" pitchFamily="34" charset="0"/>
                <a:cs typeface="Arial" panose="020B0604020202020204" pitchFamily="34" charset="0"/>
              </a:rPr>
              <a:t>Utiliza las tecnologías de la información y la comunicación de manera crítica.</a:t>
            </a:r>
          </a:p>
          <a:p>
            <a:r>
              <a:rPr lang="es-MX" sz="5600" dirty="0">
                <a:latin typeface="Arial" panose="020B0604020202020204" pitchFamily="34" charset="0"/>
                <a:cs typeface="Arial" panose="020B0604020202020204" pitchFamily="34" charset="0"/>
              </a:rPr>
              <a:t>Aplica sus habilidades lingüísticas y comunicativas en diversos contextos.</a:t>
            </a:r>
          </a:p>
          <a:p>
            <a:pPr marL="0" indent="0">
              <a:buNone/>
            </a:pPr>
            <a:r>
              <a:rPr lang="es-MX" sz="5600" b="1" dirty="0">
                <a:latin typeface="Arial" panose="020B0604020202020204" pitchFamily="34" charset="0"/>
                <a:cs typeface="Arial" panose="020B0604020202020204" pitchFamily="34" charset="0"/>
              </a:rPr>
              <a:t>COMPETENCIAS PROFESIONALES.</a:t>
            </a:r>
            <a:endParaRPr lang="es-MX" sz="5600" dirty="0">
              <a:latin typeface="Arial" panose="020B0604020202020204" pitchFamily="34" charset="0"/>
              <a:cs typeface="Arial" panose="020B0604020202020204" pitchFamily="34" charset="0"/>
            </a:endParaRPr>
          </a:p>
          <a:p>
            <a:r>
              <a:rPr lang="es-MX" sz="5600" dirty="0">
                <a:latin typeface="Arial" panose="020B0604020202020204" pitchFamily="34" charset="0"/>
                <a:cs typeface="Arial" panose="020B0604020202020204" pitchFamily="34" charset="0"/>
              </a:rPr>
              <a:t>Integra recursos de la investigación educativa para enriquecer su práctica profesional, expresando su interés por el conocimiento, la ciencia y la mejora de la educación.</a:t>
            </a:r>
          </a:p>
          <a:p>
            <a:r>
              <a:rPr lang="es-MX" sz="5600" dirty="0">
                <a:latin typeface="Arial" panose="020B0604020202020204" pitchFamily="34" charset="0"/>
                <a:cs typeface="Arial" panose="020B0604020202020204" pitchFamily="34" charset="0"/>
              </a:rPr>
              <a:t>Actúa de manera ética ante la diversidad de situaciones que se presenta en la práctica profesional.</a:t>
            </a:r>
          </a:p>
          <a:p>
            <a:pPr marL="0" indent="0">
              <a:buNone/>
            </a:pPr>
            <a:r>
              <a:rPr lang="es-MX" sz="5600" b="1" dirty="0">
                <a:latin typeface="Arial" panose="020B0604020202020204" pitchFamily="34" charset="0"/>
                <a:cs typeface="Arial" panose="020B0604020202020204" pitchFamily="34" charset="0"/>
              </a:rPr>
              <a:t>COMPETENCIAS DEL CURSO.</a:t>
            </a:r>
            <a:endParaRPr lang="es-MX" sz="5600" dirty="0">
              <a:latin typeface="Arial" panose="020B0604020202020204" pitchFamily="34" charset="0"/>
              <a:cs typeface="Arial" panose="020B0604020202020204" pitchFamily="34" charset="0"/>
            </a:endParaRPr>
          </a:p>
          <a:p>
            <a:r>
              <a:rPr lang="es-MX" sz="5600" dirty="0">
                <a:latin typeface="Arial" panose="020B0604020202020204" pitchFamily="34" charset="0"/>
                <a:cs typeface="Arial" panose="020B0604020202020204" pitchFamily="34" charset="0"/>
              </a:rPr>
              <a:t>Utiliza los recursos metodológicos y técnicos de la investigación para explicar, comprender situaciones educativas y mejorar su docencia.</a:t>
            </a:r>
          </a:p>
          <a:p>
            <a:r>
              <a:rPr lang="es-MX" sz="5600" dirty="0">
                <a:latin typeface="Arial" panose="020B0604020202020204" pitchFamily="34" charset="0"/>
                <a:cs typeface="Arial" panose="020B0604020202020204" pitchFamily="34" charset="0"/>
              </a:rPr>
              <a:t>Orienta su actuación profesional con sentido ético- valoral y asume los diversos principios y reglas que aseguran una mejor convivencia institucional y social, en beneficio de los alumnos y de la comunidad escolar. </a:t>
            </a:r>
          </a:p>
          <a:p>
            <a:r>
              <a:rPr lang="es-MX" sz="5600" dirty="0">
                <a:latin typeface="Arial" panose="020B0604020202020204" pitchFamily="34" charset="0"/>
                <a:cs typeface="Arial" panose="020B0604020202020204" pitchFamily="34" charset="0"/>
              </a:rPr>
              <a:t>Previene y soluciona conflictos, así como situaciones emergentes con base en los derechos humanos, los principios derivados de la normatividad educativa y los valores propios de la profesión docente.</a:t>
            </a:r>
          </a:p>
          <a:p>
            <a:r>
              <a:rPr lang="es-MX" sz="5600" dirty="0">
                <a:latin typeface="Arial" panose="020B0604020202020204" pitchFamily="34" charset="0"/>
                <a:cs typeface="Arial" panose="020B0604020202020204" pitchFamily="34" charset="0"/>
              </a:rPr>
              <a:t>Decide las estrategias pedagógicas para minimizar o eliminar las barreras para el aprendizaje y la participación, asegurando una educación inclusiva.</a:t>
            </a:r>
          </a:p>
          <a:p>
            <a:endParaRPr lang="es-MX" sz="5600" dirty="0">
              <a:latin typeface="Arial" panose="020B0604020202020204" pitchFamily="34" charset="0"/>
              <a:cs typeface="Arial" panose="020B0604020202020204" pitchFamily="34" charset="0"/>
            </a:endParaRPr>
          </a:p>
          <a:p>
            <a:endParaRPr lang="es-MX" sz="1200" b="1" dirty="0"/>
          </a:p>
          <a:p>
            <a:endParaRPr lang="es-MX" sz="1200" dirty="0"/>
          </a:p>
          <a:p>
            <a:pPr marL="0" lvl="0" indent="66675" algn="just" eaLnBrk="0" fontAlgn="base" hangingPunct="0">
              <a:spcBef>
                <a:spcPct val="0"/>
              </a:spcBef>
              <a:spcAft>
                <a:spcPct val="0"/>
              </a:spcAft>
              <a:buNone/>
            </a:pPr>
            <a:endParaRPr lang="es-ES" altLang="es-ES" sz="12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0" lvl="0" indent="66675" algn="just" eaLnBrk="0" fontAlgn="base" hangingPunct="0">
              <a:spcBef>
                <a:spcPct val="0"/>
              </a:spcBef>
              <a:spcAft>
                <a:spcPct val="0"/>
              </a:spcAft>
              <a:buNone/>
            </a:pPr>
            <a:endParaRPr lang="es-ES_tradnl" altLang="es-ES" sz="1200" dirty="0">
              <a:solidFill>
                <a:prstClr val="black"/>
              </a:solidFill>
              <a:latin typeface="Arial" panose="020B0604020202020204" pitchFamily="34" charset="0"/>
              <a:ea typeface="Calibri" panose="020F0502020204030204" pitchFamily="34" charset="0"/>
              <a:cs typeface="Arial" panose="020B0604020202020204" pitchFamily="34" charset="0"/>
            </a:endParaRPr>
          </a:p>
          <a:p>
            <a:endParaRPr lang="es-MX" dirty="0"/>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255213" y="191525"/>
            <a:ext cx="969348" cy="829128"/>
          </a:xfrm>
          <a:prstGeom prst="rect">
            <a:avLst/>
          </a:prstGeom>
        </p:spPr>
      </p:pic>
    </p:spTree>
    <p:extLst>
      <p:ext uri="{BB962C8B-B14F-4D97-AF65-F5344CB8AC3E}">
        <p14:creationId xmlns:p14="http://schemas.microsoft.com/office/powerpoint/2010/main" val="380213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23528" y="188640"/>
            <a:ext cx="8424936" cy="5904656"/>
          </a:xfrm>
        </p:spPr>
        <p:txBody>
          <a:bodyPr>
            <a:normAutofit/>
          </a:bodyPr>
          <a:lstStyle/>
          <a:p>
            <a:pPr marL="0" lvl="0" indent="66675" algn="ctr" eaLnBrk="0" fontAlgn="base" hangingPunct="0">
              <a:spcBef>
                <a:spcPct val="0"/>
              </a:spcBef>
              <a:spcAft>
                <a:spcPct val="0"/>
              </a:spcAft>
              <a:buNone/>
            </a:pP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Escuela Normal de Educaci</a:t>
            </a:r>
            <a:r>
              <a:rPr lang="es-ES_tradnl" altLang="es-ES" sz="1600" b="1" dirty="0">
                <a:solidFill>
                  <a:prstClr val="black"/>
                </a:solidFill>
                <a:latin typeface="Calibri" panose="020F0502020204030204" pitchFamily="34" charset="0"/>
                <a:ea typeface="Calibri" panose="020F0502020204030204" pitchFamily="34" charset="0"/>
                <a:cs typeface="Arial" panose="020B0604020202020204" pitchFamily="34" charset="0"/>
              </a:rPr>
              <a:t>ó</a:t>
            </a:r>
            <a:r>
              <a:rPr lang="es-ES_tradnl" altLang="es-ES" sz="1600" b="1" dirty="0">
                <a:solidFill>
                  <a:prstClr val="black"/>
                </a:solidFill>
                <a:latin typeface="Arial" panose="020B0604020202020204" pitchFamily="34" charset="0"/>
                <a:ea typeface="Calibri" panose="020F0502020204030204" pitchFamily="34" charset="0"/>
                <a:cs typeface="Arial" panose="020B0604020202020204" pitchFamily="34" charset="0"/>
              </a:rPr>
              <a:t>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r>
              <a:rPr lang="es-MX" b="1" dirty="0">
                <a:latin typeface="Arial" panose="020B0604020202020204" pitchFamily="34" charset="0"/>
                <a:cs typeface="Arial" panose="020B0604020202020204" pitchFamily="34" charset="0"/>
              </a:rPr>
              <a:t>SECUENCIA DE CONTENIDOS.</a:t>
            </a:r>
          </a:p>
          <a:p>
            <a:pPr marL="0" lvl="0" indent="66675" algn="just" eaLnBrk="0" fontAlgn="base" hangingPunct="0">
              <a:spcBef>
                <a:spcPct val="0"/>
              </a:spcBef>
              <a:spcAft>
                <a:spcPct val="0"/>
              </a:spcAft>
              <a:buNone/>
            </a:pPr>
            <a:endParaRPr lang="es-MX" b="1" dirty="0">
              <a:latin typeface="Arial" panose="020B0604020202020204" pitchFamily="34" charset="0"/>
              <a:cs typeface="Arial" panose="020B0604020202020204" pitchFamily="34" charset="0"/>
            </a:endParaRPr>
          </a:p>
          <a:p>
            <a:pPr marL="0" lvl="0" indent="66675" algn="just" eaLnBrk="0" fontAlgn="base" hangingPunct="0">
              <a:spcBef>
                <a:spcPct val="0"/>
              </a:spcBef>
              <a:spcAft>
                <a:spcPct val="0"/>
              </a:spcAft>
              <a:buNone/>
            </a:pPr>
            <a:r>
              <a:rPr lang="es-MX" b="1" dirty="0">
                <a:latin typeface="Arial" panose="020B0604020202020204" pitchFamily="34" charset="0"/>
                <a:cs typeface="Arial" panose="020B0604020202020204" pitchFamily="34" charset="0"/>
              </a:rPr>
              <a:t>UNIDAD I. La Educación como derecho: Principios filosóficos, legales, normativos y éticos </a:t>
            </a:r>
          </a:p>
          <a:p>
            <a:r>
              <a:rPr lang="es-MX" dirty="0">
                <a:latin typeface="Arial" panose="020B0604020202020204" pitchFamily="34" charset="0"/>
                <a:cs typeface="Arial" panose="020B0604020202020204" pitchFamily="34" charset="0"/>
              </a:rPr>
              <a:t>Principios filosóficos establecidos en el artículo 3° constitucional.</a:t>
            </a:r>
          </a:p>
          <a:p>
            <a:r>
              <a:rPr lang="es-MX" dirty="0">
                <a:latin typeface="Arial" panose="020B0604020202020204" pitchFamily="34" charset="0"/>
                <a:cs typeface="Arial" panose="020B0604020202020204" pitchFamily="34" charset="0"/>
              </a:rPr>
              <a:t>Disposiciones normativas vigentes</a:t>
            </a:r>
          </a:p>
          <a:p>
            <a:r>
              <a:rPr lang="es-MX" dirty="0">
                <a:latin typeface="Arial" panose="020B0604020202020204" pitchFamily="34" charset="0"/>
                <a:cs typeface="Arial" panose="020B0604020202020204" pitchFamily="34" charset="0"/>
              </a:rPr>
              <a:t>Principios y valores que orientan la educación básica</a:t>
            </a:r>
          </a:p>
          <a:p>
            <a:endParaRPr lang="es-MX" dirty="0">
              <a:latin typeface="Arial" panose="020B0604020202020204" pitchFamily="34" charset="0"/>
              <a:cs typeface="Arial" panose="020B0604020202020204" pitchFamily="34" charset="0"/>
            </a:endParaRPr>
          </a:p>
          <a:p>
            <a:pPr marL="0" indent="0">
              <a:buNone/>
            </a:pPr>
            <a:r>
              <a:rPr lang="es-MX" b="1" dirty="0">
                <a:latin typeface="Arial" panose="020B0604020202020204" pitchFamily="34" charset="0"/>
                <a:cs typeface="Arial" panose="020B0604020202020204" pitchFamily="34" charset="0"/>
              </a:rPr>
              <a:t>UNIDAD II. Responsabilidades legales y éticos del quehacer profesional.</a:t>
            </a:r>
          </a:p>
          <a:p>
            <a:pPr marL="0" indent="0">
              <a:buNone/>
            </a:pPr>
            <a:endParaRPr lang="es-MX" dirty="0">
              <a:latin typeface="Arial" panose="020B0604020202020204" pitchFamily="34" charset="0"/>
              <a:cs typeface="Arial" panose="020B0604020202020204" pitchFamily="34" charset="0"/>
            </a:endParaRPr>
          </a:p>
          <a:p>
            <a:pPr lvl="0"/>
            <a:r>
              <a:rPr lang="es-MX" dirty="0">
                <a:latin typeface="Arial" panose="020B0604020202020204" pitchFamily="34" charset="0"/>
                <a:cs typeface="Arial" panose="020B0604020202020204" pitchFamily="34" charset="0"/>
              </a:rPr>
              <a:t>Ser maestra o maestro de educación básica</a:t>
            </a:r>
          </a:p>
          <a:p>
            <a:pPr lvl="0"/>
            <a:r>
              <a:rPr lang="es-MX" dirty="0">
                <a:latin typeface="Arial" panose="020B0604020202020204" pitchFamily="34" charset="0"/>
                <a:cs typeface="Arial" panose="020B0604020202020204" pitchFamily="34" charset="0"/>
              </a:rPr>
              <a:t>El valor de la educación</a:t>
            </a:r>
          </a:p>
          <a:p>
            <a:pPr lvl="0"/>
            <a:r>
              <a:rPr lang="es-MX" dirty="0">
                <a:latin typeface="Arial" panose="020B0604020202020204" pitchFamily="34" charset="0"/>
                <a:cs typeface="Arial" panose="020B0604020202020204" pitchFamily="34" charset="0"/>
              </a:rPr>
              <a:t>Desafíos de la profesión docente en la Nueva Escuela Mexicana</a:t>
            </a:r>
          </a:p>
          <a:p>
            <a:endParaRPr lang="es-MX" sz="1200" dirty="0">
              <a:latin typeface="Arial" panose="020B0604020202020204" pitchFamily="34" charset="0"/>
              <a:cs typeface="Arial" panose="020B0604020202020204" pitchFamily="34" charset="0"/>
            </a:endParaRPr>
          </a:p>
          <a:p>
            <a:pPr marL="0" lvl="0" indent="0" algn="just">
              <a:spcBef>
                <a:spcPts val="0"/>
              </a:spcBef>
              <a:buNone/>
            </a:pPr>
            <a:endParaRPr lang="es-ES" altLang="es-ES" sz="1200" b="1" dirty="0">
              <a:solidFill>
                <a:prstClr val="black"/>
              </a:solidFill>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146192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404664"/>
            <a:ext cx="8424936" cy="5775038"/>
          </a:xfrm>
        </p:spPr>
        <p:txBody>
          <a:bodyPr>
            <a:normAutofit fontScale="775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ea typeface="Calibri" panose="020F0502020204030204" pitchFamily="34" charset="0"/>
                <a:cs typeface="Arial" panose="020B0604020202020204" pitchFamily="34" charset="0"/>
              </a:rPr>
              <a:t>Escuela Normal de Educación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lgn="ctr">
              <a:buNone/>
            </a:pPr>
            <a:r>
              <a:rPr lang="es-MX" sz="1900" b="1" dirty="0"/>
              <a:t>BIBLIOGRAFÍA UNIDAD I.</a:t>
            </a:r>
          </a:p>
          <a:p>
            <a:pPr marL="0" indent="0">
              <a:buNone/>
            </a:pPr>
            <a:endParaRPr lang="es-MX" sz="1200" b="1" dirty="0">
              <a:cs typeface="Arial" panose="020B0604020202020204" pitchFamily="34" charset="0"/>
            </a:endParaRPr>
          </a:p>
          <a:p>
            <a:r>
              <a:rPr lang="es-MX" sz="1500" b="1" dirty="0"/>
              <a:t>Consejo Nacional para Prevenir la Discriminación. </a:t>
            </a:r>
            <a:r>
              <a:rPr lang="es-MX" sz="1500" dirty="0"/>
              <a:t>(2014). Ley federal para prevenir y eliminar la discriminación. México: CONAPRED (se puede revisar también su antecedente en el2003, publicado en el Diario Oficial de la Federación)</a:t>
            </a:r>
          </a:p>
          <a:p>
            <a:pPr marL="0" indent="0">
              <a:buNone/>
            </a:pPr>
            <a:endParaRPr lang="es-MX" sz="1500" dirty="0"/>
          </a:p>
          <a:p>
            <a:r>
              <a:rPr lang="es-MX" sz="1500" b="1" dirty="0"/>
              <a:t>Consejo Nacional de Evaluación de la Política de Desarrollo Social. </a:t>
            </a:r>
            <a:r>
              <a:rPr lang="es-MX" sz="1500" dirty="0"/>
              <a:t>(2018). Estudio diagnóstico del derecho a la educación. México: CONEVAL.</a:t>
            </a:r>
          </a:p>
          <a:p>
            <a:pPr marL="0" indent="0">
              <a:buNone/>
            </a:pPr>
            <a:endParaRPr lang="es-MX" sz="1500" dirty="0"/>
          </a:p>
          <a:p>
            <a:r>
              <a:rPr lang="es-MX" sz="1500" b="1" dirty="0"/>
              <a:t>Crespo, F. P. </a:t>
            </a:r>
            <a:r>
              <a:rPr lang="es-MX" sz="1500" dirty="0"/>
              <a:t>(coord.) (2016). ¿Por qué no mejora la calidad de la educación básica? En Revista Mexicana de Investigación Educativa, Vol. 21, No. 71. México: COMIE.</a:t>
            </a:r>
          </a:p>
          <a:p>
            <a:pPr marL="0" indent="0">
              <a:buNone/>
            </a:pPr>
            <a:endParaRPr lang="es-MX" sz="1500" dirty="0"/>
          </a:p>
          <a:p>
            <a:r>
              <a:rPr lang="es-MX" sz="1500" b="1" dirty="0"/>
              <a:t>Diario Oficial de la Federación. </a:t>
            </a:r>
            <a:r>
              <a:rPr lang="es-MX" sz="1500" dirty="0"/>
              <a:t>(2018). Ley del instituto nacional de los pueblos indígenas. México: DOF.</a:t>
            </a:r>
          </a:p>
          <a:p>
            <a:pPr marL="0" indent="0">
              <a:buNone/>
            </a:pPr>
            <a:r>
              <a:rPr lang="es-MX" sz="1500" dirty="0"/>
              <a:t>-(2019). Plan nacional de desarrollo (2019-2024). México: DOF. (2018). Ley General de Educación.</a:t>
            </a:r>
          </a:p>
          <a:p>
            <a:pPr marL="0" indent="0">
              <a:buNone/>
            </a:pPr>
            <a:r>
              <a:rPr lang="es-MX" sz="1500" dirty="0"/>
              <a:t>-(15/05/2019) (2019). Decreto por el que se reforman, adicionan y derogan diversas disposiciones de los artículos 3º, 31 y 73 de la Constitución Política de los Estados Unidos Mexicanos, en materia educativa.</a:t>
            </a:r>
          </a:p>
          <a:p>
            <a:pPr marL="0" indent="0">
              <a:buNone/>
            </a:pPr>
            <a:r>
              <a:rPr lang="es-MX" sz="1500" dirty="0"/>
              <a:t>-(2019). Ley General de Educación. Publicada el 30 de mayo de 1993.</a:t>
            </a:r>
          </a:p>
          <a:p>
            <a:pPr marL="0" indent="0">
              <a:buNone/>
            </a:pPr>
            <a:endParaRPr lang="es-MX" sz="1500" b="1" dirty="0">
              <a:cs typeface="Arial" panose="020B0604020202020204" pitchFamily="34" charset="0"/>
            </a:endParaRPr>
          </a:p>
          <a:p>
            <a:pPr lvl="0"/>
            <a:r>
              <a:rPr lang="es-MX" sz="1500" b="1" dirty="0">
                <a:solidFill>
                  <a:prstClr val="black"/>
                </a:solidFill>
              </a:rPr>
              <a:t>Gil Antón, M. </a:t>
            </a:r>
            <a:r>
              <a:rPr lang="es-MX" sz="1500" dirty="0">
                <a:solidFill>
                  <a:prstClr val="black"/>
                </a:solidFill>
              </a:rPr>
              <a:t>(2018). La reforma educativa. Fracturas estructurales. Aporte de discusión. RMIE. 2018, Vol. 23, Núm.76, PP. 303-321. Recuperado de</a:t>
            </a:r>
          </a:p>
          <a:p>
            <a:pPr marL="0" lvl="0" indent="0">
              <a:buNone/>
            </a:pPr>
            <a:r>
              <a:rPr lang="es-MX" sz="1500" dirty="0">
                <a:solidFill>
                  <a:prstClr val="black"/>
                </a:solidFill>
                <a:hlinkClick r:id="rId3"/>
              </a:rPr>
              <a:t>http://www.comie.org.mx/documentos/rmie/v23/n076/pdf/76012.pdf</a:t>
            </a:r>
            <a:endParaRPr lang="es-MX" sz="1500" dirty="0">
              <a:solidFill>
                <a:prstClr val="black"/>
              </a:solidFill>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dirty="0"/>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endParaRPr lang="es-MX" sz="1200" dirty="0">
              <a:cs typeface="Arial" panose="020B0604020202020204" pitchFamily="34" charset="0"/>
            </a:endParaRPr>
          </a:p>
          <a:p>
            <a:pPr marL="0" lvl="0" indent="0" algn="just">
              <a:spcBef>
                <a:spcPts val="0"/>
              </a:spcBef>
              <a:buNone/>
            </a:pPr>
            <a:endParaRPr lang="es-ES" altLang="es-ES" sz="1200" b="1" dirty="0">
              <a:solidFill>
                <a:prstClr val="black"/>
              </a:solidFill>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4"/>
          <a:stretch>
            <a:fillRect/>
          </a:stretch>
        </p:blipFill>
        <p:spPr>
          <a:xfrm>
            <a:off x="1453608" y="189639"/>
            <a:ext cx="969348" cy="829128"/>
          </a:xfrm>
          <a:prstGeom prst="rect">
            <a:avLst/>
          </a:prstGeom>
        </p:spPr>
      </p:pic>
    </p:spTree>
    <p:extLst>
      <p:ext uri="{BB962C8B-B14F-4D97-AF65-F5344CB8AC3E}">
        <p14:creationId xmlns:p14="http://schemas.microsoft.com/office/powerpoint/2010/main" val="1227434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604203"/>
            <a:ext cx="8424936" cy="6064158"/>
          </a:xfrm>
        </p:spPr>
        <p:txBody>
          <a:bodyPr>
            <a:normAutofit fontScale="400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ea typeface="Calibri" panose="020F0502020204030204" pitchFamily="34" charset="0"/>
                <a:cs typeface="Arial" panose="020B0604020202020204" pitchFamily="34" charset="0"/>
              </a:rPr>
              <a:t>Escuela Normal de Educación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lgn="ctr">
              <a:buNone/>
            </a:pPr>
            <a:r>
              <a:rPr lang="es-MX" sz="1600" b="1" dirty="0"/>
              <a:t>BIBLIOGRAFÍA UNIDAD I</a:t>
            </a:r>
            <a:r>
              <a:rPr lang="es-MX" sz="1600" dirty="0"/>
              <a:t>.</a:t>
            </a:r>
          </a:p>
          <a:p>
            <a:pPr marL="0" indent="0">
              <a:buNone/>
            </a:pPr>
            <a:endParaRPr lang="es-MX" sz="1200" b="1" dirty="0">
              <a:cs typeface="Arial" panose="020B0604020202020204" pitchFamily="34" charset="0"/>
            </a:endParaRPr>
          </a:p>
          <a:p>
            <a:r>
              <a:rPr lang="es-MX" sz="3000" b="1" dirty="0"/>
              <a:t>Instituto Nacional para la Evaluación de la Educación. </a:t>
            </a:r>
            <a:r>
              <a:rPr lang="es-MX" sz="3000" dirty="0"/>
              <a:t>(2015). Panorama educativo de México. Indicadores del Sistema Educativo Nacional 2015. Educación básica y media superior.  México: INEE.</a:t>
            </a:r>
          </a:p>
          <a:p>
            <a:pPr marL="0" indent="0">
              <a:buNone/>
            </a:pPr>
            <a:r>
              <a:rPr lang="es-MX" sz="3000" dirty="0"/>
              <a:t> - (2017). Panorama educativo de México. Indicadores del Sistema Educativo Nacional 2017. Educación básica y</a:t>
            </a:r>
          </a:p>
          <a:p>
            <a:pPr marL="0" indent="0">
              <a:buNone/>
            </a:pPr>
            <a:r>
              <a:rPr lang="es-MX" sz="3000" dirty="0"/>
              <a:t>media superior. México: INEE.</a:t>
            </a:r>
          </a:p>
          <a:p>
            <a:pPr marL="0" indent="0">
              <a:buNone/>
            </a:pPr>
            <a:r>
              <a:rPr lang="es-MX" sz="3000" dirty="0"/>
              <a:t>- (2017). Principales cifras. Educación básica y media superior. Inicio del ciclo escolar 2015-2016. México: INEE.</a:t>
            </a:r>
          </a:p>
          <a:p>
            <a:pPr marL="0" indent="0">
              <a:buNone/>
            </a:pPr>
            <a:endParaRPr lang="es-MX" sz="3000" dirty="0"/>
          </a:p>
          <a:p>
            <a:r>
              <a:rPr lang="es-MX" sz="3000" b="1" dirty="0"/>
              <a:t>Instituto Nacional de Estadística y Geografía. </a:t>
            </a:r>
            <a:r>
              <a:rPr lang="es-MX" sz="3000" dirty="0"/>
              <a:t>(2013). Censo de Escuelas, Maestros, Alumnos de Educación Básica y Especial. Atlas Educativo. México: INEGI.</a:t>
            </a:r>
          </a:p>
          <a:p>
            <a:r>
              <a:rPr lang="es-MX" sz="3000" b="1" dirty="0"/>
              <a:t>Organización para la Cooperación y el Desarrollo Económicos. </a:t>
            </a:r>
            <a:r>
              <a:rPr lang="es-MX" sz="3000" dirty="0"/>
              <a:t>(2010). Mejorar las escuelas. Estrategias para la acción en México. México: OCDE-SEP</a:t>
            </a:r>
          </a:p>
          <a:p>
            <a:pPr>
              <a:buFontTx/>
              <a:buChar char="-"/>
            </a:pPr>
            <a:r>
              <a:rPr lang="es-MX" sz="3000" dirty="0"/>
              <a:t>(2010). Acuerdo de cooperación México-OCDE para mejorar la calidad de la educación de las escuelas mexicanas. (resúmenes ejecutivos). México: OCDE.</a:t>
            </a:r>
          </a:p>
          <a:p>
            <a:pPr>
              <a:buFontTx/>
              <a:buChar char="-"/>
            </a:pPr>
            <a:endParaRPr lang="es-MX" sz="3000" dirty="0"/>
          </a:p>
          <a:p>
            <a:r>
              <a:rPr lang="es-MX" sz="3000" b="1" dirty="0"/>
              <a:t>Ramírez, R. </a:t>
            </a:r>
            <a:r>
              <a:rPr lang="es-MX" sz="3000" dirty="0"/>
              <a:t>(coord.) (2013). La reforma constitucional en materia educativa: Alcances y desafíos. México: Instituto Belisario</a:t>
            </a:r>
          </a:p>
          <a:p>
            <a:pPr marL="0" indent="0">
              <a:buNone/>
            </a:pPr>
            <a:r>
              <a:rPr lang="es-MX" sz="3000" dirty="0"/>
              <a:t>Domínguez, Senado de la República.</a:t>
            </a:r>
          </a:p>
          <a:p>
            <a:pPr marL="0" indent="0">
              <a:buNone/>
            </a:pPr>
            <a:endParaRPr lang="es-MX" sz="3000" b="1" dirty="0">
              <a:cs typeface="Arial" panose="020B0604020202020204" pitchFamily="34" charset="0"/>
            </a:endParaRPr>
          </a:p>
          <a:p>
            <a:r>
              <a:rPr lang="es-MX" sz="3000" b="1" dirty="0" err="1">
                <a:solidFill>
                  <a:srgbClr val="000000"/>
                </a:solidFill>
              </a:rPr>
              <a:t>Reimers</a:t>
            </a:r>
            <a:r>
              <a:rPr lang="es-MX" sz="3000" b="1" dirty="0">
                <a:solidFill>
                  <a:srgbClr val="000000"/>
                </a:solidFill>
              </a:rPr>
              <a:t>, M. F., y </a:t>
            </a:r>
            <a:r>
              <a:rPr lang="es-MX" sz="3000" b="1" dirty="0" err="1">
                <a:solidFill>
                  <a:srgbClr val="000000"/>
                </a:solidFill>
              </a:rPr>
              <a:t>Chung</a:t>
            </a:r>
            <a:r>
              <a:rPr lang="es-MX" sz="3000" b="1" dirty="0">
                <a:solidFill>
                  <a:srgbClr val="000000"/>
                </a:solidFill>
              </a:rPr>
              <a:t>, C. </a:t>
            </a:r>
            <a:r>
              <a:rPr lang="es-MX" sz="3000" dirty="0">
                <a:solidFill>
                  <a:srgbClr val="000000"/>
                </a:solidFill>
              </a:rPr>
              <a:t>(2016). Enseñanza y aprendizaje en el siglo XXI. Metas, políticas y currículo en seis países. </a:t>
            </a:r>
            <a:r>
              <a:rPr lang="es-MX" sz="3000" dirty="0" err="1">
                <a:solidFill>
                  <a:srgbClr val="000000"/>
                </a:solidFill>
              </a:rPr>
              <a:t>México:FCE</a:t>
            </a:r>
            <a:r>
              <a:rPr lang="es-MX" sz="3000" dirty="0">
                <a:solidFill>
                  <a:srgbClr val="000000"/>
                </a:solidFill>
              </a:rPr>
              <a:t>.</a:t>
            </a:r>
          </a:p>
          <a:p>
            <a:r>
              <a:rPr lang="es-MX" sz="3000" b="1" dirty="0">
                <a:solidFill>
                  <a:srgbClr val="000000"/>
                </a:solidFill>
              </a:rPr>
              <a:t>Reformas Constitucionales por periodo presidencial</a:t>
            </a:r>
            <a:r>
              <a:rPr lang="es-MX" sz="3000" dirty="0">
                <a:solidFill>
                  <a:srgbClr val="000000"/>
                </a:solidFill>
              </a:rPr>
              <a:t>, disponible</a:t>
            </a:r>
          </a:p>
          <a:p>
            <a:pPr marL="0" indent="0">
              <a:buNone/>
            </a:pPr>
            <a:r>
              <a:rPr lang="es-MX" sz="3000" dirty="0">
                <a:solidFill>
                  <a:srgbClr val="000000"/>
                </a:solidFill>
              </a:rPr>
              <a:t>           en: </a:t>
            </a:r>
            <a:r>
              <a:rPr lang="es-MX" sz="3000" dirty="0">
                <a:solidFill>
                  <a:srgbClr val="0000FF"/>
                </a:solidFill>
              </a:rPr>
              <a:t>http://www.diputados.gob.mx/LeyesBiblio/ref/cpeum_per.htm</a:t>
            </a:r>
            <a:endParaRPr lang="es-MX" sz="30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dirty="0"/>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endParaRPr lang="es-MX" sz="1200" dirty="0">
              <a:cs typeface="Arial" panose="020B0604020202020204" pitchFamily="34" charset="0"/>
            </a:endParaRPr>
          </a:p>
          <a:p>
            <a:pPr marL="0" lvl="0" indent="0" algn="just">
              <a:spcBef>
                <a:spcPts val="0"/>
              </a:spcBef>
              <a:buNone/>
            </a:pPr>
            <a:endParaRPr lang="es-ES" altLang="es-ES" sz="1200" b="1" dirty="0">
              <a:solidFill>
                <a:prstClr val="black"/>
              </a:solidFill>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3"/>
          <a:stretch>
            <a:fillRect/>
          </a:stretch>
        </p:blipFill>
        <p:spPr>
          <a:xfrm>
            <a:off x="1453608" y="189639"/>
            <a:ext cx="969348" cy="829128"/>
          </a:xfrm>
          <a:prstGeom prst="rect">
            <a:avLst/>
          </a:prstGeom>
        </p:spPr>
      </p:pic>
    </p:spTree>
    <p:extLst>
      <p:ext uri="{BB962C8B-B14F-4D97-AF65-F5344CB8AC3E}">
        <p14:creationId xmlns:p14="http://schemas.microsoft.com/office/powerpoint/2010/main" val="371061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918EFC17-14C6-435F-8C16-E535A7B52CC0}"/>
              </a:ext>
            </a:extLst>
          </p:cNvPr>
          <p:cNvSpPr>
            <a:spLocks noGrp="1"/>
          </p:cNvSpPr>
          <p:nvPr>
            <p:ph idx="1"/>
          </p:nvPr>
        </p:nvSpPr>
        <p:spPr>
          <a:xfrm>
            <a:off x="359532" y="174241"/>
            <a:ext cx="8424936" cy="6494119"/>
          </a:xfrm>
        </p:spPr>
        <p:txBody>
          <a:bodyPr>
            <a:normAutofit fontScale="77500" lnSpcReduction="20000"/>
          </a:bodyPr>
          <a:lstStyle/>
          <a:p>
            <a:pPr marL="0" lvl="0" indent="66675" algn="ctr" eaLnBrk="0" fontAlgn="base" hangingPunct="0">
              <a:spcBef>
                <a:spcPct val="0"/>
              </a:spcBef>
              <a:spcAft>
                <a:spcPct val="0"/>
              </a:spcAft>
              <a:buNone/>
            </a:pPr>
            <a:r>
              <a:rPr lang="es-ES_tradnl" altLang="es-ES" sz="1600" b="1" dirty="0">
                <a:solidFill>
                  <a:prstClr val="black"/>
                </a:solidFill>
                <a:ea typeface="Calibri" panose="020F0502020204030204" pitchFamily="34" charset="0"/>
                <a:cs typeface="Arial" panose="020B0604020202020204" pitchFamily="34" charset="0"/>
              </a:rPr>
              <a:t>Escuela Normal de Educación Preescolar</a:t>
            </a: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altLang="es-ES" sz="1400" b="1" dirty="0">
              <a:solidFill>
                <a:prstClr val="black"/>
              </a:solidFill>
              <a:cs typeface="Arial" panose="020B0604020202020204" pitchFamily="34" charset="0"/>
            </a:endParaRPr>
          </a:p>
          <a:p>
            <a:pPr marL="0" lvl="0" indent="66675" algn="ctr" eaLnBrk="0" fontAlgn="base" hangingPunct="0">
              <a:spcBef>
                <a:spcPct val="0"/>
              </a:spcBef>
              <a:spcAft>
                <a:spcPct val="0"/>
              </a:spcAft>
              <a:buNone/>
            </a:pPr>
            <a:endParaRPr lang="es-ES_tradnl" sz="1400" b="1" dirty="0">
              <a:solidFill>
                <a:prstClr val="black"/>
              </a:solidFill>
              <a:cs typeface="Arial" panose="020B0604020202020204" pitchFamily="34" charset="0"/>
            </a:endParaRPr>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r>
              <a:rPr lang="es-MX" b="1" dirty="0"/>
              <a:t>BIBLIOGRAFÍA UNIDAD I</a:t>
            </a:r>
            <a:r>
              <a:rPr lang="es-MX" dirty="0"/>
              <a:t>.</a:t>
            </a:r>
          </a:p>
          <a:p>
            <a:r>
              <a:rPr lang="es-MX" b="1" dirty="0"/>
              <a:t>Secretaría de Educación Pública. </a:t>
            </a:r>
            <a:r>
              <a:rPr lang="es-MX" dirty="0"/>
              <a:t>(2018). Estrategia de equidad e inclusión en la educación básica: para alumnos con</a:t>
            </a:r>
          </a:p>
          <a:p>
            <a:pPr marL="0" indent="0">
              <a:buNone/>
            </a:pPr>
            <a:r>
              <a:rPr lang="es-MX" dirty="0"/>
              <a:t>discapacidad, aptitudes sobresalientes y dificultades severas de aprendizaje, conducta o comunicación. México: SEP.</a:t>
            </a:r>
          </a:p>
          <a:p>
            <a:pPr marL="0" indent="0">
              <a:buNone/>
            </a:pPr>
            <a:endParaRPr lang="es-MX" dirty="0"/>
          </a:p>
          <a:p>
            <a:pPr marL="0" indent="0">
              <a:buNone/>
            </a:pPr>
            <a:r>
              <a:rPr lang="es-MX" dirty="0"/>
              <a:t>- (2018). Principales cifras del Sistema Educativo Nacional 2017-2018. México: SEP-Dirección General de Planeación,</a:t>
            </a:r>
          </a:p>
          <a:p>
            <a:pPr marL="0" indent="0">
              <a:buNone/>
            </a:pPr>
            <a:r>
              <a:rPr lang="es-MX" dirty="0"/>
              <a:t>Programación y Estadística Educativa. Disponible en: </a:t>
            </a:r>
            <a:r>
              <a:rPr lang="es-MX" dirty="0">
                <a:hlinkClick r:id="rId3"/>
              </a:rPr>
              <a:t>https://www.planeacion.sep.gob.mx/Doc/estadistica_e_indicadores/principales_cifras/principales_cifras_2017_2018_bolsillo.pdf</a:t>
            </a:r>
            <a:endParaRPr lang="es-MX" dirty="0"/>
          </a:p>
          <a:p>
            <a:endParaRPr lang="es-MX" dirty="0"/>
          </a:p>
          <a:p>
            <a:r>
              <a:rPr lang="es-MX" b="1" dirty="0"/>
              <a:t>Sotelo, I. </a:t>
            </a:r>
            <a:r>
              <a:rPr lang="es-MX" dirty="0"/>
              <a:t>(1999). “Educación y democracia”, en Volver a pensar la educación (Vol.). Política, educación y sociedad. </a:t>
            </a:r>
            <a:r>
              <a:rPr lang="es-MX" dirty="0" err="1"/>
              <a:t>Madrid:Morata</a:t>
            </a:r>
            <a:r>
              <a:rPr lang="es-MX" dirty="0"/>
              <a:t>.</a:t>
            </a:r>
          </a:p>
          <a:p>
            <a:endParaRPr lang="es-MX" dirty="0"/>
          </a:p>
          <a:p>
            <a:r>
              <a:rPr lang="es-MX" b="1" dirty="0"/>
              <a:t>UNESCO. </a:t>
            </a:r>
            <a:r>
              <a:rPr lang="es-MX" dirty="0"/>
              <a:t>(2014). Enseñanza y aprendizaje: Lograr la calidad para todos. Francia: UNESCO.</a:t>
            </a:r>
          </a:p>
          <a:p>
            <a:pPr marL="0" indent="0">
              <a:buNone/>
            </a:pPr>
            <a:r>
              <a:rPr lang="es-MX" dirty="0"/>
              <a:t>- (2017). Guía para asegurar la inclusión y equidad en la educación. Francia: UNESCO.</a:t>
            </a:r>
          </a:p>
          <a:p>
            <a:pPr marL="0" indent="0">
              <a:buNone/>
            </a:pPr>
            <a:r>
              <a:rPr lang="es-MX" dirty="0"/>
              <a:t>- (2015). Replantear la educación. ¿Hacia un bien común? Francia: UNESCO.</a:t>
            </a:r>
          </a:p>
          <a:p>
            <a:pPr>
              <a:buFontTx/>
              <a:buChar char="-"/>
            </a:pPr>
            <a:r>
              <a:rPr lang="es-MX" dirty="0"/>
              <a:t>(2012). Plan de diez años para desarrollar el Sistema Educativo Nacional . México: UNAM.</a:t>
            </a:r>
          </a:p>
          <a:p>
            <a:pPr>
              <a:buFontTx/>
              <a:buChar char="-"/>
            </a:pPr>
            <a:endParaRPr lang="es-MX" dirty="0"/>
          </a:p>
          <a:p>
            <a:r>
              <a:rPr lang="es-MX" b="1" dirty="0" err="1"/>
              <a:t>Viñao</a:t>
            </a:r>
            <a:r>
              <a:rPr lang="es-MX" b="1" dirty="0"/>
              <a:t>, A</a:t>
            </a:r>
            <a:r>
              <a:rPr lang="es-MX" dirty="0"/>
              <a:t>. (2006). Sistemas educativos, culturas escolares y reformas. Madrid: Morata</a:t>
            </a:r>
            <a:endParaRPr lang="es-MX" b="1" dirty="0">
              <a:cs typeface="Arial" panose="020B0604020202020204" pitchFamily="34" charset="0"/>
            </a:endParaRPr>
          </a:p>
          <a:p>
            <a:pPr marL="0" indent="0">
              <a:buNone/>
            </a:pPr>
            <a:endParaRPr lang="es-MX" sz="1200" b="1" dirty="0">
              <a:cs typeface="Arial" panose="020B0604020202020204" pitchFamily="34" charset="0"/>
            </a:endParaRPr>
          </a:p>
          <a:p>
            <a:pPr marL="0" indent="0">
              <a:buNone/>
            </a:pPr>
            <a:endParaRPr lang="es-MX" sz="1200" dirty="0"/>
          </a:p>
          <a:p>
            <a:pPr marL="0" lvl="0" indent="66675" algn="just" eaLnBrk="0" fontAlgn="base" hangingPunct="0">
              <a:spcBef>
                <a:spcPct val="0"/>
              </a:spcBef>
              <a:spcAft>
                <a:spcPct val="0"/>
              </a:spcAft>
              <a:buNone/>
            </a:pPr>
            <a:endParaRPr lang="es-MX" sz="1200" b="1" dirty="0">
              <a:cs typeface="Arial" panose="020B0604020202020204" pitchFamily="34" charset="0"/>
            </a:endParaRPr>
          </a:p>
          <a:p>
            <a:pPr marL="0" indent="0">
              <a:buNone/>
            </a:pPr>
            <a:endParaRPr lang="es-MX" sz="1200" dirty="0">
              <a:cs typeface="Arial" panose="020B0604020202020204" pitchFamily="34" charset="0"/>
            </a:endParaRPr>
          </a:p>
          <a:p>
            <a:pPr marL="0" lvl="0" indent="0" algn="just">
              <a:spcBef>
                <a:spcPts val="0"/>
              </a:spcBef>
              <a:buNone/>
            </a:pPr>
            <a:endParaRPr lang="es-ES" altLang="es-ES" sz="1200" b="1" dirty="0">
              <a:solidFill>
                <a:prstClr val="black"/>
              </a:solidFill>
              <a:cs typeface="Arial" panose="020B0604020202020204" pitchFamily="34" charset="0"/>
            </a:endParaRPr>
          </a:p>
        </p:txBody>
      </p:sp>
      <p:pic>
        <p:nvPicPr>
          <p:cNvPr id="5" name="Imagen 4">
            <a:extLst>
              <a:ext uri="{FF2B5EF4-FFF2-40B4-BE49-F238E27FC236}">
                <a16:creationId xmlns:a16="http://schemas.microsoft.com/office/drawing/2014/main" id="{1A473A38-DB4D-48F6-86AD-500508A1C0F3}"/>
              </a:ext>
            </a:extLst>
          </p:cNvPr>
          <p:cNvPicPr>
            <a:picLocks noChangeAspect="1"/>
          </p:cNvPicPr>
          <p:nvPr/>
        </p:nvPicPr>
        <p:blipFill>
          <a:blip r:embed="rId4"/>
          <a:stretch>
            <a:fillRect/>
          </a:stretch>
        </p:blipFill>
        <p:spPr>
          <a:xfrm>
            <a:off x="1453608" y="189639"/>
            <a:ext cx="969348" cy="829128"/>
          </a:xfrm>
          <a:prstGeom prst="rect">
            <a:avLst/>
          </a:prstGeom>
        </p:spPr>
      </p:pic>
    </p:spTree>
    <p:extLst>
      <p:ext uri="{BB962C8B-B14F-4D97-AF65-F5344CB8AC3E}">
        <p14:creationId xmlns:p14="http://schemas.microsoft.com/office/powerpoint/2010/main" val="395585180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492</TotalTime>
  <Words>1959</Words>
  <Application>Microsoft Office PowerPoint</Application>
  <PresentationFormat>Presentación en pantalla (4:3)</PresentationFormat>
  <Paragraphs>311</Paragraphs>
  <Slides>14</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Century Gothic</vt:lpstr>
      <vt:lpstr>Times New Roman</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joel rodriguez</cp:lastModifiedBy>
  <cp:revision>51</cp:revision>
  <dcterms:created xsi:type="dcterms:W3CDTF">2015-02-09T15:06:54Z</dcterms:created>
  <dcterms:modified xsi:type="dcterms:W3CDTF">2023-02-10T00:20:11Z</dcterms:modified>
</cp:coreProperties>
</file>