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1"/>
  </p:notesMasterIdLst>
  <p:handoutMasterIdLst>
    <p:handoutMasterId r:id="rId32"/>
  </p:handoutMasterIdLst>
  <p:sldIdLst>
    <p:sldId id="264" r:id="rId5"/>
    <p:sldId id="305" r:id="rId6"/>
    <p:sldId id="276" r:id="rId7"/>
    <p:sldId id="279" r:id="rId8"/>
    <p:sldId id="303" r:id="rId9"/>
    <p:sldId id="302" r:id="rId10"/>
    <p:sldId id="290" r:id="rId11"/>
    <p:sldId id="268" r:id="rId12"/>
    <p:sldId id="304" r:id="rId13"/>
    <p:sldId id="295" r:id="rId14"/>
    <p:sldId id="307" r:id="rId15"/>
    <p:sldId id="296" r:id="rId16"/>
    <p:sldId id="306" r:id="rId17"/>
    <p:sldId id="308" r:id="rId18"/>
    <p:sldId id="309" r:id="rId19"/>
    <p:sldId id="310" r:id="rId20"/>
    <p:sldId id="311" r:id="rId21"/>
    <p:sldId id="312" r:id="rId22"/>
    <p:sldId id="297" r:id="rId23"/>
    <p:sldId id="298" r:id="rId24"/>
    <p:sldId id="299" r:id="rId25"/>
    <p:sldId id="313" r:id="rId26"/>
    <p:sldId id="314" r:id="rId27"/>
    <p:sldId id="315" r:id="rId28"/>
    <p:sldId id="288" r:id="rId29"/>
    <p:sldId id="289" r:id="rId30"/>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howGuides="1">
      <p:cViewPr varScale="1">
        <p:scale>
          <a:sx n="114" d="100"/>
          <a:sy n="114" d="100"/>
        </p:scale>
        <p:origin x="474" y="102"/>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Desarrollo y aprendizaje</a:t>
          </a:r>
          <a:endParaRPr lang="es-ES" b="1" noProof="0" dirty="0">
            <a:solidFill>
              <a:schemeClr val="tx1"/>
            </a:solidFill>
          </a:endParaRPr>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endParaRPr lang="es-ES" noProof="0" dirty="0"/>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3C67E77D-62FA-499D-B5E6-E79A091C5267}">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Lenguaje y comunicación</a:t>
          </a:r>
          <a:endParaRPr lang="es-ES" b="1" noProof="0" dirty="0">
            <a:solidFill>
              <a:schemeClr val="tx1"/>
            </a:solidFill>
          </a:endParaRPr>
        </a:p>
      </dgm:t>
    </dgm:pt>
    <dgm:pt modelId="{5337D229-E330-4525-B0FA-14EC5A80604A}" type="parTrans" cxnId="{32AA6160-4426-4C4D-93AE-E2F474E37AD9}">
      <dgm:prSet/>
      <dgm:spPr/>
      <dgm:t>
        <a:bodyPr rtlCol="0"/>
        <a:lstStyle/>
        <a:p>
          <a:pPr rtl="0"/>
          <a:endParaRPr lang="en-US"/>
        </a:p>
      </dgm:t>
    </dgm:pt>
    <dgm:pt modelId="{C056AC5D-B04E-4376-A1CB-3EAB7BE5AF5B}" type="sibTrans" cxnId="{32AA6160-4426-4C4D-93AE-E2F474E37AD9}">
      <dgm:prSet/>
      <dgm:spPr/>
      <dgm:t>
        <a:bodyPr rtlCol="0"/>
        <a:lstStyle/>
        <a:p>
          <a:pPr rtl="0"/>
          <a:endParaRPr lang="en-US"/>
        </a:p>
      </dgm:t>
    </dgm:pt>
    <dgm:pt modelId="{D6510970-8F9C-4B45-A0F3-6ACB9AA76D40}">
      <dgm:prSet phldrT="[Text]"/>
      <dgm:spPr/>
      <dgm:t>
        <a:bodyPr rtlCol="0"/>
        <a:lstStyle/>
        <a:p>
          <a:pPr rtl="0"/>
          <a:endParaRPr lang="es-ES" noProof="0" dirty="0"/>
        </a:p>
      </dgm:t>
    </dgm:pt>
    <dgm:pt modelId="{7A9FC291-2B6A-4475-8B09-917F9F09E3AB}" type="parTrans" cxnId="{C6E7222A-5F84-456A-9806-D51868FAF8A9}">
      <dgm:prSet/>
      <dgm:spPr/>
      <dgm:t>
        <a:bodyPr rtlCol="0"/>
        <a:lstStyle/>
        <a:p>
          <a:pPr rtl="0"/>
          <a:endParaRPr lang="en-US"/>
        </a:p>
      </dgm:t>
    </dgm:pt>
    <dgm:pt modelId="{4B87F32C-3630-48F2-9114-4262C0BEEA9E}" type="sibTrans" cxnId="{C6E7222A-5F84-456A-9806-D51868FAF8A9}">
      <dgm:prSet/>
      <dgm:spPr/>
      <dgm:t>
        <a:bodyPr rtlCol="0"/>
        <a:lstStyle/>
        <a:p>
          <a:pPr rtl="0"/>
          <a:endParaRPr lang="en-US"/>
        </a:p>
      </dgm:t>
    </dgm:pt>
    <dgm:pt modelId="{FE0A3CAE-D039-42F2-AF12-1E6F6793A633}">
      <dgm:prSet phldrT="[Text]"/>
      <dgm:spPr/>
      <dgm:t>
        <a:bodyPr rtlCol="0"/>
        <a:lstStyle/>
        <a:p>
          <a:pPr rtl="0"/>
          <a:endParaRPr lang="es-ES" noProof="0" dirty="0"/>
        </a:p>
      </dgm:t>
    </dgm:pt>
    <dgm:pt modelId="{7E2ED2D1-AFF4-4DED-BB53-30A310825CE2}" type="parTrans" cxnId="{A6FB3C49-AB75-4315-BB6B-886AA454F16F}">
      <dgm:prSet/>
      <dgm:spPr/>
      <dgm:t>
        <a:bodyPr rtlCol="0"/>
        <a:lstStyle/>
        <a:p>
          <a:pPr rtl="0"/>
          <a:endParaRPr lang="en-US"/>
        </a:p>
      </dgm:t>
    </dgm:pt>
    <dgm:pt modelId="{417BDEF2-191B-4000-BDE8-D3D22A51FCF3}" type="sibTrans" cxnId="{A6FB3C49-AB75-4315-BB6B-886AA454F16F}">
      <dgm:prSet/>
      <dgm:spPr/>
      <dgm:t>
        <a:bodyPr rtlCol="0"/>
        <a:lstStyle/>
        <a:p>
          <a:pPr rtl="0"/>
          <a:endParaRPr lang="en-US"/>
        </a:p>
      </dgm:t>
    </dgm:pt>
    <dgm:pt modelId="{6164A7C5-5A7B-47E8-87B1-537CD79C9423}">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Educación socioemocional</a:t>
          </a:r>
          <a:endParaRPr lang="es-ES" b="1" noProof="0" dirty="0">
            <a:solidFill>
              <a:schemeClr val="tx1"/>
            </a:solidFill>
          </a:endParaRPr>
        </a:p>
      </dgm:t>
    </dgm:pt>
    <dgm:pt modelId="{B2B16C8B-7AA3-4F7D-97C9-C4B650EFC1B0}" type="parTrans" cxnId="{D00CF0F1-70E6-4BD1-B2E6-0AE0387895E2}">
      <dgm:prSet/>
      <dgm:spPr/>
      <dgm:t>
        <a:bodyPr/>
        <a:lstStyle/>
        <a:p>
          <a:endParaRPr lang="es-ES"/>
        </a:p>
      </dgm:t>
    </dgm:pt>
    <dgm:pt modelId="{EAC433F7-6990-4ED8-A51A-CF2763E5B2A7}" type="sibTrans" cxnId="{D00CF0F1-70E6-4BD1-B2E6-0AE0387895E2}">
      <dgm:prSet/>
      <dgm:spPr/>
      <dgm:t>
        <a:bodyPr/>
        <a:lstStyle/>
        <a:p>
          <a:endParaRPr lang="es-ES"/>
        </a:p>
      </dgm:t>
    </dgm:pt>
    <dgm:pt modelId="{CC6B7442-0B72-4EF2-9F13-1325B51AFF9F}">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Estudio del mundo social</a:t>
          </a:r>
          <a:endParaRPr lang="es-ES" b="1" noProof="0" dirty="0">
            <a:solidFill>
              <a:schemeClr val="tx1"/>
            </a:solidFill>
          </a:endParaRPr>
        </a:p>
      </dgm:t>
    </dgm:pt>
    <dgm:pt modelId="{FF80E1BA-0D6F-4EE8-9640-892A5897DBCD}" type="sibTrans" cxnId="{102D6D4D-90C9-40F4-A001-35DCC329B127}">
      <dgm:prSet/>
      <dgm:spPr/>
      <dgm:t>
        <a:bodyPr rtlCol="0"/>
        <a:lstStyle/>
        <a:p>
          <a:pPr rtl="0"/>
          <a:endParaRPr lang="en-US"/>
        </a:p>
      </dgm:t>
    </dgm:pt>
    <dgm:pt modelId="{E3D139E0-5DC2-4F8E-9F8F-B3F0EBCD4689}" type="parTrans" cxnId="{102D6D4D-90C9-40F4-A001-35DCC329B127}">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4">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4" custLinFactNeighborX="-3" custLinFactNeighborY="-182">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CC8F879C-B19C-43A4-8C39-A4BC5BAAA8A7}" type="pres">
      <dgm:prSet presAssocID="{6164A7C5-5A7B-47E8-87B1-537CD79C9423}" presName="parentText" presStyleLbl="node1" presStyleIdx="2" presStyleCnt="4">
        <dgm:presLayoutVars>
          <dgm:chMax val="0"/>
          <dgm:bulletEnabled val="1"/>
        </dgm:presLayoutVars>
      </dgm:prSet>
      <dgm:spPr/>
    </dgm:pt>
    <dgm:pt modelId="{85A710A0-642E-4E12-8A61-C6A7B9359D46}" type="pres">
      <dgm:prSet presAssocID="{EAC433F7-6990-4ED8-A51A-CF2763E5B2A7}" presName="spacer" presStyleCnt="0"/>
      <dgm:spPr/>
    </dgm:pt>
    <dgm:pt modelId="{D64CB5D5-837D-47FC-9E42-A26D800BC695}" type="pres">
      <dgm:prSet presAssocID="{CC6B7442-0B72-4EF2-9F13-1325B51AFF9F}" presName="parentText" presStyleLbl="node1" presStyleIdx="3" presStyleCnt="4" custLinFactNeighborX="-80" custLinFactNeighborY="85561">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6E7222A-5F84-456A-9806-D51868FAF8A9}" srcId="{3C67E77D-62FA-499D-B5E6-E79A091C5267}" destId="{D6510970-8F9C-4B45-A0F3-6ACB9AA76D40}" srcOrd="0" destOrd="0" parTransId="{7A9FC291-2B6A-4475-8B09-917F9F09E3AB}" sibTransId="{4B87F32C-3630-48F2-9114-4262C0BEEA9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0F1F224B-6995-4D7E-B65E-FDD2121E7EA2}" type="presOf" srcId="{FE0A3CAE-D039-42F2-AF12-1E6F6793A633}" destId="{08B7B17B-8600-44B0-B235-389E5D71D804}" srcOrd="0" destOrd="0" presId="urn:microsoft.com/office/officeart/2005/8/layout/vList2"/>
    <dgm:cxn modelId="{102D6D4D-90C9-40F4-A001-35DCC329B127}" srcId="{90119837-5B71-4D44-BB01-DB0B084933C8}" destId="{CC6B7442-0B72-4EF2-9F13-1325B51AFF9F}" srcOrd="3" destOrd="0" parTransId="{E3D139E0-5DC2-4F8E-9F8F-B3F0EBCD4689}" sibTransId="{FF80E1BA-0D6F-4EE8-9640-892A5897DBCD}"/>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139D5BB1-09CB-45F8-9347-D7764258A754}" type="presOf" srcId="{CC6B7442-0B72-4EF2-9F13-1325B51AFF9F}" destId="{D64CB5D5-837D-47FC-9E42-A26D800BC695}" srcOrd="0" destOrd="0" presId="urn:microsoft.com/office/officeart/2005/8/layout/vList2"/>
    <dgm:cxn modelId="{96956FBE-70C8-4F89-BD0B-33093C0F439D}" type="presOf" srcId="{3C67E77D-62FA-499D-B5E6-E79A091C5267}" destId="{81203336-F3DE-4B3A-BCF4-0F68C23AC2BB}" srcOrd="0" destOrd="0" presId="urn:microsoft.com/office/officeart/2005/8/layout/vList2"/>
    <dgm:cxn modelId="{48E964E6-A2EA-4EDD-B397-436C434C532D}" type="presOf" srcId="{6164A7C5-5A7B-47E8-87B1-537CD79C9423}" destId="{CC8F879C-B19C-43A4-8C39-A4BC5BAAA8A7}" srcOrd="0" destOrd="0" presId="urn:microsoft.com/office/officeart/2005/8/layout/vList2"/>
    <dgm:cxn modelId="{D00CF0F1-70E6-4BD1-B2E6-0AE0387895E2}" srcId="{90119837-5B71-4D44-BB01-DB0B084933C8}" destId="{6164A7C5-5A7B-47E8-87B1-537CD79C9423}" srcOrd="2" destOrd="0" parTransId="{B2B16C8B-7AA3-4F7D-97C9-C4B650EFC1B0}" sibTransId="{EAC433F7-6990-4ED8-A51A-CF2763E5B2A7}"/>
    <dgm:cxn modelId="{A55A44F5-7713-43BE-A80C-9D7C49E6D5AD}" type="presOf" srcId="{D6510970-8F9C-4B45-A0F3-6ACB9AA76D40}" destId="{782956A5-ADC8-4959-B856-589B9D9B9635}"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 modelId="{AB44F3E5-B9B6-4767-B41C-BC2D2E29CBBE}" type="presParOf" srcId="{ED5DCCC5-BCA8-4491-AA37-BAF153ECA184}" destId="{CC8F879C-B19C-43A4-8C39-A4BC5BAAA8A7}" srcOrd="4" destOrd="0" presId="urn:microsoft.com/office/officeart/2005/8/layout/vList2"/>
    <dgm:cxn modelId="{E08D4241-0426-4486-BB08-64A0C1AB2696}" type="presParOf" srcId="{ED5DCCC5-BCA8-4491-AA37-BAF153ECA184}" destId="{85A710A0-642E-4E12-8A61-C6A7B9359D46}" srcOrd="5" destOrd="0" presId="urn:microsoft.com/office/officeart/2005/8/layout/vList2"/>
    <dgm:cxn modelId="{8E5B4048-9D19-4E76-9DF1-CC741CEADF9A}" type="presParOf" srcId="{ED5DCCC5-BCA8-4491-AA37-BAF153ECA184}" destId="{D64CB5D5-837D-47FC-9E42-A26D800BC695}" srcOrd="6" destOrd="0" presId="urn:microsoft.com/office/officeart/2005/8/layout/vList2"/>
    <dgm:cxn modelId="{3160F1A4-3C45-478F-BAAB-DEF3A5444A4A}" type="presParOf" srcId="{ED5DCCC5-BCA8-4491-AA37-BAF153ECA184}" destId="{08B7B17B-8600-44B0-B235-389E5D71D80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7700"/>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Desarrollo y aprendizaje</a:t>
          </a:r>
          <a:endParaRPr lang="es-ES" sz="3000" b="1" kern="1200" noProof="0" dirty="0">
            <a:solidFill>
              <a:schemeClr val="tx1"/>
            </a:solidFill>
          </a:endParaRPr>
        </a:p>
      </dsp:txBody>
      <dsp:txXfrm>
        <a:off x="35125" y="42825"/>
        <a:ext cx="8506962" cy="649299"/>
      </dsp:txXfrm>
    </dsp:sp>
    <dsp:sp modelId="{CD5F6E02-AD43-4E7A-935B-DDF5D6C74800}">
      <dsp:nvSpPr>
        <dsp:cNvPr id="0" name=""/>
        <dsp:cNvSpPr/>
      </dsp:nvSpPr>
      <dsp:spPr>
        <a:xfrm>
          <a:off x="0" y="72725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727250"/>
        <a:ext cx="8577212" cy="496800"/>
      </dsp:txXfrm>
    </dsp:sp>
    <dsp:sp modelId="{81203336-F3DE-4B3A-BCF4-0F68C23AC2BB}">
      <dsp:nvSpPr>
        <dsp:cNvPr id="0" name=""/>
        <dsp:cNvSpPr/>
      </dsp:nvSpPr>
      <dsp:spPr>
        <a:xfrm>
          <a:off x="0" y="1223145"/>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Lenguaje y comunicación</a:t>
          </a:r>
          <a:endParaRPr lang="es-ES" sz="3000" b="1" kern="1200" noProof="0" dirty="0">
            <a:solidFill>
              <a:schemeClr val="tx1"/>
            </a:solidFill>
          </a:endParaRPr>
        </a:p>
      </dsp:txBody>
      <dsp:txXfrm>
        <a:off x="35125" y="1258270"/>
        <a:ext cx="8506962" cy="649299"/>
      </dsp:txXfrm>
    </dsp:sp>
    <dsp:sp modelId="{782956A5-ADC8-4959-B856-589B9D9B9635}">
      <dsp:nvSpPr>
        <dsp:cNvPr id="0" name=""/>
        <dsp:cNvSpPr/>
      </dsp:nvSpPr>
      <dsp:spPr>
        <a:xfrm>
          <a:off x="0" y="194360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1943600"/>
        <a:ext cx="8577212" cy="496800"/>
      </dsp:txXfrm>
    </dsp:sp>
    <dsp:sp modelId="{CC8F879C-B19C-43A4-8C39-A4BC5BAAA8A7}">
      <dsp:nvSpPr>
        <dsp:cNvPr id="0" name=""/>
        <dsp:cNvSpPr/>
      </dsp:nvSpPr>
      <dsp:spPr>
        <a:xfrm>
          <a:off x="0" y="2440400"/>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Educación socioemocional</a:t>
          </a:r>
          <a:endParaRPr lang="es-ES" sz="3000" b="1" kern="1200" noProof="0" dirty="0">
            <a:solidFill>
              <a:schemeClr val="tx1"/>
            </a:solidFill>
          </a:endParaRPr>
        </a:p>
      </dsp:txBody>
      <dsp:txXfrm>
        <a:off x="35125" y="2475525"/>
        <a:ext cx="8506962" cy="649299"/>
      </dsp:txXfrm>
    </dsp:sp>
    <dsp:sp modelId="{D64CB5D5-837D-47FC-9E42-A26D800BC695}">
      <dsp:nvSpPr>
        <dsp:cNvPr id="0" name=""/>
        <dsp:cNvSpPr/>
      </dsp:nvSpPr>
      <dsp:spPr>
        <a:xfrm>
          <a:off x="0" y="3671417"/>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Estudio del mundo social</a:t>
          </a:r>
          <a:endParaRPr lang="es-ES" sz="3000" b="1" kern="1200" noProof="0" dirty="0">
            <a:solidFill>
              <a:schemeClr val="tx1"/>
            </a:solidFill>
          </a:endParaRPr>
        </a:p>
      </dsp:txBody>
      <dsp:txXfrm>
        <a:off x="35125" y="3706542"/>
        <a:ext cx="8506962" cy="649299"/>
      </dsp:txXfrm>
    </dsp:sp>
    <dsp:sp modelId="{08B7B17B-8600-44B0-B235-389E5D71D804}">
      <dsp:nvSpPr>
        <dsp:cNvPr id="0" name=""/>
        <dsp:cNvSpPr/>
      </dsp:nvSpPr>
      <dsp:spPr>
        <a:xfrm>
          <a:off x="0" y="396590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3965900"/>
        <a:ext cx="8577212"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10/02/2023</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10/02/2023</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8796F01-7154-41E0-B48B-A6921757531A}" type="slidenum">
              <a:rPr lang="es-ES" smtClean="0"/>
              <a:pPr/>
              <a:t>8</a:t>
            </a:fld>
            <a:endParaRPr lang="es-ES" dirty="0"/>
          </a:p>
        </p:txBody>
      </p:sp>
    </p:spTree>
    <p:extLst>
      <p:ext uri="{BB962C8B-B14F-4D97-AF65-F5344CB8AC3E}">
        <p14:creationId xmlns:p14="http://schemas.microsoft.com/office/powerpoint/2010/main" val="363093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25</a:t>
            </a:fld>
            <a:endParaRPr lang="es-ES" dirty="0"/>
          </a:p>
        </p:txBody>
      </p:sp>
    </p:spTree>
    <p:extLst>
      <p:ext uri="{BB962C8B-B14F-4D97-AF65-F5344CB8AC3E}">
        <p14:creationId xmlns:p14="http://schemas.microsoft.com/office/powerpoint/2010/main" val="307553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26</a:t>
            </a:fld>
            <a:endParaRPr lang="es-ES" dirty="0"/>
          </a:p>
        </p:txBody>
      </p:sp>
    </p:spTree>
    <p:extLst>
      <p:ext uri="{BB962C8B-B14F-4D97-AF65-F5344CB8AC3E}">
        <p14:creationId xmlns:p14="http://schemas.microsoft.com/office/powerpoint/2010/main" val="2983950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editar el estilo de subtítulo del patrón</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10/02/2023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309" y="274638"/>
            <a:ext cx="8532178" cy="5897561"/>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10/02/2023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10/02/2023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Editar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10/02/2023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10/02/2023</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10/02/2023</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10/02/2023</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10/02/2023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imagen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10/02/2023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10/02/2023</a:t>
            </a:fld>
            <a:endParaRPr lang="es-ES" dirty="0"/>
          </a:p>
        </p:txBody>
      </p:sp>
      <p:sp>
        <p:nvSpPr>
          <p:cNvPr id="5" name="Marcador de posición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br>
              <a:rPr lang="es-MX" dirty="0"/>
            </a:br>
            <a:r>
              <a:rPr lang="es-MX" dirty="0"/>
              <a:t> </a:t>
            </a:r>
            <a:r>
              <a:rPr lang="es-MX" b="1" dirty="0"/>
              <a:t>Teatro </a:t>
            </a:r>
            <a:endParaRPr lang="es-ES" b="1" dirty="0"/>
          </a:p>
        </p:txBody>
      </p:sp>
      <p:sp>
        <p:nvSpPr>
          <p:cNvPr id="3" name="Subtítulo 2"/>
          <p:cNvSpPr>
            <a:spLocks noGrp="1"/>
          </p:cNvSpPr>
          <p:nvPr>
            <p:ph type="subTitle" idx="1"/>
          </p:nvPr>
        </p:nvSpPr>
        <p:spPr/>
        <p:txBody>
          <a:bodyPr rtlCol="0"/>
          <a:lstStyle/>
          <a:p>
            <a:pPr rtl="0"/>
            <a:r>
              <a:rPr lang="es-ES" dirty="0"/>
              <a:t>Lic. Jorge Ariel Morales García</a:t>
            </a:r>
          </a:p>
          <a:p>
            <a:pPr rtl="0"/>
            <a:endParaRPr lang="es-ES" dirty="0"/>
          </a:p>
        </p:txBody>
      </p:sp>
      <p:pic>
        <p:nvPicPr>
          <p:cNvPr id="4100" name="Picture 4" descr="Toulouse-Lautrec Baile en el Moulin de la Gal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404664"/>
            <a:ext cx="3759768" cy="335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COMPETENCIAS </a:t>
            </a:r>
            <a:r>
              <a:rPr lang="es-MX" sz="3200" b="1" dirty="0">
                <a:latin typeface="+mn-lt"/>
                <a:ea typeface="+mn-ea"/>
                <a:cs typeface="+mn-cs"/>
              </a:rPr>
              <a:t>GENÉRICAS DEL PERFIL DE EGRESO</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3268767957"/>
              </p:ext>
            </p:extLst>
          </p:nvPr>
        </p:nvGraphicFramePr>
        <p:xfrm>
          <a:off x="875945" y="1484784"/>
          <a:ext cx="10513168" cy="5212080"/>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Soluciona problemas y toma decisiones utilizando su pensamiento crítico y creativo.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Aprende de manera autónoma y muestra iniciativa para autorregularse y fortalecer su desarrollo personal.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Colabora con diversos actores para generar proyectos innovadores de impacto social y educativo.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Utiliza las tecnologías de la información y la comunicación de manera crítica. </a:t>
                      </a:r>
                    </a:p>
                    <a:p>
                      <a:endParaRPr lang="es-MX" sz="2400" b="0" i="0" u="none" strike="noStrike" kern="1200" baseline="0" dirty="0">
                        <a:solidFill>
                          <a:schemeClr val="tx1"/>
                        </a:solidFill>
                        <a:latin typeface="+mn-lt"/>
                        <a:ea typeface="+mn-ea"/>
                        <a:cs typeface="+mn-cs"/>
                      </a:endParaRPr>
                    </a:p>
                    <a:p>
                      <a:pPr marL="0" indent="0" algn="ctr">
                        <a:spcAft>
                          <a:spcPts val="1800"/>
                        </a:spcAft>
                        <a:buFont typeface="Wingdings" panose="05000000000000000000" pitchFamily="2" charset="2"/>
                        <a:buNone/>
                      </a:pPr>
                      <a:endParaRPr lang="es-MX" sz="3000" kern="1200" baseline="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78994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3200" b="1" dirty="0"/>
              <a:t>COMPETENCIAS GENÉRICAS DEL PERFIL DE EGRESO</a:t>
            </a:r>
            <a:endParaRPr lang="es-MX" sz="3200" dirty="0"/>
          </a:p>
        </p:txBody>
      </p:sp>
      <p:sp>
        <p:nvSpPr>
          <p:cNvPr id="8" name="Marcador de contenido 7"/>
          <p:cNvSpPr>
            <a:spLocks noGrp="1"/>
          </p:cNvSpPr>
          <p:nvPr>
            <p:ph idx="1"/>
          </p:nvPr>
        </p:nvSpPr>
        <p:spPr/>
        <p:txBody>
          <a:bodyPr/>
          <a:lstStyle/>
          <a:p>
            <a:pPr>
              <a:buFont typeface="Wingdings" panose="05000000000000000000" pitchFamily="2" charset="2"/>
              <a:buChar char="Ø"/>
            </a:pPr>
            <a:r>
              <a:rPr lang="es-MX" dirty="0"/>
              <a:t>Aplica sus habilidades lingüísticas y comunicativas en diversos contextos. </a:t>
            </a:r>
          </a:p>
        </p:txBody>
      </p:sp>
      <p:pic>
        <p:nvPicPr>
          <p:cNvPr id="7170" name="Picture 2" descr="Impresionismo y las bailarinas de Degas | encontrarte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220" y="2636912"/>
            <a:ext cx="3202722" cy="39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COMPETENCIAS PROFESIONALES </a:t>
            </a:r>
            <a:r>
              <a:rPr lang="es-MX" sz="3200" b="1" dirty="0">
                <a:latin typeface="+mn-lt"/>
                <a:ea typeface="+mn-ea"/>
                <a:cs typeface="+mn-cs"/>
              </a:rPr>
              <a:t>DEL PERFIL DE EGRESO</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574744348"/>
              </p:ext>
            </p:extLst>
          </p:nvPr>
        </p:nvGraphicFramePr>
        <p:xfrm>
          <a:off x="837828" y="1484784"/>
          <a:ext cx="10551285" cy="6217920"/>
        </p:xfrm>
        <a:graphic>
          <a:graphicData uri="http://schemas.openxmlformats.org/drawingml/2006/table">
            <a:tbl>
              <a:tblPr>
                <a:tableStyleId>{69012ECD-51FC-41F1-AA8D-1B2483CD663E}</a:tableStyleId>
              </a:tblPr>
              <a:tblGrid>
                <a:gridCol w="10551285">
                  <a:extLst>
                    <a:ext uri="{9D8B030D-6E8A-4147-A177-3AD203B41FA5}">
                      <a16:colId xmlns:a16="http://schemas.microsoft.com/office/drawing/2014/main" val="3747772951"/>
                    </a:ext>
                  </a:extLst>
                </a:gridCol>
              </a:tblGrid>
              <a:tr h="5373216">
                <a:tc>
                  <a:txBody>
                    <a:bodyPr/>
                    <a:lstStyle/>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Plantea las necesidades formativas de los alumnos de acuerdo con sus procesos de desarrollo y de aprendizaje, con base en los nuevos enfoques pedagógicos.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Utiliza metodologías pertinentes y actualizadas para promover el aprendizaje de los alumnos y las alumnas en los diferentes campos, áreas y ámbitos que propone el currículum, considerando los contextos y su desarrollo.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 Incorpora los recursos y medios didácticos idóneos para favorecer el aprendizaje de acuerdo con el conocimiento de los procesos de desarrollo cognitivo y socioemocional de los alumnos y las alumnas.</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s-MX" sz="2400" b="0" i="0" u="none" strike="noStrike" kern="1200" baseline="0" dirty="0">
                          <a:solidFill>
                            <a:schemeClr val="tx1"/>
                          </a:solidFill>
                          <a:latin typeface="+mn-lt"/>
                          <a:ea typeface="+mn-ea"/>
                          <a:cs typeface="+mn-cs"/>
                        </a:rPr>
                        <a:t>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spcAft>
                          <a:spcPts val="600"/>
                        </a:spcAft>
                        <a:buFont typeface="Wingdings" panose="05000000000000000000" pitchFamily="2" charset="2"/>
                        <a:buChar char="Ø"/>
                      </a:pP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6596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3200" b="1" dirty="0"/>
              <a:t>COMPETENCIAS PROFESIONALES DEL                PERFIL DE EGRESO</a:t>
            </a:r>
            <a:endParaRPr lang="es-MX" sz="3200" dirty="0"/>
          </a:p>
        </p:txBody>
      </p:sp>
      <p:sp>
        <p:nvSpPr>
          <p:cNvPr id="8" name="Marcador de contenido 7"/>
          <p:cNvSpPr>
            <a:spLocks noGrp="1"/>
          </p:cNvSpPr>
          <p:nvPr>
            <p:ph idx="1"/>
          </p:nvPr>
        </p:nvSpPr>
        <p:spPr/>
        <p:txBody>
          <a:bodyPr>
            <a:normAutofit fontScale="92500" lnSpcReduction="20000"/>
          </a:bodyPr>
          <a:lstStyle/>
          <a:p>
            <a:endParaRPr lang="es-MX" dirty="0"/>
          </a:p>
          <a:p>
            <a:pPr>
              <a:buFont typeface="Wingdings" panose="05000000000000000000" pitchFamily="2" charset="2"/>
              <a:buChar char="Ø"/>
            </a:pPr>
            <a:r>
              <a:rPr lang="es-MX" dirty="0"/>
              <a:t>Selecciona estrategias que favorecen el desarrollo intelectual, físico, social y emocional de los alumnos para procurar el logro de los aprendizajes. </a:t>
            </a:r>
          </a:p>
          <a:p>
            <a:pPr>
              <a:buFont typeface="Wingdings" panose="05000000000000000000" pitchFamily="2" charset="2"/>
              <a:buChar char="Ø"/>
            </a:pPr>
            <a:r>
              <a:rPr lang="es-MX" dirty="0"/>
              <a:t>Construye escenarios y experiencias de aprendizaje utilizando diversos recursos metodológicos y tecnológicos para favorecer la educación inclusiva. </a:t>
            </a:r>
          </a:p>
          <a:p>
            <a:pPr>
              <a:buFont typeface="Wingdings" panose="05000000000000000000" pitchFamily="2" charset="2"/>
              <a:buChar char="Ø"/>
            </a:pPr>
            <a:r>
              <a:rPr lang="es-MX" dirty="0"/>
              <a:t>Evalúa el aprendizaje de sus alumnos mediante la aplicación de distintas teorías, métodos e instrumentos considerando las áreas, campos y ámbitos de conocimiento, así como los saberes correspondientes al grado y nivel educativo. </a:t>
            </a:r>
          </a:p>
          <a:p>
            <a:pPr>
              <a:buFont typeface="Wingdings" panose="05000000000000000000" pitchFamily="2" charset="2"/>
              <a:buChar char="Ø"/>
            </a:pPr>
            <a:r>
              <a:rPr lang="es-MX" dirty="0"/>
              <a:t>Elabora propuestas para mejorar los resultados de su enseñanza y los aprendizajes de sus alumnos. </a:t>
            </a:r>
          </a:p>
          <a:p>
            <a:pPr>
              <a:buFont typeface="Wingdings" panose="05000000000000000000" pitchFamily="2" charset="2"/>
              <a:buChar char="Ø"/>
            </a:pPr>
            <a:endParaRPr lang="es-MX" dirty="0"/>
          </a:p>
          <a:p>
            <a:endParaRPr lang="es-MX" dirty="0"/>
          </a:p>
        </p:txBody>
      </p:sp>
    </p:spTree>
    <p:extLst>
      <p:ext uri="{BB962C8B-B14F-4D97-AF65-F5344CB8AC3E}">
        <p14:creationId xmlns:p14="http://schemas.microsoft.com/office/powerpoint/2010/main" val="21303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200" b="1" dirty="0"/>
              <a:t>COMPETENCIAS PROFESIONALES DEL                PERFIL DE EGRESO</a:t>
            </a:r>
            <a:endParaRPr lang="es-MX" sz="3200"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MX" dirty="0"/>
              <a:t>Emplea los medios tecnológicos y las fuentes de información científica disponibles para mantenerse actualizado respecto a los diversos campos de conocimiento que intervienen en su trabajo docente. </a:t>
            </a:r>
          </a:p>
          <a:p>
            <a:pPr>
              <a:buFont typeface="Wingdings" panose="05000000000000000000" pitchFamily="2" charset="2"/>
              <a:buChar char="Ø"/>
            </a:pPr>
            <a:r>
              <a:rPr lang="es-MX" dirty="0"/>
              <a:t>Decide las estrategias pedagógicas para minimizar o eliminar las barreras para el aprendizaje y la participación, asegurando una educación inclusiva. </a:t>
            </a:r>
          </a:p>
          <a:p>
            <a:pPr>
              <a:buFont typeface="Wingdings" panose="05000000000000000000" pitchFamily="2" charset="2"/>
              <a:buChar char="Ø"/>
            </a:pPr>
            <a:r>
              <a:rPr lang="es-MX" dirty="0"/>
              <a:t>Aprecia el arte y lo reconoce como la manera en que los demás se manifiestan y como esto favorece la adquisición de nuevos conocimientos. </a:t>
            </a:r>
          </a:p>
          <a:p>
            <a:endParaRPr lang="es-MX" dirty="0"/>
          </a:p>
        </p:txBody>
      </p:sp>
    </p:spTree>
    <p:extLst>
      <p:ext uri="{BB962C8B-B14F-4D97-AF65-F5344CB8AC3E}">
        <p14:creationId xmlns:p14="http://schemas.microsoft.com/office/powerpoint/2010/main" val="1643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2400" b="1" dirty="0">
                <a:ea typeface="Calibri" panose="020F0502020204030204" pitchFamily="34" charset="0"/>
              </a:rPr>
              <a:t>ESTRUCTURA DEL CURSO</a:t>
            </a:r>
            <a:br>
              <a:rPr lang="es-ES" sz="2400" b="1" dirty="0"/>
            </a:br>
            <a:r>
              <a:rPr lang="es-MX" sz="2400" b="1" dirty="0"/>
              <a:t>UNIDAD I. EL TEATRO EN LA EDUCACIÓN PREESCOLAR </a:t>
            </a:r>
            <a:r>
              <a:rPr lang="es-MX" sz="3200" dirty="0"/>
              <a:t>	</a:t>
            </a:r>
            <a:br>
              <a:rPr lang="es-MX" sz="3200" dirty="0"/>
            </a:br>
            <a:endParaRPr lang="es-MX" sz="3200" dirty="0"/>
          </a:p>
        </p:txBody>
      </p:sp>
      <p:sp>
        <p:nvSpPr>
          <p:cNvPr id="3" name="Marcador de contenido 2"/>
          <p:cNvSpPr>
            <a:spLocks noGrp="1"/>
          </p:cNvSpPr>
          <p:nvPr>
            <p:ph idx="1"/>
          </p:nvPr>
        </p:nvSpPr>
        <p:spPr/>
        <p:txBody>
          <a:bodyPr>
            <a:normAutofit fontScale="92500" lnSpcReduction="20000"/>
          </a:bodyPr>
          <a:lstStyle/>
          <a:p>
            <a:endParaRPr lang="es-MX" dirty="0"/>
          </a:p>
          <a:p>
            <a:pPr>
              <a:buFont typeface="Wingdings" panose="05000000000000000000" pitchFamily="2" charset="2"/>
              <a:buChar char="Ø"/>
            </a:pPr>
            <a:r>
              <a:rPr lang="es-MX" dirty="0"/>
              <a:t>Mi experiencia personal con el teatro. </a:t>
            </a:r>
          </a:p>
          <a:p>
            <a:pPr marL="0" indent="0">
              <a:buNone/>
            </a:pPr>
            <a:endParaRPr lang="es-MX" dirty="0"/>
          </a:p>
          <a:p>
            <a:pPr>
              <a:buFont typeface="Wingdings" panose="05000000000000000000" pitchFamily="2" charset="2"/>
              <a:buChar char="Ø"/>
            </a:pPr>
            <a:r>
              <a:rPr lang="es-MX" dirty="0"/>
              <a:t>La importancia del teatro para el desarrollo humano.</a:t>
            </a:r>
          </a:p>
          <a:p>
            <a:endParaRPr lang="es-MX" dirty="0"/>
          </a:p>
          <a:p>
            <a:pPr>
              <a:buFont typeface="Wingdings" panose="05000000000000000000" pitchFamily="2" charset="2"/>
              <a:buChar char="Ø"/>
            </a:pPr>
            <a:r>
              <a:rPr lang="es-MX" dirty="0"/>
              <a:t>El teatro en la Educación Preescolar. </a:t>
            </a:r>
          </a:p>
          <a:p>
            <a:pPr marL="0" indent="0">
              <a:buNone/>
            </a:pPr>
            <a:r>
              <a:rPr lang="es-MX" dirty="0"/>
              <a:t>	</a:t>
            </a:r>
          </a:p>
          <a:p>
            <a:pPr marL="0" indent="0">
              <a:buNone/>
            </a:pPr>
            <a:endParaRPr lang="es-MX" dirty="0"/>
          </a:p>
          <a:p>
            <a:r>
              <a:rPr lang="es-MX" dirty="0"/>
              <a:t>	</a:t>
            </a:r>
          </a:p>
          <a:p>
            <a:endParaRPr lang="es-MX" dirty="0"/>
          </a:p>
        </p:txBody>
      </p:sp>
      <p:pic>
        <p:nvPicPr>
          <p:cNvPr id="8194" name="Picture 2" descr="Henri de Toulouse-Lautrec todas las impresiones artísticas y pinturas en  REPRODAR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788" y="3573016"/>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ES" sz="2400" b="1" dirty="0"/>
            </a:br>
            <a:r>
              <a:rPr lang="es-MX" sz="2400" b="1" dirty="0"/>
              <a:t>UNIDAD II. LA APRECIACIÓN TEATRAL </a:t>
            </a:r>
            <a:r>
              <a:rPr lang="es-MX" sz="2400" dirty="0"/>
              <a:t>	</a:t>
            </a:r>
            <a:br>
              <a:rPr lang="es-MX" sz="2400" dirty="0"/>
            </a:br>
            <a:endParaRPr lang="es-MX" sz="2400" dirty="0"/>
          </a:p>
        </p:txBody>
      </p:sp>
      <p:sp>
        <p:nvSpPr>
          <p:cNvPr id="3" name="Marcador de contenido 2"/>
          <p:cNvSpPr>
            <a:spLocks noGrp="1"/>
          </p:cNvSpPr>
          <p:nvPr>
            <p:ph idx="1"/>
          </p:nvPr>
        </p:nvSpPr>
        <p:spPr>
          <a:xfrm>
            <a:off x="575426" y="1453456"/>
            <a:ext cx="10157354" cy="4470400"/>
          </a:xfrm>
        </p:spPr>
        <p:txBody>
          <a:bodyPr>
            <a:normAutofit fontScale="77500" lnSpcReduction="20000"/>
          </a:bodyPr>
          <a:lstStyle/>
          <a:p>
            <a:endParaRPr lang="es-MX" dirty="0"/>
          </a:p>
          <a:p>
            <a:pPr>
              <a:buFont typeface="Wingdings" panose="05000000000000000000" pitchFamily="2" charset="2"/>
              <a:buChar char="q"/>
            </a:pPr>
            <a:r>
              <a:rPr lang="es-MX" dirty="0"/>
              <a:t>El teatro y lo interdisciplinario. </a:t>
            </a:r>
          </a:p>
          <a:p>
            <a:pPr>
              <a:buFont typeface="Wingdings" panose="05000000000000000000" pitchFamily="2" charset="2"/>
              <a:buChar char="q"/>
            </a:pPr>
            <a:r>
              <a:rPr lang="es-MX" dirty="0"/>
              <a:t>Elementos básicos del teatro: </a:t>
            </a:r>
          </a:p>
          <a:p>
            <a:pPr>
              <a:buFont typeface="Wingdings" panose="05000000000000000000" pitchFamily="2" charset="2"/>
              <a:buChar char="Ø"/>
            </a:pPr>
            <a:r>
              <a:rPr lang="es-MX" dirty="0"/>
              <a:t> Lenguaje teatral </a:t>
            </a:r>
          </a:p>
          <a:p>
            <a:pPr>
              <a:buFont typeface="Wingdings" panose="05000000000000000000" pitchFamily="2" charset="2"/>
              <a:buChar char="Ø"/>
            </a:pPr>
            <a:r>
              <a:rPr lang="es-MX" dirty="0"/>
              <a:t>Géneros teatrales </a:t>
            </a:r>
          </a:p>
          <a:p>
            <a:pPr>
              <a:buFont typeface="Wingdings" panose="05000000000000000000" pitchFamily="2" charset="2"/>
              <a:buChar char="Ø"/>
            </a:pPr>
            <a:r>
              <a:rPr lang="es-MX" dirty="0"/>
              <a:t>Guion teatral </a:t>
            </a:r>
          </a:p>
          <a:p>
            <a:pPr>
              <a:buFont typeface="Wingdings" panose="05000000000000000000" pitchFamily="2" charset="2"/>
              <a:buChar char="Ø"/>
            </a:pPr>
            <a:r>
              <a:rPr lang="es-MX" dirty="0"/>
              <a:t>Componentes de la estructura teatral </a:t>
            </a:r>
          </a:p>
          <a:p>
            <a:pPr>
              <a:buFont typeface="Wingdings" panose="05000000000000000000" pitchFamily="2" charset="2"/>
              <a:buChar char="Ø"/>
            </a:pPr>
            <a:r>
              <a:rPr lang="es-MX" dirty="0"/>
              <a:t>Partes del escenario </a:t>
            </a:r>
          </a:p>
          <a:p>
            <a:pPr>
              <a:buFont typeface="Wingdings" panose="05000000000000000000" pitchFamily="2" charset="2"/>
              <a:buChar char="q"/>
            </a:pPr>
            <a:r>
              <a:rPr lang="es-MX" dirty="0"/>
              <a:t>Aportaciones de la apreciación teatral en la educación preescolar </a:t>
            </a:r>
          </a:p>
          <a:p>
            <a:pPr marL="0" indent="0">
              <a:buNone/>
            </a:pPr>
            <a:r>
              <a:rPr lang="es-MX" dirty="0"/>
              <a:t>	</a:t>
            </a:r>
          </a:p>
        </p:txBody>
      </p:sp>
      <p:pic>
        <p:nvPicPr>
          <p:cNvPr id="9218" name="Picture 2" descr="140 ideas de Henri de Toulouse-Lautrec | henri de toulouse lautrec,  postimpresionismo,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44" y="1574106"/>
            <a:ext cx="2247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MX" sz="2400" b="1" dirty="0">
                <a:ea typeface="Calibri" panose="020F0502020204030204" pitchFamily="34" charset="0"/>
              </a:rPr>
            </a:br>
            <a:r>
              <a:rPr lang="es-MX" sz="2400" b="1" dirty="0"/>
              <a:t>UNIDAD III. LA EXPRESIÓN TEATRAL </a:t>
            </a:r>
            <a:r>
              <a:rPr lang="es-MX" sz="2400" dirty="0"/>
              <a:t>	</a:t>
            </a:r>
            <a:br>
              <a:rPr lang="es-MX" sz="2400" dirty="0"/>
            </a:br>
            <a:endParaRPr lang="es-MX" sz="2400" dirty="0"/>
          </a:p>
        </p:txBody>
      </p:sp>
      <p:sp>
        <p:nvSpPr>
          <p:cNvPr id="3" name="Marcador de contenido 2"/>
          <p:cNvSpPr>
            <a:spLocks noGrp="1"/>
          </p:cNvSpPr>
          <p:nvPr>
            <p:ph idx="1"/>
          </p:nvPr>
        </p:nvSpPr>
        <p:spPr/>
        <p:txBody>
          <a:bodyPr>
            <a:normAutofit fontScale="77500" lnSpcReduction="20000"/>
          </a:bodyPr>
          <a:lstStyle/>
          <a:p>
            <a:endParaRPr lang="es-MX" dirty="0"/>
          </a:p>
          <a:p>
            <a:pPr>
              <a:buFont typeface="Wingdings" panose="05000000000000000000" pitchFamily="2" charset="2"/>
              <a:buChar char="q"/>
            </a:pPr>
            <a:r>
              <a:rPr lang="es-MX" dirty="0"/>
              <a:t>¿Qué es la expresión teatral? </a:t>
            </a:r>
          </a:p>
          <a:p>
            <a:pPr>
              <a:buFont typeface="Wingdings" panose="05000000000000000000" pitchFamily="2" charset="2"/>
              <a:buChar char="q"/>
            </a:pPr>
            <a:r>
              <a:rPr lang="es-MX" dirty="0"/>
              <a:t>Ejercicios teatrales y/o Formas dramáticas </a:t>
            </a:r>
          </a:p>
          <a:p>
            <a:pPr>
              <a:buFont typeface="Wingdings" panose="05000000000000000000" pitchFamily="2" charset="2"/>
              <a:buChar char="Ø"/>
            </a:pPr>
            <a:r>
              <a:rPr lang="es-MX" dirty="0"/>
              <a:t>Juego Simbólico </a:t>
            </a:r>
          </a:p>
          <a:p>
            <a:pPr>
              <a:buFont typeface="Wingdings" panose="05000000000000000000" pitchFamily="2" charset="2"/>
              <a:buChar char="Ø"/>
            </a:pPr>
            <a:r>
              <a:rPr lang="es-MX" dirty="0"/>
              <a:t>Dramatización o Juego Dramático </a:t>
            </a:r>
          </a:p>
          <a:p>
            <a:pPr>
              <a:buFont typeface="Wingdings" panose="05000000000000000000" pitchFamily="2" charset="2"/>
              <a:buChar char="Ø"/>
            </a:pPr>
            <a:r>
              <a:rPr lang="es-MX" dirty="0"/>
              <a:t>Ejercicio Dramático </a:t>
            </a:r>
          </a:p>
          <a:p>
            <a:pPr>
              <a:buFont typeface="Wingdings" panose="05000000000000000000" pitchFamily="2" charset="2"/>
              <a:buChar char="Ø"/>
            </a:pPr>
            <a:r>
              <a:rPr lang="es-MX" dirty="0"/>
              <a:t>Juego de rol (role </a:t>
            </a:r>
            <a:r>
              <a:rPr lang="es-MX" dirty="0" err="1"/>
              <a:t>play</a:t>
            </a:r>
            <a:r>
              <a:rPr lang="es-MX" dirty="0"/>
              <a:t>) </a:t>
            </a:r>
          </a:p>
          <a:p>
            <a:pPr>
              <a:buFont typeface="Wingdings" panose="05000000000000000000" pitchFamily="2" charset="2"/>
              <a:buChar char="Ø"/>
            </a:pPr>
            <a:r>
              <a:rPr lang="es-MX" dirty="0"/>
              <a:t>Improvisación </a:t>
            </a:r>
          </a:p>
          <a:p>
            <a:pPr>
              <a:buFont typeface="Wingdings" panose="05000000000000000000" pitchFamily="2" charset="2"/>
              <a:buChar char="Ø"/>
            </a:pPr>
            <a:r>
              <a:rPr lang="es-MX" dirty="0"/>
              <a:t>Pantomima </a:t>
            </a:r>
          </a:p>
          <a:p>
            <a:pPr marL="0" indent="0">
              <a:buNone/>
            </a:pPr>
            <a:r>
              <a:rPr lang="es-MX" dirty="0"/>
              <a:t>	</a:t>
            </a:r>
          </a:p>
          <a:p>
            <a:endParaRPr lang="es-MX" dirty="0"/>
          </a:p>
        </p:txBody>
      </p:sp>
      <p:pic>
        <p:nvPicPr>
          <p:cNvPr id="10242" name="Picture 2" descr="Wild Flowers - Pierre Bonnard en reproducción impresa o copia al óleo sobre  lien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1701800"/>
            <a:ext cx="26860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6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MX" sz="2400" b="1" dirty="0">
                <a:ea typeface="Calibri" panose="020F0502020204030204" pitchFamily="34" charset="0"/>
              </a:rPr>
            </a:br>
            <a:r>
              <a:rPr lang="es-MX" sz="2400" b="1" dirty="0"/>
              <a:t>UNIDAD III. LA EXPRESIÓN TEATRAL</a:t>
            </a:r>
            <a:endParaRPr lang="es-MX" sz="2400" dirty="0"/>
          </a:p>
        </p:txBody>
      </p:sp>
      <p:sp>
        <p:nvSpPr>
          <p:cNvPr id="3" name="Marcador de contenido 2"/>
          <p:cNvSpPr>
            <a:spLocks noGrp="1"/>
          </p:cNvSpPr>
          <p:nvPr>
            <p:ph idx="1"/>
          </p:nvPr>
        </p:nvSpPr>
        <p:spPr/>
        <p:txBody>
          <a:bodyPr>
            <a:normAutofit/>
          </a:bodyPr>
          <a:lstStyle/>
          <a:p>
            <a:pPr marL="0" indent="0">
              <a:buNone/>
            </a:pPr>
            <a:endParaRPr lang="es-MX" dirty="0"/>
          </a:p>
          <a:p>
            <a:pPr>
              <a:buFont typeface="Wingdings" panose="05000000000000000000" pitchFamily="2" charset="2"/>
              <a:buChar char="Ø"/>
            </a:pPr>
            <a:r>
              <a:rPr lang="es-MX" sz="1800" dirty="0"/>
              <a:t>Drama Creativo </a:t>
            </a:r>
          </a:p>
          <a:p>
            <a:pPr>
              <a:buFont typeface="Wingdings" panose="05000000000000000000" pitchFamily="2" charset="2"/>
              <a:buChar char="Ø"/>
            </a:pPr>
            <a:r>
              <a:rPr lang="es-MX" sz="1800" dirty="0"/>
              <a:t>Lectura Dramatizada </a:t>
            </a:r>
          </a:p>
          <a:p>
            <a:pPr>
              <a:buFont typeface="Wingdings" panose="05000000000000000000" pitchFamily="2" charset="2"/>
              <a:buChar char="Ø"/>
            </a:pPr>
            <a:r>
              <a:rPr lang="es-MX" sz="1800" dirty="0"/>
              <a:t> Teatro con máscaras </a:t>
            </a:r>
          </a:p>
          <a:p>
            <a:pPr>
              <a:buFont typeface="Wingdings" panose="05000000000000000000" pitchFamily="2" charset="2"/>
              <a:buChar char="Ø"/>
            </a:pPr>
            <a:r>
              <a:rPr lang="es-MX" sz="1800" dirty="0"/>
              <a:t>Títeres </a:t>
            </a:r>
          </a:p>
          <a:p>
            <a:pPr>
              <a:buFont typeface="Wingdings" panose="05000000000000000000" pitchFamily="2" charset="2"/>
              <a:buChar char="Ø"/>
            </a:pPr>
            <a:r>
              <a:rPr lang="es-MX" sz="1800" dirty="0"/>
              <a:t>Teatro </a:t>
            </a:r>
          </a:p>
          <a:p>
            <a:pPr>
              <a:buFont typeface="Wingdings" panose="05000000000000000000" pitchFamily="2" charset="2"/>
              <a:buChar char="Ø"/>
            </a:pPr>
            <a:r>
              <a:rPr lang="es-MX" sz="1800" dirty="0"/>
              <a:t>La expresión teatral dentro del preescolar </a:t>
            </a:r>
          </a:p>
          <a:p>
            <a:pPr marL="0" indent="0">
              <a:buNone/>
            </a:pPr>
            <a:r>
              <a:rPr lang="es-MX" dirty="0"/>
              <a:t>	</a:t>
            </a:r>
          </a:p>
        </p:txBody>
      </p:sp>
      <p:pic>
        <p:nvPicPr>
          <p:cNvPr id="11266" name="Picture 2" descr="Henri De Toulouse Lautrec Giclee Papel de Arte impresión Obras de Arte  Pinturas Reproducción de Carteles(Alfred Guigne) #XZZ: Amazon.es: Ho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1844824"/>
            <a:ext cx="2338437" cy="307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UNIDAD DE APRENDIZAJE I. </a:t>
            </a:r>
            <a:br>
              <a:rPr lang="es-MX" sz="3200" b="1" kern="1200" dirty="0">
                <a:solidFill>
                  <a:schemeClr val="tx1"/>
                </a:solidFill>
                <a:effectLst/>
                <a:latin typeface="+mn-lt"/>
                <a:ea typeface="+mn-ea"/>
                <a:cs typeface="+mn-cs"/>
              </a:rPr>
            </a:br>
            <a:r>
              <a:rPr lang="es-MX" sz="3200" b="1" dirty="0"/>
              <a:t>El teatro en la educación preescolar</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2761295875"/>
              </p:ext>
            </p:extLst>
          </p:nvPr>
        </p:nvGraphicFramePr>
        <p:xfrm>
          <a:off x="875945" y="1484784"/>
          <a:ext cx="10513168" cy="5177231"/>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r>
                        <a:rPr lang="es-MX" sz="2400" b="0" i="0" u="none" strike="noStrike" kern="1200" baseline="0" dirty="0">
                          <a:solidFill>
                            <a:schemeClr val="tx1"/>
                          </a:solidFill>
                          <a:latin typeface="+mn-lt"/>
                          <a:ea typeface="+mn-ea"/>
                          <a:cs typeface="+mn-cs"/>
                        </a:rPr>
                        <a:t>Esta unidad de aprendizaje tiene como finalidad reconocer el teatro como oportunidad del desarrollo artístico e integral en los seres humanos, para que el docente en formación lo perciba como parte importante de la educación preescolar, de tal manera que logre perfilar nuevas metodologías de enseñanza a través del arte que permitan de forma creativa, la exploración libre en los aspectos emocional, intelectual, social y académico de los niños y niñas. El esquema de contenidos pretende que el estudiante tenga como punto de partida sus experiencias teatrales desde un auto reconocimiento de sensaciones, emociones, sentimientos y aprendizajes previos. Para que pueda conocer los elementos del teatro y logre visualizarlo como una herramienta pedagógica que reúne todas las artes. </a:t>
                      </a:r>
                      <a:r>
                        <a:rPr lang="es-MX" sz="2400" b="1" kern="1200" dirty="0">
                          <a:solidFill>
                            <a:schemeClr val="tx1"/>
                          </a:solidFill>
                          <a:effectLst/>
                          <a:latin typeface="+mn-lt"/>
                          <a:ea typeface="+mn-ea"/>
                          <a:cs typeface="+mn-cs"/>
                        </a:rPr>
                        <a:t>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4258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                            Teatro</a:t>
            </a:r>
          </a:p>
        </p:txBody>
      </p:sp>
      <p:sp>
        <p:nvSpPr>
          <p:cNvPr id="3" name="Marcador de contenido 2"/>
          <p:cNvSpPr>
            <a:spLocks noGrp="1"/>
          </p:cNvSpPr>
          <p:nvPr>
            <p:ph idx="1"/>
          </p:nvPr>
        </p:nvSpPr>
        <p:spPr/>
        <p:txBody>
          <a:bodyPr>
            <a:normAutofit lnSpcReduction="10000"/>
          </a:bodyPr>
          <a:lstStyle/>
          <a:p>
            <a:r>
              <a:rPr lang="es-MX" dirty="0"/>
              <a:t>Conceptualmente podemos definir al teatro como una forma de expresión artística caracterizada por la representación de una historia por actores en vivo, frente a alguien, con el apoyo de recursos como son el texto dramático, la expresión corporal, una escenografía, música y luz, etc. </a:t>
            </a:r>
          </a:p>
          <a:p>
            <a:r>
              <a:rPr lang="es-MX" b="1" dirty="0"/>
              <a:t>La dramatización: </a:t>
            </a:r>
            <a:r>
              <a:rPr lang="es-MX" dirty="0"/>
              <a:t>Es parte fundamental del teatro, consiste en una representación de determinada situación o hecho, por ende, consiste en una serie de tareas que muestran acciones organizadas y que se realizan con el fin de representar algún aspecto de la vida cotidiana o de su entorno social y natural, son acciones integradas en un todo. Mediante una relación de armonía y orden entre la expresión oral y corporal en un tiempo y un espacio. </a:t>
            </a:r>
          </a:p>
        </p:txBody>
      </p:sp>
      <p:pic>
        <p:nvPicPr>
          <p:cNvPr id="4"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836" y="64835"/>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5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UNIDAD DE APRENDIZAJE II. </a:t>
            </a:r>
            <a:br>
              <a:rPr lang="es-MX" sz="3200" b="1" kern="1200" dirty="0">
                <a:solidFill>
                  <a:schemeClr val="tx1"/>
                </a:solidFill>
                <a:effectLst/>
                <a:latin typeface="+mn-lt"/>
                <a:ea typeface="+mn-ea"/>
                <a:cs typeface="+mn-cs"/>
              </a:rPr>
            </a:br>
            <a:r>
              <a:rPr lang="es-MX" sz="3200" b="1" dirty="0"/>
              <a:t>La apreciación teatral</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864788590"/>
              </p:ext>
            </p:extLst>
          </p:nvPr>
        </p:nvGraphicFramePr>
        <p:xfrm>
          <a:off x="875945" y="1484784"/>
          <a:ext cx="10513168" cy="5177231"/>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r>
                        <a:rPr lang="es-MX" sz="2400" b="0" i="0" u="none" strike="noStrike" kern="1200" baseline="0" dirty="0">
                          <a:solidFill>
                            <a:schemeClr val="tx1"/>
                          </a:solidFill>
                          <a:latin typeface="+mn-lt"/>
                          <a:ea typeface="+mn-ea"/>
                          <a:cs typeface="+mn-cs"/>
                        </a:rPr>
                        <a:t>Esta unidad tiene como finalidad brindar al estudiante información y experiencias significativas que promuevan el desarrollo de sus potencialidades en la apreciación del teatro como medio que contribuye a la comprensión del paisaje social y cultural dentro y fuera de su contexto, desde diversas actividades que lo oriente a la comprensión de la sensibilidad, las emociones, la identidad y la subjetividad. </a:t>
                      </a:r>
                    </a:p>
                    <a:p>
                      <a:r>
                        <a:rPr lang="es-MX" sz="2400" b="0" i="0" u="none" strike="noStrike" kern="1200" baseline="0" dirty="0">
                          <a:solidFill>
                            <a:schemeClr val="tx1"/>
                          </a:solidFill>
                          <a:latin typeface="+mn-lt"/>
                          <a:ea typeface="+mn-ea"/>
                          <a:cs typeface="+mn-cs"/>
                        </a:rPr>
                        <a:t>El desarrollo de los contenidos de esta unidad pretende lograr una profunda comprensión de la importancia de la apreciación teatral en el cumplimiento de los propósitos de la educación preescolar para el desarrollo de habilidades cognitivas y comunicativas en los niños y las niñas.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35133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368152"/>
          </a:xfrm>
        </p:spPr>
        <p:txBody>
          <a:bodyPr rtlCol="0">
            <a:noAutofit/>
          </a:bodyPr>
          <a:lstStyle/>
          <a:p>
            <a:pPr algn="ctr"/>
            <a:r>
              <a:rPr lang="es-MX" sz="3200" b="1" kern="1200" dirty="0">
                <a:solidFill>
                  <a:schemeClr val="tx1"/>
                </a:solidFill>
                <a:effectLst/>
                <a:latin typeface="+mn-lt"/>
                <a:ea typeface="+mn-ea"/>
                <a:cs typeface="+mn-cs"/>
              </a:rPr>
              <a:t>UNIDAD DE APRENDIZAJE III. </a:t>
            </a:r>
            <a:br>
              <a:rPr lang="es-MX" sz="3200" b="1" kern="1200" dirty="0">
                <a:solidFill>
                  <a:schemeClr val="tx1"/>
                </a:solidFill>
                <a:effectLst/>
                <a:latin typeface="+mn-lt"/>
                <a:ea typeface="+mn-ea"/>
                <a:cs typeface="+mn-cs"/>
              </a:rPr>
            </a:br>
            <a:r>
              <a:rPr lang="es-MX" sz="3200" b="1" dirty="0"/>
              <a:t>La expresión teatral</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15920103"/>
              </p:ext>
            </p:extLst>
          </p:nvPr>
        </p:nvGraphicFramePr>
        <p:xfrm>
          <a:off x="875945" y="1700808"/>
          <a:ext cx="10513168" cy="4392488"/>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4392488">
                <a:tc>
                  <a:txBody>
                    <a:bodyPr/>
                    <a:lstStyle/>
                    <a:p>
                      <a:pPr marL="0" marR="0" lvl="0" indent="0" algn="ctr" defTabSz="1218987" rtl="0" eaLnBrk="1" fontAlgn="auto" latinLnBrk="0" hangingPunct="1">
                        <a:lnSpc>
                          <a:spcPct val="100000"/>
                        </a:lnSpc>
                        <a:spcBef>
                          <a:spcPts val="0"/>
                        </a:spcBef>
                        <a:spcAft>
                          <a:spcPts val="600"/>
                        </a:spcAft>
                        <a:buClrTx/>
                        <a:buSzTx/>
                        <a:buFont typeface="Arial" panose="020B0604020202020204" pitchFamily="34" charset="0"/>
                        <a:buNone/>
                        <a:tabLst/>
                        <a:defRPr/>
                      </a:pPr>
                      <a:r>
                        <a:rPr lang="es-MX" sz="2400" b="0" i="0" u="none" strike="noStrike" kern="1200" baseline="0" dirty="0">
                          <a:solidFill>
                            <a:schemeClr val="tx1"/>
                          </a:solidFill>
                          <a:latin typeface="+mn-lt"/>
                          <a:ea typeface="+mn-ea"/>
                          <a:cs typeface="+mn-cs"/>
                        </a:rPr>
                        <a:t>En esta unidad de aprendizaje el estudiante realizará actividades de carácter práctico a través del uso creativo de la expresión, donde se aplicarán estrategias de enseñanza basadas en ejercicios teatrales y/o formas dramáticas como son: el juego simbólico, el juego dramático, el ejercicio dramático, el juego de rol (role </a:t>
                      </a:r>
                      <a:r>
                        <a:rPr lang="es-MX" sz="2400" b="0" i="0" u="none" strike="noStrike" kern="1200" baseline="0" dirty="0" err="1">
                          <a:solidFill>
                            <a:schemeClr val="tx1"/>
                          </a:solidFill>
                          <a:latin typeface="+mn-lt"/>
                          <a:ea typeface="+mn-ea"/>
                          <a:cs typeface="+mn-cs"/>
                        </a:rPr>
                        <a:t>play</a:t>
                      </a:r>
                      <a:r>
                        <a:rPr lang="es-MX" sz="2400" b="0" i="0" u="none" strike="noStrike" kern="1200" baseline="0" dirty="0">
                          <a:solidFill>
                            <a:schemeClr val="tx1"/>
                          </a:solidFill>
                          <a:latin typeface="+mn-lt"/>
                          <a:ea typeface="+mn-ea"/>
                          <a:cs typeface="+mn-cs"/>
                        </a:rPr>
                        <a:t>), la improvisación, la pantomima, el drama creativo, el teatro con máscaras, los títeres, el teatro, con la finalidad de representar ideas, sentimientos y sensaciones. Estas actividades de carácter práctico se pondrán en marcha en el </a:t>
                      </a:r>
                      <a:r>
                        <a:rPr lang="es-MX" sz="2400" b="0" i="1" u="none" strike="noStrike" kern="1200" baseline="0" dirty="0">
                          <a:solidFill>
                            <a:schemeClr val="tx1"/>
                          </a:solidFill>
                          <a:latin typeface="+mn-lt"/>
                          <a:ea typeface="+mn-ea"/>
                          <a:cs typeface="+mn-cs"/>
                        </a:rPr>
                        <a:t>diseño de situaciones didácticas </a:t>
                      </a:r>
                      <a:r>
                        <a:rPr lang="es-MX" sz="2400" b="0" i="0" u="none" strike="noStrike" kern="1200" baseline="0" dirty="0">
                          <a:solidFill>
                            <a:schemeClr val="tx1"/>
                          </a:solidFill>
                          <a:latin typeface="+mn-lt"/>
                          <a:ea typeface="+mn-ea"/>
                          <a:cs typeface="+mn-cs"/>
                        </a:rPr>
                        <a:t>que serán implementadas en su Jornada de Práctica Profesional para el desarrollo de la creatividad expresiva.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0888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678806646"/>
              </p:ext>
            </p:extLst>
          </p:nvPr>
        </p:nvGraphicFramePr>
        <p:xfrm>
          <a:off x="405780" y="1196753"/>
          <a:ext cx="11017225" cy="4672517"/>
        </p:xfrm>
        <a:graphic>
          <a:graphicData uri="http://schemas.openxmlformats.org/drawingml/2006/table">
            <a:tbl>
              <a:tblPr/>
              <a:tblGrid>
                <a:gridCol w="4091087">
                  <a:extLst>
                    <a:ext uri="{9D8B030D-6E8A-4147-A177-3AD203B41FA5}">
                      <a16:colId xmlns:a16="http://schemas.microsoft.com/office/drawing/2014/main" val="20000"/>
                    </a:ext>
                  </a:extLst>
                </a:gridCol>
                <a:gridCol w="3463069">
                  <a:extLst>
                    <a:ext uri="{9D8B030D-6E8A-4147-A177-3AD203B41FA5}">
                      <a16:colId xmlns:a16="http://schemas.microsoft.com/office/drawing/2014/main" val="20001"/>
                    </a:ext>
                  </a:extLst>
                </a:gridCol>
                <a:gridCol w="3463069">
                  <a:extLst>
                    <a:ext uri="{9D8B030D-6E8A-4147-A177-3AD203B41FA5}">
                      <a16:colId xmlns:a16="http://schemas.microsoft.com/office/drawing/2014/main" val="20002"/>
                    </a:ext>
                  </a:extLst>
                </a:gridCol>
              </a:tblGrid>
              <a:tr h="495579">
                <a:tc rowSpan="2">
                  <a:txBody>
                    <a:bodyPr/>
                    <a:lstStyle/>
                    <a:p>
                      <a:pPr algn="ctr" rtl="0" fontAlgn="base"/>
                      <a:r>
                        <a:rPr lang="es-MX" sz="1600" b="1" i="0" dirty="0">
                          <a:solidFill>
                            <a:srgbClr val="FFFFFF"/>
                          </a:solidFill>
                          <a:effectLst/>
                          <a:latin typeface="Century Gothic" panose="020B0502020202020204" pitchFamily="34" charset="0"/>
                        </a:rPr>
                        <a:t>Criterios de evaluación  por Unidad</a:t>
                      </a:r>
                      <a:r>
                        <a:rPr lang="es-MX" sz="1000" b="0" i="0" dirty="0">
                          <a:effectLst/>
                          <a:latin typeface="Arial" panose="020B0604020202020204" pitchFamily="34" charset="0"/>
                        </a:rPr>
                        <a:t> </a:t>
                      </a:r>
                      <a:endParaRPr lang="es-MX"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600" b="1" i="0" dirty="0">
                          <a:solidFill>
                            <a:srgbClr val="FFFFFF"/>
                          </a:solidFill>
                          <a:effectLst/>
                          <a:latin typeface="Century Gothic" panose="020B0502020202020204" pitchFamily="34" charset="0"/>
                        </a:rPr>
                        <a:t>Porcentajes de Evaluación</a:t>
                      </a:r>
                      <a:r>
                        <a:rPr lang="es-MX" sz="1600" b="0" i="0" dirty="0">
                          <a:effectLst/>
                          <a:latin typeface="Century Gothic" panose="020B0502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rgbClr val="3811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381114"/>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0000"/>
                  </a:ext>
                </a:extLst>
              </a:tr>
              <a:tr h="436223">
                <a:tc vMerge="1">
                  <a:txBody>
                    <a:bodyPr/>
                    <a:lstStyle/>
                    <a:p>
                      <a:endParaRPr lang="es-MX"/>
                    </a:p>
                  </a:txBody>
                  <a:tcPr/>
                </a:tc>
                <a:tc>
                  <a:txBody>
                    <a:bodyPr/>
                    <a:lstStyle/>
                    <a:p>
                      <a:pPr algn="ctr" rtl="0" fontAlgn="base"/>
                      <a:r>
                        <a:rPr lang="es-MX" sz="1600" b="1" i="0" dirty="0">
                          <a:solidFill>
                            <a:srgbClr val="FFFFFF"/>
                          </a:solidFill>
                          <a:effectLst/>
                          <a:latin typeface="Century Gothic" panose="020B0502020202020204" pitchFamily="34" charset="0"/>
                        </a:rPr>
                        <a:t>Formativa</a:t>
                      </a:r>
                      <a:r>
                        <a:rPr lang="es-MX" sz="1600" b="0" i="0" dirty="0">
                          <a:effectLst/>
                          <a:latin typeface="Century Gothic" panose="020B0502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rgbClr val="F010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F01014"/>
                      </a:solidFill>
                      <a:prstDash val="solid"/>
                      <a:round/>
                      <a:headEnd type="none" w="med" len="med"/>
                      <a:tailEnd type="none" w="med" len="med"/>
                    </a:lnB>
                    <a:solidFill>
                      <a:srgbClr val="C00000"/>
                    </a:solidFill>
                  </a:tcPr>
                </a:tc>
                <a:tc>
                  <a:txBody>
                    <a:bodyPr/>
                    <a:lstStyle/>
                    <a:p>
                      <a:pPr algn="ctr" rtl="0" fontAlgn="base"/>
                      <a:r>
                        <a:rPr lang="es-MX" sz="1400" b="1" i="0" dirty="0" err="1">
                          <a:solidFill>
                            <a:srgbClr val="FFFFFF"/>
                          </a:solidFill>
                          <a:effectLst/>
                          <a:latin typeface="Century Gothic" panose="020B0502020202020204" pitchFamily="34" charset="0"/>
                        </a:rPr>
                        <a:t>Sumativa</a:t>
                      </a:r>
                      <a:r>
                        <a:rPr lang="es-MX" sz="1000" b="0" i="0" dirty="0">
                          <a:effectLst/>
                          <a:latin typeface="Arial" panose="020B0604020202020204" pitchFamily="34" charset="0"/>
                        </a:rPr>
                        <a:t> </a:t>
                      </a:r>
                      <a:endParaRPr lang="es-MX" b="0" i="0" dirty="0">
                        <a:effectLst/>
                      </a:endParaRPr>
                    </a:p>
                  </a:txBody>
                  <a:tcPr anchor="ctr">
                    <a:lnL w="9525" cap="flat" cmpd="sng" algn="ctr">
                      <a:solidFill>
                        <a:srgbClr val="F01014"/>
                      </a:solidFill>
                      <a:prstDash val="solid"/>
                      <a:round/>
                      <a:headEnd type="none" w="med" len="med"/>
                      <a:tailEnd type="none" w="med" len="med"/>
                    </a:lnL>
                    <a:lnR w="9525" cap="flat" cmpd="sng" algn="ctr">
                      <a:solidFill>
                        <a:srgbClr val="0814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081414"/>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526554">
                <a:tc>
                  <a:txBody>
                    <a:bodyPr/>
                    <a:lstStyle/>
                    <a:p>
                      <a:pPr algn="just" rtl="0" fontAlgn="base"/>
                      <a:r>
                        <a:rPr lang="es-MX" sz="1600" b="0" i="0" dirty="0">
                          <a:effectLst/>
                          <a:latin typeface="Century Gothic" panose="020B0502020202020204" pitchFamily="34" charset="0"/>
                        </a:rPr>
                        <a:t>Participación  </a:t>
                      </a:r>
                    </a:p>
                  </a:txBody>
                  <a:tcPr anchor="ctr">
                    <a:lnL w="9525" cap="flat" cmpd="sng" algn="ctr">
                      <a:solidFill>
                        <a:srgbClr val="781314"/>
                      </a:solidFill>
                      <a:prstDash val="solid"/>
                      <a:round/>
                      <a:headEnd type="none" w="med" len="med"/>
                      <a:tailEnd type="none" w="med" len="med"/>
                    </a:lnL>
                    <a:lnR w="9525" cap="flat" cmpd="sng" algn="ctr">
                      <a:solidFill>
                        <a:srgbClr val="78131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81314"/>
                      </a:solidFill>
                      <a:prstDash val="solid"/>
                      <a:round/>
                      <a:headEnd type="none" w="med" len="med"/>
                      <a:tailEnd type="none" w="med" len="med"/>
                    </a:lnB>
                  </a:tcPr>
                </a:tc>
                <a:tc>
                  <a:txBody>
                    <a:bodyPr/>
                    <a:lstStyle/>
                    <a:p>
                      <a:pPr algn="ctr" rtl="0" fontAlgn="base"/>
                      <a:endParaRPr lang="es-MX" sz="1600" b="0" i="0" dirty="0">
                        <a:effectLst/>
                      </a:endParaRPr>
                    </a:p>
                  </a:txBody>
                  <a:tcPr anchor="ctr">
                    <a:lnL w="9525" cap="flat" cmpd="sng" algn="ctr">
                      <a:solidFill>
                        <a:srgbClr val="781314"/>
                      </a:solidFill>
                      <a:prstDash val="solid"/>
                      <a:round/>
                      <a:headEnd type="none" w="med" len="med"/>
                      <a:tailEnd type="none" w="med" len="med"/>
                    </a:lnL>
                    <a:lnR w="9525" cap="flat" cmpd="sng" algn="ctr">
                      <a:solidFill>
                        <a:srgbClr val="681414"/>
                      </a:solidFill>
                      <a:prstDash val="solid"/>
                      <a:round/>
                      <a:headEnd type="none" w="med" len="med"/>
                      <a:tailEnd type="none" w="med" len="med"/>
                    </a:lnR>
                    <a:lnT w="9525" cap="flat" cmpd="sng" algn="ctr">
                      <a:solidFill>
                        <a:srgbClr val="F01014"/>
                      </a:solidFill>
                      <a:prstDash val="solid"/>
                      <a:round/>
                      <a:headEnd type="none" w="med" len="med"/>
                      <a:tailEnd type="none" w="med" len="med"/>
                    </a:lnT>
                    <a:lnB w="9525" cap="flat" cmpd="sng" algn="ctr">
                      <a:solidFill>
                        <a:srgbClr val="6814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 10%</a:t>
                      </a:r>
                    </a:p>
                  </a:txBody>
                  <a:tcPr anchor="ctr">
                    <a:lnL w="9525" cap="flat" cmpd="sng" algn="ctr">
                      <a:solidFill>
                        <a:srgbClr val="681414"/>
                      </a:solidFill>
                      <a:prstDash val="solid"/>
                      <a:round/>
                      <a:headEnd type="none" w="med" len="med"/>
                      <a:tailEnd type="none" w="med" len="med"/>
                    </a:lnL>
                    <a:lnR w="9525" cap="flat" cmpd="sng" algn="ctr">
                      <a:solidFill>
                        <a:srgbClr val="C01914"/>
                      </a:solidFill>
                      <a:prstDash val="solid"/>
                      <a:round/>
                      <a:headEnd type="none" w="med" len="med"/>
                      <a:tailEnd type="none" w="med" len="med"/>
                    </a:lnR>
                    <a:lnT w="9525" cap="flat" cmpd="sng" algn="ctr">
                      <a:solidFill>
                        <a:srgbClr val="081414"/>
                      </a:solidFill>
                      <a:prstDash val="solid"/>
                      <a:round/>
                      <a:headEnd type="none" w="med" len="med"/>
                      <a:tailEnd type="none" w="med" len="med"/>
                    </a:lnT>
                    <a:lnB w="9525" cap="flat" cmpd="sng" algn="ctr">
                      <a:solidFill>
                        <a:srgbClr val="C01914"/>
                      </a:solidFill>
                      <a:prstDash val="solid"/>
                      <a:round/>
                      <a:headEnd type="none" w="med" len="med"/>
                      <a:tailEnd type="none" w="med" len="med"/>
                    </a:lnB>
                  </a:tcPr>
                </a:tc>
                <a:extLst>
                  <a:ext uri="{0D108BD9-81ED-4DB2-BD59-A6C34878D82A}">
                    <a16:rowId xmlns:a16="http://schemas.microsoft.com/office/drawing/2014/main" val="10002"/>
                  </a:ext>
                </a:extLst>
              </a:tr>
              <a:tr h="1903521">
                <a:tc>
                  <a:txBody>
                    <a:bodyPr/>
                    <a:lstStyle/>
                    <a:p>
                      <a:pPr algn="ctr" rtl="0" fontAlgn="base"/>
                      <a:r>
                        <a:rPr lang="es-MX" sz="1800" b="0" i="0" dirty="0">
                          <a:effectLst/>
                          <a:latin typeface="+mj-lt"/>
                        </a:rPr>
                        <a:t>Trabajos </a:t>
                      </a:r>
                    </a:p>
                    <a:p>
                      <a:pPr algn="just" rtl="0" fontAlgn="base"/>
                      <a:r>
                        <a:rPr lang="es-MX" sz="1800" b="0" i="0" dirty="0">
                          <a:effectLst/>
                          <a:latin typeface="+mj-lt"/>
                        </a:rPr>
                        <a:t>Ensayos </a:t>
                      </a:r>
                    </a:p>
                    <a:p>
                      <a:pPr algn="just" rtl="0" fontAlgn="base"/>
                      <a:r>
                        <a:rPr lang="es-MX" sz="1800" b="0" i="0" dirty="0">
                          <a:effectLst/>
                          <a:latin typeface="+mj-lt"/>
                        </a:rPr>
                        <a:t>Cuadros de doble entrada </a:t>
                      </a:r>
                    </a:p>
                    <a:p>
                      <a:pPr algn="just" rtl="0" fontAlgn="base"/>
                      <a:r>
                        <a:rPr lang="es-MX" sz="1800" b="0" i="0" dirty="0">
                          <a:effectLst/>
                          <a:latin typeface="+mj-lt"/>
                        </a:rPr>
                        <a:t>Mapas conceptuales  </a:t>
                      </a:r>
                    </a:p>
                    <a:p>
                      <a:pPr algn="just" rtl="0" fontAlgn="base"/>
                      <a:r>
                        <a:rPr lang="es-MX" sz="1800" b="0" i="0" dirty="0">
                          <a:effectLst/>
                          <a:latin typeface="+mj-lt"/>
                        </a:rPr>
                        <a:t>Exámenes  </a:t>
                      </a:r>
                    </a:p>
                    <a:p>
                      <a:pPr algn="just" rtl="0" fontAlgn="base"/>
                      <a:r>
                        <a:rPr lang="es-MX" sz="1800" b="0" i="0" dirty="0">
                          <a:effectLst/>
                          <a:latin typeface="+mj-lt"/>
                        </a:rPr>
                        <a:t>Práctica docente </a:t>
                      </a:r>
                    </a:p>
                  </a:txBody>
                  <a:tcPr anchor="ctr">
                    <a:lnL w="9525" cap="flat" cmpd="sng" algn="ctr">
                      <a:solidFill>
                        <a:srgbClr val="681414"/>
                      </a:solidFill>
                      <a:prstDash val="solid"/>
                      <a:round/>
                      <a:headEnd type="none" w="med" len="med"/>
                      <a:tailEnd type="none" w="med" len="med"/>
                    </a:lnL>
                    <a:lnR w="9525" cap="flat" cmpd="sng" algn="ctr">
                      <a:solidFill>
                        <a:srgbClr val="681414"/>
                      </a:solidFill>
                      <a:prstDash val="solid"/>
                      <a:round/>
                      <a:headEnd type="none" w="med" len="med"/>
                      <a:tailEnd type="none" w="med" len="med"/>
                    </a:lnR>
                    <a:lnT w="9525" cap="flat" cmpd="sng" algn="ctr">
                      <a:solidFill>
                        <a:srgbClr val="781314"/>
                      </a:solidFill>
                      <a:prstDash val="solid"/>
                      <a:round/>
                      <a:headEnd type="none" w="med" len="med"/>
                      <a:tailEnd type="none" w="med" len="med"/>
                    </a:lnT>
                    <a:lnB w="9525" cap="flat" cmpd="sng" algn="ctr">
                      <a:solidFill>
                        <a:srgbClr val="681414"/>
                      </a:solidFill>
                      <a:prstDash val="solid"/>
                      <a:round/>
                      <a:headEnd type="none" w="med" len="med"/>
                      <a:tailEnd type="none" w="med" len="med"/>
                    </a:lnB>
                  </a:tcPr>
                </a:tc>
                <a:tc>
                  <a:txBody>
                    <a:bodyPr/>
                    <a:lstStyle/>
                    <a:p>
                      <a:pPr algn="ctr" rtl="0" fontAlgn="base"/>
                      <a:r>
                        <a:rPr lang="es-MX" sz="1100" b="0" i="0" dirty="0">
                          <a:effectLst/>
                          <a:latin typeface="Calibri" panose="020F0502020204030204" pitchFamily="34" charset="0"/>
                        </a:rPr>
                        <a:t> </a:t>
                      </a:r>
                    </a:p>
                  </a:txBody>
                  <a:tcPr anchor="ctr">
                    <a:lnL w="9525" cap="flat" cmpd="sng" algn="ctr">
                      <a:solidFill>
                        <a:srgbClr val="681414"/>
                      </a:solidFill>
                      <a:prstDash val="solid"/>
                      <a:round/>
                      <a:headEnd type="none" w="med" len="med"/>
                      <a:tailEnd type="none" w="med" len="med"/>
                    </a:lnL>
                    <a:lnR w="9525" cap="flat" cmpd="sng" algn="ctr">
                      <a:solidFill>
                        <a:srgbClr val="B81814"/>
                      </a:solidFill>
                      <a:prstDash val="solid"/>
                      <a:round/>
                      <a:headEnd type="none" w="med" len="med"/>
                      <a:tailEnd type="none" w="med" len="med"/>
                    </a:lnR>
                    <a:lnT w="9525" cap="flat" cmpd="sng" algn="ctr">
                      <a:solidFill>
                        <a:srgbClr val="681414"/>
                      </a:solidFill>
                      <a:prstDash val="solid"/>
                      <a:round/>
                      <a:headEnd type="none" w="med" len="med"/>
                      <a:tailEnd type="none" w="med" len="med"/>
                    </a:lnT>
                    <a:lnB w="9525" cap="flat" cmpd="sng" algn="ctr">
                      <a:solidFill>
                        <a:srgbClr val="B818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40% </a:t>
                      </a:r>
                      <a:endParaRPr lang="es-MX" sz="2000" b="0" i="0" dirty="0">
                        <a:effectLst/>
                      </a:endParaRPr>
                    </a:p>
                  </a:txBody>
                  <a:tcPr anchor="ctr">
                    <a:lnL w="9525" cap="flat" cmpd="sng" algn="ctr">
                      <a:solidFill>
                        <a:srgbClr val="B81814"/>
                      </a:solidFill>
                      <a:prstDash val="solid"/>
                      <a:round/>
                      <a:headEnd type="none" w="med" len="med"/>
                      <a:tailEnd type="none" w="med" len="med"/>
                    </a:lnL>
                    <a:lnR w="9525" cap="flat" cmpd="sng" algn="ctr">
                      <a:solidFill>
                        <a:srgbClr val="D01814"/>
                      </a:solidFill>
                      <a:prstDash val="solid"/>
                      <a:round/>
                      <a:headEnd type="none" w="med" len="med"/>
                      <a:tailEnd type="none" w="med" len="med"/>
                    </a:lnR>
                    <a:lnT w="9525" cap="flat" cmpd="sng" algn="ctr">
                      <a:solidFill>
                        <a:srgbClr val="C01914"/>
                      </a:solidFill>
                      <a:prstDash val="solid"/>
                      <a:round/>
                      <a:headEnd type="none" w="med" len="med"/>
                      <a:tailEnd type="none" w="med" len="med"/>
                    </a:lnT>
                    <a:lnB w="9525" cap="flat" cmpd="sng" algn="ctr">
                      <a:solidFill>
                        <a:srgbClr val="D01814"/>
                      </a:solidFill>
                      <a:prstDash val="solid"/>
                      <a:round/>
                      <a:headEnd type="none" w="med" len="med"/>
                      <a:tailEnd type="none" w="med" len="med"/>
                    </a:lnB>
                  </a:tcPr>
                </a:tc>
                <a:extLst>
                  <a:ext uri="{0D108BD9-81ED-4DB2-BD59-A6C34878D82A}">
                    <a16:rowId xmlns:a16="http://schemas.microsoft.com/office/drawing/2014/main" val="10003"/>
                  </a:ext>
                </a:extLst>
              </a:tr>
              <a:tr h="526554">
                <a:tc>
                  <a:txBody>
                    <a:bodyPr/>
                    <a:lstStyle/>
                    <a:p>
                      <a:pPr algn="just" rtl="0" fontAlgn="base"/>
                      <a:r>
                        <a:rPr lang="es-MX" sz="2000" b="0" i="0" dirty="0">
                          <a:effectLst/>
                          <a:latin typeface="Calibri" panose="020F0502020204030204" pitchFamily="34" charset="0"/>
                        </a:rPr>
                        <a:t>Portafolio </a:t>
                      </a:r>
                    </a:p>
                    <a:p>
                      <a:pPr algn="just" rtl="0" fontAlgn="base"/>
                      <a:r>
                        <a:rPr lang="es-MX" sz="2000" b="0" i="0" dirty="0">
                          <a:effectLst/>
                          <a:latin typeface="Calibri" panose="020F0502020204030204" pitchFamily="34" charset="0"/>
                        </a:rPr>
                        <a:t>Trabajo de unidad 45%</a:t>
                      </a:r>
                    </a:p>
                    <a:p>
                      <a:pPr algn="just" rtl="0" fontAlgn="base"/>
                      <a:r>
                        <a:rPr lang="es-MX" sz="2000" b="0" i="0" dirty="0">
                          <a:effectLst/>
                          <a:latin typeface="Calibri" panose="020F0502020204030204" pitchFamily="34" charset="0"/>
                        </a:rPr>
                        <a:t>Auto evaluación 2%</a:t>
                      </a:r>
                    </a:p>
                    <a:p>
                      <a:pPr algn="just" rtl="0" fontAlgn="base"/>
                      <a:r>
                        <a:rPr lang="es-MX" sz="2000" b="0" i="0" dirty="0">
                          <a:effectLst/>
                          <a:latin typeface="Calibri" panose="020F0502020204030204" pitchFamily="34" charset="0"/>
                        </a:rPr>
                        <a:t>Coevaluación 3%</a:t>
                      </a:r>
                      <a:endParaRPr lang="es-MX" sz="2000" b="0" i="0" dirty="0">
                        <a:effectLst/>
                      </a:endParaRPr>
                    </a:p>
                  </a:txBody>
                  <a:tcPr anchor="ctr">
                    <a:lnL w="9525" cap="flat" cmpd="sng" algn="ctr">
                      <a:solidFill>
                        <a:srgbClr val="E81514"/>
                      </a:solidFill>
                      <a:prstDash val="solid"/>
                      <a:round/>
                      <a:headEnd type="none" w="med" len="med"/>
                      <a:tailEnd type="none" w="med" len="med"/>
                    </a:lnL>
                    <a:lnR w="9525" cap="flat" cmpd="sng" algn="ctr">
                      <a:solidFill>
                        <a:srgbClr val="E81514"/>
                      </a:solidFill>
                      <a:prstDash val="solid"/>
                      <a:round/>
                      <a:headEnd type="none" w="med" len="med"/>
                      <a:tailEnd type="none" w="med" len="med"/>
                    </a:lnR>
                    <a:lnT w="9525" cap="flat" cmpd="sng" algn="ctr">
                      <a:solidFill>
                        <a:srgbClr val="681414"/>
                      </a:solidFill>
                      <a:prstDash val="solid"/>
                      <a:round/>
                      <a:headEnd type="none" w="med" len="med"/>
                      <a:tailEnd type="none" w="med" len="med"/>
                    </a:lnT>
                    <a:lnB w="9525" cap="flat" cmpd="sng" algn="ctr">
                      <a:solidFill>
                        <a:srgbClr val="E81514"/>
                      </a:solidFill>
                      <a:prstDash val="solid"/>
                      <a:round/>
                      <a:headEnd type="none" w="med" len="med"/>
                      <a:tailEnd type="none" w="med" len="med"/>
                    </a:lnB>
                  </a:tcPr>
                </a:tc>
                <a:tc>
                  <a:txBody>
                    <a:bodyPr/>
                    <a:lstStyle/>
                    <a:p>
                      <a:pPr algn="ctr" rtl="0" fontAlgn="base"/>
                      <a:r>
                        <a:rPr lang="es-MX" sz="1100" b="0" i="0" dirty="0">
                          <a:effectLst/>
                          <a:latin typeface="Calibri" panose="020F0502020204030204" pitchFamily="34" charset="0"/>
                        </a:rPr>
                        <a:t> </a:t>
                      </a:r>
                    </a:p>
                  </a:txBody>
                  <a:tcPr anchor="ctr">
                    <a:lnL w="9525" cap="flat" cmpd="sng" algn="ctr">
                      <a:solidFill>
                        <a:srgbClr val="E81514"/>
                      </a:solidFill>
                      <a:prstDash val="solid"/>
                      <a:round/>
                      <a:headEnd type="none" w="med" len="med"/>
                      <a:tailEnd type="none" w="med" len="med"/>
                    </a:lnL>
                    <a:lnR w="9525" cap="flat" cmpd="sng" algn="ctr">
                      <a:solidFill>
                        <a:srgbClr val="881814"/>
                      </a:solidFill>
                      <a:prstDash val="solid"/>
                      <a:round/>
                      <a:headEnd type="none" w="med" len="med"/>
                      <a:tailEnd type="none" w="med" len="med"/>
                    </a:lnR>
                    <a:lnT w="9525" cap="flat" cmpd="sng" algn="ctr">
                      <a:solidFill>
                        <a:srgbClr val="B81814"/>
                      </a:solidFill>
                      <a:prstDash val="solid"/>
                      <a:round/>
                      <a:headEnd type="none" w="med" len="med"/>
                      <a:tailEnd type="none" w="med" len="med"/>
                    </a:lnT>
                    <a:lnB w="9525" cap="flat" cmpd="sng" algn="ctr">
                      <a:solidFill>
                        <a:srgbClr val="8818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50% </a:t>
                      </a:r>
                      <a:endParaRPr lang="es-MX" sz="2000" b="0" i="0" dirty="0">
                        <a:effectLst/>
                      </a:endParaRPr>
                    </a:p>
                  </a:txBody>
                  <a:tcPr anchor="ctr">
                    <a:lnL w="9525" cap="flat" cmpd="sng" algn="ctr">
                      <a:solidFill>
                        <a:srgbClr val="881814"/>
                      </a:solidFill>
                      <a:prstDash val="solid"/>
                      <a:round/>
                      <a:headEnd type="none" w="med" len="med"/>
                      <a:tailEnd type="none" w="med" len="med"/>
                    </a:lnL>
                    <a:lnR w="9525" cap="flat" cmpd="sng" algn="ctr">
                      <a:solidFill>
                        <a:srgbClr val="E01714"/>
                      </a:solidFill>
                      <a:prstDash val="solid"/>
                      <a:round/>
                      <a:headEnd type="none" w="med" len="med"/>
                      <a:tailEnd type="none" w="med" len="med"/>
                    </a:lnR>
                    <a:lnT w="9525" cap="flat" cmpd="sng" algn="ctr">
                      <a:solidFill>
                        <a:srgbClr val="D01814"/>
                      </a:solidFill>
                      <a:prstDash val="solid"/>
                      <a:round/>
                      <a:headEnd type="none" w="med" len="med"/>
                      <a:tailEnd type="none" w="med" len="med"/>
                    </a:lnT>
                    <a:lnB w="9525" cap="flat" cmpd="sng" algn="ctr">
                      <a:solidFill>
                        <a:srgbClr val="E01714"/>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9"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844" y="4985792"/>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5319292"/>
              </p:ext>
            </p:extLst>
          </p:nvPr>
        </p:nvGraphicFramePr>
        <p:xfrm>
          <a:off x="1053852" y="855456"/>
          <a:ext cx="10441159" cy="3832572"/>
        </p:xfrm>
        <a:graphic>
          <a:graphicData uri="http://schemas.openxmlformats.org/drawingml/2006/table">
            <a:tbl>
              <a:tblPr/>
              <a:tblGrid>
                <a:gridCol w="4073298">
                  <a:extLst>
                    <a:ext uri="{9D8B030D-6E8A-4147-A177-3AD203B41FA5}">
                      <a16:colId xmlns:a16="http://schemas.microsoft.com/office/drawing/2014/main" val="20000"/>
                    </a:ext>
                  </a:extLst>
                </a:gridCol>
                <a:gridCol w="2934908">
                  <a:extLst>
                    <a:ext uri="{9D8B030D-6E8A-4147-A177-3AD203B41FA5}">
                      <a16:colId xmlns:a16="http://schemas.microsoft.com/office/drawing/2014/main" val="20001"/>
                    </a:ext>
                  </a:extLst>
                </a:gridCol>
                <a:gridCol w="3432953">
                  <a:extLst>
                    <a:ext uri="{9D8B030D-6E8A-4147-A177-3AD203B41FA5}">
                      <a16:colId xmlns:a16="http://schemas.microsoft.com/office/drawing/2014/main" val="20002"/>
                    </a:ext>
                  </a:extLst>
                </a:gridCol>
              </a:tblGrid>
              <a:tr h="866494">
                <a:tc>
                  <a:txBody>
                    <a:bodyPr/>
                    <a:lstStyle/>
                    <a:p>
                      <a:pPr algn="ctr" rtl="0" fontAlgn="base"/>
                      <a:r>
                        <a:rPr lang="es-MX" sz="1600" b="1" i="0" dirty="0">
                          <a:solidFill>
                            <a:srgbClr val="FFFFFF"/>
                          </a:solidFill>
                          <a:effectLst/>
                          <a:latin typeface="+mj-lt"/>
                        </a:rPr>
                        <a:t>Criterios de evaluación  Semestral por curso</a:t>
                      </a:r>
                      <a:r>
                        <a:rPr lang="es-MX" sz="1600" b="0" i="0" dirty="0">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600" b="1" i="0">
                          <a:solidFill>
                            <a:srgbClr val="FFFFFF"/>
                          </a:solidFill>
                          <a:effectLst/>
                          <a:latin typeface="+mj-lt"/>
                        </a:rPr>
                        <a:t>Porcentajes de Evaluación</a:t>
                      </a:r>
                      <a:r>
                        <a:rPr lang="es-MX" sz="1600" b="0" i="0">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rgbClr val="E0D9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E0D9C3"/>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0000"/>
                  </a:ext>
                </a:extLst>
              </a:tr>
              <a:tr h="1666336">
                <a:tc>
                  <a:txBody>
                    <a:bodyPr/>
                    <a:lstStyle/>
                    <a:p>
                      <a:pPr algn="just" rtl="0" fontAlgn="base"/>
                      <a:r>
                        <a:rPr lang="es-MX" sz="1600" b="0" i="0" dirty="0">
                          <a:effectLst/>
                          <a:latin typeface="+mj-lt"/>
                        </a:rPr>
                        <a:t>Evaluación global (trabajo semestral) </a:t>
                      </a:r>
                    </a:p>
                  </a:txBody>
                  <a:tcPr anchor="ctr">
                    <a:lnL w="9525" cap="flat" cmpd="sng" algn="ctr">
                      <a:solidFill>
                        <a:srgbClr val="58DAC3"/>
                      </a:solidFill>
                      <a:prstDash val="solid"/>
                      <a:round/>
                      <a:headEnd type="none" w="med" len="med"/>
                      <a:tailEnd type="none" w="med" len="med"/>
                    </a:lnL>
                    <a:lnR w="9525" cap="flat" cmpd="sng" algn="ctr">
                      <a:solidFill>
                        <a:srgbClr val="58DAC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8DAC3"/>
                      </a:solidFill>
                      <a:prstDash val="solid"/>
                      <a:round/>
                      <a:headEnd type="none" w="med" len="med"/>
                      <a:tailEnd type="none" w="med" len="med"/>
                    </a:lnB>
                  </a:tcPr>
                </a:tc>
                <a:tc>
                  <a:txBody>
                    <a:bodyPr/>
                    <a:lstStyle/>
                    <a:p>
                      <a:pPr algn="ctr" rtl="0" fontAlgn="base"/>
                      <a:r>
                        <a:rPr lang="es-MX" sz="1600" b="0" i="0" dirty="0">
                          <a:effectLst/>
                          <a:latin typeface="+mj-lt"/>
                        </a:rPr>
                        <a:t>Argumentos </a:t>
                      </a:r>
                    </a:p>
                  </a:txBody>
                  <a:tcPr anchor="ctr">
                    <a:lnL w="9525" cap="flat" cmpd="sng" algn="ctr">
                      <a:solidFill>
                        <a:srgbClr val="58DAC3"/>
                      </a:solidFill>
                      <a:prstDash val="solid"/>
                      <a:round/>
                      <a:headEnd type="none" w="med" len="med"/>
                      <a:tailEnd type="none" w="med" len="med"/>
                    </a:lnL>
                    <a:lnR w="9525" cap="flat" cmpd="sng" algn="ctr">
                      <a:solidFill>
                        <a:srgbClr val="E0D9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E0D9C3"/>
                      </a:solidFill>
                      <a:prstDash val="solid"/>
                      <a:round/>
                      <a:headEnd type="none" w="med" len="med"/>
                      <a:tailEnd type="none" w="med" len="med"/>
                    </a:lnB>
                  </a:tcPr>
                </a:tc>
                <a:tc>
                  <a:txBody>
                    <a:bodyPr/>
                    <a:lstStyle/>
                    <a:p>
                      <a:pPr algn="ctr" rtl="0" fontAlgn="base"/>
                      <a:r>
                        <a:rPr lang="es-MX" sz="1600" b="0" i="0">
                          <a:effectLst/>
                          <a:latin typeface="+mj-lt"/>
                        </a:rPr>
                        <a:t>50% </a:t>
                      </a:r>
                    </a:p>
                  </a:txBody>
                  <a:tcPr anchor="ctr">
                    <a:lnL w="9525" cap="flat" cmpd="sng" algn="ctr">
                      <a:solidFill>
                        <a:srgbClr val="E0D9C3"/>
                      </a:solidFill>
                      <a:prstDash val="solid"/>
                      <a:round/>
                      <a:headEnd type="none" w="med" len="med"/>
                      <a:tailEnd type="none" w="med" len="med"/>
                    </a:lnL>
                    <a:lnR w="9525" cap="flat" cmpd="sng" algn="ctr">
                      <a:solidFill>
                        <a:srgbClr val="F0D8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F0D8C3"/>
                      </a:solidFill>
                      <a:prstDash val="solid"/>
                      <a:round/>
                      <a:headEnd type="none" w="med" len="med"/>
                      <a:tailEnd type="none" w="med" len="med"/>
                    </a:lnB>
                  </a:tcPr>
                </a:tc>
                <a:extLst>
                  <a:ext uri="{0D108BD9-81ED-4DB2-BD59-A6C34878D82A}">
                    <a16:rowId xmlns:a16="http://schemas.microsoft.com/office/drawing/2014/main" val="10001"/>
                  </a:ext>
                </a:extLst>
              </a:tr>
              <a:tr h="1299742">
                <a:tc>
                  <a:txBody>
                    <a:bodyPr/>
                    <a:lstStyle/>
                    <a:p>
                      <a:pPr algn="just" rtl="0" fontAlgn="base"/>
                      <a:r>
                        <a:rPr lang="es-MX" sz="1600" b="0" i="0" dirty="0">
                          <a:effectLst/>
                          <a:latin typeface="+mj-lt"/>
                        </a:rPr>
                        <a:t>Evaluación Final  </a:t>
                      </a:r>
                    </a:p>
                  </a:txBody>
                  <a:tcPr anchor="ctr">
                    <a:lnL w="9525" cap="flat" cmpd="sng" algn="ctr">
                      <a:solidFill>
                        <a:srgbClr val="08D9C3"/>
                      </a:solidFill>
                      <a:prstDash val="solid"/>
                      <a:round/>
                      <a:headEnd type="none" w="med" len="med"/>
                      <a:tailEnd type="none" w="med" len="med"/>
                    </a:lnL>
                    <a:lnR w="9525" cap="flat" cmpd="sng" algn="ctr">
                      <a:solidFill>
                        <a:srgbClr val="08D9C3"/>
                      </a:solidFill>
                      <a:prstDash val="solid"/>
                      <a:round/>
                      <a:headEnd type="none" w="med" len="med"/>
                      <a:tailEnd type="none" w="med" len="med"/>
                    </a:lnR>
                    <a:lnT w="9525" cap="flat" cmpd="sng" algn="ctr">
                      <a:solidFill>
                        <a:srgbClr val="58DAC3"/>
                      </a:solidFill>
                      <a:prstDash val="solid"/>
                      <a:round/>
                      <a:headEnd type="none" w="med" len="med"/>
                      <a:tailEnd type="none" w="med" len="med"/>
                    </a:lnT>
                    <a:lnB w="9525" cap="flat" cmpd="sng" algn="ctr">
                      <a:solidFill>
                        <a:srgbClr val="08D9C3"/>
                      </a:solidFill>
                      <a:prstDash val="solid"/>
                      <a:round/>
                      <a:headEnd type="none" w="med" len="med"/>
                      <a:tailEnd type="none" w="med" len="med"/>
                    </a:lnB>
                  </a:tcPr>
                </a:tc>
                <a:tc>
                  <a:txBody>
                    <a:bodyPr/>
                    <a:lstStyle/>
                    <a:p>
                      <a:pPr algn="ctr" rtl="0" fontAlgn="base"/>
                      <a:r>
                        <a:rPr lang="es-MX" sz="1600" b="0" i="0" dirty="0">
                          <a:effectLst/>
                          <a:latin typeface="+mj-lt"/>
                        </a:rPr>
                        <a:t>Evidencia semestral 50% </a:t>
                      </a:r>
                    </a:p>
                    <a:p>
                      <a:pPr algn="ctr" rtl="0" fontAlgn="base"/>
                      <a:r>
                        <a:rPr lang="es-MX" sz="1600" b="0" i="0" dirty="0">
                          <a:effectLst/>
                          <a:latin typeface="+mj-lt"/>
                        </a:rPr>
                        <a:t>Unidades 50% </a:t>
                      </a:r>
                    </a:p>
                  </a:txBody>
                  <a:tcPr anchor="ctr">
                    <a:lnL w="9525" cap="flat" cmpd="sng" algn="ctr">
                      <a:solidFill>
                        <a:srgbClr val="08D9C3"/>
                      </a:solidFill>
                      <a:prstDash val="solid"/>
                      <a:round/>
                      <a:headEnd type="none" w="med" len="med"/>
                      <a:tailEnd type="none" w="med" len="med"/>
                    </a:lnL>
                    <a:lnR w="9525" cap="flat" cmpd="sng" algn="ctr">
                      <a:solidFill>
                        <a:srgbClr val="78D8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78D8C3"/>
                      </a:solidFill>
                      <a:prstDash val="solid"/>
                      <a:round/>
                      <a:headEnd type="none" w="med" len="med"/>
                      <a:tailEnd type="none" w="med" len="med"/>
                    </a:lnB>
                  </a:tcPr>
                </a:tc>
                <a:tc>
                  <a:txBody>
                    <a:bodyPr/>
                    <a:lstStyle/>
                    <a:p>
                      <a:pPr algn="ctr" rtl="0" fontAlgn="base"/>
                      <a:r>
                        <a:rPr lang="es-MX" sz="1600" b="0" i="0" dirty="0">
                          <a:effectLst/>
                          <a:latin typeface="+mj-lt"/>
                        </a:rPr>
                        <a:t> </a:t>
                      </a:r>
                    </a:p>
                  </a:txBody>
                  <a:tcPr anchor="ctr">
                    <a:lnL w="9525" cap="flat" cmpd="sng" algn="ctr">
                      <a:solidFill>
                        <a:srgbClr val="78D8C3"/>
                      </a:solidFill>
                      <a:prstDash val="solid"/>
                      <a:round/>
                      <a:headEnd type="none" w="med" len="med"/>
                      <a:tailEnd type="none" w="med" len="med"/>
                    </a:lnL>
                    <a:lnR w="9525" cap="flat" cmpd="sng" algn="ctr">
                      <a:solidFill>
                        <a:srgbClr val="A0DAC3"/>
                      </a:solidFill>
                      <a:prstDash val="solid"/>
                      <a:round/>
                      <a:headEnd type="none" w="med" len="med"/>
                      <a:tailEnd type="none" w="med" len="med"/>
                    </a:lnR>
                    <a:lnT w="9525" cap="flat" cmpd="sng" algn="ctr">
                      <a:solidFill>
                        <a:srgbClr val="F0D8C3"/>
                      </a:solidFill>
                      <a:prstDash val="solid"/>
                      <a:round/>
                      <a:headEnd type="none" w="med" len="med"/>
                      <a:tailEnd type="none" w="med" len="med"/>
                    </a:lnT>
                    <a:lnB w="9525" cap="flat" cmpd="sng" algn="ctr">
                      <a:solidFill>
                        <a:srgbClr val="A0DAC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1558153" y="2771742"/>
            <a:ext cx="22761846" cy="50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s-MX"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chemeClr val="tx1"/>
              </a:solidFill>
              <a:effectLst/>
              <a:latin typeface="Arial" panose="020B0604020202020204" pitchFamily="34" charset="0"/>
            </a:endParaRPr>
          </a:p>
        </p:txBody>
      </p:sp>
      <p:pic>
        <p:nvPicPr>
          <p:cNvPr id="4"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2076" y="3645024"/>
            <a:ext cx="3212976"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2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772" y="476672"/>
            <a:ext cx="11449272" cy="5509200"/>
          </a:xfrm>
          <a:prstGeom prst="rect">
            <a:avLst/>
          </a:prstGeom>
        </p:spPr>
        <p:txBody>
          <a:bodyPr wrap="square">
            <a:spAutoFit/>
          </a:bodyPr>
          <a:lstStyle/>
          <a:p>
            <a:pPr algn="just" fontAlgn="base"/>
            <a:endParaRPr lang="es-MX" sz="2000" dirty="0">
              <a:solidFill>
                <a:srgbClr val="000000"/>
              </a:solidFill>
              <a:latin typeface="Arial" panose="020B0604020202020204" pitchFamily="34" charset="0"/>
            </a:endParaRPr>
          </a:p>
          <a:p>
            <a:pPr algn="just" fontAlgn="base"/>
            <a:endParaRPr lang="es-MX" sz="2000" dirty="0">
              <a:solidFill>
                <a:srgbClr val="000000"/>
              </a:solidFill>
              <a:latin typeface="Arial" panose="020B0604020202020204" pitchFamily="34" charset="0"/>
            </a:endParaRPr>
          </a:p>
          <a:p>
            <a:pPr fontAlgn="base"/>
            <a:r>
              <a:rPr lang="es-MX" b="1" dirty="0"/>
              <a:t>                                              PUNTOS IMPORTANTES</a:t>
            </a:r>
            <a:endParaRPr lang="es-MX" dirty="0">
              <a:solidFill>
                <a:srgbClr val="000000"/>
              </a:solidFill>
              <a:latin typeface="Arial" panose="020B0604020202020204" pitchFamily="34" charset="0"/>
            </a:endParaRPr>
          </a:p>
          <a:p>
            <a:pPr fontAlgn="base"/>
            <a:endParaRPr lang="es-MX" dirty="0">
              <a:solidFill>
                <a:srgbClr val="000000"/>
              </a:solidFill>
              <a:latin typeface="Arial" panose="020B0604020202020204" pitchFamily="34" charset="0"/>
            </a:endParaRPr>
          </a:p>
          <a:p>
            <a:pPr algn="just" fontAlgn="base"/>
            <a:r>
              <a:rPr lang="es-MX" sz="2000" dirty="0">
                <a:solidFill>
                  <a:schemeClr val="tx1">
                    <a:lumMod val="75000"/>
                  </a:schemeClr>
                </a:solidFill>
                <a:latin typeface="Arial" panose="020B0604020202020204" pitchFamily="34" charset="0"/>
              </a:rPr>
              <a:t>El estudiante tendrá derecho a la acreditación del curso cuando asista por lo mínimo un 85% del tiempo establecido del mismo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Para tener derecho a ser promediado el 50% de su trabajo de unidad deberá obtener calificación mínima aprobatoria de 6 de acuerdo con el Plan de estudios 2018.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buena actitud, disposición y respeto serán factor determinante para la aprobación de los cursos.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acreditación de cada unidad de aprendizaje, no será condición para que el estudiante tenga derecho a la evaluación global.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Las alumnas que reprueben semestre deberán presentar la EVIDENCIA FINAL para tener derecho al examen de regularización.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máxima calificación que se le otorgará al examen extraordinario será de 8.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falta se registrara por hora (45 min) Atendiendo a las horas clases presenciales  que se señala en cada curso (4 o 6 </a:t>
            </a:r>
            <a:r>
              <a:rPr lang="es-MX" sz="2000" dirty="0" err="1">
                <a:solidFill>
                  <a:schemeClr val="tx1">
                    <a:lumMod val="75000"/>
                  </a:schemeClr>
                </a:solidFill>
                <a:latin typeface="Arial" panose="020B0604020202020204" pitchFamily="34" charset="0"/>
              </a:rPr>
              <a:t>Hrs</a:t>
            </a:r>
            <a:r>
              <a:rPr lang="es-MX" sz="2000" dirty="0">
                <a:solidFill>
                  <a:schemeClr val="tx1">
                    <a:lumMod val="75000"/>
                  </a:schemeClr>
                </a:solidFill>
                <a:latin typeface="Arial" panose="020B0604020202020204" pitchFamily="34" charset="0"/>
              </a:rPr>
              <a:t>.)  </a:t>
            </a:r>
            <a:endParaRPr lang="es-MX" sz="2000" dirty="0">
              <a:solidFill>
                <a:schemeClr val="tx1">
                  <a:lumMod val="75000"/>
                </a:schemeClr>
              </a:solidFill>
              <a:latin typeface="Segoe UI" panose="020B0502040204020203" pitchFamily="34" charset="0"/>
            </a:endParaRPr>
          </a:p>
          <a:p>
            <a:pPr algn="just" fontAlgn="base"/>
            <a:r>
              <a:rPr lang="es-MX" sz="2000" dirty="0">
                <a:solidFill>
                  <a:srgbClr val="000000"/>
                </a:solidFill>
                <a:latin typeface="Arial" panose="020B0604020202020204" pitchFamily="34" charset="0"/>
              </a:rPr>
              <a:t> </a:t>
            </a:r>
            <a:endParaRPr lang="es-MX" sz="2000" b="0" i="0" dirty="0">
              <a:solidFill>
                <a:srgbClr val="000000"/>
              </a:solidFill>
              <a:effectLst/>
              <a:latin typeface="Segoe UI" panose="020B0502040204020203" pitchFamily="34" charset="0"/>
            </a:endParaRPr>
          </a:p>
        </p:txBody>
      </p:sp>
      <p:pic>
        <p:nvPicPr>
          <p:cNvPr id="3"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2884" y="534583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1764" y="188640"/>
            <a:ext cx="3600400" cy="46474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s-ES" sz="4000" dirty="0"/>
          </a:p>
          <a:p>
            <a:pPr algn="ctr"/>
            <a:r>
              <a:rPr lang="es-ES" sz="4000" dirty="0"/>
              <a:t>Horario</a:t>
            </a:r>
          </a:p>
          <a:p>
            <a:pPr algn="ctr"/>
            <a:r>
              <a:rPr lang="es-ES" sz="4000" dirty="0"/>
              <a:t>de clase</a:t>
            </a:r>
          </a:p>
          <a:p>
            <a:pPr algn="ctr"/>
            <a:endParaRPr lang="es-ES" sz="4000" dirty="0"/>
          </a:p>
          <a:p>
            <a:pPr algn="ctr"/>
            <a:endParaRPr lang="es-ES" sz="4000" dirty="0"/>
          </a:p>
          <a:p>
            <a:endParaRPr lang="es-ES" dirty="0"/>
          </a:p>
          <a:p>
            <a:endParaRPr lang="es-ES" dirty="0"/>
          </a:p>
          <a:p>
            <a:endParaRPr lang="es-ES" dirty="0"/>
          </a:p>
          <a:p>
            <a:endParaRPr lang="es-ES" dirty="0"/>
          </a:p>
        </p:txBody>
      </p:sp>
      <p:sp>
        <p:nvSpPr>
          <p:cNvPr id="7" name="CuadroTexto 6"/>
          <p:cNvSpPr txBox="1"/>
          <p:nvPr/>
        </p:nvSpPr>
        <p:spPr>
          <a:xfrm>
            <a:off x="4510236" y="980728"/>
            <a:ext cx="7560840"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5400" dirty="0"/>
              <a:t>Lunes 3-A 12:30  14:00</a:t>
            </a:r>
          </a:p>
          <a:p>
            <a:endParaRPr lang="es-ES" sz="5400" dirty="0"/>
          </a:p>
          <a:p>
            <a:r>
              <a:rPr lang="es-ES" sz="5400" dirty="0"/>
              <a:t>VIERNES 3-A 9:15 10:45</a:t>
            </a:r>
          </a:p>
        </p:txBody>
      </p:sp>
      <p:pic>
        <p:nvPicPr>
          <p:cNvPr id="2" name="Imagen 1" descr="File:Reloj fla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52" y="3068960"/>
            <a:ext cx="3645024" cy="3645024"/>
          </a:xfrm>
          <a:prstGeom prst="rect">
            <a:avLst/>
          </a:prstGeom>
        </p:spPr>
      </p:pic>
      <p:pic>
        <p:nvPicPr>
          <p:cNvPr id="6" name="Picture 2" descr="Máscaras de teatro clipart. Dibujos animados descargar gratis. | Creaz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4772" y="4337720"/>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21804" y="1052736"/>
            <a:ext cx="6120680" cy="507831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5400" b="1" dirty="0"/>
              <a:t>Firma de acuerdos establecidos por docente y alumnos</a:t>
            </a:r>
          </a:p>
          <a:p>
            <a:endParaRPr lang="es-ES" sz="5400" dirty="0"/>
          </a:p>
        </p:txBody>
      </p:sp>
      <p:pic>
        <p:nvPicPr>
          <p:cNvPr id="2" name="Picture 2" descr="Toulouse-Lautrec y el espíritu de Montmartre&quot;: el París más bohemio en  CaixaForum Madrid - Nob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1844824"/>
            <a:ext cx="3960447" cy="26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7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0" y="116632"/>
            <a:ext cx="12071076" cy="1397000"/>
          </a:xfrm>
        </p:spPr>
        <p:txBody>
          <a:bodyPr rtlCol="0">
            <a:normAutofit/>
          </a:bodyPr>
          <a:lstStyle/>
          <a:p>
            <a:pPr algn="ctr"/>
            <a:r>
              <a:rPr lang="es-MX" sz="5400" b="1" dirty="0"/>
              <a:t>Asignatura/Curso</a:t>
            </a:r>
            <a:br>
              <a:rPr lang="es-MX" sz="5400" b="1" dirty="0"/>
            </a:br>
            <a:r>
              <a:rPr lang="es-MX" sz="2200" dirty="0">
                <a:latin typeface="Times New Roman" panose="02020603050405020304" pitchFamily="18" charset="0"/>
              </a:rPr>
              <a:t>Trayecto formativo:</a:t>
            </a:r>
            <a:br>
              <a:rPr lang="es-MX" sz="2200" dirty="0">
                <a:latin typeface="Times New Roman" panose="02020603050405020304" pitchFamily="18" charset="0"/>
              </a:rPr>
            </a:br>
            <a:r>
              <a:rPr lang="es-MX" sz="2200" dirty="0">
                <a:solidFill>
                  <a:schemeClr val="tx1">
                    <a:lumMod val="50000"/>
                  </a:schemeClr>
                </a:solidFill>
                <a:latin typeface="Times New Roman" panose="02020603050405020304" pitchFamily="18" charset="0"/>
              </a:rPr>
              <a:t> </a:t>
            </a:r>
            <a:r>
              <a:rPr lang="es-MX" sz="2200" b="1" dirty="0">
                <a:solidFill>
                  <a:schemeClr val="tx1">
                    <a:lumMod val="50000"/>
                  </a:schemeClr>
                </a:solidFill>
                <a:latin typeface="Times New Roman" panose="02020603050405020304" pitchFamily="18" charset="0"/>
              </a:rPr>
              <a:t>Formación para la enseñanza y el aprendizaje</a:t>
            </a:r>
            <a:endParaRPr lang="es-ES" sz="2200" dirty="0">
              <a:solidFill>
                <a:schemeClr val="tx1">
                  <a:lumMod val="50000"/>
                </a:schemeClr>
              </a:solidFill>
            </a:endParaRPr>
          </a:p>
        </p:txBody>
      </p:sp>
      <p:sp>
        <p:nvSpPr>
          <p:cNvPr id="14" name="Marcador de posición de contenido 13"/>
          <p:cNvSpPr>
            <a:spLocks noGrp="1"/>
          </p:cNvSpPr>
          <p:nvPr>
            <p:ph idx="1"/>
          </p:nvPr>
        </p:nvSpPr>
        <p:spPr>
          <a:xfrm>
            <a:off x="1049576" y="1701800"/>
            <a:ext cx="4185015" cy="1727200"/>
          </a:xfrm>
        </p:spPr>
        <p:style>
          <a:lnRef idx="2">
            <a:schemeClr val="dk1">
              <a:shade val="50000"/>
            </a:schemeClr>
          </a:lnRef>
          <a:fillRef idx="1">
            <a:schemeClr val="dk1"/>
          </a:fillRef>
          <a:effectRef idx="0">
            <a:schemeClr val="dk1"/>
          </a:effectRef>
          <a:fontRef idx="minor">
            <a:schemeClr val="lt1"/>
          </a:fontRef>
        </p:style>
        <p:txBody>
          <a:bodyPr rtlCol="0">
            <a:normAutofit fontScale="92500" lnSpcReduction="10000"/>
          </a:bodyPr>
          <a:lstStyle/>
          <a:p>
            <a:endParaRPr lang="es-MX" sz="5400" dirty="0"/>
          </a:p>
          <a:p>
            <a:r>
              <a:rPr lang="es-MX" sz="5400" dirty="0"/>
              <a:t>   </a:t>
            </a:r>
            <a:r>
              <a:rPr lang="es-MX" sz="5400" dirty="0">
                <a:solidFill>
                  <a:schemeClr val="tx2"/>
                </a:solidFill>
              </a:rPr>
              <a:t> </a:t>
            </a:r>
            <a:r>
              <a:rPr lang="es-MX" sz="5400" b="1" dirty="0">
                <a:solidFill>
                  <a:schemeClr val="bg1"/>
                </a:solidFill>
              </a:rPr>
              <a:t>Teatro</a:t>
            </a:r>
            <a:r>
              <a:rPr lang="es-MX" sz="5400" b="1" dirty="0">
                <a:solidFill>
                  <a:schemeClr val="tx2"/>
                </a:solidFill>
              </a:rPr>
              <a:t> </a:t>
            </a:r>
            <a:endParaRPr lang="es-ES" sz="5400" dirty="0">
              <a:solidFill>
                <a:schemeClr val="tx2"/>
              </a:solidFill>
            </a:endParaRPr>
          </a:p>
        </p:txBody>
      </p:sp>
      <p:sp>
        <p:nvSpPr>
          <p:cNvPr id="5" name="Marcador de posición de contenido 13"/>
          <p:cNvSpPr txBox="1">
            <a:spLocks/>
          </p:cNvSpPr>
          <p:nvPr/>
        </p:nvSpPr>
        <p:spPr>
          <a:xfrm>
            <a:off x="5914392" y="1701800"/>
            <a:ext cx="4185015"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lt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lt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lt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9pPr>
          </a:lstStyle>
          <a:p>
            <a:pPr marL="0" indent="0" algn="ctr">
              <a:buNone/>
            </a:pPr>
            <a:r>
              <a:rPr lang="es-ES" sz="5400" dirty="0">
                <a:solidFill>
                  <a:schemeClr val="bg1"/>
                </a:solidFill>
              </a:rPr>
              <a:t>6to Semestre</a:t>
            </a:r>
          </a:p>
        </p:txBody>
      </p:sp>
      <p:sp>
        <p:nvSpPr>
          <p:cNvPr id="6" name="Marcador de posición de contenido 13"/>
          <p:cNvSpPr txBox="1">
            <a:spLocks/>
          </p:cNvSpPr>
          <p:nvPr/>
        </p:nvSpPr>
        <p:spPr>
          <a:xfrm>
            <a:off x="1341884" y="4149080"/>
            <a:ext cx="5400600" cy="216024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lt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lt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lt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9pPr>
          </a:lstStyle>
          <a:p>
            <a:pPr marL="0" indent="0">
              <a:buNone/>
            </a:pPr>
            <a:r>
              <a:rPr lang="es-ES" sz="5400" dirty="0"/>
              <a:t>Horas: 4</a:t>
            </a:r>
          </a:p>
          <a:p>
            <a:pPr marL="0" indent="0">
              <a:buNone/>
            </a:pPr>
            <a:r>
              <a:rPr lang="es-ES" sz="5400" dirty="0"/>
              <a:t>Créditos: 4.5 </a:t>
            </a:r>
          </a:p>
        </p:txBody>
      </p:sp>
      <p:pic>
        <p:nvPicPr>
          <p:cNvPr id="5122" name="Picture 2" descr="Máscaras de teatro clipart. Dibujos animados descargar gratis.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3367411"/>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a:r>
              <a:rPr lang="es-MX" b="1" dirty="0"/>
              <a:t>Asignaturas/cursos  antecedentes </a:t>
            </a:r>
            <a:endParaRPr lang="es-ES" b="1" dirty="0"/>
          </a:p>
        </p:txBody>
      </p:sp>
      <p:graphicFrame>
        <p:nvGraphicFramePr>
          <p:cNvPr id="4" name="Marcador de posición de contenido 3" descr="Lista vertical de viñetas" title="SmartArt"/>
          <p:cNvGraphicFramePr>
            <a:graphicFrameLocks noGrp="1"/>
          </p:cNvGraphicFramePr>
          <p:nvPr>
            <p:ph sz="half" idx="1"/>
            <p:extLst>
              <p:ext uri="{D42A27DB-BD31-4B8C-83A1-F6EECF244321}">
                <p14:modId xmlns:p14="http://schemas.microsoft.com/office/powerpoint/2010/main" val="2590179519"/>
              </p:ext>
            </p:extLst>
          </p:nvPr>
        </p:nvGraphicFramePr>
        <p:xfrm>
          <a:off x="1117600" y="1701800"/>
          <a:ext cx="8577212"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Máscaras de teatro clipart. Dibujos animados descargar gratis.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10836" y="4760752"/>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197868" y="1196752"/>
            <a:ext cx="993710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solidFill>
                <a:schemeClr val="bg1"/>
              </a:solidFill>
            </a:endParaRPr>
          </a:p>
        </p:txBody>
      </p:sp>
      <p:sp>
        <p:nvSpPr>
          <p:cNvPr id="7" name="Rectángulo 6"/>
          <p:cNvSpPr/>
          <p:nvPr/>
        </p:nvSpPr>
        <p:spPr>
          <a:xfrm>
            <a:off x="1485900" y="1412776"/>
            <a:ext cx="6384800" cy="461665"/>
          </a:xfrm>
          <a:prstGeom prst="rect">
            <a:avLst/>
          </a:prstGeom>
        </p:spPr>
        <p:txBody>
          <a:bodyPr wrap="square">
            <a:spAutoFit/>
          </a:bodyPr>
          <a:lstStyle/>
          <a:p>
            <a:r>
              <a:rPr lang="es-MX" b="1" dirty="0">
                <a:latin typeface="Times New Roman" panose="02020603050405020304" pitchFamily="18" charset="0"/>
              </a:rPr>
              <a:t>Atención a la diversidad </a:t>
            </a:r>
            <a:endParaRPr lang="es-MX" dirty="0"/>
          </a:p>
        </p:txBody>
      </p:sp>
      <p:sp>
        <p:nvSpPr>
          <p:cNvPr id="11" name="Rectángulo 10"/>
          <p:cNvSpPr/>
          <p:nvPr/>
        </p:nvSpPr>
        <p:spPr>
          <a:xfrm>
            <a:off x="1197868" y="2780928"/>
            <a:ext cx="6408337" cy="461665"/>
          </a:xfrm>
          <a:prstGeom prst="rect">
            <a:avLst/>
          </a:prstGeom>
        </p:spPr>
        <p:txBody>
          <a:bodyPr wrap="square">
            <a:spAutoFit/>
          </a:bodyPr>
          <a:lstStyle/>
          <a:p>
            <a:r>
              <a:rPr lang="es-MX" b="1" dirty="0">
                <a:latin typeface="Times New Roman" panose="02020603050405020304" pitchFamily="18" charset="0"/>
              </a:rPr>
              <a:t>Educación Inclusiva. </a:t>
            </a:r>
            <a:endParaRPr lang="es-MX" dirty="0"/>
          </a:p>
        </p:txBody>
      </p:sp>
      <p:sp>
        <p:nvSpPr>
          <p:cNvPr id="13" name="Rectángulo 12"/>
          <p:cNvSpPr/>
          <p:nvPr/>
        </p:nvSpPr>
        <p:spPr>
          <a:xfrm>
            <a:off x="1197868" y="3155776"/>
            <a:ext cx="6275815" cy="461665"/>
          </a:xfrm>
          <a:prstGeom prst="rect">
            <a:avLst/>
          </a:prstGeom>
        </p:spPr>
        <p:txBody>
          <a:bodyPr wrap="square">
            <a:spAutoFit/>
          </a:bodyPr>
          <a:lstStyle/>
          <a:p>
            <a:r>
              <a:rPr lang="es-MX" b="1" dirty="0">
                <a:latin typeface="Times New Roman" panose="02020603050405020304" pitchFamily="18" charset="0"/>
              </a:rPr>
              <a:t>               Literatura infantil,</a:t>
            </a:r>
            <a:endParaRPr lang="es-MX" dirty="0"/>
          </a:p>
        </p:txBody>
      </p:sp>
      <p:sp>
        <p:nvSpPr>
          <p:cNvPr id="14" name="Rectángulo 13"/>
          <p:cNvSpPr/>
          <p:nvPr/>
        </p:nvSpPr>
        <p:spPr>
          <a:xfrm>
            <a:off x="5485111" y="3198168"/>
            <a:ext cx="1295547" cy="461665"/>
          </a:xfrm>
          <a:prstGeom prst="rect">
            <a:avLst/>
          </a:prstGeom>
        </p:spPr>
        <p:txBody>
          <a:bodyPr wrap="none">
            <a:spAutoFit/>
          </a:bodyPr>
          <a:lstStyle/>
          <a:p>
            <a:r>
              <a:rPr lang="es-MX" b="1" dirty="0">
                <a:latin typeface="Times New Roman" panose="02020603050405020304" pitchFamily="18" charset="0"/>
              </a:rPr>
              <a:t>Música,</a:t>
            </a:r>
            <a:r>
              <a:rPr lang="es-MX" b="1" dirty="0">
                <a:solidFill>
                  <a:srgbClr val="000000"/>
                </a:solidFill>
                <a:latin typeface="Times New Roman" panose="02020603050405020304" pitchFamily="18" charset="0"/>
              </a:rPr>
              <a:t> </a:t>
            </a:r>
            <a:endParaRPr lang="es-MX" dirty="0"/>
          </a:p>
        </p:txBody>
      </p:sp>
      <p:sp>
        <p:nvSpPr>
          <p:cNvPr id="15" name="Rectángulo 14"/>
          <p:cNvSpPr/>
          <p:nvPr/>
        </p:nvSpPr>
        <p:spPr>
          <a:xfrm>
            <a:off x="7606205" y="3021876"/>
            <a:ext cx="2952703" cy="830997"/>
          </a:xfrm>
          <a:prstGeom prst="rect">
            <a:avLst/>
          </a:prstGeom>
        </p:spPr>
        <p:txBody>
          <a:bodyPr wrap="square">
            <a:spAutoFit/>
          </a:bodyPr>
          <a:lstStyle/>
          <a:p>
            <a:r>
              <a:rPr lang="es-MX" b="1" dirty="0">
                <a:latin typeface="Times New Roman" panose="02020603050405020304" pitchFamily="18" charset="0"/>
              </a:rPr>
              <a:t>Expresión corporal y danza</a:t>
            </a:r>
            <a:r>
              <a:rPr lang="es-MX" b="1" dirty="0">
                <a:solidFill>
                  <a:srgbClr val="000000"/>
                </a:solidFill>
                <a:latin typeface="Times New Roman" panose="02020603050405020304" pitchFamily="18" charset="0"/>
              </a:rPr>
              <a:t>. </a:t>
            </a:r>
            <a:endParaRPr lang="es-MX" dirty="0"/>
          </a:p>
        </p:txBody>
      </p:sp>
      <p:pic>
        <p:nvPicPr>
          <p:cNvPr id="2056" name="Picture 8" descr="10 Mejores obras de arte de Vincent Van Gogh - 10obrasdeart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267" y="4221088"/>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s 25 mejores obras de Vincent van gogh • Arte.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556" y="3687327"/>
            <a:ext cx="21812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bras maestras que podemos contemplar sin ir al museo | El Viajero | EL PAÍ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75" y="3852873"/>
            <a:ext cx="2223774" cy="27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alvador Dalí: 11 pinturas memorables del genio del surrealismo - Cultura  G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548680"/>
            <a:ext cx="7272808" cy="552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5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5820" y="332656"/>
            <a:ext cx="10157354" cy="892944"/>
          </a:xfrm>
        </p:spPr>
        <p:txBody>
          <a:bodyPr rtlCol="0">
            <a:normAutofit/>
          </a:bodyPr>
          <a:lstStyle/>
          <a:p>
            <a:pPr algn="ctr" rtl="0"/>
            <a:r>
              <a:rPr lang="es-ES" sz="5400" b="1" dirty="0"/>
              <a:t>Propósito</a:t>
            </a:r>
          </a:p>
        </p:txBody>
      </p:sp>
      <p:sp>
        <p:nvSpPr>
          <p:cNvPr id="3" name="Marcador de contenido 2"/>
          <p:cNvSpPr>
            <a:spLocks noGrp="1"/>
          </p:cNvSpPr>
          <p:nvPr>
            <p:ph sz="half" idx="1"/>
          </p:nvPr>
        </p:nvSpPr>
        <p:spPr/>
        <p:txBody>
          <a:bodyPr>
            <a:normAutofit fontScale="92500"/>
          </a:bodyPr>
          <a:lstStyle/>
          <a:p>
            <a:r>
              <a:rPr lang="es-MX" dirty="0"/>
              <a:t>El curso Teatro, forma parte del trayecto formativo </a:t>
            </a:r>
            <a:r>
              <a:rPr lang="es-MX" i="1" dirty="0"/>
              <a:t>Formación para la enseñanza y el aprendizaje</a:t>
            </a:r>
            <a:r>
              <a:rPr lang="es-MX" dirty="0"/>
              <a:t>, de la Licenciatura en Educación Preescolar con un valor curricular de 4.5 créditos. Tiene como propósito, ofrecer herramientas teórico metodológicas para el estudio y práctica del teatro como expresión artística que favorece el desarrollo integral y armónico del estudiante. </a:t>
            </a:r>
          </a:p>
        </p:txBody>
      </p:sp>
      <p:pic>
        <p:nvPicPr>
          <p:cNvPr id="6148" name="Picture 4" descr="Impresionismo: características, obras y artistas más importantes - Cultura  G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52" y="1723015"/>
            <a:ext cx="4858717" cy="35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1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309" y="76200"/>
            <a:ext cx="10157354" cy="976536"/>
          </a:xfrm>
        </p:spPr>
        <p:txBody>
          <a:bodyPr rtlCol="0">
            <a:normAutofit/>
          </a:bodyPr>
          <a:lstStyle/>
          <a:p>
            <a:pPr algn="ctr"/>
            <a:r>
              <a:rPr lang="es-MX" b="1" dirty="0"/>
              <a:t>Descripción del curso</a:t>
            </a:r>
            <a:endParaRPr lang="es-ES" b="1" dirty="0"/>
          </a:p>
        </p:txBody>
      </p:sp>
      <p:graphicFrame>
        <p:nvGraphicFramePr>
          <p:cNvPr id="8" name="Tabla 7"/>
          <p:cNvGraphicFramePr>
            <a:graphicFrameLocks noGrp="1"/>
          </p:cNvGraphicFramePr>
          <p:nvPr>
            <p:extLst>
              <p:ext uri="{D42A27DB-BD31-4B8C-83A1-F6EECF244321}">
                <p14:modId xmlns:p14="http://schemas.microsoft.com/office/powerpoint/2010/main" val="2437984006"/>
              </p:ext>
            </p:extLst>
          </p:nvPr>
        </p:nvGraphicFramePr>
        <p:xfrm>
          <a:off x="765820" y="1052736"/>
          <a:ext cx="10369152" cy="5194554"/>
        </p:xfrm>
        <a:graphic>
          <a:graphicData uri="http://schemas.openxmlformats.org/drawingml/2006/table">
            <a:tbl>
              <a:tblPr>
                <a:tableStyleId>{69012ECD-51FC-41F1-AA8D-1B2483CD663E}</a:tableStyleId>
              </a:tblPr>
              <a:tblGrid>
                <a:gridCol w="10369152">
                  <a:extLst>
                    <a:ext uri="{9D8B030D-6E8A-4147-A177-3AD203B41FA5}">
                      <a16:colId xmlns:a16="http://schemas.microsoft.com/office/drawing/2014/main" val="3747772951"/>
                    </a:ext>
                  </a:extLst>
                </a:gridCol>
              </a:tblGrid>
              <a:tr h="3942676">
                <a:tc>
                  <a:txBody>
                    <a:bodyPr/>
                    <a:lstStyle/>
                    <a:p>
                      <a:pPr algn="ctr"/>
                      <a:endParaRPr lang="es-MX" sz="900" kern="1200" dirty="0">
                        <a:solidFill>
                          <a:schemeClr val="tx1"/>
                        </a:solidFill>
                        <a:effectLst/>
                        <a:latin typeface="+mn-lt"/>
                        <a:ea typeface="+mn-ea"/>
                        <a:cs typeface="+mn-cs"/>
                      </a:endParaRPr>
                    </a:p>
                    <a:p>
                      <a:pPr>
                        <a:lnSpc>
                          <a:spcPct val="107000"/>
                        </a:lnSpc>
                        <a:spcAft>
                          <a:spcPts val="0"/>
                        </a:spcAft>
                      </a:pPr>
                      <a:r>
                        <a:rPr lang="es-MX" sz="2400" b="0" i="0" u="none" strike="noStrike" kern="1200" baseline="0" dirty="0">
                          <a:solidFill>
                            <a:schemeClr val="tx1"/>
                          </a:solidFill>
                          <a:latin typeface="+mn-lt"/>
                          <a:ea typeface="+mn-ea"/>
                          <a:cs typeface="+mn-cs"/>
                        </a:rPr>
                        <a:t>Las docentes de preescolar enfrentan diversos retos para atender el desarrollo integral de niñas y niños en su vinculación con los lenguajes artísticos, dado que ello implica reconocer sus propios acercamientos con los lenguajes artísticos atribuyéndole además del sentido lúdico que tienen, la posibilidad de desarrollar desde la experiencia artística, el sentido estético, la creación de otras formas de comunicación, y otro tipo de acercamientos con la realidad. Es necesario que el espacio para el desarrollo del trabajo con los lenguajes artísticos, no sea cubrir tiempos vacíos entre clases o para preparar festivales en las escuelas, únicamente. Se debe transitar a la idea, de que la formación en el arte es igual de importante para el desarrollo integral de las personas y un referente indispensable para la vida personal y académica.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b="1" dirty="0"/>
              <a:t>           Descripción del curso</a:t>
            </a:r>
            <a:endParaRPr lang="es-MX" dirty="0"/>
          </a:p>
        </p:txBody>
      </p:sp>
      <p:sp>
        <p:nvSpPr>
          <p:cNvPr id="9" name="Marcador de contenido 8"/>
          <p:cNvSpPr>
            <a:spLocks noGrp="1"/>
          </p:cNvSpPr>
          <p:nvPr>
            <p:ph idx="1"/>
          </p:nvPr>
        </p:nvSpPr>
        <p:spPr/>
        <p:txBody>
          <a:bodyPr>
            <a:normAutofit fontScale="92500" lnSpcReduction="20000"/>
          </a:bodyPr>
          <a:lstStyle/>
          <a:p>
            <a:r>
              <a:rPr lang="es-MX" dirty="0"/>
              <a:t>En este sentido, es indispensable que las docentes de preescolar conciban al teatro como una experiencia sensible que permite enriquecer la vida del ser humano, al posibilitar vías de expresión a través de las cuales se manifiestan emociones y se representan valores de la sociedad. Por esta razón, cabe preguntarse ¿Si es factible, que, dentro de las </a:t>
            </a:r>
            <a:r>
              <a:rPr lang="es-MX" sz="2600" dirty="0"/>
              <a:t>aulas</a:t>
            </a:r>
            <a:r>
              <a:rPr lang="es-MX" dirty="0"/>
              <a:t> sea posible vivir procesos vinculados a este lenguaje artístico como parte de la formación de las y los niños de preescolar? La respuesta a esta interrogante seguramente sería que el teatro efectivamente es una actividad de vital importancia en la existencia de los seres humanos ya que posee la cualidad de trascender en el momento mismo de la creación, que como bien dice Peter </a:t>
            </a:r>
            <a:r>
              <a:rPr lang="es-MX" dirty="0" err="1"/>
              <a:t>Brook</a:t>
            </a:r>
            <a:r>
              <a:rPr lang="es-MX" dirty="0"/>
              <a:t>: el teatro no tiene nada que ver con los edificios, ni con textos, actores, estilos o formas. La esencia del teatro se halla en un misterio llamado el momento presente. Y es desde esta perspectiva que este curso tiene la finalidad de enfocar el desarrollo de las actividades teatrales más allá del montaje o la mera escenificación. </a:t>
            </a:r>
          </a:p>
        </p:txBody>
      </p:sp>
    </p:spTree>
    <p:extLst>
      <p:ext uri="{BB962C8B-B14F-4D97-AF65-F5344CB8AC3E}">
        <p14:creationId xmlns:p14="http://schemas.microsoft.com/office/powerpoint/2010/main" val="17096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0</TotalTime>
  <Words>1767</Words>
  <Application>Microsoft Office PowerPoint</Application>
  <PresentationFormat>Personalizado</PresentationFormat>
  <Paragraphs>162</Paragraphs>
  <Slides>26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Segoe UI</vt:lpstr>
      <vt:lpstr>Times New Roman</vt:lpstr>
      <vt:lpstr>Wingdings</vt:lpstr>
      <vt:lpstr>Libros 16 × 9</vt:lpstr>
      <vt:lpstr>  Teatro </vt:lpstr>
      <vt:lpstr>                            Teatro</vt:lpstr>
      <vt:lpstr>Asignatura/Curso Trayecto formativo:  Formación para la enseñanza y el aprendizaje</vt:lpstr>
      <vt:lpstr>Asignaturas/cursos  antecedentes </vt:lpstr>
      <vt:lpstr>Presentación de PowerPoint</vt:lpstr>
      <vt:lpstr>Presentación de PowerPoint</vt:lpstr>
      <vt:lpstr>Propósito</vt:lpstr>
      <vt:lpstr>Descripción del curso</vt:lpstr>
      <vt:lpstr>           Descripción del curso</vt:lpstr>
      <vt:lpstr>COMPETENCIAS GENÉRICAS DEL PERFIL DE EGRESO</vt:lpstr>
      <vt:lpstr>COMPETENCIAS GENÉRICAS DEL PERFIL DE EGRESO</vt:lpstr>
      <vt:lpstr>COMPETENCIAS PROFESIONALES DEL PERFIL DE EGRESO</vt:lpstr>
      <vt:lpstr>COMPETENCIAS PROFESIONALES DEL                PERFIL DE EGRESO</vt:lpstr>
      <vt:lpstr>COMPETENCIAS PROFESIONALES DEL                PERFIL DE EGRESO</vt:lpstr>
      <vt:lpstr>ESTRUCTURA DEL CURSO UNIDAD I. EL TEATRO EN LA EDUCACIÓN PREESCOLAR   </vt:lpstr>
      <vt:lpstr>ESTRUCTURA DEL CURSO UNIDAD II. LA APRECIACIÓN TEATRAL   </vt:lpstr>
      <vt:lpstr>ESTRUCTURA DEL CURSO UNIDAD III. LA EXPRESIÓN TEATRAL   </vt:lpstr>
      <vt:lpstr>ESTRUCTURA DEL CURSO UNIDAD III. LA EXPRESIÓN TEATRAL</vt:lpstr>
      <vt:lpstr>UNIDAD DE APRENDIZAJE I.  El teatro en la educación preescolar</vt:lpstr>
      <vt:lpstr>UNIDAD DE APRENDIZAJE II.  La apreciación teatral</vt:lpstr>
      <vt:lpstr>UNIDAD DE APRENDIZAJE III.  La expresión teatral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2020-09-15T01:14:58Z</dcterms:created>
  <dcterms:modified xsi:type="dcterms:W3CDTF">2023-02-10T18:25:33Z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