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9" r:id="rId2"/>
    <p:sldId id="256" r:id="rId3"/>
    <p:sldId id="257" r:id="rId4"/>
    <p:sldId id="258" r:id="rId5"/>
    <p:sldId id="270" r:id="rId6"/>
    <p:sldId id="260" r:id="rId7"/>
    <p:sldId id="259" r:id="rId8"/>
    <p:sldId id="261" r:id="rId9"/>
    <p:sldId id="262" r:id="rId10"/>
    <p:sldId id="263" r:id="rId11"/>
    <p:sldId id="264" r:id="rId12"/>
    <p:sldId id="265" r:id="rId13"/>
    <p:sldId id="266" r:id="rId14"/>
    <p:sldId id="267" r:id="rId15"/>
    <p:sldId id="268" r:id="rId16"/>
    <p:sldId id="271" r:id="rId17"/>
    <p:sldId id="272"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35B61-46D1-61FE-2A3C-FB4C69030538}" v="115" dt="2023-02-15T01:27:42.408"/>
    <p1510:client id="{48A55FF8-5BB5-3BBF-1AD0-1194E358672F}" v="100" dt="2023-02-15T02:26:41.447"/>
    <p1510:client id="{5D73DA17-2E29-9B9F-B7FE-4A1A8F7130BC}" v="27" dt="2023-02-15T01:29:55.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ERIKA SAGAHON SOLIS" userId="S::silviaerika.sagahon@docentecoahuila.gob.mx::fdf7cf97-0afe-4809-aa71-618052326778" providerId="AD" clId="Web-{48A55FF8-5BB5-3BBF-1AD0-1194E358672F}"/>
    <pc:docChg chg="modSld">
      <pc:chgData name="SILVIA ERIKA SAGAHON SOLIS" userId="S::silviaerika.sagahon@docentecoahuila.gob.mx::fdf7cf97-0afe-4809-aa71-618052326778" providerId="AD" clId="Web-{48A55FF8-5BB5-3BBF-1AD0-1194E358672F}" dt="2023-02-15T02:26:40.228" v="98" actId="20577"/>
      <pc:docMkLst>
        <pc:docMk/>
      </pc:docMkLst>
      <pc:sldChg chg="modSp">
        <pc:chgData name="SILVIA ERIKA SAGAHON SOLIS" userId="S::silviaerika.sagahon@docentecoahuila.gob.mx::fdf7cf97-0afe-4809-aa71-618052326778" providerId="AD" clId="Web-{48A55FF8-5BB5-3BBF-1AD0-1194E358672F}" dt="2023-02-15T02:26:40.228" v="98" actId="20577"/>
        <pc:sldMkLst>
          <pc:docMk/>
          <pc:sldMk cId="2488428374" sldId="271"/>
        </pc:sldMkLst>
        <pc:spChg chg="mod">
          <ac:chgData name="SILVIA ERIKA SAGAHON SOLIS" userId="S::silviaerika.sagahon@docentecoahuila.gob.mx::fdf7cf97-0afe-4809-aa71-618052326778" providerId="AD" clId="Web-{48A55FF8-5BB5-3BBF-1AD0-1194E358672F}" dt="2023-02-15T02:26:40.228" v="98" actId="20577"/>
          <ac:spMkLst>
            <pc:docMk/>
            <pc:sldMk cId="2488428374" sldId="271"/>
            <ac:spMk id="3" creationId="{93D40CBF-18C0-9F86-6983-6AAEAC180A8F}"/>
          </ac:spMkLst>
        </pc:spChg>
      </pc:sldChg>
    </pc:docChg>
  </pc:docChgLst>
  <pc:docChgLst>
    <pc:chgData name="SILVIA ERIKA SAGAHON SOLIS" userId="S::silviaerika.sagahon@docentecoahuila.gob.mx::fdf7cf97-0afe-4809-aa71-618052326778" providerId="AD" clId="Web-{5D73DA17-2E29-9B9F-B7FE-4A1A8F7130BC}"/>
    <pc:docChg chg="modSld">
      <pc:chgData name="SILVIA ERIKA SAGAHON SOLIS" userId="S::silviaerika.sagahon@docentecoahuila.gob.mx::fdf7cf97-0afe-4809-aa71-618052326778" providerId="AD" clId="Web-{5D73DA17-2E29-9B9F-B7FE-4A1A8F7130BC}" dt="2023-02-15T01:29:55.591" v="26" actId="20577"/>
      <pc:docMkLst>
        <pc:docMk/>
      </pc:docMkLst>
      <pc:sldChg chg="modSp">
        <pc:chgData name="SILVIA ERIKA SAGAHON SOLIS" userId="S::silviaerika.sagahon@docentecoahuila.gob.mx::fdf7cf97-0afe-4809-aa71-618052326778" providerId="AD" clId="Web-{5D73DA17-2E29-9B9F-B7FE-4A1A8F7130BC}" dt="2023-02-15T01:29:55.591" v="26" actId="20577"/>
        <pc:sldMkLst>
          <pc:docMk/>
          <pc:sldMk cId="2488428374" sldId="271"/>
        </pc:sldMkLst>
        <pc:spChg chg="mod">
          <ac:chgData name="SILVIA ERIKA SAGAHON SOLIS" userId="S::silviaerika.sagahon@docentecoahuila.gob.mx::fdf7cf97-0afe-4809-aa71-618052326778" providerId="AD" clId="Web-{5D73DA17-2E29-9B9F-B7FE-4A1A8F7130BC}" dt="2023-02-15T01:29:55.591" v="26" actId="20577"/>
          <ac:spMkLst>
            <pc:docMk/>
            <pc:sldMk cId="2488428374" sldId="271"/>
            <ac:spMk id="3" creationId="{93D40CBF-18C0-9F86-6983-6AAEAC180A8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E536BFD-0683-40EC-ACA1-F71CE74D72A3}" type="datetimeFigureOut">
              <a:rPr lang="es-MX" smtClean="0"/>
              <a:t>17/02/2023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C248387-6188-45DE-9DF2-EC9E7F846FEE}" type="slidenum">
              <a:rPr lang="es-MX" smtClean="0"/>
              <a:t>‹Nº›</a:t>
            </a:fld>
            <a:endParaRPr lang="es-MX"/>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E536BFD-0683-40EC-ACA1-F71CE74D72A3}" type="datetimeFigureOut">
              <a:rPr lang="es-MX" smtClean="0"/>
              <a:t>17/02/2023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C248387-6188-45DE-9DF2-EC9E7F846FE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E536BFD-0683-40EC-ACA1-F71CE74D72A3}" type="datetimeFigureOut">
              <a:rPr lang="es-MX" smtClean="0"/>
              <a:t>17/02/2023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C248387-6188-45DE-9DF2-EC9E7F846FEE}"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E536BFD-0683-40EC-ACA1-F71CE74D72A3}" type="datetimeFigureOut">
              <a:rPr lang="es-MX" smtClean="0"/>
              <a:t>17/02/2023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C248387-6188-45DE-9DF2-EC9E7F846FE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a:t>Haga clic para modificar el estilo de título del patrón</a:t>
            </a:r>
            <a:endParaRPr lang="en-US"/>
          </a:p>
        </p:txBody>
      </p:sp>
      <p:sp>
        <p:nvSpPr>
          <p:cNvPr id="2" name="Date Placeholder 1"/>
          <p:cNvSpPr>
            <a:spLocks noGrp="1"/>
          </p:cNvSpPr>
          <p:nvPr>
            <p:ph type="dt" sz="half" idx="10"/>
          </p:nvPr>
        </p:nvSpPr>
        <p:spPr/>
        <p:txBody>
          <a:bodyPr/>
          <a:lstStyle/>
          <a:p>
            <a:fld id="{2E536BFD-0683-40EC-ACA1-F71CE74D72A3}" type="datetimeFigureOut">
              <a:rPr lang="es-MX" smtClean="0"/>
              <a:t>17/02/2023</a:t>
            </a:fld>
            <a:endParaRPr lang="es-MX"/>
          </a:p>
        </p:txBody>
      </p:sp>
      <p:sp>
        <p:nvSpPr>
          <p:cNvPr id="91" name="Footer Placeholder 90"/>
          <p:cNvSpPr>
            <a:spLocks noGrp="1"/>
          </p:cNvSpPr>
          <p:nvPr>
            <p:ph type="ftr" sz="quarter" idx="11"/>
          </p:nvPr>
        </p:nvSpPr>
        <p:spPr/>
        <p:txBody>
          <a:bodyPr/>
          <a:lstStyle/>
          <a:p>
            <a:endParaRPr lang="es-MX"/>
          </a:p>
        </p:txBody>
      </p:sp>
      <p:sp>
        <p:nvSpPr>
          <p:cNvPr id="92" name="Slide Number Placeholder 91"/>
          <p:cNvSpPr>
            <a:spLocks noGrp="1"/>
          </p:cNvSpPr>
          <p:nvPr>
            <p:ph type="sldNum" sz="quarter" idx="12"/>
          </p:nvPr>
        </p:nvSpPr>
        <p:spPr/>
        <p:txBody>
          <a:bodyPr/>
          <a:lstStyle/>
          <a:p>
            <a:fld id="{9C248387-6188-45DE-9DF2-EC9E7F846FEE}"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2E536BFD-0683-40EC-ACA1-F71CE74D72A3}" type="datetimeFigureOut">
              <a:rPr lang="es-MX" smtClean="0"/>
              <a:t>17/02/2023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C248387-6188-45DE-9DF2-EC9E7F846FEE}"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2E536BFD-0683-40EC-ACA1-F71CE74D72A3}" type="datetimeFigureOut">
              <a:rPr lang="es-MX" smtClean="0"/>
              <a:t>17/02/2023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C248387-6188-45DE-9DF2-EC9E7F846FEE}"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2E536BFD-0683-40EC-ACA1-F71CE74D72A3}" type="datetimeFigureOut">
              <a:rPr lang="es-MX" smtClean="0"/>
              <a:t>17/02/2023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C248387-6188-45DE-9DF2-EC9E7F846FE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36BFD-0683-40EC-ACA1-F71CE74D72A3}" type="datetimeFigureOut">
              <a:rPr lang="es-MX" smtClean="0"/>
              <a:t>17/02/2023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C248387-6188-45DE-9DF2-EC9E7F846FE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E536BFD-0683-40EC-ACA1-F71CE74D72A3}" type="datetimeFigureOut">
              <a:rPr lang="es-MX" smtClean="0"/>
              <a:t>17/02/2023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C248387-6188-45DE-9DF2-EC9E7F846FEE}" type="slidenum">
              <a:rPr lang="es-MX" smtClean="0"/>
              <a:t>‹Nº›</a:t>
            </a:fld>
            <a:endParaRPr lang="es-MX"/>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5" name="Date Placeholder 4"/>
          <p:cNvSpPr>
            <a:spLocks noGrp="1"/>
          </p:cNvSpPr>
          <p:nvPr>
            <p:ph type="dt" sz="half" idx="10"/>
          </p:nvPr>
        </p:nvSpPr>
        <p:spPr/>
        <p:txBody>
          <a:bodyPr/>
          <a:lstStyle/>
          <a:p>
            <a:fld id="{2E536BFD-0683-40EC-ACA1-F71CE74D72A3}" type="datetimeFigureOut">
              <a:rPr lang="es-MX" smtClean="0"/>
              <a:t>17/02/2023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C248387-6188-45DE-9DF2-EC9E7F846FEE}" type="slidenum">
              <a:rPr lang="es-MX" smtClean="0"/>
              <a:t>‹Nº›</a:t>
            </a:fld>
            <a:endParaRPr lang="es-MX"/>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E536BFD-0683-40EC-ACA1-F71CE74D72A3}" type="datetimeFigureOut">
              <a:rPr lang="es-MX" smtClean="0"/>
              <a:t>17/02/2023</a:t>
            </a:fld>
            <a:endParaRPr lang="es-MX"/>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C248387-6188-45DE-9DF2-EC9E7F846FEE}"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pPr algn="ctr"/>
            <a:r>
              <a:rPr lang="es-MX" dirty="0"/>
              <a:t>CURSO:</a:t>
            </a:r>
          </a:p>
          <a:p>
            <a:r>
              <a:rPr lang="es-MX" sz="2800" dirty="0" err="1"/>
              <a:t>Neuroeducación</a:t>
            </a:r>
            <a:r>
              <a:rPr lang="es-MX" sz="2800" dirty="0"/>
              <a:t>, desarrollo emocional y aprendizaje en la primera infancia.</a:t>
            </a:r>
          </a:p>
          <a:p>
            <a:endParaRPr lang="es-MX" sz="2800" dirty="0"/>
          </a:p>
          <a:p>
            <a:r>
              <a:rPr lang="es-MX" dirty="0"/>
              <a:t>TRAYECTO FORMATIVO: Trayecto bases teóricas y metodológicas de la práctica.</a:t>
            </a:r>
          </a:p>
          <a:p>
            <a:endParaRPr lang="es-MX" dirty="0"/>
          </a:p>
          <a:p>
            <a:r>
              <a:rPr lang="es-MX" dirty="0"/>
              <a:t> Horas: 4 Créditos: 4.5 </a:t>
            </a:r>
          </a:p>
          <a:p>
            <a:endParaRPr lang="es-MX" dirty="0"/>
          </a:p>
          <a:p>
            <a:r>
              <a:rPr lang="es-MX" dirty="0"/>
              <a:t>2DO. </a:t>
            </a:r>
            <a:r>
              <a:rPr lang="es-MX"/>
              <a:t>Semestre</a:t>
            </a:r>
          </a:p>
          <a:p>
            <a:endParaRPr lang="es-MX" dirty="0"/>
          </a:p>
          <a:p>
            <a:r>
              <a:rPr lang="es-MX" dirty="0"/>
              <a:t>Prof. Silvia Erika Sagahón Solís.</a:t>
            </a:r>
          </a:p>
        </p:txBody>
      </p:sp>
    </p:spTree>
    <p:extLst>
      <p:ext uri="{BB962C8B-B14F-4D97-AF65-F5344CB8AC3E}">
        <p14:creationId xmlns:p14="http://schemas.microsoft.com/office/powerpoint/2010/main" val="31753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a:bodyPr>
          <a:lstStyle/>
          <a:p>
            <a:pPr algn="just"/>
            <a:r>
              <a:rPr lang="es-MX" dirty="0"/>
              <a:t>Ejerce el cuidado de sí, de su salud física y psicológica, el cuidado del otro y de la vida; tiene capacidad y habilidades para comunicarse de forma oral y escrita en lenguas nacionales y adquiere dominios para comunicarse en una lengua extranjera así como en otros lenguas y sistemas de comunicación alternativos para la inclusión; es capaz de expresarse de manera corporal, artística y creativa y promueve esa capacidad en las y los estudiantes; utiliza las herramientas y tecnologías digitales, para vincularse y aprender, comparte lo que sabe, impulsa a sus estudiantes a generar trayectorias personales de aprendizaje y acompaña su desarrollo y maduración como personas. </a:t>
            </a:r>
          </a:p>
          <a:p>
            <a:pPr algn="just"/>
            <a:r>
              <a:rPr lang="es-MX" i="1" dirty="0"/>
              <a:t>Dominios del saber: saber ser y estar, saber conocer y saber hacer</a:t>
            </a:r>
          </a:p>
        </p:txBody>
      </p:sp>
    </p:spTree>
    <p:extLst>
      <p:ext uri="{BB962C8B-B14F-4D97-AF65-F5344CB8AC3E}">
        <p14:creationId xmlns:p14="http://schemas.microsoft.com/office/powerpoint/2010/main" val="3420322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Estructura del curso:</a:t>
            </a:r>
          </a:p>
        </p:txBody>
      </p:sp>
      <p:sp>
        <p:nvSpPr>
          <p:cNvPr id="3" name="2 Marcador de contenido"/>
          <p:cNvSpPr>
            <a:spLocks noGrp="1"/>
          </p:cNvSpPr>
          <p:nvPr>
            <p:ph idx="1"/>
          </p:nvPr>
        </p:nvSpPr>
        <p:spPr/>
        <p:txBody>
          <a:bodyPr>
            <a:normAutofit fontScale="92500" lnSpcReduction="10000"/>
          </a:bodyPr>
          <a:lstStyle/>
          <a:p>
            <a:endParaRPr lang="es-MX" dirty="0"/>
          </a:p>
          <a:p>
            <a:r>
              <a:rPr lang="es-MX" dirty="0"/>
              <a:t>Unidad 1:</a:t>
            </a:r>
          </a:p>
          <a:p>
            <a:r>
              <a:rPr lang="es-MX" dirty="0"/>
              <a:t>I. NEUROEDUCACIÓN Y LA INFLUENCIA DEL DESARROLLO EMOCIONAL EN EL APRENDIZAJE EN LA PRIMERA INFANCIA. </a:t>
            </a:r>
          </a:p>
          <a:p>
            <a:r>
              <a:rPr lang="es-MX" dirty="0"/>
              <a:t>Contenidos:</a:t>
            </a:r>
          </a:p>
          <a:p>
            <a:r>
              <a:rPr lang="es-MX" dirty="0"/>
              <a:t> De las neurociencias a la </a:t>
            </a:r>
            <a:r>
              <a:rPr lang="es-MX" dirty="0" err="1"/>
              <a:t>neuroeducación</a:t>
            </a:r>
            <a:r>
              <a:rPr lang="es-MX" dirty="0"/>
              <a:t>.</a:t>
            </a:r>
          </a:p>
          <a:p>
            <a:r>
              <a:rPr lang="es-MX" dirty="0"/>
              <a:t> Principales aportes a la primera infancia. </a:t>
            </a:r>
          </a:p>
          <a:p>
            <a:r>
              <a:rPr lang="es-MX" dirty="0"/>
              <a:t>● Disciplinas, áreas y ciencias que abonan al estudio de las neurociencias </a:t>
            </a:r>
          </a:p>
          <a:p>
            <a:r>
              <a:rPr lang="es-MX" dirty="0"/>
              <a:t>● </a:t>
            </a:r>
            <a:r>
              <a:rPr lang="es-MX" dirty="0" err="1"/>
              <a:t>Neuromitos</a:t>
            </a:r>
            <a:r>
              <a:rPr lang="es-MX" dirty="0"/>
              <a:t> </a:t>
            </a:r>
          </a:p>
          <a:p>
            <a:r>
              <a:rPr lang="es-MX" dirty="0"/>
              <a:t>● </a:t>
            </a:r>
            <a:r>
              <a:rPr lang="es-MX" dirty="0" err="1"/>
              <a:t>Neuroeducación</a:t>
            </a:r>
            <a:r>
              <a:rPr lang="es-MX" dirty="0"/>
              <a:t>: principios y componentes. Acercamiento al conocimiento de la estructura y funcionamiento del cerebro</a:t>
            </a:r>
          </a:p>
        </p:txBody>
      </p:sp>
    </p:spTree>
    <p:extLst>
      <p:ext uri="{BB962C8B-B14F-4D97-AF65-F5344CB8AC3E}">
        <p14:creationId xmlns:p14="http://schemas.microsoft.com/office/powerpoint/2010/main" val="4035450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lnSpcReduction="10000"/>
          </a:bodyPr>
          <a:lstStyle/>
          <a:p>
            <a:r>
              <a:rPr lang="es-MX" dirty="0"/>
              <a:t>● Sistema nervioso central y sistema nervioso periférico. </a:t>
            </a:r>
          </a:p>
          <a:p>
            <a:r>
              <a:rPr lang="es-MX" dirty="0"/>
              <a:t>● Anatomía, funciones y tipos de neuronas, sinapsis, poda neuronal y </a:t>
            </a:r>
            <a:r>
              <a:rPr lang="es-MX" dirty="0" err="1"/>
              <a:t>neurogénesis</a:t>
            </a:r>
            <a:r>
              <a:rPr lang="es-MX" dirty="0"/>
              <a:t> </a:t>
            </a:r>
          </a:p>
          <a:p>
            <a:r>
              <a:rPr lang="es-MX" dirty="0"/>
              <a:t>● Memoria y tipos de memoria, funciones ejecutivas, y plasticidad cerebral. </a:t>
            </a:r>
          </a:p>
          <a:p>
            <a:r>
              <a:rPr lang="es-MX" dirty="0"/>
              <a:t>● Componentes fisiológicos de las emociones.</a:t>
            </a:r>
          </a:p>
          <a:p>
            <a:r>
              <a:rPr lang="es-MX" dirty="0"/>
              <a:t> El sistema límbico y la amígdala </a:t>
            </a:r>
          </a:p>
          <a:p>
            <a:r>
              <a:rPr lang="es-MX" dirty="0"/>
              <a:t>● </a:t>
            </a:r>
            <a:r>
              <a:rPr lang="es-MX" dirty="0" err="1"/>
              <a:t>Neurodesarrollo</a:t>
            </a:r>
            <a:r>
              <a:rPr lang="es-MX" dirty="0"/>
              <a:t>. El desarrollo emocional y el aprendizaje</a:t>
            </a:r>
          </a:p>
          <a:p>
            <a:r>
              <a:rPr lang="es-MX" dirty="0"/>
              <a:t> ● El cerebro social. El desarrollo emocional de los infantes de 0 – 7 años </a:t>
            </a:r>
          </a:p>
          <a:p>
            <a:r>
              <a:rPr lang="es-MX" dirty="0"/>
              <a:t>● Conceptualización, tipos, clasificación, función y estructura de las emociones </a:t>
            </a:r>
          </a:p>
          <a:p>
            <a:r>
              <a:rPr lang="es-MX" dirty="0"/>
              <a:t>● La incidencia de las emociones en los procesos de enseñanza aprendizaje.</a:t>
            </a:r>
          </a:p>
        </p:txBody>
      </p:sp>
    </p:spTree>
    <p:extLst>
      <p:ext uri="{BB962C8B-B14F-4D97-AF65-F5344CB8AC3E}">
        <p14:creationId xmlns:p14="http://schemas.microsoft.com/office/powerpoint/2010/main" val="3199419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052736"/>
            <a:ext cx="8229600" cy="1143000"/>
          </a:xfrm>
        </p:spPr>
        <p:txBody>
          <a:bodyPr>
            <a:normAutofit fontScale="90000"/>
          </a:bodyPr>
          <a:lstStyle/>
          <a:p>
            <a:r>
              <a:rPr lang="es-MX" dirty="0"/>
              <a:t>Unidad de aprendizaje II.</a:t>
            </a:r>
            <a:br>
              <a:rPr lang="es-MX" dirty="0"/>
            </a:br>
            <a:r>
              <a:rPr lang="es-MX" dirty="0"/>
              <a:t> ¿CÓMO INTERVENIR EN EL AULA, DESDE LA MIRADA DE LA NEUROEDUCACIÓN Y LA EDUCACIÓN EMOCIONAL? </a:t>
            </a:r>
          </a:p>
        </p:txBody>
      </p:sp>
      <p:sp>
        <p:nvSpPr>
          <p:cNvPr id="3" name="2 Marcador de contenido"/>
          <p:cNvSpPr>
            <a:spLocks noGrp="1"/>
          </p:cNvSpPr>
          <p:nvPr>
            <p:ph idx="1"/>
          </p:nvPr>
        </p:nvSpPr>
        <p:spPr>
          <a:xfrm>
            <a:off x="457200" y="2852936"/>
            <a:ext cx="8229600" cy="3273227"/>
          </a:xfrm>
        </p:spPr>
        <p:txBody>
          <a:bodyPr>
            <a:normAutofit fontScale="92500"/>
          </a:bodyPr>
          <a:lstStyle/>
          <a:p>
            <a:r>
              <a:rPr lang="es-MX" dirty="0"/>
              <a:t>Contenidos:</a:t>
            </a:r>
          </a:p>
          <a:p>
            <a:r>
              <a:rPr lang="es-MX" dirty="0"/>
              <a:t>• Estrategias y actividades para el proceso de gestión emocional </a:t>
            </a:r>
          </a:p>
          <a:p>
            <a:r>
              <a:rPr lang="es-MX" dirty="0"/>
              <a:t>• El autocuidado y bienestar en el quehacer docente ¿Cómo acompañar en el aula? </a:t>
            </a:r>
          </a:p>
          <a:p>
            <a:r>
              <a:rPr lang="es-MX" dirty="0"/>
              <a:t>○ El cuidado de sí, hacia la salud y el bienestar de las niñas y niños. </a:t>
            </a:r>
          </a:p>
          <a:p>
            <a:r>
              <a:rPr lang="es-MX" dirty="0"/>
              <a:t>• La educación emocional en el currículum vigente. Enfoques, principios y el rol docente. </a:t>
            </a:r>
          </a:p>
        </p:txBody>
      </p:sp>
    </p:spTree>
    <p:extLst>
      <p:ext uri="{BB962C8B-B14F-4D97-AF65-F5344CB8AC3E}">
        <p14:creationId xmlns:p14="http://schemas.microsoft.com/office/powerpoint/2010/main" val="2009437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 Aterrizando la </a:t>
            </a:r>
            <a:r>
              <a:rPr lang="es-MX" dirty="0" err="1"/>
              <a:t>neuroeducación</a:t>
            </a:r>
            <a:r>
              <a:rPr lang="es-MX" dirty="0"/>
              <a:t> en la práctica docente desde la </a:t>
            </a:r>
            <a:r>
              <a:rPr lang="es-MX" dirty="0" err="1"/>
              <a:t>neurodidáctica</a:t>
            </a:r>
            <a:r>
              <a:rPr lang="es-MX" dirty="0"/>
              <a:t>.</a:t>
            </a:r>
          </a:p>
          <a:p>
            <a:r>
              <a:rPr lang="es-MX" dirty="0"/>
              <a:t> ○ ¿Qué es la </a:t>
            </a:r>
            <a:r>
              <a:rPr lang="es-MX" dirty="0" err="1"/>
              <a:t>neurodidáctica</a:t>
            </a:r>
            <a:r>
              <a:rPr lang="es-MX" dirty="0"/>
              <a:t>? </a:t>
            </a:r>
          </a:p>
          <a:p>
            <a:r>
              <a:rPr lang="es-MX" dirty="0"/>
              <a:t>○ Los DBA (</a:t>
            </a:r>
            <a:r>
              <a:rPr lang="es-MX" dirty="0" err="1"/>
              <a:t>Sensopercepción</a:t>
            </a:r>
            <a:r>
              <a:rPr lang="es-MX" dirty="0"/>
              <a:t>, Motivación, Atención, Habituación y Memoria) y su impacto en el quehacer docente </a:t>
            </a:r>
          </a:p>
          <a:p>
            <a:r>
              <a:rPr lang="es-MX" dirty="0"/>
              <a:t>○ Actividades que estimulen los DBA en el contexto educativo • Diseño de actividades para la intervención didáctica bajo la mirada de la </a:t>
            </a:r>
            <a:r>
              <a:rPr lang="es-MX" dirty="0" err="1"/>
              <a:t>neuroeducación</a:t>
            </a:r>
            <a:r>
              <a:rPr lang="es-MX" dirty="0"/>
              <a:t>. </a:t>
            </a:r>
          </a:p>
          <a:p>
            <a:endParaRPr lang="es-MX" dirty="0"/>
          </a:p>
        </p:txBody>
      </p:sp>
    </p:spTree>
    <p:extLst>
      <p:ext uri="{BB962C8B-B14F-4D97-AF65-F5344CB8AC3E}">
        <p14:creationId xmlns:p14="http://schemas.microsoft.com/office/powerpoint/2010/main" val="202208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Evaluación:</a:t>
            </a:r>
          </a:p>
        </p:txBody>
      </p:sp>
      <p:sp>
        <p:nvSpPr>
          <p:cNvPr id="3" name="2 Marcador de contenido"/>
          <p:cNvSpPr>
            <a:spLocks noGrp="1"/>
          </p:cNvSpPr>
          <p:nvPr>
            <p:ph idx="1"/>
          </p:nvPr>
        </p:nvSpPr>
        <p:spPr/>
        <p:txBody>
          <a:bodyPr/>
          <a:lstStyle/>
          <a:p>
            <a:r>
              <a:rPr lang="es-MX" dirty="0"/>
              <a:t>Unidad 1 </a:t>
            </a:r>
          </a:p>
          <a:p>
            <a:r>
              <a:rPr lang="es-MX" dirty="0"/>
              <a:t>Evidencia de aprendizaje</a:t>
            </a:r>
          </a:p>
          <a:p>
            <a:endParaRPr lang="es-MX" dirty="0"/>
          </a:p>
          <a:p>
            <a:r>
              <a:rPr lang="es-MX" dirty="0"/>
              <a:t>Unidad 2</a:t>
            </a:r>
          </a:p>
          <a:p>
            <a:r>
              <a:rPr lang="es-MX" dirty="0"/>
              <a:t>Evidencia de aprendizaje</a:t>
            </a:r>
          </a:p>
        </p:txBody>
      </p:sp>
    </p:spTree>
    <p:extLst>
      <p:ext uri="{BB962C8B-B14F-4D97-AF65-F5344CB8AC3E}">
        <p14:creationId xmlns:p14="http://schemas.microsoft.com/office/powerpoint/2010/main" val="230362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85B05-0BE3-17CA-4F2E-FC09E45D4F3F}"/>
              </a:ext>
            </a:extLst>
          </p:cNvPr>
          <p:cNvSpPr>
            <a:spLocks noGrp="1"/>
          </p:cNvSpPr>
          <p:nvPr>
            <p:ph type="title"/>
          </p:nvPr>
        </p:nvSpPr>
        <p:spPr/>
        <p:txBody>
          <a:bodyPr>
            <a:normAutofit fontScale="90000"/>
          </a:bodyPr>
          <a:lstStyle/>
          <a:p>
            <a:r>
              <a:rPr lang="es-ES" dirty="0"/>
              <a:t>ACUERDOS DENTRO DEL SALÓN DE CLASES:</a:t>
            </a:r>
            <a:endParaRPr lang="es-MX" dirty="0"/>
          </a:p>
        </p:txBody>
      </p:sp>
      <p:sp>
        <p:nvSpPr>
          <p:cNvPr id="3" name="Marcador de contenido 2">
            <a:extLst>
              <a:ext uri="{FF2B5EF4-FFF2-40B4-BE49-F238E27FC236}">
                <a16:creationId xmlns:a16="http://schemas.microsoft.com/office/drawing/2014/main" id="{93D40CBF-18C0-9F86-6983-6AAEAC180A8F}"/>
              </a:ext>
            </a:extLst>
          </p:cNvPr>
          <p:cNvSpPr>
            <a:spLocks noGrp="1"/>
          </p:cNvSpPr>
          <p:nvPr>
            <p:ph idx="1"/>
          </p:nvPr>
        </p:nvSpPr>
        <p:spPr/>
        <p:txBody>
          <a:bodyPr vert="horz" lIns="91440" tIns="45720" rIns="91440" bIns="45720" rtlCol="0" anchor="t">
            <a:normAutofit fontScale="92500" lnSpcReduction="20000"/>
          </a:bodyPr>
          <a:lstStyle/>
          <a:p>
            <a:r>
              <a:rPr lang="es-MX" dirty="0"/>
              <a:t>Usar las palabras POR FAVOR y GRACIAS</a:t>
            </a:r>
          </a:p>
          <a:p>
            <a:pPr>
              <a:buClr>
                <a:srgbClr val="ACC2C9"/>
              </a:buClr>
            </a:pPr>
            <a:r>
              <a:rPr lang="es-MX" dirty="0"/>
              <a:t>Dirigirse con respeto a sus compañeras y docente.</a:t>
            </a:r>
          </a:p>
          <a:p>
            <a:pPr>
              <a:buClr>
                <a:srgbClr val="ACC2C9"/>
              </a:buClr>
            </a:pPr>
            <a:r>
              <a:rPr lang="es-MX" dirty="0"/>
              <a:t>Conducirse con HONESTIDAD Y VERDAD.</a:t>
            </a:r>
          </a:p>
          <a:p>
            <a:pPr>
              <a:buClr>
                <a:srgbClr val="ACC2C9"/>
              </a:buClr>
            </a:pPr>
            <a:r>
              <a:rPr lang="es-MX" dirty="0"/>
              <a:t>No me tomo nada personal; Respeto por los puntos de vista de cada compañera. (aunque no los comparta).</a:t>
            </a:r>
          </a:p>
          <a:p>
            <a:pPr>
              <a:buClr>
                <a:srgbClr val="ACC2C9"/>
              </a:buClr>
            </a:pPr>
            <a:r>
              <a:rPr lang="es-MX" dirty="0"/>
              <a:t>Cumplir CON COMPROMISO PERSONAL.</a:t>
            </a:r>
          </a:p>
          <a:p>
            <a:pPr>
              <a:buClr>
                <a:srgbClr val="ACC2C9"/>
              </a:buClr>
            </a:pPr>
            <a:r>
              <a:rPr lang="es-MX" dirty="0" smtClean="0"/>
              <a:t>Respetar Turnos.</a:t>
            </a:r>
          </a:p>
          <a:p>
            <a:pPr>
              <a:buClr>
                <a:srgbClr val="ACC2C9"/>
              </a:buClr>
            </a:pPr>
            <a:r>
              <a:rPr lang="es-MX" dirty="0" smtClean="0"/>
              <a:t>Respeto por Escucha.</a:t>
            </a:r>
          </a:p>
          <a:p>
            <a:pPr>
              <a:buClr>
                <a:srgbClr val="ACC2C9"/>
              </a:buClr>
            </a:pPr>
            <a:r>
              <a:rPr lang="es-MX" dirty="0" smtClean="0"/>
              <a:t>Responsabilidad en equipo e individual.</a:t>
            </a:r>
            <a:endParaRPr lang="es-MX" dirty="0"/>
          </a:p>
          <a:p>
            <a:pPr>
              <a:buClr>
                <a:srgbClr val="ACC2C9"/>
              </a:buClr>
            </a:pPr>
            <a:r>
              <a:rPr lang="es-MX" dirty="0" smtClean="0"/>
              <a:t>Diálogo y comunicación.</a:t>
            </a:r>
          </a:p>
          <a:p>
            <a:pPr>
              <a:buClr>
                <a:srgbClr val="ACC2C9"/>
              </a:buClr>
            </a:pPr>
            <a:r>
              <a:rPr lang="es-MX" dirty="0" smtClean="0"/>
              <a:t>Empatía/Igualdad.</a:t>
            </a:r>
          </a:p>
          <a:p>
            <a:pPr>
              <a:buClr>
                <a:srgbClr val="ACC2C9"/>
              </a:buClr>
            </a:pPr>
            <a:r>
              <a:rPr lang="es-MX" dirty="0" smtClean="0"/>
              <a:t>Organización grupal.</a:t>
            </a:r>
          </a:p>
          <a:p>
            <a:pPr>
              <a:buClr>
                <a:srgbClr val="ACC2C9"/>
              </a:buClr>
            </a:pPr>
            <a:r>
              <a:rPr lang="es-MX" dirty="0" smtClean="0"/>
              <a:t>Capacidad de Escucha y toma de acuerdos.</a:t>
            </a:r>
            <a:endParaRPr lang="es-MX" dirty="0"/>
          </a:p>
          <a:p>
            <a:pPr>
              <a:buClr>
                <a:srgbClr val="ACC2C9"/>
              </a:buClr>
            </a:pPr>
            <a:endParaRPr lang="es-MX" dirty="0"/>
          </a:p>
          <a:p>
            <a:pPr>
              <a:buClr>
                <a:srgbClr val="ACC2C9"/>
              </a:buClr>
            </a:pPr>
            <a:endParaRPr lang="es-MX" dirty="0"/>
          </a:p>
        </p:txBody>
      </p:sp>
    </p:spTree>
    <p:extLst>
      <p:ext uri="{BB962C8B-B14F-4D97-AF65-F5344CB8AC3E}">
        <p14:creationId xmlns:p14="http://schemas.microsoft.com/office/powerpoint/2010/main" val="2488428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58EE6-C165-618F-25BC-7510DD41D7F8}"/>
              </a:ext>
            </a:extLst>
          </p:cNvPr>
          <p:cNvSpPr>
            <a:spLocks noGrp="1"/>
          </p:cNvSpPr>
          <p:nvPr>
            <p:ph type="title"/>
          </p:nvPr>
        </p:nvSpPr>
        <p:spPr>
          <a:xfrm>
            <a:off x="457200" y="274638"/>
            <a:ext cx="8229600" cy="1143000"/>
          </a:xfrm>
        </p:spPr>
        <p:txBody>
          <a:bodyPr anchor="b">
            <a:normAutofit/>
          </a:bodyPr>
          <a:lstStyle/>
          <a:p>
            <a:r>
              <a:rPr lang="es-ES"/>
              <a:t>CRITERIOS DE EVALUACIÒN:</a:t>
            </a:r>
            <a:endParaRPr lang="es-MX"/>
          </a:p>
        </p:txBody>
      </p:sp>
      <p:pic>
        <p:nvPicPr>
          <p:cNvPr id="4" name="Picture 4" descr="Table&#10;&#10;Description automatically generated">
            <a:extLst>
              <a:ext uri="{FF2B5EF4-FFF2-40B4-BE49-F238E27FC236}">
                <a16:creationId xmlns:a16="http://schemas.microsoft.com/office/drawing/2014/main" id="{A439EC01-7EC7-426A-793B-32B36342E3F1}"/>
              </a:ext>
            </a:extLst>
          </p:cNvPr>
          <p:cNvPicPr>
            <a:picLocks noGrp="1" noChangeAspect="1"/>
          </p:cNvPicPr>
          <p:nvPr>
            <p:ph sz="half" idx="1"/>
          </p:nvPr>
        </p:nvPicPr>
        <p:blipFill rotWithShape="1">
          <a:blip r:embed="rId2"/>
          <a:srcRect l="2868" t="49286" r="4651" b="4762"/>
          <a:stretch/>
        </p:blipFill>
        <p:spPr>
          <a:xfrm>
            <a:off x="827288" y="1718814"/>
            <a:ext cx="3261994" cy="3718808"/>
          </a:xfrm>
          <a:noFill/>
        </p:spPr>
      </p:pic>
      <p:pic>
        <p:nvPicPr>
          <p:cNvPr id="5" name="Picture 5" descr="Text, letter&#10;&#10;Description automatically generated">
            <a:extLst>
              <a:ext uri="{FF2B5EF4-FFF2-40B4-BE49-F238E27FC236}">
                <a16:creationId xmlns:a16="http://schemas.microsoft.com/office/drawing/2014/main" id="{AD604E0D-8922-4735-97EA-0FA58D058BED}"/>
              </a:ext>
            </a:extLst>
          </p:cNvPr>
          <p:cNvPicPr>
            <a:picLocks noGrp="1" noChangeAspect="1"/>
          </p:cNvPicPr>
          <p:nvPr>
            <p:ph sz="half" idx="2"/>
          </p:nvPr>
        </p:nvPicPr>
        <p:blipFill rotWithShape="1">
          <a:blip r:embed="rId3"/>
          <a:srcRect t="33095" b="22381"/>
          <a:stretch/>
        </p:blipFill>
        <p:spPr>
          <a:xfrm>
            <a:off x="5135722" y="1794295"/>
            <a:ext cx="3182169" cy="3643371"/>
          </a:xfrm>
        </p:spPr>
      </p:pic>
    </p:spTree>
    <p:extLst>
      <p:ext uri="{BB962C8B-B14F-4D97-AF65-F5344CB8AC3E}">
        <p14:creationId xmlns:p14="http://schemas.microsoft.com/office/powerpoint/2010/main" val="2187468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Propósito del curso:</a:t>
            </a:r>
          </a:p>
        </p:txBody>
      </p:sp>
    </p:spTree>
    <p:extLst>
      <p:ext uri="{BB962C8B-B14F-4D97-AF65-F5344CB8AC3E}">
        <p14:creationId xmlns:p14="http://schemas.microsoft.com/office/powerpoint/2010/main" val="764904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a:t>Que el estudiantado utilice los elementos teóricos y científicos de la estructura y el funcionamiento del cerebro, la fisiología de las emociones, el desarrollo emocional, con base a las aportaciones de las neurociencias, neuroeducación y la </a:t>
            </a:r>
            <a:r>
              <a:rPr lang="es-MX" dirty="0" err="1"/>
              <a:t>neurodidáctica</a:t>
            </a:r>
            <a:r>
              <a:rPr lang="es-MX" dirty="0"/>
              <a:t> que le permitan estar en condiciones de diseñar y aplicar estrategias y actividades didácticas para su gestión en la primera infancia para intervención pedagógica incluyente y transformadora.</a:t>
            </a:r>
          </a:p>
        </p:txBody>
      </p:sp>
    </p:spTree>
    <p:extLst>
      <p:ext uri="{BB962C8B-B14F-4D97-AF65-F5344CB8AC3E}">
        <p14:creationId xmlns:p14="http://schemas.microsoft.com/office/powerpoint/2010/main" val="596613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548680"/>
            <a:ext cx="7488832" cy="4154984"/>
          </a:xfrm>
          <a:prstGeom prst="rect">
            <a:avLst/>
          </a:prstGeom>
          <a:noFill/>
        </p:spPr>
        <p:txBody>
          <a:bodyPr wrap="square" rtlCol="0">
            <a:spAutoFit/>
          </a:bodyPr>
          <a:lstStyle/>
          <a:p>
            <a:pPr algn="ctr"/>
            <a:r>
              <a:rPr lang="es-MX" sz="2400" b="1" i="1" dirty="0"/>
              <a:t>CURSOS ANTECEDENTES</a:t>
            </a:r>
            <a:r>
              <a:rPr lang="es-MX" sz="2400" dirty="0"/>
              <a:t>:  </a:t>
            </a:r>
          </a:p>
          <a:p>
            <a:pPr algn="just"/>
            <a:r>
              <a:rPr lang="es-MX" sz="2400" dirty="0"/>
              <a:t>Teorías del desarrollo y aprendizaje en la primera infancia, en específico con las teorías del desarrollo y aprendizaje y el seguimiento de los infantes con sus fichas de identificación.</a:t>
            </a:r>
          </a:p>
          <a:p>
            <a:pPr algn="just"/>
            <a:endParaRPr lang="es-MX" sz="2400" dirty="0"/>
          </a:p>
          <a:p>
            <a:pPr algn="just"/>
            <a:endParaRPr lang="es-MX" sz="2400" dirty="0"/>
          </a:p>
          <a:p>
            <a:r>
              <a:rPr lang="es-MX" sz="2400" dirty="0"/>
              <a:t>Cursos subsecuentes : </a:t>
            </a:r>
          </a:p>
          <a:p>
            <a:r>
              <a:rPr lang="es-MX" sz="2400" dirty="0"/>
              <a:t>De manera directa se vincula con el trayecto de Práctica profesional y saber pedagógico con el curso de Análisis de prácticas y contextos escolares.</a:t>
            </a:r>
          </a:p>
        </p:txBody>
      </p:sp>
    </p:spTree>
    <p:extLst>
      <p:ext uri="{BB962C8B-B14F-4D97-AF65-F5344CB8AC3E}">
        <p14:creationId xmlns:p14="http://schemas.microsoft.com/office/powerpoint/2010/main" val="2841303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650239FE-DC1A-0AE4-9F8B-8D9780033D8D}"/>
              </a:ext>
            </a:extLst>
          </p:cNvPr>
          <p:cNvSpPr>
            <a:spLocks noGrp="1"/>
          </p:cNvSpPr>
          <p:nvPr>
            <p:ph idx="1"/>
          </p:nvPr>
        </p:nvSpPr>
        <p:spPr>
          <a:xfrm>
            <a:off x="457200" y="1600200"/>
            <a:ext cx="8229600" cy="4525963"/>
          </a:xfrm>
        </p:spPr>
        <p:txBody>
          <a:bodyPr>
            <a:normAutofit/>
          </a:bodyPr>
          <a:lstStyle/>
          <a:p>
            <a:pPr algn="ctr"/>
            <a:r>
              <a:rPr lang="es-MX" dirty="0"/>
              <a:t>Descripción del curso:</a:t>
            </a:r>
          </a:p>
          <a:p>
            <a:pPr algn="just"/>
            <a:r>
              <a:rPr lang="es-MX" dirty="0"/>
              <a:t>Uno de los fundamentos de este curso es el Art. 5º de la Ley General de Educación, Capítulo II, el cual establece que el proceso educativo se centra en el aprendizaje del educando, en los avances de las neurociencias aplicadas a la educación (</a:t>
            </a:r>
            <a:r>
              <a:rPr lang="es-MX" dirty="0" err="1"/>
              <a:t>Neuroeducación</a:t>
            </a:r>
            <a:r>
              <a:rPr lang="es-MX" dirty="0"/>
              <a:t>), el progreso científico del conocimiento de las funciones cerebrales, el conocimiento de las áreas implicadas en los procesos de desarrollo emocional y en conjunto su aplicación en el aula tenderán a fortalecer la equidad y excelencia educativa del nivel preescolar. </a:t>
            </a:r>
          </a:p>
        </p:txBody>
      </p:sp>
    </p:spTree>
    <p:extLst>
      <p:ext uri="{BB962C8B-B14F-4D97-AF65-F5344CB8AC3E}">
        <p14:creationId xmlns:p14="http://schemas.microsoft.com/office/powerpoint/2010/main" val="319345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El análisis de los aportes de la neurociencia y </a:t>
            </a:r>
            <a:r>
              <a:rPr lang="es-MX" dirty="0" err="1"/>
              <a:t>neuroeducación</a:t>
            </a:r>
            <a:r>
              <a:rPr lang="es-MX" dirty="0"/>
              <a:t>, sobre la relación que existe entre el cerebro y el aprendizaje de la niñez, permitirá a cada docente en formación diseñar estrategias que potencien el aprendizaje integral a lo largo de su vida. Se sugiere que en las escuelas normales del país el estudiantado reconozca, indague, aplique los aportes de la </a:t>
            </a:r>
            <a:r>
              <a:rPr lang="es-MX" dirty="0" err="1"/>
              <a:t>neuroeducación</a:t>
            </a:r>
            <a:r>
              <a:rPr lang="es-MX" dirty="0"/>
              <a:t>, tengan un acercamiento a la estructura y funcionamiento de las neuronas, </a:t>
            </a:r>
          </a:p>
          <a:p>
            <a:endParaRPr lang="es-MX" dirty="0"/>
          </a:p>
        </p:txBody>
      </p:sp>
    </p:spTree>
    <p:extLst>
      <p:ext uri="{BB962C8B-B14F-4D97-AF65-F5344CB8AC3E}">
        <p14:creationId xmlns:p14="http://schemas.microsoft.com/office/powerpoint/2010/main" val="259014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fontScale="92500" lnSpcReduction="10000"/>
          </a:bodyPr>
          <a:lstStyle/>
          <a:p>
            <a:pPr algn="just"/>
            <a:r>
              <a:rPr lang="es-MX" dirty="0"/>
              <a:t>así como a su fisiología plasticidad cerebral. Que el estudiantado normalista en formación movilice áreas neuronales, potencializando procesos creativos al momento de diseñar, revisar y aplicar estrategias de intervención pedagógica basadas en la </a:t>
            </a:r>
            <a:r>
              <a:rPr lang="es-MX" dirty="0" err="1"/>
              <a:t>neurodidáctica</a:t>
            </a:r>
            <a:r>
              <a:rPr lang="es-MX" dirty="0"/>
              <a:t> que promuevan una educación integral, el desarrollo del pensamiento reflexivo, crítico, creativo y sistémico.</a:t>
            </a:r>
          </a:p>
          <a:p>
            <a:pPr algn="just"/>
            <a:r>
              <a:rPr lang="es-MX" dirty="0"/>
              <a:t>La importancia de este curso radica en que el estudiantado, construya marcos teóricos sustentados en la </a:t>
            </a:r>
            <a:r>
              <a:rPr lang="es-MX" dirty="0" err="1"/>
              <a:t>neuroeducación</a:t>
            </a:r>
            <a:r>
              <a:rPr lang="es-MX" dirty="0"/>
              <a:t>, a través del análisis de las aportaciones desde distintas disciplinas, ciencias y áreas, particularmente en el estudio de los procesos cognitivos, psicológicos y emocionales implicados durante el aprendizaje, partiendo de cuestionamientos, como, por ejemplo; ¿Cómo aprenden las niñas y los niños, en edad preescolar? ¿Cuáles son las estructuras cerebrales que intervienen en el aprendizaje? ¿Qué papel juegan las emociones en el proceso enseñanza - aprendizaje? ¿Cómo intervenir en el aula, desde la mirada de la </a:t>
            </a:r>
            <a:r>
              <a:rPr lang="es-MX" dirty="0" err="1"/>
              <a:t>neuroeducación</a:t>
            </a:r>
            <a:r>
              <a:rPr lang="es-MX" dirty="0"/>
              <a:t> y la educación emocional?</a:t>
            </a:r>
          </a:p>
        </p:txBody>
      </p:sp>
    </p:spTree>
    <p:extLst>
      <p:ext uri="{BB962C8B-B14F-4D97-AF65-F5344CB8AC3E}">
        <p14:creationId xmlns:p14="http://schemas.microsoft.com/office/powerpoint/2010/main" val="3557262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0" dirty="0"/>
              <a:t>Dominios y desempeños del perfil general:</a:t>
            </a:r>
            <a:endParaRPr lang="es-MX" dirty="0"/>
          </a:p>
        </p:txBody>
      </p:sp>
      <p:sp>
        <p:nvSpPr>
          <p:cNvPr id="3" name="2 Marcador de contenido"/>
          <p:cNvSpPr>
            <a:spLocks noGrp="1"/>
          </p:cNvSpPr>
          <p:nvPr>
            <p:ph idx="1"/>
          </p:nvPr>
        </p:nvSpPr>
        <p:spPr/>
        <p:txBody>
          <a:bodyPr/>
          <a:lstStyle/>
          <a:p>
            <a:pPr algn="just"/>
            <a:r>
              <a:rPr lang="es-MX" dirty="0"/>
              <a:t>Cuenta con una formación pedagógica, didáctica y disciplinar sólida para realizar procesos de educación inclusiva de acuerdo al desarrollo cognitivo, psicológico, físico de las y los estudiantes, congruente con su entorno sociocultural; es capaz de diseñar, realizar y evaluar intervenciones educativas situadas mediante el diseño de estrategias de enseñanza, aprendizaje, el acompañamiento, el uso de didácticas, materiales y recursos educativos adecuados, poniendo a cada estudiante en el centro del proceso educativo como protagonista de su aprendizaje.</a:t>
            </a:r>
          </a:p>
        </p:txBody>
      </p:sp>
    </p:spTree>
    <p:extLst>
      <p:ext uri="{BB962C8B-B14F-4D97-AF65-F5344CB8AC3E}">
        <p14:creationId xmlns:p14="http://schemas.microsoft.com/office/powerpoint/2010/main" val="1305347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lstStyle/>
          <a:p>
            <a:pPr algn="just"/>
            <a:r>
              <a:rPr lang="es-MX" dirty="0"/>
              <a:t>Desarrolla el pensamiento reflexivo, crítico, creativo y sistémico y actúa desde el respeto, la cooperación, la solidaridad, la inclusión y la preocupación por el bien común; establece relaciones desde un lugar de responsabilidad y colaboración para hacer lo común, promueve en sus relaciones la equidad de género y una interculturalidad crítica de diálogo, de reconocimiento de la diversidad y la diferencia; practica y promueve hábitos de vida saludables, es consciente de la urgente necesidad del cuidado de la naturaleza y el medio ambiente e impulsa una conciencia ambiental; fomenta la convivencia social desde el reconocimiento de los derechos humanos y lucha para erradicar toda forma de violencia: física, emocional, de género, psicológica, sexual, racial, entre otras, como parte de la identidad docente. </a:t>
            </a:r>
          </a:p>
        </p:txBody>
      </p:sp>
    </p:spTree>
    <p:extLst>
      <p:ext uri="{BB962C8B-B14F-4D97-AF65-F5344CB8AC3E}">
        <p14:creationId xmlns:p14="http://schemas.microsoft.com/office/powerpoint/2010/main" val="2114429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117</TotalTime>
  <Words>1279</Words>
  <Application>Microsoft Office PowerPoint</Application>
  <PresentationFormat>Presentación en pantalla (4:3)</PresentationFormat>
  <Paragraphs>77</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Tw Cen MT</vt:lpstr>
      <vt:lpstr>Paja</vt:lpstr>
      <vt:lpstr>Presentación de PowerPoint</vt:lpstr>
      <vt:lpstr>Propósito del curso:</vt:lpstr>
      <vt:lpstr>Presentación de PowerPoint</vt:lpstr>
      <vt:lpstr>Presentación de PowerPoint</vt:lpstr>
      <vt:lpstr>Presentación de PowerPoint</vt:lpstr>
      <vt:lpstr>Presentación de PowerPoint</vt:lpstr>
      <vt:lpstr>Presentación de PowerPoint</vt:lpstr>
      <vt:lpstr>Dominios y desempeños del perfil general:</vt:lpstr>
      <vt:lpstr>Presentación de PowerPoint</vt:lpstr>
      <vt:lpstr>Presentación de PowerPoint</vt:lpstr>
      <vt:lpstr>Estructura del curso:</vt:lpstr>
      <vt:lpstr>Presentación de PowerPoint</vt:lpstr>
      <vt:lpstr>Unidad de aprendizaje II.  ¿CÓMO INTERVENIR EN EL AULA, DESDE LA MIRADA DE LA NEUROEDUCACIÓN Y LA EDUCACIÓN EMOCIONAL? </vt:lpstr>
      <vt:lpstr>Presentación de PowerPoint</vt:lpstr>
      <vt:lpstr>Evaluación:</vt:lpstr>
      <vt:lpstr>ACUERDOS DENTRO DEL SALÓN DE CLASES:</vt:lpstr>
      <vt:lpstr>CRITERIOS DE EVALUACIÒN: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Propósito del curso:</dc:title>
  <dc:creator>erika</dc:creator>
  <cp:lastModifiedBy>enep</cp:lastModifiedBy>
  <cp:revision>68</cp:revision>
  <dcterms:created xsi:type="dcterms:W3CDTF">2023-02-13T04:56:43Z</dcterms:created>
  <dcterms:modified xsi:type="dcterms:W3CDTF">2023-02-17T19:38:14Z</dcterms:modified>
</cp:coreProperties>
</file>