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93" autoAdjust="0"/>
    <p:restoredTop sz="94660"/>
  </p:normalViewPr>
  <p:slideViewPr>
    <p:cSldViewPr>
      <p:cViewPr varScale="1">
        <p:scale>
          <a:sx n="74" d="100"/>
          <a:sy n="74" d="100"/>
        </p:scale>
        <p:origin x="1248" y="56"/>
      </p:cViewPr>
      <p:guideLst>
        <p:guide orient="horz" pos="2160"/>
        <p:guide pos="2880"/>
      </p:guideLst>
    </p:cSldViewPr>
  </p:slideViewPr>
  <p:notesTextViewPr>
    <p:cViewPr>
      <p:scale>
        <a:sx n="100" d="100"/>
        <a:sy n="100" d="100"/>
      </p:scale>
      <p:origin x="0" y="0"/>
    </p:cViewPr>
  </p:notesTextViewPr>
  <p:notesViewPr>
    <p:cSldViewPr>
      <p:cViewPr varScale="1">
        <p:scale>
          <a:sx n="73" d="100"/>
          <a:sy n="73" d="100"/>
        </p:scale>
        <p:origin x="-154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696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ru-RU"/>
          </a:p>
        </p:txBody>
      </p:sp>
      <p:sp>
        <p:nvSpPr>
          <p:cNvPr id="696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61826BE-79A6-48C3-BFE0-C432F4C8FEF7}" type="slidenum">
              <a:rPr lang="ru-RU"/>
              <a:pPr/>
              <a:t>‹Nº›</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331913" y="2276475"/>
            <a:ext cx="6481762" cy="893763"/>
          </a:xfrm>
          <a:effectLst>
            <a:outerShdw dist="17961" dir="2700000" algn="ctr" rotWithShape="0">
              <a:schemeClr val="bg2"/>
            </a:outerShdw>
          </a:effectLst>
        </p:spPr>
        <p:txBody>
          <a:bodyPr/>
          <a:lstStyle>
            <a:lvl1pPr algn="ctr">
              <a:defRPr sz="3200"/>
            </a:lvl1pPr>
          </a:lstStyle>
          <a:p>
            <a:r>
              <a:rPr lang="ru-RU"/>
              <a:t>Click to edit Master title style</a:t>
            </a:r>
          </a:p>
        </p:txBody>
      </p:sp>
      <p:sp>
        <p:nvSpPr>
          <p:cNvPr id="5123" name="Rectangle 3"/>
          <p:cNvSpPr>
            <a:spLocks noGrp="1" noChangeArrowheads="1"/>
          </p:cNvSpPr>
          <p:nvPr>
            <p:ph type="subTitle" idx="1"/>
          </p:nvPr>
        </p:nvSpPr>
        <p:spPr>
          <a:xfrm>
            <a:off x="1331913" y="3068638"/>
            <a:ext cx="6481762" cy="503237"/>
          </a:xfrm>
          <a:effectLst>
            <a:outerShdw dist="17961" dir="2700000" algn="ctr" rotWithShape="0">
              <a:schemeClr val="bg2"/>
            </a:outerShdw>
          </a:effectLst>
        </p:spPr>
        <p:txBody>
          <a:bodyPr/>
          <a:lstStyle>
            <a:lvl1pPr marL="0" indent="0" algn="ctr">
              <a:buFontTx/>
              <a:buNone/>
              <a:defRPr sz="2400" b="1"/>
            </a:lvl1pPr>
          </a:lstStyle>
          <a:p>
            <a:r>
              <a:rPr lang="ru-RU"/>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5886450" y="549275"/>
            <a:ext cx="1709738" cy="518318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755650" y="549275"/>
            <a:ext cx="4978400" cy="518318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755650" y="1268413"/>
            <a:ext cx="3092450"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000500" y="1268413"/>
            <a:ext cx="3092450"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27088" y="549275"/>
            <a:ext cx="6769100"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Click to edit Master title style</a:t>
            </a:r>
          </a:p>
        </p:txBody>
      </p:sp>
      <p:sp>
        <p:nvSpPr>
          <p:cNvPr id="1027" name="Rectangle 3"/>
          <p:cNvSpPr>
            <a:spLocks noGrp="1" noChangeArrowheads="1"/>
          </p:cNvSpPr>
          <p:nvPr>
            <p:ph type="body" idx="1"/>
          </p:nvPr>
        </p:nvSpPr>
        <p:spPr bwMode="auto">
          <a:xfrm>
            <a:off x="755650" y="1268413"/>
            <a:ext cx="6337300" cy="4464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3600" b="1">
          <a:solidFill>
            <a:srgbClr val="080808"/>
          </a:solidFill>
          <a:latin typeface="+mj-lt"/>
          <a:ea typeface="+mj-ea"/>
          <a:cs typeface="+mj-cs"/>
        </a:defRPr>
      </a:lvl1pPr>
      <a:lvl2pPr algn="l" rtl="0" fontAlgn="base">
        <a:spcBef>
          <a:spcPct val="0"/>
        </a:spcBef>
        <a:spcAft>
          <a:spcPct val="0"/>
        </a:spcAft>
        <a:defRPr sz="3600" b="1">
          <a:solidFill>
            <a:srgbClr val="080808"/>
          </a:solidFill>
          <a:latin typeface="Arial" charset="0"/>
        </a:defRPr>
      </a:lvl2pPr>
      <a:lvl3pPr algn="l" rtl="0" fontAlgn="base">
        <a:spcBef>
          <a:spcPct val="0"/>
        </a:spcBef>
        <a:spcAft>
          <a:spcPct val="0"/>
        </a:spcAft>
        <a:defRPr sz="3600" b="1">
          <a:solidFill>
            <a:srgbClr val="080808"/>
          </a:solidFill>
          <a:latin typeface="Arial" charset="0"/>
        </a:defRPr>
      </a:lvl3pPr>
      <a:lvl4pPr algn="l" rtl="0" fontAlgn="base">
        <a:spcBef>
          <a:spcPct val="0"/>
        </a:spcBef>
        <a:spcAft>
          <a:spcPct val="0"/>
        </a:spcAft>
        <a:defRPr sz="3600" b="1">
          <a:solidFill>
            <a:srgbClr val="080808"/>
          </a:solidFill>
          <a:latin typeface="Arial" charset="0"/>
        </a:defRPr>
      </a:lvl4pPr>
      <a:lvl5pPr algn="l" rtl="0" fontAlgn="base">
        <a:spcBef>
          <a:spcPct val="0"/>
        </a:spcBef>
        <a:spcAft>
          <a:spcPct val="0"/>
        </a:spcAft>
        <a:defRPr sz="3600" b="1">
          <a:solidFill>
            <a:srgbClr val="080808"/>
          </a:solidFill>
          <a:latin typeface="Arial" charset="0"/>
        </a:defRPr>
      </a:lvl5pPr>
      <a:lvl6pPr marL="457200" algn="l" rtl="0" fontAlgn="base">
        <a:spcBef>
          <a:spcPct val="0"/>
        </a:spcBef>
        <a:spcAft>
          <a:spcPct val="0"/>
        </a:spcAft>
        <a:defRPr sz="3600" b="1">
          <a:solidFill>
            <a:srgbClr val="080808"/>
          </a:solidFill>
          <a:latin typeface="Arial" charset="0"/>
        </a:defRPr>
      </a:lvl6pPr>
      <a:lvl7pPr marL="914400" algn="l" rtl="0" fontAlgn="base">
        <a:spcBef>
          <a:spcPct val="0"/>
        </a:spcBef>
        <a:spcAft>
          <a:spcPct val="0"/>
        </a:spcAft>
        <a:defRPr sz="3600" b="1">
          <a:solidFill>
            <a:srgbClr val="080808"/>
          </a:solidFill>
          <a:latin typeface="Arial" charset="0"/>
        </a:defRPr>
      </a:lvl7pPr>
      <a:lvl8pPr marL="1371600" algn="l" rtl="0" fontAlgn="base">
        <a:spcBef>
          <a:spcPct val="0"/>
        </a:spcBef>
        <a:spcAft>
          <a:spcPct val="0"/>
        </a:spcAft>
        <a:defRPr sz="3600" b="1">
          <a:solidFill>
            <a:srgbClr val="080808"/>
          </a:solidFill>
          <a:latin typeface="Arial" charset="0"/>
        </a:defRPr>
      </a:lvl8pPr>
      <a:lvl9pPr marL="1828800" algn="l" rtl="0" fontAlgn="base">
        <a:spcBef>
          <a:spcPct val="0"/>
        </a:spcBef>
        <a:spcAft>
          <a:spcPct val="0"/>
        </a:spcAft>
        <a:defRPr sz="3600" b="1">
          <a:solidFill>
            <a:srgbClr val="080808"/>
          </a:solidFill>
          <a:latin typeface="Arial" charset="0"/>
        </a:defRPr>
      </a:lvl9pPr>
    </p:titleStyle>
    <p:bodyStyle>
      <a:lvl1pPr marL="342900" indent="-342900" algn="l" rtl="0" fontAlgn="base">
        <a:spcBef>
          <a:spcPct val="20000"/>
        </a:spcBef>
        <a:spcAft>
          <a:spcPct val="0"/>
        </a:spcAft>
        <a:buChar char="•"/>
        <a:defRPr sz="2800">
          <a:solidFill>
            <a:srgbClr val="080808"/>
          </a:solidFill>
          <a:latin typeface="+mn-lt"/>
          <a:ea typeface="+mn-ea"/>
          <a:cs typeface="+mn-cs"/>
        </a:defRPr>
      </a:lvl1pPr>
      <a:lvl2pPr marL="742950" indent="-285750" algn="l" rtl="0" fontAlgn="base">
        <a:spcBef>
          <a:spcPct val="20000"/>
        </a:spcBef>
        <a:spcAft>
          <a:spcPct val="0"/>
        </a:spcAft>
        <a:buChar char="–"/>
        <a:defRPr sz="2400" b="1">
          <a:solidFill>
            <a:srgbClr val="080808"/>
          </a:solidFill>
          <a:latin typeface="+mn-lt"/>
        </a:defRPr>
      </a:lvl2pPr>
      <a:lvl3pPr marL="1143000" indent="-228600" algn="l" rtl="0" fontAlgn="base">
        <a:spcBef>
          <a:spcPct val="20000"/>
        </a:spcBef>
        <a:spcAft>
          <a:spcPct val="0"/>
        </a:spcAft>
        <a:buChar char="•"/>
        <a:defRPr sz="2400">
          <a:solidFill>
            <a:srgbClr val="080808"/>
          </a:solidFill>
          <a:latin typeface="+mn-lt"/>
        </a:defRPr>
      </a:lvl3pPr>
      <a:lvl4pPr marL="1600200" indent="-228600" algn="l" rtl="0" fontAlgn="base">
        <a:spcBef>
          <a:spcPct val="20000"/>
        </a:spcBef>
        <a:spcAft>
          <a:spcPct val="0"/>
        </a:spcAft>
        <a:buChar char="–"/>
        <a:defRPr sz="2000">
          <a:solidFill>
            <a:srgbClr val="080808"/>
          </a:solidFill>
          <a:latin typeface="+mn-lt"/>
        </a:defRPr>
      </a:lvl4pPr>
      <a:lvl5pPr marL="2057400" indent="-228600" algn="l" rtl="0" fontAlgn="base">
        <a:spcBef>
          <a:spcPct val="20000"/>
        </a:spcBef>
        <a:spcAft>
          <a:spcPct val="0"/>
        </a:spcAft>
        <a:buChar char="»"/>
        <a:defRPr sz="2000">
          <a:solidFill>
            <a:srgbClr val="080808"/>
          </a:solidFill>
          <a:latin typeface="+mn-lt"/>
        </a:defRPr>
      </a:lvl5pPr>
      <a:lvl6pPr marL="2514600" indent="-228600" algn="l" rtl="0" fontAlgn="base">
        <a:spcBef>
          <a:spcPct val="20000"/>
        </a:spcBef>
        <a:spcAft>
          <a:spcPct val="0"/>
        </a:spcAft>
        <a:buChar char="»"/>
        <a:defRPr sz="2000">
          <a:solidFill>
            <a:srgbClr val="080808"/>
          </a:solidFill>
          <a:latin typeface="+mn-lt"/>
        </a:defRPr>
      </a:lvl6pPr>
      <a:lvl7pPr marL="2971800" indent="-228600" algn="l" rtl="0" fontAlgn="base">
        <a:spcBef>
          <a:spcPct val="20000"/>
        </a:spcBef>
        <a:spcAft>
          <a:spcPct val="0"/>
        </a:spcAft>
        <a:buChar char="»"/>
        <a:defRPr sz="2000">
          <a:solidFill>
            <a:srgbClr val="080808"/>
          </a:solidFill>
          <a:latin typeface="+mn-lt"/>
        </a:defRPr>
      </a:lvl7pPr>
      <a:lvl8pPr marL="3429000" indent="-228600" algn="l" rtl="0" fontAlgn="base">
        <a:spcBef>
          <a:spcPct val="20000"/>
        </a:spcBef>
        <a:spcAft>
          <a:spcPct val="0"/>
        </a:spcAft>
        <a:buChar char="»"/>
        <a:defRPr sz="2000">
          <a:solidFill>
            <a:srgbClr val="080808"/>
          </a:solidFill>
          <a:latin typeface="+mn-lt"/>
        </a:defRPr>
      </a:lvl8pPr>
      <a:lvl9pPr marL="3886200" indent="-228600" algn="l" rtl="0" fontAlgn="base">
        <a:spcBef>
          <a:spcPct val="20000"/>
        </a:spcBef>
        <a:spcAft>
          <a:spcPct val="0"/>
        </a:spcAft>
        <a:buChar char="»"/>
        <a:defRPr sz="2000">
          <a:solidFill>
            <a:srgbClr val="080808"/>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1691680" y="1700808"/>
            <a:ext cx="5904656" cy="3024336"/>
          </a:xfrm>
          <a:noFill/>
        </p:spPr>
        <p:txBody>
          <a:bodyPr/>
          <a:lstStyle/>
          <a:p>
            <a:r>
              <a:rPr lang="es-ES" sz="2800" b="0" dirty="0" smtClean="0">
                <a:latin typeface="Tahoma" charset="0"/>
              </a:rPr>
              <a:t>PLANEACION DE LA ENSEÑANZA Y EVALUACIÓN DEL APRENDIZAJE</a:t>
            </a:r>
            <a:br>
              <a:rPr lang="es-ES" sz="2800" b="0" dirty="0" smtClean="0">
                <a:latin typeface="Tahoma" charset="0"/>
              </a:rPr>
            </a:br>
            <a:r>
              <a:rPr lang="es-ES" sz="2800" b="0" dirty="0" smtClean="0">
                <a:latin typeface="Tahoma" charset="0"/>
              </a:rPr>
              <a:t/>
            </a:r>
            <a:br>
              <a:rPr lang="es-ES" sz="2800" b="0" dirty="0" smtClean="0">
                <a:latin typeface="Tahoma" charset="0"/>
              </a:rPr>
            </a:br>
            <a:r>
              <a:rPr lang="es-ES" sz="1800" b="0" dirty="0" smtClean="0">
                <a:latin typeface="Tahoma" charset="0"/>
              </a:rPr>
              <a:t>Segundo Semestre</a:t>
            </a:r>
            <a:br>
              <a:rPr lang="es-ES" sz="1800" b="0" dirty="0" smtClean="0">
                <a:latin typeface="Tahoma" charset="0"/>
              </a:rPr>
            </a:br>
            <a:r>
              <a:rPr lang="es-ES" sz="1800" b="0" dirty="0" smtClean="0">
                <a:latin typeface="Tahoma" charset="0"/>
              </a:rPr>
              <a:t/>
            </a:r>
            <a:br>
              <a:rPr lang="es-ES" sz="1800" b="0" dirty="0" smtClean="0">
                <a:latin typeface="Tahoma" charset="0"/>
              </a:rPr>
            </a:br>
            <a:r>
              <a:rPr lang="es-ES" sz="1800" b="0" dirty="0" smtClean="0">
                <a:latin typeface="Tahoma" charset="0"/>
              </a:rPr>
              <a:t>Trayecto Formativo: Bases teóricas y metodológicas de la práctica.</a:t>
            </a:r>
            <a:br>
              <a:rPr lang="es-ES" sz="1800" b="0" dirty="0" smtClean="0">
                <a:latin typeface="Tahoma" charset="0"/>
              </a:rPr>
            </a:br>
            <a:r>
              <a:rPr lang="es-ES" sz="1800" b="0" dirty="0">
                <a:latin typeface="Tahoma" charset="0"/>
              </a:rPr>
              <a:t/>
            </a:r>
            <a:br>
              <a:rPr lang="es-ES" sz="1800" b="0" dirty="0">
                <a:latin typeface="Tahoma" charset="0"/>
              </a:rPr>
            </a:br>
            <a:r>
              <a:rPr lang="es-ES" sz="1800" b="0" dirty="0" smtClean="0">
                <a:latin typeface="Tahoma" charset="0"/>
              </a:rPr>
              <a:t>Mtra. Roxana Janet Sánchez Suárez</a:t>
            </a:r>
            <a:endParaRPr lang="uk-UA" sz="1800" b="0" dirty="0">
              <a:latin typeface="Tahoma" charset="0"/>
            </a:endParaRPr>
          </a:p>
        </p:txBody>
      </p:sp>
      <p:sp>
        <p:nvSpPr>
          <p:cNvPr id="34819" name="Rectangle 3"/>
          <p:cNvSpPr>
            <a:spLocks noGrp="1" noChangeArrowheads="1"/>
          </p:cNvSpPr>
          <p:nvPr>
            <p:ph type="subTitle" idx="1"/>
          </p:nvPr>
        </p:nvSpPr>
        <p:spPr>
          <a:xfrm>
            <a:off x="2805109" y="4941168"/>
            <a:ext cx="3776663" cy="360040"/>
          </a:xfrm>
        </p:spPr>
        <p:txBody>
          <a:bodyPr/>
          <a:lstStyle/>
          <a:p>
            <a:pPr>
              <a:lnSpc>
                <a:spcPct val="90000"/>
              </a:lnSpc>
            </a:pPr>
            <a:r>
              <a:rPr lang="es-ES" sz="2000" dirty="0" smtClean="0"/>
              <a:t>Horas 4     Créditos 4.5</a:t>
            </a:r>
            <a:endParaRPr lang="uk-UA"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539552" y="3356992"/>
            <a:ext cx="4168672" cy="2738983"/>
          </a:xfrm>
          <a:prstGeom prst="rect">
            <a:avLst/>
          </a:prstGeom>
        </p:spPr>
      </p:pic>
      <p:sp>
        <p:nvSpPr>
          <p:cNvPr id="5" name="Rectángulo 4"/>
          <p:cNvSpPr/>
          <p:nvPr/>
        </p:nvSpPr>
        <p:spPr>
          <a:xfrm>
            <a:off x="539552" y="836712"/>
            <a:ext cx="7848872" cy="646331"/>
          </a:xfrm>
          <a:prstGeom prst="rect">
            <a:avLst/>
          </a:prstGeom>
        </p:spPr>
        <p:txBody>
          <a:bodyPr wrap="square">
            <a:spAutoFit/>
          </a:bodyPr>
          <a:lstStyle/>
          <a:p>
            <a:r>
              <a:rPr lang="es-ES" b="1" i="1" dirty="0"/>
              <a:t>Unidad de aprendizaje II. </a:t>
            </a:r>
            <a:r>
              <a:rPr lang="es-ES" b="1" dirty="0"/>
              <a:t>Organización y sistematización del proceso de planeación de la enseñanza y evaluación del aprendizaje</a:t>
            </a:r>
            <a:endParaRPr lang="es-MX" b="1" dirty="0"/>
          </a:p>
        </p:txBody>
      </p:sp>
      <p:sp>
        <p:nvSpPr>
          <p:cNvPr id="7" name="Rectángulo 6"/>
          <p:cNvSpPr/>
          <p:nvPr/>
        </p:nvSpPr>
        <p:spPr>
          <a:xfrm>
            <a:off x="1691680" y="1916832"/>
            <a:ext cx="5958408" cy="3139321"/>
          </a:xfrm>
          <a:prstGeom prst="rect">
            <a:avLst/>
          </a:prstGeom>
        </p:spPr>
        <p:txBody>
          <a:bodyPr wrap="square">
            <a:spAutoFit/>
          </a:bodyPr>
          <a:lstStyle/>
          <a:p>
            <a:r>
              <a:rPr lang="es-ES" b="1" i="1" dirty="0" smtClean="0"/>
              <a:t>Contenidos</a:t>
            </a:r>
          </a:p>
          <a:p>
            <a:endParaRPr lang="es-ES" dirty="0"/>
          </a:p>
          <a:p>
            <a:r>
              <a:rPr lang="es-ES" dirty="0"/>
              <a:t>• Planeación de la enseñanza y evaluación de los aprendizajes en los </a:t>
            </a:r>
            <a:r>
              <a:rPr lang="es-ES" dirty="0" smtClean="0"/>
              <a:t> planes </a:t>
            </a:r>
            <a:r>
              <a:rPr lang="es-ES" dirty="0"/>
              <a:t>y programas vigentes de educación preescolar</a:t>
            </a:r>
            <a:r>
              <a:rPr lang="es-ES" dirty="0" smtClean="0"/>
              <a:t>.</a:t>
            </a:r>
          </a:p>
          <a:p>
            <a:endParaRPr lang="es-ES" dirty="0"/>
          </a:p>
          <a:p>
            <a:r>
              <a:rPr lang="es-ES" dirty="0"/>
              <a:t>• Evaluación inicial o </a:t>
            </a:r>
            <a:r>
              <a:rPr lang="es-ES" dirty="0" smtClean="0"/>
              <a:t>diagnóstica</a:t>
            </a:r>
          </a:p>
          <a:p>
            <a:endParaRPr lang="es-ES" dirty="0"/>
          </a:p>
          <a:p>
            <a:r>
              <a:rPr lang="es-ES" dirty="0"/>
              <a:t>• Planeación didáctica situada</a:t>
            </a:r>
            <a:r>
              <a:rPr lang="es-ES" dirty="0" smtClean="0"/>
              <a:t>.</a:t>
            </a:r>
          </a:p>
          <a:p>
            <a:endParaRPr lang="es-ES" dirty="0"/>
          </a:p>
          <a:p>
            <a:r>
              <a:rPr lang="es-ES" dirty="0"/>
              <a:t>• Diseño de una planeación didáctica situada</a:t>
            </a:r>
            <a:endParaRPr lang="es-MX" dirty="0"/>
          </a:p>
        </p:txBody>
      </p:sp>
    </p:spTree>
    <p:extLst>
      <p:ext uri="{BB962C8B-B14F-4D97-AF65-F5344CB8AC3E}">
        <p14:creationId xmlns:p14="http://schemas.microsoft.com/office/powerpoint/2010/main" val="560496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9919" t="24100" r="32675" b="7301"/>
          <a:stretch/>
        </p:blipFill>
        <p:spPr>
          <a:xfrm>
            <a:off x="2843808" y="620688"/>
            <a:ext cx="5472608" cy="5645427"/>
          </a:xfrm>
          <a:prstGeom prst="rect">
            <a:avLst/>
          </a:prstGeom>
        </p:spPr>
      </p:pic>
      <p:sp>
        <p:nvSpPr>
          <p:cNvPr id="5" name="Rectángulo 4"/>
          <p:cNvSpPr/>
          <p:nvPr/>
        </p:nvSpPr>
        <p:spPr>
          <a:xfrm>
            <a:off x="827584" y="2276872"/>
            <a:ext cx="1728192" cy="1323439"/>
          </a:xfrm>
          <a:prstGeom prst="rect">
            <a:avLst/>
          </a:prstGeom>
        </p:spPr>
        <p:txBody>
          <a:bodyPr wrap="square">
            <a:spAutoFit/>
          </a:bodyPr>
          <a:lstStyle/>
          <a:p>
            <a:pPr algn="ctr"/>
            <a:r>
              <a:rPr lang="es-ES" sz="1600" b="1" dirty="0" smtClean="0"/>
              <a:t>Evaluación </a:t>
            </a:r>
            <a:r>
              <a:rPr lang="es-ES" sz="1600" b="1" dirty="0"/>
              <a:t>(acuerdos de evaluación para la acreditación del curso)</a:t>
            </a:r>
            <a:endParaRPr lang="es-MX" sz="1600" b="1" dirty="0"/>
          </a:p>
        </p:txBody>
      </p:sp>
      <p:pic>
        <p:nvPicPr>
          <p:cNvPr id="6" name="Imagen 5"/>
          <p:cNvPicPr>
            <a:picLocks noChangeAspect="1"/>
          </p:cNvPicPr>
          <p:nvPr/>
        </p:nvPicPr>
        <p:blipFill>
          <a:blip r:embed="rId3"/>
          <a:stretch>
            <a:fillRect/>
          </a:stretch>
        </p:blipFill>
        <p:spPr>
          <a:xfrm>
            <a:off x="167680" y="3356992"/>
            <a:ext cx="3048000" cy="3019425"/>
          </a:xfrm>
          <a:prstGeom prst="rect">
            <a:avLst/>
          </a:prstGeom>
        </p:spPr>
      </p:pic>
    </p:spTree>
    <p:extLst>
      <p:ext uri="{BB962C8B-B14F-4D97-AF65-F5344CB8AC3E}">
        <p14:creationId xmlns:p14="http://schemas.microsoft.com/office/powerpoint/2010/main" val="811381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63688" y="548680"/>
            <a:ext cx="5760640" cy="508000"/>
          </a:xfrm>
        </p:spPr>
        <p:txBody>
          <a:bodyPr/>
          <a:lstStyle/>
          <a:p>
            <a:pPr algn="ctr"/>
            <a:r>
              <a:rPr lang="es-ES" sz="2800" dirty="0" smtClean="0"/>
              <a:t>ACUERDOS DE EVALUACIÓN</a:t>
            </a:r>
            <a:endParaRPr lang="es-MX" sz="2800" dirty="0"/>
          </a:p>
        </p:txBody>
      </p:sp>
    </p:spTree>
    <p:extLst>
      <p:ext uri="{BB962C8B-B14F-4D97-AF65-F5344CB8AC3E}">
        <p14:creationId xmlns:p14="http://schemas.microsoft.com/office/powerpoint/2010/main" val="502368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5">
            <a:extLst>
              <a:ext uri="{FF2B5EF4-FFF2-40B4-BE49-F238E27FC236}">
                <a16:creationId xmlns:a16="http://schemas.microsoft.com/office/drawing/2014/main" id="{B13101DF-9A4D-4B70-95AE-3E68C4B1D231}"/>
              </a:ext>
            </a:extLst>
          </p:cNvPr>
          <p:cNvSpPr txBox="1">
            <a:spLocks/>
          </p:cNvSpPr>
          <p:nvPr/>
        </p:nvSpPr>
        <p:spPr>
          <a:xfrm>
            <a:off x="539552" y="620688"/>
            <a:ext cx="8141520" cy="5755422"/>
          </a:xfrm>
          <a:prstGeom prst="rect">
            <a:avLst/>
          </a:prstGeom>
        </p:spPr>
        <p:txBody>
          <a:bodyPr vert="horz" wrap="square" lIns="91440" tIns="45720" rIns="91440" bIns="45720" rtlCol="0" anchor="ctr">
            <a:spAutoFit/>
          </a:bodyP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4" algn="just" fontAlgn="base">
              <a:spcBef>
                <a:spcPts val="0"/>
              </a:spcBef>
              <a:spcAft>
                <a:spcPct val="0"/>
              </a:spcAft>
              <a:buClr>
                <a:srgbClr val="EC714F"/>
              </a:buClr>
              <a:buSzPct val="110000"/>
            </a:pPr>
            <a:r>
              <a:rPr lang="es-ES" altLang="es-ES" sz="1600" b="1" dirty="0" smtClean="0">
                <a:solidFill>
                  <a:prstClr val="black"/>
                </a:solidFill>
                <a:latin typeface="Candara Light" panose="020E0502030303020204" pitchFamily="34" charset="0"/>
                <a:cs typeface="Adobe Devanagari" panose="02040503050201020203" pitchFamily="18" charset="0"/>
              </a:rPr>
              <a:t>* Asistencia a clases puntual, ambas sesiones inician 7:45, se pasa lista si se llega después de pasar lista ya se tiene una falta.</a:t>
            </a:r>
          </a:p>
          <a:p>
            <a:pPr lvl="4" algn="just" fontAlgn="base">
              <a:spcBef>
                <a:spcPts val="0"/>
              </a:spcBef>
              <a:spcAft>
                <a:spcPct val="0"/>
              </a:spcAft>
              <a:buClr>
                <a:srgbClr val="EC714F"/>
              </a:buClr>
              <a:buSzPct val="110000"/>
            </a:pPr>
            <a:r>
              <a:rPr lang="es-ES" altLang="es-ES" sz="1600" b="1" dirty="0" smtClean="0">
                <a:solidFill>
                  <a:prstClr val="black"/>
                </a:solidFill>
                <a:latin typeface="Candara Light" panose="020E0502030303020204" pitchFamily="34" charset="0"/>
                <a:cs typeface="Adobe Devanagari" panose="02040503050201020203" pitchFamily="18" charset="0"/>
              </a:rPr>
              <a:t>* Es responsabilidad de la alumna que llega tarde, recordar a la maestra de quitar una falta.</a:t>
            </a:r>
          </a:p>
          <a:p>
            <a:pPr marL="1714500" lvl="3" indent="-342900" algn="just">
              <a:spcBef>
                <a:spcPts val="0"/>
              </a:spcBef>
              <a:buClr>
                <a:srgbClr val="EC714F"/>
              </a:buClr>
              <a:buSzPct val="110000"/>
              <a:buFont typeface="Arial" panose="020B0604020202020204" pitchFamily="34" charset="0"/>
              <a:buChar char="•"/>
            </a:pPr>
            <a:r>
              <a:rPr lang="es-ES" altLang="es-ES" sz="1600" b="1" dirty="0" smtClean="0">
                <a:solidFill>
                  <a:prstClr val="black"/>
                </a:solidFill>
                <a:latin typeface="Candara Light" panose="020E0502030303020204" pitchFamily="34" charset="0"/>
                <a:cs typeface="Adobe Devanagari" panose="02040503050201020203" pitchFamily="18" charset="0"/>
              </a:rPr>
              <a:t>Cumplir con todas las tareas, trabajos por equipo o individuales en ENEP Digital, no se abren actividades después de vencida la fecha limite.</a:t>
            </a:r>
          </a:p>
          <a:p>
            <a:pPr marL="342900" indent="-342900" algn="just" fontAlgn="base">
              <a:spcBef>
                <a:spcPts val="0"/>
              </a:spcBef>
              <a:spcAft>
                <a:spcPct val="0"/>
              </a:spcAft>
              <a:buClr>
                <a:srgbClr val="EC714F"/>
              </a:buClr>
              <a:buSzPct val="110000"/>
              <a:buFont typeface="Arial" panose="020B0604020202020204" pitchFamily="34" charset="0"/>
              <a:buChar char="•"/>
            </a:pPr>
            <a:r>
              <a:rPr lang="es-ES" altLang="es-ES" sz="1600" b="1" dirty="0" smtClean="0">
                <a:solidFill>
                  <a:prstClr val="black"/>
                </a:solidFill>
                <a:latin typeface="Candara Light" panose="020E0502030303020204" pitchFamily="34" charset="0"/>
                <a:cs typeface="Adobe Devanagari" panose="02040503050201020203" pitchFamily="18" charset="0"/>
              </a:rPr>
              <a:t>Los trabajos se entregan en tiempo y forma señalados por el docente.</a:t>
            </a:r>
          </a:p>
          <a:p>
            <a:pPr marL="342900" indent="-342900" algn="just" fontAlgn="base">
              <a:spcBef>
                <a:spcPts val="0"/>
              </a:spcBef>
              <a:spcAft>
                <a:spcPct val="0"/>
              </a:spcAft>
              <a:buClr>
                <a:srgbClr val="EC714F"/>
              </a:buClr>
              <a:buSzPct val="110000"/>
              <a:buFont typeface="Arial" panose="020B0604020202020204" pitchFamily="34" charset="0"/>
              <a:buChar char="•"/>
            </a:pPr>
            <a:r>
              <a:rPr lang="es-ES" altLang="es-ES" sz="1600" b="1" dirty="0" smtClean="0">
                <a:solidFill>
                  <a:prstClr val="black"/>
                </a:solidFill>
                <a:latin typeface="Candara Light" panose="020E0502030303020204" pitchFamily="34" charset="0"/>
                <a:cs typeface="Adobe Devanagari" panose="02040503050201020203" pitchFamily="18" charset="0"/>
              </a:rPr>
              <a:t>Buen  comportamiento y  buena  actitud, respeto mutuo durante la clase </a:t>
            </a:r>
          </a:p>
          <a:p>
            <a:pPr marL="342900" indent="-342900" algn="l" fontAlgn="base">
              <a:spcBef>
                <a:spcPts val="0"/>
              </a:spcBef>
              <a:spcAft>
                <a:spcPct val="0"/>
              </a:spcAft>
              <a:buClr>
                <a:srgbClr val="EC714F"/>
              </a:buClr>
              <a:buSzPct val="110000"/>
              <a:buFont typeface="Arial" panose="020B0604020202020204" pitchFamily="34" charset="0"/>
              <a:buChar char="•"/>
            </a:pPr>
            <a:r>
              <a:rPr lang="es-ES" altLang="es-ES" sz="1600" b="1" dirty="0" smtClean="0">
                <a:solidFill>
                  <a:prstClr val="black"/>
                </a:solidFill>
                <a:latin typeface="Candara Light" panose="020E0502030303020204" pitchFamily="34" charset="0"/>
                <a:cs typeface="Adobe Devanagari" panose="02040503050201020203" pitchFamily="18" charset="0"/>
              </a:rPr>
              <a:t>Tener un cuaderno para el curso, los análisis de lectura se realizarán a mano en el cuaderno y se subirá la evidencia en una fotografía a ENEP Digital.</a:t>
            </a:r>
          </a:p>
          <a:p>
            <a:pPr marL="342900" indent="-342900" algn="l" fontAlgn="base">
              <a:spcBef>
                <a:spcPts val="0"/>
              </a:spcBef>
              <a:spcAft>
                <a:spcPct val="0"/>
              </a:spcAft>
              <a:buClr>
                <a:srgbClr val="EC714F"/>
              </a:buClr>
              <a:buSzPct val="110000"/>
              <a:buFont typeface="Arial" panose="020B0604020202020204" pitchFamily="34" charset="0"/>
              <a:buChar char="•"/>
            </a:pPr>
            <a:r>
              <a:rPr lang="es-ES" altLang="es-ES" sz="1600" b="1" dirty="0" smtClean="0">
                <a:solidFill>
                  <a:prstClr val="black"/>
                </a:solidFill>
                <a:latin typeface="Candara Light" panose="020E0502030303020204" pitchFamily="34" charset="0"/>
                <a:cs typeface="Adobe Devanagari" panose="02040503050201020203" pitchFamily="18" charset="0"/>
              </a:rPr>
              <a:t>Para los trabajos por equipo, se deberá de crear un documento compartido y ahí se realizará todo el trabajo, no se inicia en Word y después se copia en el documento compartido.</a:t>
            </a:r>
          </a:p>
          <a:p>
            <a:pPr marL="342900" indent="-342900" algn="l" fontAlgn="base">
              <a:spcBef>
                <a:spcPts val="0"/>
              </a:spcBef>
              <a:spcAft>
                <a:spcPct val="0"/>
              </a:spcAft>
              <a:buClr>
                <a:srgbClr val="EC714F"/>
              </a:buClr>
              <a:buSzPct val="110000"/>
              <a:buFont typeface="Arial" panose="020B0604020202020204" pitchFamily="34" charset="0"/>
              <a:buChar char="•"/>
            </a:pPr>
            <a:r>
              <a:rPr lang="es-ES" altLang="es-ES" sz="1600" b="1" dirty="0" smtClean="0">
                <a:solidFill>
                  <a:prstClr val="black"/>
                </a:solidFill>
                <a:latin typeface="Candara Light" panose="020E0502030303020204" pitchFamily="34" charset="0"/>
                <a:cs typeface="Adobe Devanagari" panose="02040503050201020203" pitchFamily="18" charset="0"/>
              </a:rPr>
              <a:t>Para que se pueda revisar el documento compartido, se deberá de dar acceso a la maestra para editar, y así poder ver la contribución de cada uno de los integrantes.</a:t>
            </a:r>
          </a:p>
          <a:p>
            <a:pPr marL="342900" indent="-342900" algn="l" fontAlgn="base">
              <a:spcBef>
                <a:spcPts val="0"/>
              </a:spcBef>
              <a:spcAft>
                <a:spcPct val="0"/>
              </a:spcAft>
              <a:buClr>
                <a:srgbClr val="EC714F"/>
              </a:buClr>
              <a:buSzPct val="110000"/>
              <a:buFont typeface="Arial" panose="020B0604020202020204" pitchFamily="34" charset="0"/>
              <a:buChar char="•"/>
            </a:pPr>
            <a:r>
              <a:rPr lang="es-ES" altLang="es-ES" sz="1600" b="1" dirty="0" smtClean="0">
                <a:solidFill>
                  <a:prstClr val="black"/>
                </a:solidFill>
                <a:latin typeface="Candara Light" panose="020E0502030303020204" pitchFamily="34" charset="0"/>
                <a:cs typeface="Adobe Devanagari" panose="02040503050201020203" pitchFamily="18" charset="0"/>
              </a:rPr>
              <a:t>Si no se comparte el documento con estas características la calificación máxima del trabajo podrá ser de 8.</a:t>
            </a:r>
          </a:p>
          <a:p>
            <a:pPr marL="342900" indent="-342900" algn="l" fontAlgn="base">
              <a:spcBef>
                <a:spcPts val="0"/>
              </a:spcBef>
              <a:spcAft>
                <a:spcPct val="0"/>
              </a:spcAft>
              <a:buClr>
                <a:srgbClr val="EC714F"/>
              </a:buClr>
              <a:buSzPct val="110000"/>
              <a:buFont typeface="Arial" panose="020B0604020202020204" pitchFamily="34" charset="0"/>
              <a:buChar char="•"/>
            </a:pPr>
            <a:r>
              <a:rPr lang="es-ES" altLang="es-ES" sz="1600" b="1" dirty="0" smtClean="0">
                <a:solidFill>
                  <a:prstClr val="black"/>
                </a:solidFill>
                <a:latin typeface="Candara Light" panose="020E0502030303020204" pitchFamily="34" charset="0"/>
                <a:cs typeface="Adobe Devanagari" panose="02040503050201020203" pitchFamily="18" charset="0"/>
              </a:rPr>
              <a:t>Si el alumno sale del salón y tarda mas de 5 minutos en regresar se le pondrá la falta en la hora clase, en caso de requerir salir por alguna causa justificada se deberá de notificar al maestro.</a:t>
            </a:r>
          </a:p>
          <a:p>
            <a:pPr marL="342900" indent="-342900" algn="l" fontAlgn="base">
              <a:spcBef>
                <a:spcPts val="0"/>
              </a:spcBef>
              <a:spcAft>
                <a:spcPct val="0"/>
              </a:spcAft>
              <a:buClr>
                <a:srgbClr val="EC714F"/>
              </a:buClr>
              <a:buSzPct val="110000"/>
              <a:buFont typeface="Arial" panose="020B0604020202020204" pitchFamily="34" charset="0"/>
              <a:buChar char="•"/>
            </a:pPr>
            <a:r>
              <a:rPr lang="es-ES" altLang="es-ES" sz="1600" b="1" dirty="0" smtClean="0">
                <a:solidFill>
                  <a:prstClr val="black"/>
                </a:solidFill>
                <a:latin typeface="Candara Light" panose="020E0502030303020204" pitchFamily="34" charset="0"/>
                <a:cs typeface="Adobe Devanagari" panose="02040503050201020203" pitchFamily="18" charset="0"/>
              </a:rPr>
              <a:t>Si durante la clase se le pregunta a un alumno sobre el tema  y no sabe y posteriormente se le vuelve a preguntar y sigue sin responder se le pondrán las dos faltas de las horas clase.</a:t>
            </a:r>
          </a:p>
          <a:p>
            <a:pPr marL="342900" indent="-342900" algn="l" fontAlgn="base">
              <a:spcBef>
                <a:spcPts val="0"/>
              </a:spcBef>
              <a:spcAft>
                <a:spcPct val="0"/>
              </a:spcAft>
              <a:buClr>
                <a:srgbClr val="EC714F"/>
              </a:buClr>
              <a:buSzPct val="110000"/>
              <a:buFont typeface="Arial" panose="020B0604020202020204" pitchFamily="34" charset="0"/>
              <a:buChar char="•"/>
            </a:pPr>
            <a:endParaRPr lang="es-ES" altLang="es-ES" sz="1600" b="1" dirty="0" smtClean="0">
              <a:solidFill>
                <a:prstClr val="black"/>
              </a:solidFill>
              <a:latin typeface="Candara Light" panose="020E0502030303020204" pitchFamily="34" charset="0"/>
              <a:cs typeface="Adobe Devanagari" panose="02040503050201020203" pitchFamily="18" charset="0"/>
            </a:endParaRPr>
          </a:p>
        </p:txBody>
      </p:sp>
      <p:pic>
        <p:nvPicPr>
          <p:cNvPr id="6" name="Imagen 5"/>
          <p:cNvPicPr>
            <a:picLocks noChangeAspect="1"/>
          </p:cNvPicPr>
          <p:nvPr/>
        </p:nvPicPr>
        <p:blipFill>
          <a:blip r:embed="rId2"/>
          <a:stretch>
            <a:fillRect/>
          </a:stretch>
        </p:blipFill>
        <p:spPr>
          <a:xfrm>
            <a:off x="683568" y="260648"/>
            <a:ext cx="1557164" cy="1866464"/>
          </a:xfrm>
          <a:prstGeom prst="rect">
            <a:avLst/>
          </a:prstGeom>
        </p:spPr>
      </p:pic>
    </p:spTree>
    <p:extLst>
      <p:ext uri="{BB962C8B-B14F-4D97-AF65-F5344CB8AC3E}">
        <p14:creationId xmlns:p14="http://schemas.microsoft.com/office/powerpoint/2010/main" val="2965115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411760" y="1124744"/>
            <a:ext cx="4824412" cy="792162"/>
          </a:xfrm>
        </p:spPr>
        <p:txBody>
          <a:bodyPr/>
          <a:lstStyle/>
          <a:p>
            <a:r>
              <a:rPr lang="en-US" sz="3200" dirty="0" err="1" smtClean="0">
                <a:latin typeface="Tahoma" charset="0"/>
              </a:rPr>
              <a:t>Propósito</a:t>
            </a:r>
            <a:r>
              <a:rPr lang="en-US" sz="3200" dirty="0" smtClean="0">
                <a:latin typeface="Tahoma" charset="0"/>
              </a:rPr>
              <a:t> del </a:t>
            </a:r>
            <a:r>
              <a:rPr lang="en-US" sz="3200" dirty="0" err="1" smtClean="0">
                <a:latin typeface="Tahoma" charset="0"/>
              </a:rPr>
              <a:t>Curso</a:t>
            </a:r>
            <a:endParaRPr lang="uk-UA" sz="3200" dirty="0">
              <a:latin typeface="Tahoma" charset="0"/>
            </a:endParaRPr>
          </a:p>
        </p:txBody>
      </p:sp>
      <p:sp>
        <p:nvSpPr>
          <p:cNvPr id="3" name="Rectángulo 2"/>
          <p:cNvSpPr/>
          <p:nvPr/>
        </p:nvSpPr>
        <p:spPr>
          <a:xfrm>
            <a:off x="1115616" y="2420888"/>
            <a:ext cx="6696744" cy="2585323"/>
          </a:xfrm>
          <a:prstGeom prst="rect">
            <a:avLst/>
          </a:prstGeom>
        </p:spPr>
        <p:txBody>
          <a:bodyPr wrap="square">
            <a:spAutoFit/>
          </a:bodyPr>
          <a:lstStyle/>
          <a:p>
            <a:pPr algn="ctr"/>
            <a:r>
              <a:rPr lang="es-ES" dirty="0"/>
              <a:t>El propósito formativo general del curso, radica en que el estudiantado normalista construya sólidos marcos de referencia para sustentar las intervenciones didácticas en el aula; por ello deberán apropiarse de los fundamentos teóricos y metodológicos en los que se basa la planeación de la enseñanza y la evaluación del aprendizaje, brindando al estudiantado los elementos para el logro del perfil general, los dominios y el perfil profesional de la Licenciatura en Educación Preescolar. </a:t>
            </a:r>
            <a:endParaRPr lang="es-MX"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echa izquierda 5"/>
          <p:cNvSpPr/>
          <p:nvPr/>
        </p:nvSpPr>
        <p:spPr>
          <a:xfrm>
            <a:off x="611560" y="654627"/>
            <a:ext cx="3960366" cy="715244"/>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Flecha derecha 6"/>
          <p:cNvSpPr/>
          <p:nvPr/>
        </p:nvSpPr>
        <p:spPr>
          <a:xfrm>
            <a:off x="3779912" y="2604195"/>
            <a:ext cx="4536504" cy="89765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ítulo 1"/>
          <p:cNvSpPr>
            <a:spLocks noGrp="1"/>
          </p:cNvSpPr>
          <p:nvPr>
            <p:ph type="title"/>
          </p:nvPr>
        </p:nvSpPr>
        <p:spPr>
          <a:xfrm>
            <a:off x="971526" y="758249"/>
            <a:ext cx="3528392" cy="508000"/>
          </a:xfrm>
        </p:spPr>
        <p:txBody>
          <a:bodyPr/>
          <a:lstStyle/>
          <a:p>
            <a:r>
              <a:rPr lang="es-ES" sz="2400" dirty="0" smtClean="0"/>
              <a:t>Cursos antecedentes</a:t>
            </a:r>
            <a:endParaRPr lang="es-MX" sz="2400" dirty="0"/>
          </a:p>
        </p:txBody>
      </p:sp>
      <p:sp>
        <p:nvSpPr>
          <p:cNvPr id="4" name="Título 1"/>
          <p:cNvSpPr txBox="1">
            <a:spLocks/>
          </p:cNvSpPr>
          <p:nvPr/>
        </p:nvSpPr>
        <p:spPr bwMode="auto">
          <a:xfrm>
            <a:off x="3962477" y="2815335"/>
            <a:ext cx="3921891"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rgbClr val="080808"/>
                </a:solidFill>
                <a:latin typeface="+mj-lt"/>
                <a:ea typeface="+mj-ea"/>
                <a:cs typeface="+mj-cs"/>
              </a:defRPr>
            </a:lvl1pPr>
            <a:lvl2pPr algn="l" rtl="0" fontAlgn="base">
              <a:spcBef>
                <a:spcPct val="0"/>
              </a:spcBef>
              <a:spcAft>
                <a:spcPct val="0"/>
              </a:spcAft>
              <a:defRPr sz="3600" b="1">
                <a:solidFill>
                  <a:srgbClr val="080808"/>
                </a:solidFill>
                <a:latin typeface="Arial" charset="0"/>
              </a:defRPr>
            </a:lvl2pPr>
            <a:lvl3pPr algn="l" rtl="0" fontAlgn="base">
              <a:spcBef>
                <a:spcPct val="0"/>
              </a:spcBef>
              <a:spcAft>
                <a:spcPct val="0"/>
              </a:spcAft>
              <a:defRPr sz="3600" b="1">
                <a:solidFill>
                  <a:srgbClr val="080808"/>
                </a:solidFill>
                <a:latin typeface="Arial" charset="0"/>
              </a:defRPr>
            </a:lvl3pPr>
            <a:lvl4pPr algn="l" rtl="0" fontAlgn="base">
              <a:spcBef>
                <a:spcPct val="0"/>
              </a:spcBef>
              <a:spcAft>
                <a:spcPct val="0"/>
              </a:spcAft>
              <a:defRPr sz="3600" b="1">
                <a:solidFill>
                  <a:srgbClr val="080808"/>
                </a:solidFill>
                <a:latin typeface="Arial" charset="0"/>
              </a:defRPr>
            </a:lvl4pPr>
            <a:lvl5pPr algn="l" rtl="0" fontAlgn="base">
              <a:spcBef>
                <a:spcPct val="0"/>
              </a:spcBef>
              <a:spcAft>
                <a:spcPct val="0"/>
              </a:spcAft>
              <a:defRPr sz="3600" b="1">
                <a:solidFill>
                  <a:srgbClr val="080808"/>
                </a:solidFill>
                <a:latin typeface="Arial" charset="0"/>
              </a:defRPr>
            </a:lvl5pPr>
            <a:lvl6pPr marL="457200" algn="l" rtl="0" fontAlgn="base">
              <a:spcBef>
                <a:spcPct val="0"/>
              </a:spcBef>
              <a:spcAft>
                <a:spcPct val="0"/>
              </a:spcAft>
              <a:defRPr sz="3600" b="1">
                <a:solidFill>
                  <a:srgbClr val="080808"/>
                </a:solidFill>
                <a:latin typeface="Arial" charset="0"/>
              </a:defRPr>
            </a:lvl6pPr>
            <a:lvl7pPr marL="914400" algn="l" rtl="0" fontAlgn="base">
              <a:spcBef>
                <a:spcPct val="0"/>
              </a:spcBef>
              <a:spcAft>
                <a:spcPct val="0"/>
              </a:spcAft>
              <a:defRPr sz="3600" b="1">
                <a:solidFill>
                  <a:srgbClr val="080808"/>
                </a:solidFill>
                <a:latin typeface="Arial" charset="0"/>
              </a:defRPr>
            </a:lvl7pPr>
            <a:lvl8pPr marL="1371600" algn="l" rtl="0" fontAlgn="base">
              <a:spcBef>
                <a:spcPct val="0"/>
              </a:spcBef>
              <a:spcAft>
                <a:spcPct val="0"/>
              </a:spcAft>
              <a:defRPr sz="3600" b="1">
                <a:solidFill>
                  <a:srgbClr val="080808"/>
                </a:solidFill>
                <a:latin typeface="Arial" charset="0"/>
              </a:defRPr>
            </a:lvl8pPr>
            <a:lvl9pPr marL="1828800" algn="l" rtl="0" fontAlgn="base">
              <a:spcBef>
                <a:spcPct val="0"/>
              </a:spcBef>
              <a:spcAft>
                <a:spcPct val="0"/>
              </a:spcAft>
              <a:defRPr sz="3600" b="1">
                <a:solidFill>
                  <a:srgbClr val="080808"/>
                </a:solidFill>
                <a:latin typeface="Arial" charset="0"/>
              </a:defRPr>
            </a:lvl9pPr>
          </a:lstStyle>
          <a:p>
            <a:r>
              <a:rPr lang="es-ES" sz="2400" kern="0" dirty="0" smtClean="0"/>
              <a:t>Cursos subsecuentes</a:t>
            </a:r>
            <a:endParaRPr lang="es-MX" sz="2400" kern="0" dirty="0"/>
          </a:p>
        </p:txBody>
      </p:sp>
      <p:sp>
        <p:nvSpPr>
          <p:cNvPr id="9" name="Rectángulo 8"/>
          <p:cNvSpPr/>
          <p:nvPr/>
        </p:nvSpPr>
        <p:spPr>
          <a:xfrm>
            <a:off x="590583" y="1403148"/>
            <a:ext cx="7057380" cy="1477328"/>
          </a:xfrm>
          <a:prstGeom prst="rect">
            <a:avLst/>
          </a:prstGeom>
        </p:spPr>
        <p:txBody>
          <a:bodyPr wrap="square">
            <a:spAutoFit/>
          </a:bodyPr>
          <a:lstStyle/>
          <a:p>
            <a:r>
              <a:rPr lang="es-ES" dirty="0" smtClean="0"/>
              <a:t>Se </a:t>
            </a:r>
            <a:r>
              <a:rPr lang="es-ES" dirty="0"/>
              <a:t>relaciona con los saberes de: Teorías del desarrollo y aprendizaje en la primera infancia; </a:t>
            </a:r>
            <a:r>
              <a:rPr lang="es-ES" dirty="0" err="1"/>
              <a:t>Neuroeducación</a:t>
            </a:r>
            <a:r>
              <a:rPr lang="es-ES" dirty="0"/>
              <a:t>, desarrollo emocional y aprendizaje en la primera infancia para el contenido de diagnóstico, es antecedente del curso Pedagogías situadas globalizadoras.</a:t>
            </a:r>
            <a:endParaRPr lang="es-MX" dirty="0"/>
          </a:p>
        </p:txBody>
      </p:sp>
      <p:sp>
        <p:nvSpPr>
          <p:cNvPr id="11" name="Rectángulo 10"/>
          <p:cNvSpPr/>
          <p:nvPr/>
        </p:nvSpPr>
        <p:spPr>
          <a:xfrm>
            <a:off x="683568" y="3501852"/>
            <a:ext cx="7849468" cy="2585323"/>
          </a:xfrm>
          <a:prstGeom prst="rect">
            <a:avLst/>
          </a:prstGeom>
        </p:spPr>
        <p:txBody>
          <a:bodyPr wrap="square">
            <a:spAutoFit/>
          </a:bodyPr>
          <a:lstStyle/>
          <a:p>
            <a:r>
              <a:rPr lang="es-ES" dirty="0" smtClean="0"/>
              <a:t>Abona </a:t>
            </a:r>
            <a:r>
              <a:rPr lang="es-ES" dirty="0"/>
              <a:t>elementos a los cursos: Construcción y didáctica del pensamiento matemático en preescolar; Lenguaje y ambientes alfabetizadores, didáctica del espacio, forma y medida en preescolar; Literatura infantil y prácticas de </a:t>
            </a:r>
            <a:r>
              <a:rPr lang="es-ES" dirty="0" err="1"/>
              <a:t>literacidad</a:t>
            </a:r>
            <a:r>
              <a:rPr lang="es-ES" dirty="0"/>
              <a:t>; Estrategias para la exploración del mundo natural y social; Didáctica del pensamiento numérico en preescolar; Educación física y algunas más de flexibilidad curricular. Así mismo se vincula con el trayecto de Práctica profesional y saber pedagógico. En donde cada estudiante movilizará sus saberes que le permitan construir sólidos marcos de referencia para sustentar intervenciones didácticas en el aula</a:t>
            </a:r>
            <a:endParaRPr lang="es-MX" dirty="0"/>
          </a:p>
        </p:txBody>
      </p:sp>
    </p:spTree>
    <p:extLst>
      <p:ext uri="{BB962C8B-B14F-4D97-AF65-F5344CB8AC3E}">
        <p14:creationId xmlns:p14="http://schemas.microsoft.com/office/powerpoint/2010/main" val="2797002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2853171" y="1052736"/>
            <a:ext cx="5040089" cy="647799"/>
          </a:xfrm>
        </p:spPr>
        <p:txBody>
          <a:bodyPr/>
          <a:lstStyle/>
          <a:p>
            <a:r>
              <a:rPr lang="en-US" sz="3200" dirty="0" err="1" smtClean="0">
                <a:solidFill>
                  <a:schemeClr val="tx1"/>
                </a:solidFill>
              </a:rPr>
              <a:t>Descripción</a:t>
            </a:r>
            <a:r>
              <a:rPr lang="en-US" sz="3200" dirty="0" smtClean="0">
                <a:solidFill>
                  <a:schemeClr val="tx1"/>
                </a:solidFill>
              </a:rPr>
              <a:t> del </a:t>
            </a:r>
            <a:r>
              <a:rPr lang="en-US" sz="3200" dirty="0" err="1" smtClean="0">
                <a:solidFill>
                  <a:schemeClr val="tx1"/>
                </a:solidFill>
              </a:rPr>
              <a:t>Curso</a:t>
            </a:r>
            <a:endParaRPr lang="en-US" sz="3200" dirty="0">
              <a:solidFill>
                <a:schemeClr val="tx1"/>
              </a:solidFill>
            </a:endParaRPr>
          </a:p>
        </p:txBody>
      </p:sp>
      <p:sp>
        <p:nvSpPr>
          <p:cNvPr id="2" name="Rectángulo 1"/>
          <p:cNvSpPr/>
          <p:nvPr/>
        </p:nvSpPr>
        <p:spPr>
          <a:xfrm>
            <a:off x="2286000" y="1997839"/>
            <a:ext cx="6174432" cy="2031325"/>
          </a:xfrm>
          <a:prstGeom prst="rect">
            <a:avLst/>
          </a:prstGeom>
        </p:spPr>
        <p:txBody>
          <a:bodyPr wrap="square">
            <a:spAutoFit/>
          </a:bodyPr>
          <a:lstStyle/>
          <a:p>
            <a:pPr algn="ctr"/>
            <a:r>
              <a:rPr lang="es-ES"/>
              <a:t>El curso se desarrollará a través de la modalidad de seminario-taller, el cual se llevará a partir de la organización y condiciones contextuales de cada escuela normal: presencial, virtual, a distancia o híbrido, con la pedagogía de las diferencias, cuya flexibilidad incluye actividades teórico-prácticas individuales y grupales, que promueven la investigación, discusión y reflexión crítica</a:t>
            </a:r>
            <a:endParaRPr lang="es-MX" dirty="0"/>
          </a:p>
        </p:txBody>
      </p:sp>
      <p:pic>
        <p:nvPicPr>
          <p:cNvPr id="3" name="Imagen 2"/>
          <p:cNvPicPr>
            <a:picLocks noChangeAspect="1"/>
          </p:cNvPicPr>
          <p:nvPr/>
        </p:nvPicPr>
        <p:blipFill rotWithShape="1">
          <a:blip r:embed="rId3"/>
          <a:srcRect t="35017"/>
          <a:stretch/>
        </p:blipFill>
        <p:spPr>
          <a:xfrm>
            <a:off x="3140732" y="4149080"/>
            <a:ext cx="4752528" cy="173719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7088" y="549274"/>
            <a:ext cx="6769100" cy="1079525"/>
          </a:xfrm>
        </p:spPr>
        <p:txBody>
          <a:bodyPr/>
          <a:lstStyle/>
          <a:p>
            <a:pPr algn="ctr"/>
            <a:r>
              <a:rPr lang="es-ES" sz="2400" dirty="0" smtClean="0"/>
              <a:t>Dominios y desempeños del perfil de egreso</a:t>
            </a:r>
            <a:br>
              <a:rPr lang="es-ES" sz="2400" dirty="0" smtClean="0"/>
            </a:br>
            <a:r>
              <a:rPr lang="es-ES" sz="2400" dirty="0" smtClean="0"/>
              <a:t>Perfil Profesional</a:t>
            </a:r>
            <a:endParaRPr lang="es-MX" sz="2400" dirty="0"/>
          </a:p>
        </p:txBody>
      </p:sp>
      <p:sp>
        <p:nvSpPr>
          <p:cNvPr id="4" name="Rectángulo 3"/>
          <p:cNvSpPr/>
          <p:nvPr/>
        </p:nvSpPr>
        <p:spPr>
          <a:xfrm>
            <a:off x="899592" y="2132856"/>
            <a:ext cx="7777360" cy="2954655"/>
          </a:xfrm>
          <a:prstGeom prst="rect">
            <a:avLst/>
          </a:prstGeom>
        </p:spPr>
        <p:txBody>
          <a:bodyPr wrap="square">
            <a:spAutoFit/>
          </a:bodyPr>
          <a:lstStyle/>
          <a:p>
            <a:r>
              <a:rPr lang="es-ES" b="1" i="1" dirty="0"/>
              <a:t>Analiza críticamente los planes y programas de estudio y basa su ejercicio profesional tomando en cuenta las orientaciones pedagógicas vigentes para comprender la articulación y coherencia con otros grados y niveles de la educación básica. </a:t>
            </a:r>
            <a:endParaRPr lang="es-ES" b="1" i="1" dirty="0" smtClean="0"/>
          </a:p>
          <a:p>
            <a:endParaRPr lang="es-ES" b="1" i="1" dirty="0" smtClean="0"/>
          </a:p>
          <a:p>
            <a:r>
              <a:rPr lang="es-ES" sz="1600" dirty="0" smtClean="0"/>
              <a:t>• </a:t>
            </a:r>
            <a:r>
              <a:rPr lang="es-ES" sz="1600" dirty="0"/>
              <a:t>Identifica los propósitos, los principios, los conceptos disciplinarios, los contenidos, los enfoques pedagógicos, didácticos y humanísticos del nivel preescolar para comprender su articulación con los distintos campos, áreas, ámbitos y niveles o grados de la educación básica, a fin de realizar ajustes razonables, adecuaciones curriculares y propuestas educativas acordes a la diversidad de contextos y el desarrollo de las niñas y los niños</a:t>
            </a:r>
            <a:endParaRPr lang="es-MX" sz="1600" dirty="0"/>
          </a:p>
        </p:txBody>
      </p:sp>
    </p:spTree>
    <p:extLst>
      <p:ext uri="{BB962C8B-B14F-4D97-AF65-F5344CB8AC3E}">
        <p14:creationId xmlns:p14="http://schemas.microsoft.com/office/powerpoint/2010/main" val="57011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99592" y="2420888"/>
            <a:ext cx="7776864" cy="3693319"/>
          </a:xfrm>
          <a:prstGeom prst="rect">
            <a:avLst/>
          </a:prstGeom>
        </p:spPr>
        <p:txBody>
          <a:bodyPr wrap="square">
            <a:spAutoFit/>
          </a:bodyPr>
          <a:lstStyle/>
          <a:p>
            <a:r>
              <a:rPr lang="es-ES" b="1" i="1" dirty="0"/>
              <a:t>Diseña, desarrolla y aplica planeaciones didácticas situadas, globalizadoras y pertinentes a su contexto de aplicación, desde una interculturalidad crítica, considerando el plan y programas de estudio </a:t>
            </a:r>
            <a:r>
              <a:rPr lang="es-ES" b="1" i="1" dirty="0" smtClean="0"/>
              <a:t>vigentes.</a:t>
            </a:r>
          </a:p>
          <a:p>
            <a:endParaRPr lang="es-ES" dirty="0" smtClean="0"/>
          </a:p>
          <a:p>
            <a:r>
              <a:rPr lang="es-ES" sz="1600" dirty="0" smtClean="0"/>
              <a:t>• </a:t>
            </a:r>
            <a:r>
              <a:rPr lang="es-ES" sz="1600" dirty="0"/>
              <a:t>Planea su trabajo docente para distintos escenarios de aprendizaje (presencial, virtual e híbrido) desde un enfoque intercultural e inclusivo, de acuerdo con el modelo educativo vigente, dirigido a grupos de escuelas de organización completa o multigrado, en contextos urbanos, semiurbanos, rurales, migrantes e indígenas</a:t>
            </a:r>
            <a:r>
              <a:rPr lang="es-ES" sz="1600" dirty="0" smtClean="0"/>
              <a:t>.</a:t>
            </a:r>
          </a:p>
          <a:p>
            <a:r>
              <a:rPr lang="es-ES" sz="1600" dirty="0" smtClean="0"/>
              <a:t> </a:t>
            </a:r>
          </a:p>
          <a:p>
            <a:r>
              <a:rPr lang="es-ES" sz="1600" dirty="0" smtClean="0"/>
              <a:t>• </a:t>
            </a:r>
            <a:r>
              <a:rPr lang="es-ES" sz="1600" dirty="0"/>
              <a:t>Propone estrategias didácticas tomando en cuenta las orientaciones pedagógicas, para utilizar los saberes previos del grupo, y enriquecer la transposición didáctica acorde y pertinente a los contextos locales y a las características de las niñas y niños, en la construcción de trayectorias formativas</a:t>
            </a:r>
            <a:endParaRPr lang="es-MX" sz="1600" dirty="0"/>
          </a:p>
        </p:txBody>
      </p:sp>
      <p:pic>
        <p:nvPicPr>
          <p:cNvPr id="5" name="Imagen 4"/>
          <p:cNvPicPr>
            <a:picLocks noChangeAspect="1"/>
          </p:cNvPicPr>
          <p:nvPr/>
        </p:nvPicPr>
        <p:blipFill>
          <a:blip r:embed="rId2"/>
          <a:stretch>
            <a:fillRect/>
          </a:stretch>
        </p:blipFill>
        <p:spPr>
          <a:xfrm>
            <a:off x="931676" y="543936"/>
            <a:ext cx="1828464" cy="1876952"/>
          </a:xfrm>
          <a:prstGeom prst="rect">
            <a:avLst/>
          </a:prstGeom>
        </p:spPr>
      </p:pic>
    </p:spTree>
    <p:extLst>
      <p:ext uri="{BB962C8B-B14F-4D97-AF65-F5344CB8AC3E}">
        <p14:creationId xmlns:p14="http://schemas.microsoft.com/office/powerpoint/2010/main" val="2674149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9552" y="548680"/>
            <a:ext cx="8064896" cy="5755422"/>
          </a:xfrm>
          <a:prstGeom prst="rect">
            <a:avLst/>
          </a:prstGeom>
        </p:spPr>
        <p:txBody>
          <a:bodyPr wrap="square">
            <a:spAutoFit/>
          </a:bodyPr>
          <a:lstStyle/>
          <a:p>
            <a:r>
              <a:rPr lang="es-ES" sz="1600" dirty="0"/>
              <a:t>• Utiliza las aportaciones de las neurociencias en el diseño de metodologías situadas con ajustes razonables, que ubican en el centro a la niña o al niño, como protagonista de su aprendizaje e integrante de una comunidad. </a:t>
            </a:r>
            <a:endParaRPr lang="es-ES" sz="1600" dirty="0" smtClean="0"/>
          </a:p>
          <a:p>
            <a:endParaRPr lang="es-ES" sz="1600" dirty="0" smtClean="0"/>
          </a:p>
          <a:p>
            <a:r>
              <a:rPr lang="es-ES" sz="1600" dirty="0" smtClean="0"/>
              <a:t>• </a:t>
            </a:r>
            <a:r>
              <a:rPr lang="es-ES" sz="1600" dirty="0"/>
              <a:t>Gestiona experiencias de aprendizaje que interrelacionan los contenidos de los diferentes campos de conocimiento, considerando las características del grupo para favorecer el logro gradual de los aprendizajes, vinculados con las estrategias y modalidades propias del nivel que incluyan la educación física, la educación artística y desarrollo emocional. </a:t>
            </a:r>
            <a:endParaRPr lang="es-ES" sz="1600" dirty="0" smtClean="0"/>
          </a:p>
          <a:p>
            <a:endParaRPr lang="es-ES" sz="1600" dirty="0" smtClean="0"/>
          </a:p>
          <a:p>
            <a:r>
              <a:rPr lang="es-ES" sz="1600" dirty="0" smtClean="0"/>
              <a:t>• </a:t>
            </a:r>
            <a:r>
              <a:rPr lang="es-ES" sz="1600" dirty="0"/>
              <a:t>Construye y coordina situaciones de aprendizaje diversificadas y sustentadas en los enfoques de igualdad de género, interculturalidad crítica y </a:t>
            </a:r>
            <a:r>
              <a:rPr lang="es-ES" sz="1600" dirty="0" err="1"/>
              <a:t>decolonizantes</a:t>
            </a:r>
            <a:r>
              <a:rPr lang="es-ES" sz="1600" dirty="0"/>
              <a:t> que favorezcan la recuperación de saberes y el desarrollo de la oralidad, la expresión y la comunicación en la lengua originaria o materna de los y las niñas de preescolar. </a:t>
            </a:r>
            <a:endParaRPr lang="es-ES" sz="1600" dirty="0" smtClean="0"/>
          </a:p>
          <a:p>
            <a:endParaRPr lang="es-ES" sz="1600" dirty="0" smtClean="0"/>
          </a:p>
          <a:p>
            <a:r>
              <a:rPr lang="es-ES" sz="1600" dirty="0" smtClean="0"/>
              <a:t>• </a:t>
            </a:r>
            <a:r>
              <a:rPr lang="es-ES" sz="1600" dirty="0"/>
              <a:t>Reconoce el valor pedagógico del juego en los y las niñas de preescolar y lo incorpora como medio de conocimiento del entorno natural y social, así como en su desarrollo físico y cognitivo</a:t>
            </a:r>
            <a:r>
              <a:rPr lang="es-ES" sz="1600" dirty="0" smtClean="0"/>
              <a:t>.</a:t>
            </a:r>
          </a:p>
          <a:p>
            <a:endParaRPr lang="es-ES" sz="1600" dirty="0" smtClean="0"/>
          </a:p>
          <a:p>
            <a:r>
              <a:rPr lang="es-ES" sz="1600" dirty="0" smtClean="0"/>
              <a:t> </a:t>
            </a:r>
            <a:r>
              <a:rPr lang="es-ES" sz="1600" dirty="0"/>
              <a:t>• Planifica sus estrategias y actividades desde un sentido humanista para el desarrollo de habilidades sociales, de autogestión socioemocional y de bienestar de las niñas y los niños en un marco de empatía, convivencia sana, sororidad, e igualdad sustantiva, diversidad sexual, cultura de derechos humanos y respeto</a:t>
            </a:r>
            <a:endParaRPr lang="es-MX" sz="1600" dirty="0"/>
          </a:p>
        </p:txBody>
      </p:sp>
    </p:spTree>
    <p:extLst>
      <p:ext uri="{BB962C8B-B14F-4D97-AF65-F5344CB8AC3E}">
        <p14:creationId xmlns:p14="http://schemas.microsoft.com/office/powerpoint/2010/main" val="2003730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55576" y="836712"/>
            <a:ext cx="7560840" cy="3447098"/>
          </a:xfrm>
          <a:prstGeom prst="rect">
            <a:avLst/>
          </a:prstGeom>
        </p:spPr>
        <p:txBody>
          <a:bodyPr wrap="square">
            <a:spAutoFit/>
          </a:bodyPr>
          <a:lstStyle/>
          <a:p>
            <a:r>
              <a:rPr lang="es-ES" b="1" i="1" dirty="0"/>
              <a:t>Evalúa su trabajo docente para intervenir en los diferentes ámbitos y momentos de la tarea educativa, con el propósito de transformar y mejorar de manera permanente los procesos de enseñanza y aprendizaje de las niñas y los niños de preescolar. </a:t>
            </a:r>
            <a:endParaRPr lang="es-ES" b="1" i="1" dirty="0" smtClean="0"/>
          </a:p>
          <a:p>
            <a:endParaRPr lang="es-ES" dirty="0" smtClean="0"/>
          </a:p>
          <a:p>
            <a:r>
              <a:rPr lang="es-ES" sz="1600" dirty="0" smtClean="0"/>
              <a:t>• </a:t>
            </a:r>
            <a:r>
              <a:rPr lang="es-ES" sz="1600" dirty="0"/>
              <a:t>Evalúa para fortalecer el aprendizaje y el desarrollo de capacidades en la población de preescolar de acuerdo con los principios y enfoques de los planes y programas del nivel</a:t>
            </a:r>
            <a:r>
              <a:rPr lang="es-ES" sz="1600" dirty="0" smtClean="0"/>
              <a:t>.</a:t>
            </a:r>
          </a:p>
          <a:p>
            <a:endParaRPr lang="es-ES" sz="1600" dirty="0" smtClean="0"/>
          </a:p>
          <a:p>
            <a:r>
              <a:rPr lang="es-ES" sz="1600" dirty="0" smtClean="0"/>
              <a:t>• </a:t>
            </a:r>
            <a:r>
              <a:rPr lang="es-ES" sz="1600" dirty="0"/>
              <a:t>Utiliza diferentes formas de registro para el seguimiento de la adquisición de aprendizajes y desarrollo de las capacidades de cada integrante del grupo que atiende desde enfoques inclusivos y de equidad educativa, según la organización de la escuela: completa o incompleta, </a:t>
            </a:r>
            <a:r>
              <a:rPr lang="es-ES" sz="1600" dirty="0" err="1"/>
              <a:t>unigrado</a:t>
            </a:r>
            <a:r>
              <a:rPr lang="es-ES" sz="1600" dirty="0"/>
              <a:t> o multigrado.</a:t>
            </a:r>
            <a:endParaRPr lang="es-MX" sz="1600" dirty="0"/>
          </a:p>
        </p:txBody>
      </p:sp>
      <p:pic>
        <p:nvPicPr>
          <p:cNvPr id="5" name="Imagen 4"/>
          <p:cNvPicPr>
            <a:picLocks noChangeAspect="1"/>
          </p:cNvPicPr>
          <p:nvPr/>
        </p:nvPicPr>
        <p:blipFill>
          <a:blip r:embed="rId2"/>
          <a:stretch>
            <a:fillRect/>
          </a:stretch>
        </p:blipFill>
        <p:spPr>
          <a:xfrm>
            <a:off x="1835696" y="4365104"/>
            <a:ext cx="4165476" cy="2191403"/>
          </a:xfrm>
          <a:prstGeom prst="rect">
            <a:avLst/>
          </a:prstGeom>
        </p:spPr>
      </p:pic>
    </p:spTree>
    <p:extLst>
      <p:ext uri="{BB962C8B-B14F-4D97-AF65-F5344CB8AC3E}">
        <p14:creationId xmlns:p14="http://schemas.microsoft.com/office/powerpoint/2010/main" val="215679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5429570" y="4084298"/>
            <a:ext cx="3105150" cy="2085975"/>
          </a:xfrm>
          <a:prstGeom prst="rect">
            <a:avLst/>
          </a:prstGeom>
        </p:spPr>
      </p:pic>
      <p:sp>
        <p:nvSpPr>
          <p:cNvPr id="2" name="Título 1"/>
          <p:cNvSpPr>
            <a:spLocks noGrp="1"/>
          </p:cNvSpPr>
          <p:nvPr>
            <p:ph type="title"/>
          </p:nvPr>
        </p:nvSpPr>
        <p:spPr>
          <a:xfrm>
            <a:off x="560015" y="531345"/>
            <a:ext cx="4248968" cy="508000"/>
          </a:xfrm>
        </p:spPr>
        <p:txBody>
          <a:bodyPr/>
          <a:lstStyle/>
          <a:p>
            <a:r>
              <a:rPr lang="es-ES" sz="2800" dirty="0" smtClean="0"/>
              <a:t>Estructura del curso</a:t>
            </a:r>
            <a:endParaRPr lang="es-MX" sz="2800" dirty="0"/>
          </a:p>
        </p:txBody>
      </p:sp>
      <p:sp>
        <p:nvSpPr>
          <p:cNvPr id="5" name="Rectángulo 4"/>
          <p:cNvSpPr/>
          <p:nvPr/>
        </p:nvSpPr>
        <p:spPr>
          <a:xfrm>
            <a:off x="683568" y="1006131"/>
            <a:ext cx="7848872" cy="923330"/>
          </a:xfrm>
          <a:prstGeom prst="rect">
            <a:avLst/>
          </a:prstGeom>
        </p:spPr>
        <p:txBody>
          <a:bodyPr wrap="square">
            <a:spAutoFit/>
          </a:bodyPr>
          <a:lstStyle/>
          <a:p>
            <a:pPr algn="r"/>
            <a:r>
              <a:rPr lang="es-ES" b="1" dirty="0"/>
              <a:t>Unidad de aprendizaje I</a:t>
            </a:r>
            <a:r>
              <a:rPr lang="es-ES" dirty="0"/>
              <a:t>. </a:t>
            </a:r>
            <a:endParaRPr lang="es-ES" dirty="0" smtClean="0"/>
          </a:p>
          <a:p>
            <a:pPr algn="r"/>
            <a:r>
              <a:rPr lang="es-ES" b="1" dirty="0" smtClean="0"/>
              <a:t>Planeación </a:t>
            </a:r>
            <a:r>
              <a:rPr lang="es-ES" b="1" dirty="0"/>
              <a:t>de la enseñanza y evaluación del aprendizaje: concepciones y prácticas del quehacer docente</a:t>
            </a:r>
            <a:endParaRPr lang="es-MX" b="1" dirty="0"/>
          </a:p>
        </p:txBody>
      </p:sp>
      <p:sp>
        <p:nvSpPr>
          <p:cNvPr id="7" name="Rectángulo 6"/>
          <p:cNvSpPr/>
          <p:nvPr/>
        </p:nvSpPr>
        <p:spPr>
          <a:xfrm>
            <a:off x="1043608" y="1929862"/>
            <a:ext cx="6912768" cy="4308872"/>
          </a:xfrm>
          <a:prstGeom prst="rect">
            <a:avLst/>
          </a:prstGeom>
        </p:spPr>
        <p:txBody>
          <a:bodyPr wrap="square">
            <a:spAutoFit/>
          </a:bodyPr>
          <a:lstStyle/>
          <a:p>
            <a:r>
              <a:rPr lang="es-ES" b="1" dirty="0" smtClean="0"/>
              <a:t>Contenidos</a:t>
            </a:r>
          </a:p>
          <a:p>
            <a:endParaRPr lang="es-ES" b="1" dirty="0"/>
          </a:p>
          <a:p>
            <a:r>
              <a:rPr lang="es-ES" sz="1400" dirty="0"/>
              <a:t>• Concepciones y prácticas subyacentes en torno a la planeación de la </a:t>
            </a:r>
          </a:p>
          <a:p>
            <a:r>
              <a:rPr lang="es-ES" sz="1400" dirty="0"/>
              <a:t>enseñanza y evaluación del aprendizaje.</a:t>
            </a:r>
          </a:p>
          <a:p>
            <a:r>
              <a:rPr lang="es-ES" sz="1400" dirty="0" smtClean="0"/>
              <a:t>	o </a:t>
            </a:r>
            <a:r>
              <a:rPr lang="es-ES" sz="1400" dirty="0"/>
              <a:t>Planeación, planeación didáctica, situación didáctica.</a:t>
            </a:r>
          </a:p>
          <a:p>
            <a:r>
              <a:rPr lang="es-ES" sz="1400" dirty="0" smtClean="0"/>
              <a:t>	o </a:t>
            </a:r>
            <a:r>
              <a:rPr lang="es-ES" sz="1400" dirty="0"/>
              <a:t>Enseñanza, aprendizaje y estrategia.</a:t>
            </a:r>
          </a:p>
          <a:p>
            <a:r>
              <a:rPr lang="es-ES" sz="1400" dirty="0" smtClean="0"/>
              <a:t>	o </a:t>
            </a:r>
            <a:r>
              <a:rPr lang="es-ES" sz="1400" dirty="0"/>
              <a:t>Metodología, actividades, recursos, secuencia didáctica, tiempo y </a:t>
            </a:r>
          </a:p>
          <a:p>
            <a:r>
              <a:rPr lang="es-ES" sz="1400" dirty="0" smtClean="0"/>
              <a:t>	espacio</a:t>
            </a:r>
            <a:r>
              <a:rPr lang="es-ES" sz="1400" dirty="0"/>
              <a:t>.</a:t>
            </a:r>
          </a:p>
          <a:p>
            <a:r>
              <a:rPr lang="es-ES" sz="1400" dirty="0" smtClean="0"/>
              <a:t>	o </a:t>
            </a:r>
            <a:r>
              <a:rPr lang="es-ES" sz="1400" dirty="0"/>
              <a:t>Evaluación y momentos de la evaluación.</a:t>
            </a:r>
          </a:p>
          <a:p>
            <a:r>
              <a:rPr lang="es-ES" sz="1400" dirty="0"/>
              <a:t>• Modelos de enseñanza.</a:t>
            </a:r>
          </a:p>
          <a:p>
            <a:r>
              <a:rPr lang="es-ES" sz="1400" dirty="0"/>
              <a:t>• El diagnóstico como base para la intervención pedagógica.</a:t>
            </a:r>
          </a:p>
          <a:p>
            <a:r>
              <a:rPr lang="es-ES" sz="1400" dirty="0"/>
              <a:t>• Elementos básicos de la planeación de la enseñanza</a:t>
            </a:r>
          </a:p>
          <a:p>
            <a:r>
              <a:rPr lang="es-ES" sz="1400" dirty="0" smtClean="0"/>
              <a:t>	o </a:t>
            </a:r>
            <a:r>
              <a:rPr lang="es-ES" sz="1400" dirty="0"/>
              <a:t>Propósitos.</a:t>
            </a:r>
          </a:p>
          <a:p>
            <a:r>
              <a:rPr lang="es-ES" sz="1400" dirty="0" smtClean="0"/>
              <a:t>	o </a:t>
            </a:r>
            <a:r>
              <a:rPr lang="es-ES" sz="1400" dirty="0"/>
              <a:t>Contenidos.</a:t>
            </a:r>
          </a:p>
          <a:p>
            <a:r>
              <a:rPr lang="es-ES" sz="1400" dirty="0" smtClean="0"/>
              <a:t>	o </a:t>
            </a:r>
            <a:r>
              <a:rPr lang="es-ES" sz="1400" dirty="0"/>
              <a:t>Actividades o tareas, estrategias de enseñanza y de aprendizaje y </a:t>
            </a:r>
          </a:p>
          <a:p>
            <a:r>
              <a:rPr lang="es-ES" sz="1400" dirty="0" smtClean="0"/>
              <a:t>	recursos</a:t>
            </a:r>
            <a:r>
              <a:rPr lang="es-ES" sz="1400" dirty="0"/>
              <a:t>.</a:t>
            </a:r>
          </a:p>
          <a:p>
            <a:r>
              <a:rPr lang="es-ES" sz="1400" dirty="0" smtClean="0"/>
              <a:t>	o </a:t>
            </a:r>
            <a:r>
              <a:rPr lang="es-ES" sz="1400" dirty="0"/>
              <a:t>Evaluación.</a:t>
            </a:r>
          </a:p>
          <a:p>
            <a:r>
              <a:rPr lang="es-ES" sz="1400" dirty="0"/>
              <a:t>• La evaluación Formativa y auténtica del aprendizaje.</a:t>
            </a:r>
          </a:p>
          <a:p>
            <a:r>
              <a:rPr lang="es-ES" sz="1400" dirty="0" smtClean="0"/>
              <a:t>	o </a:t>
            </a:r>
            <a:r>
              <a:rPr lang="es-ES" sz="1400" dirty="0"/>
              <a:t>Enfoques de la evaluación</a:t>
            </a:r>
            <a:endParaRPr lang="es-MX" sz="1400" dirty="0"/>
          </a:p>
        </p:txBody>
      </p:sp>
    </p:spTree>
    <p:extLst>
      <p:ext uri="{BB962C8B-B14F-4D97-AF65-F5344CB8AC3E}">
        <p14:creationId xmlns:p14="http://schemas.microsoft.com/office/powerpoint/2010/main" val="3613437535"/>
      </p:ext>
    </p:extLst>
  </p:cSld>
  <p:clrMapOvr>
    <a:masterClrMapping/>
  </p:clrMapOvr>
</p:sld>
</file>

<file path=ppt/theme/theme1.xml><?xml version="1.0" encoding="utf-8"?>
<a:theme xmlns:a="http://schemas.openxmlformats.org/drawingml/2006/main" name="template">
  <a:themeElements>
    <a:clrScheme name="template 4">
      <a:dk1>
        <a:srgbClr val="111111"/>
      </a:dk1>
      <a:lt1>
        <a:srgbClr val="FFFFFF"/>
      </a:lt1>
      <a:dk2>
        <a:srgbClr val="000000"/>
      </a:dk2>
      <a:lt2>
        <a:srgbClr val="600000"/>
      </a:lt2>
      <a:accent1>
        <a:srgbClr val="B40000"/>
      </a:accent1>
      <a:accent2>
        <a:srgbClr val="CC0000"/>
      </a:accent2>
      <a:accent3>
        <a:srgbClr val="FFFFFF"/>
      </a:accent3>
      <a:accent4>
        <a:srgbClr val="0D0D0D"/>
      </a:accent4>
      <a:accent5>
        <a:srgbClr val="D6AAAA"/>
      </a:accent5>
      <a:accent6>
        <a:srgbClr val="B90000"/>
      </a:accent6>
      <a:hlink>
        <a:srgbClr val="821900"/>
      </a:hlink>
      <a:folHlink>
        <a:srgbClr val="EAEAEA"/>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111111"/>
        </a:dk1>
        <a:lt1>
          <a:srgbClr val="FFFFFF"/>
        </a:lt1>
        <a:dk2>
          <a:srgbClr val="000000"/>
        </a:dk2>
        <a:lt2>
          <a:srgbClr val="800000"/>
        </a:lt2>
        <a:accent1>
          <a:srgbClr val="CC0000"/>
        </a:accent1>
        <a:accent2>
          <a:srgbClr val="FFFF99"/>
        </a:accent2>
        <a:accent3>
          <a:srgbClr val="FFFFFF"/>
        </a:accent3>
        <a:accent4>
          <a:srgbClr val="0D0D0D"/>
        </a:accent4>
        <a:accent5>
          <a:srgbClr val="E2AAAA"/>
        </a:accent5>
        <a:accent6>
          <a:srgbClr val="E7E78A"/>
        </a:accent6>
        <a:hlink>
          <a:srgbClr val="B2B2B2"/>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111111"/>
        </a:dk1>
        <a:lt1>
          <a:srgbClr val="FFFFFF"/>
        </a:lt1>
        <a:dk2>
          <a:srgbClr val="000000"/>
        </a:dk2>
        <a:lt2>
          <a:srgbClr val="990000"/>
        </a:lt2>
        <a:accent1>
          <a:srgbClr val="FF5050"/>
        </a:accent1>
        <a:accent2>
          <a:srgbClr val="CC0000"/>
        </a:accent2>
        <a:accent3>
          <a:srgbClr val="FFFFFF"/>
        </a:accent3>
        <a:accent4>
          <a:srgbClr val="0D0D0D"/>
        </a:accent4>
        <a:accent5>
          <a:srgbClr val="FFB3B3"/>
        </a:accent5>
        <a:accent6>
          <a:srgbClr val="B90000"/>
        </a:accent6>
        <a:hlink>
          <a:srgbClr val="FF0000"/>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990000"/>
        </a:lt2>
        <a:accent1>
          <a:srgbClr val="FF5050"/>
        </a:accent1>
        <a:accent2>
          <a:srgbClr val="CC0000"/>
        </a:accent2>
        <a:accent3>
          <a:srgbClr val="FFFFFF"/>
        </a:accent3>
        <a:accent4>
          <a:srgbClr val="404040"/>
        </a:accent4>
        <a:accent5>
          <a:srgbClr val="FFB3B3"/>
        </a:accent5>
        <a:accent6>
          <a:srgbClr val="B90000"/>
        </a:accent6>
        <a:hlink>
          <a:srgbClr val="FF0000"/>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111111"/>
        </a:dk1>
        <a:lt1>
          <a:srgbClr val="FFFFFF"/>
        </a:lt1>
        <a:dk2>
          <a:srgbClr val="000000"/>
        </a:dk2>
        <a:lt2>
          <a:srgbClr val="600000"/>
        </a:lt2>
        <a:accent1>
          <a:srgbClr val="B40000"/>
        </a:accent1>
        <a:accent2>
          <a:srgbClr val="CC0000"/>
        </a:accent2>
        <a:accent3>
          <a:srgbClr val="FFFFFF"/>
        </a:accent3>
        <a:accent4>
          <a:srgbClr val="0D0D0D"/>
        </a:accent4>
        <a:accent5>
          <a:srgbClr val="D6AAAA"/>
        </a:accent5>
        <a:accent6>
          <a:srgbClr val="B90000"/>
        </a:accent6>
        <a:hlink>
          <a:srgbClr val="8219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800000"/>
        </a:lt2>
        <a:accent1>
          <a:srgbClr val="FF5050"/>
        </a:accent1>
        <a:accent2>
          <a:srgbClr val="CC0000"/>
        </a:accent2>
        <a:accent3>
          <a:srgbClr val="FFFFFF"/>
        </a:accent3>
        <a:accent4>
          <a:srgbClr val="404040"/>
        </a:accent4>
        <a:accent5>
          <a:srgbClr val="FFB3B3"/>
        </a:accent5>
        <a:accent6>
          <a:srgbClr val="B90000"/>
        </a:accent6>
        <a:hlink>
          <a:srgbClr val="FF0000"/>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6C0501"/>
        </a:lt2>
        <a:accent1>
          <a:srgbClr val="7F0B02"/>
        </a:accent1>
        <a:accent2>
          <a:srgbClr val="B3250F"/>
        </a:accent2>
        <a:accent3>
          <a:srgbClr val="FFFFFF"/>
        </a:accent3>
        <a:accent4>
          <a:srgbClr val="404040"/>
        </a:accent4>
        <a:accent5>
          <a:srgbClr val="C0AAAA"/>
        </a:accent5>
        <a:accent6>
          <a:srgbClr val="A2200C"/>
        </a:accent6>
        <a:hlink>
          <a:srgbClr val="D93819"/>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850B02"/>
        </a:lt2>
        <a:accent1>
          <a:srgbClr val="E1401E"/>
        </a:accent1>
        <a:accent2>
          <a:srgbClr val="A0A0A0"/>
        </a:accent2>
        <a:accent3>
          <a:srgbClr val="FFFFFF"/>
        </a:accent3>
        <a:accent4>
          <a:srgbClr val="404040"/>
        </a:accent4>
        <a:accent5>
          <a:srgbClr val="EEAFAB"/>
        </a:accent5>
        <a:accent6>
          <a:srgbClr val="919191"/>
        </a:accent6>
        <a:hlink>
          <a:srgbClr val="D61F00"/>
        </a:hlink>
        <a:folHlink>
          <a:srgbClr val="EAEAEA"/>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7C0901"/>
        </a:lt2>
        <a:accent1>
          <a:srgbClr val="DD3A1A"/>
        </a:accent1>
        <a:accent2>
          <a:srgbClr val="3C3C3C"/>
        </a:accent2>
        <a:accent3>
          <a:srgbClr val="FFFFFF"/>
        </a:accent3>
        <a:accent4>
          <a:srgbClr val="404040"/>
        </a:accent4>
        <a:accent5>
          <a:srgbClr val="EBAEAB"/>
        </a:accent5>
        <a:accent6>
          <a:srgbClr val="353535"/>
        </a:accent6>
        <a:hlink>
          <a:srgbClr val="A2230E"/>
        </a:hlink>
        <a:folHlink>
          <a:srgbClr val="EAEAEA"/>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640702"/>
        </a:lt2>
        <a:accent1>
          <a:srgbClr val="931409"/>
        </a:accent1>
        <a:accent2>
          <a:srgbClr val="CF2A12"/>
        </a:accent2>
        <a:accent3>
          <a:srgbClr val="FFFFFF"/>
        </a:accent3>
        <a:accent4>
          <a:srgbClr val="404040"/>
        </a:accent4>
        <a:accent5>
          <a:srgbClr val="C8AAAA"/>
        </a:accent5>
        <a:accent6>
          <a:srgbClr val="BB250F"/>
        </a:accent6>
        <a:hlink>
          <a:srgbClr val="010101"/>
        </a:hlink>
        <a:folHlink>
          <a:srgbClr val="EAEAEA"/>
        </a:folHlink>
      </a:clrScheme>
      <a:clrMap bg1="lt1" tx1="dk1" bg2="lt2" tx2="dk2" accent1="accent1" accent2="accent2" accent3="accent3" accent4="accent4" accent5="accent5" accent6="accent6" hlink="hlink" folHlink="folHlink"/>
    </a:extraClrScheme>
    <a:extraClrScheme>
      <a:clrScheme name="template 10">
        <a:dk1>
          <a:srgbClr val="111111"/>
        </a:dk1>
        <a:lt1>
          <a:srgbClr val="FFFFFF"/>
        </a:lt1>
        <a:dk2>
          <a:srgbClr val="000000"/>
        </a:dk2>
        <a:lt2>
          <a:srgbClr val="9A1303"/>
        </a:lt2>
        <a:accent1>
          <a:srgbClr val="FE130F"/>
        </a:accent1>
        <a:accent2>
          <a:srgbClr val="DF3A19"/>
        </a:accent2>
        <a:accent3>
          <a:srgbClr val="FFFFFF"/>
        </a:accent3>
        <a:accent4>
          <a:srgbClr val="0D0D0D"/>
        </a:accent4>
        <a:accent5>
          <a:srgbClr val="FEAAAA"/>
        </a:accent5>
        <a:accent6>
          <a:srgbClr val="CA3416"/>
        </a:accent6>
        <a:hlink>
          <a:srgbClr val="F57234"/>
        </a:hlink>
        <a:folHlink>
          <a:srgbClr val="EAEAEA"/>
        </a:folHlink>
      </a:clrScheme>
      <a:clrMap bg1="lt1" tx1="dk1" bg2="lt2" tx2="dk2" accent1="accent1" accent2="accent2" accent3="accent3" accent4="accent4" accent5="accent5" accent6="accent6" hlink="hlink" folHlink="folHlink"/>
    </a:extraClrScheme>
    <a:extraClrScheme>
      <a:clrScheme name="template 11">
        <a:dk1>
          <a:srgbClr val="111111"/>
        </a:dk1>
        <a:lt1>
          <a:srgbClr val="FFFFFF"/>
        </a:lt1>
        <a:dk2>
          <a:srgbClr val="000000"/>
        </a:dk2>
        <a:lt2>
          <a:srgbClr val="9A1303"/>
        </a:lt2>
        <a:accent1>
          <a:srgbClr val="FF540F"/>
        </a:accent1>
        <a:accent2>
          <a:srgbClr val="DF3A19"/>
        </a:accent2>
        <a:accent3>
          <a:srgbClr val="FFFFFF"/>
        </a:accent3>
        <a:accent4>
          <a:srgbClr val="0D0D0D"/>
        </a:accent4>
        <a:accent5>
          <a:srgbClr val="FFB3AA"/>
        </a:accent5>
        <a:accent6>
          <a:srgbClr val="CA3416"/>
        </a:accent6>
        <a:hlink>
          <a:srgbClr val="F57234"/>
        </a:hlink>
        <a:folHlink>
          <a:srgbClr val="EAEAEA"/>
        </a:folHlink>
      </a:clrScheme>
      <a:clrMap bg1="lt1" tx1="dk1" bg2="lt2" tx2="dk2" accent1="accent1" accent2="accent2" accent3="accent3" accent4="accent4" accent5="accent5" accent6="accent6" hlink="hlink" folHlink="folHlink"/>
    </a:extraClrScheme>
    <a:extraClrScheme>
      <a:clrScheme name="template 12">
        <a:dk1>
          <a:srgbClr val="111111"/>
        </a:dk1>
        <a:lt1>
          <a:srgbClr val="FFFFFF"/>
        </a:lt1>
        <a:dk2>
          <a:srgbClr val="000000"/>
        </a:dk2>
        <a:lt2>
          <a:srgbClr val="600000"/>
        </a:lt2>
        <a:accent1>
          <a:srgbClr val="B40000"/>
        </a:accent1>
        <a:accent2>
          <a:srgbClr val="CC0000"/>
        </a:accent2>
        <a:accent3>
          <a:srgbClr val="FFFFFF"/>
        </a:accent3>
        <a:accent4>
          <a:srgbClr val="0D0D0D"/>
        </a:accent4>
        <a:accent5>
          <a:srgbClr val="D6AAAA"/>
        </a:accent5>
        <a:accent6>
          <a:srgbClr val="B90000"/>
        </a:accent6>
        <a:hlink>
          <a:srgbClr val="EC7600"/>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423</TotalTime>
  <Words>1316</Words>
  <Application>Microsoft Office PowerPoint</Application>
  <PresentationFormat>Presentación en pantalla (4:3)</PresentationFormat>
  <Paragraphs>78</Paragraphs>
  <Slides>13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Adobe Devanagari</vt:lpstr>
      <vt:lpstr>Arial</vt:lpstr>
      <vt:lpstr>Candara Light</vt:lpstr>
      <vt:lpstr>Tahoma</vt:lpstr>
      <vt:lpstr>template</vt:lpstr>
      <vt:lpstr>PLANEACION DE LA ENSEÑANZA Y EVALUACIÓN DEL APRENDIZAJE  Segundo Semestre  Trayecto Formativo: Bases teóricas y metodológicas de la práctica.  Mtra. Roxana Janet Sánchez Suárez</vt:lpstr>
      <vt:lpstr>Propósito del Curso</vt:lpstr>
      <vt:lpstr>Cursos antecedentes</vt:lpstr>
      <vt:lpstr>Descripción del Curso</vt:lpstr>
      <vt:lpstr>Dominios y desempeños del perfil de egreso Perfil Profesional</vt:lpstr>
      <vt:lpstr>Presentación de PowerPoint</vt:lpstr>
      <vt:lpstr>Presentación de PowerPoint</vt:lpstr>
      <vt:lpstr>Presentación de PowerPoint</vt:lpstr>
      <vt:lpstr>Estructura del curso</vt:lpstr>
      <vt:lpstr>Presentación de PowerPoint</vt:lpstr>
      <vt:lpstr>Presentación de PowerPoint</vt:lpstr>
      <vt:lpstr>ACUERDOS DE EVALUACIÓN</vt:lpstr>
      <vt:lpstr>Presentación de PowerPoint</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PoweredTemplates.com</dc:creator>
  <cp:lastModifiedBy>Planeacion</cp:lastModifiedBy>
  <cp:revision>89</cp:revision>
  <dcterms:created xsi:type="dcterms:W3CDTF">2006-06-13T13:03:30Z</dcterms:created>
  <dcterms:modified xsi:type="dcterms:W3CDTF">2023-02-09T16:47:56Z</dcterms:modified>
</cp:coreProperties>
</file>