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4" r:id="rId9"/>
    <p:sldId id="265" r:id="rId10"/>
    <p:sldId id="262" r:id="rId11"/>
    <p:sldId id="263" r:id="rId12"/>
    <p:sldId id="266" r:id="rId13"/>
    <p:sldId id="268" r:id="rId14"/>
    <p:sldId id="267" r:id="rId15"/>
    <p:sldId id="269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88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00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81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5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17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86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47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24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41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23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35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64B49-D066-4C24-9C50-81B5F1BDAB17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5BC9-FB00-4458-821C-F0CDD9B2A5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34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7938" y="1403798"/>
            <a:ext cx="5997262" cy="133104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8800" dirty="0" smtClean="0"/>
              <a:t>Unit 6</a:t>
            </a:r>
            <a:endParaRPr lang="es-ES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8090" y="4687396"/>
            <a:ext cx="9144000" cy="77324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n-US" sz="5400" dirty="0" smtClean="0"/>
              <a:t>I LIKE WORKING WITH PEOPLE</a:t>
            </a:r>
            <a:endParaRPr lang="es-ES" sz="5400" dirty="0"/>
          </a:p>
        </p:txBody>
      </p:sp>
      <p:pic>
        <p:nvPicPr>
          <p:cNvPr id="1026" name="Picture 2" descr="Resultado de imagen para skillf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899" y="595647"/>
            <a:ext cx="3989231" cy="398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6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50762"/>
            <a:ext cx="10515600" cy="57262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Practice “A”</a:t>
            </a:r>
          </a:p>
          <a:p>
            <a:pPr marL="0" indent="0">
              <a:buNone/>
            </a:pPr>
            <a:r>
              <a:rPr lang="en-US" dirty="0" smtClean="0"/>
              <a:t>1. Match the phrases individually.</a:t>
            </a:r>
          </a:p>
          <a:p>
            <a:pPr marL="0" indent="0">
              <a:buNone/>
            </a:pPr>
            <a:r>
              <a:rPr lang="en-US" dirty="0" smtClean="0"/>
              <a:t>2. Read your statements to your classmates and also give short responses to their statements.</a:t>
            </a:r>
          </a:p>
          <a:p>
            <a:pPr marL="0" indent="0">
              <a:buNone/>
            </a:pPr>
            <a:r>
              <a:rPr lang="en-US" dirty="0" smtClean="0"/>
              <a:t>Take notes. Who agrees and disagrees with you?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Practice “B”</a:t>
            </a:r>
          </a:p>
          <a:p>
            <a:pPr marL="0" indent="0">
              <a:buNone/>
            </a:pPr>
            <a:r>
              <a:rPr lang="en-US" dirty="0" smtClean="0"/>
              <a:t>1. In a piece of paper to turn in, complete the phrases in column A with your own information. Which skills do you think you have?</a:t>
            </a:r>
          </a:p>
          <a:p>
            <a:pPr marL="0" indent="0">
              <a:buNone/>
            </a:pPr>
            <a:r>
              <a:rPr lang="en-US" dirty="0" smtClean="0"/>
              <a:t>2. Get a partner and take turns reading your statements. Ask each other follow up questions to get more information.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0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Homework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r>
              <a:rPr lang="en-US" dirty="0" smtClean="0"/>
              <a:t>You can now answer the Grammar Plus exercise 1 gerunds and short responses. Remember to put your self to the test.</a:t>
            </a:r>
          </a:p>
          <a:p>
            <a:endParaRPr lang="en-US" dirty="0"/>
          </a:p>
          <a:p>
            <a:r>
              <a:rPr lang="en-US" dirty="0" smtClean="0"/>
              <a:t>Answer your work book pages In Unit 6 exercises 1-4.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7176" y="280753"/>
            <a:ext cx="10515600" cy="700158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  </a:t>
            </a:r>
            <a:r>
              <a:rPr lang="es-MX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22300" y="1155536"/>
            <a:ext cx="6248400" cy="1450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</a:t>
            </a:r>
            <a:r>
              <a:rPr lang="es-MX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journalist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s-MX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stockbroker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122459" y="1102495"/>
            <a:ext cx="4279900" cy="146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terrible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078" y="2765284"/>
            <a:ext cx="121719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conjunction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?»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starting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can come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I’d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journalist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I’d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journalist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5697818"/>
            <a:ext cx="9190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hypothetical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‘d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7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Follow</a:t>
            </a:r>
            <a:r>
              <a:rPr lang="es-MX" dirty="0" smtClean="0"/>
              <a:t> up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conversation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err="1" smtClean="0"/>
              <a:t>Really</a:t>
            </a:r>
            <a:r>
              <a:rPr lang="es-MX" dirty="0" smtClean="0"/>
              <a:t>? </a:t>
            </a:r>
            <a:r>
              <a:rPr lang="es-MX" dirty="0" err="1" smtClean="0"/>
              <a:t>Why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that</a:t>
            </a:r>
            <a:r>
              <a:rPr lang="es-MX" dirty="0" smtClean="0"/>
              <a:t>?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Do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think</a:t>
            </a:r>
            <a:r>
              <a:rPr lang="es-MX" dirty="0" smtClean="0"/>
              <a:t> so? I </a:t>
            </a:r>
            <a:r>
              <a:rPr lang="es-MX" dirty="0" err="1" smtClean="0"/>
              <a:t>think</a:t>
            </a:r>
            <a:r>
              <a:rPr lang="es-MX" dirty="0" smtClean="0"/>
              <a:t>…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I </a:t>
            </a:r>
            <a:r>
              <a:rPr lang="es-MX" dirty="0" err="1" smtClean="0"/>
              <a:t>don’t</a:t>
            </a:r>
            <a:r>
              <a:rPr lang="es-MX" dirty="0" smtClean="0"/>
              <a:t> </a:t>
            </a:r>
            <a:r>
              <a:rPr lang="es-MX" dirty="0" err="1" smtClean="0"/>
              <a:t>agree</a:t>
            </a:r>
            <a:r>
              <a:rPr lang="es-MX" dirty="0" smtClean="0"/>
              <a:t>. In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opinion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err="1" smtClean="0"/>
              <a:t>But</a:t>
            </a:r>
            <a:r>
              <a:rPr lang="es-MX" dirty="0" smtClean="0"/>
              <a:t> </a:t>
            </a:r>
            <a:r>
              <a:rPr lang="es-MX" dirty="0" err="1" smtClean="0"/>
              <a:t>maybe</a:t>
            </a:r>
            <a:r>
              <a:rPr lang="es-MX" dirty="0" smtClean="0"/>
              <a:t> </a:t>
            </a:r>
            <a:r>
              <a:rPr lang="es-MX" dirty="0" err="1" smtClean="0"/>
              <a:t>you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other</a:t>
            </a:r>
            <a:r>
              <a:rPr lang="es-MX" dirty="0" smtClean="0"/>
              <a:t> </a:t>
            </a:r>
            <a:r>
              <a:rPr lang="es-MX" dirty="0" err="1" smtClean="0"/>
              <a:t>skills</a:t>
            </a:r>
            <a:r>
              <a:rPr lang="es-MX" dirty="0" smtClean="0"/>
              <a:t>, </a:t>
            </a:r>
            <a:r>
              <a:rPr lang="es-MX" dirty="0" err="1" smtClean="0"/>
              <a:t>like</a:t>
            </a:r>
            <a:r>
              <a:rPr lang="es-MX" dirty="0" smtClean="0"/>
              <a:t>…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0192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Drill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S1: </a:t>
            </a:r>
            <a:r>
              <a:rPr lang="es-MX" dirty="0" err="1" smtClean="0"/>
              <a:t>I’d</a:t>
            </a:r>
            <a:r>
              <a:rPr lang="es-MX" dirty="0" smtClean="0"/>
              <a:t> </a:t>
            </a:r>
            <a:r>
              <a:rPr lang="es-MX" dirty="0" err="1" smtClean="0"/>
              <a:t>make</a:t>
            </a:r>
            <a:r>
              <a:rPr lang="es-MX" dirty="0" smtClean="0"/>
              <a:t> a </a:t>
            </a:r>
            <a:r>
              <a:rPr lang="es-MX" dirty="0" err="1" smtClean="0"/>
              <a:t>good</a:t>
            </a:r>
            <a:r>
              <a:rPr lang="es-MX" dirty="0" smtClean="0"/>
              <a:t> </a:t>
            </a:r>
            <a:r>
              <a:rPr lang="es-MX" dirty="0" err="1" smtClean="0"/>
              <a:t>teacher</a:t>
            </a:r>
            <a:r>
              <a:rPr lang="es-MX" dirty="0" smtClean="0"/>
              <a:t> </a:t>
            </a:r>
            <a:r>
              <a:rPr lang="es-MX" dirty="0" err="1" smtClean="0"/>
              <a:t>because</a:t>
            </a:r>
            <a:r>
              <a:rPr lang="es-MX" dirty="0" smtClean="0"/>
              <a:t> </a:t>
            </a:r>
            <a:r>
              <a:rPr lang="es-MX" dirty="0" err="1" smtClean="0"/>
              <a:t>I’m</a:t>
            </a:r>
            <a:r>
              <a:rPr lang="es-MX" dirty="0" smtClean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S2: </a:t>
            </a:r>
            <a:r>
              <a:rPr lang="es-MX" dirty="0" err="1"/>
              <a:t>I’d</a:t>
            </a:r>
            <a:r>
              <a:rPr lang="es-MX" dirty="0"/>
              <a:t> </a:t>
            </a:r>
            <a:r>
              <a:rPr lang="es-MX" dirty="0" err="1"/>
              <a:t>make</a:t>
            </a:r>
            <a:r>
              <a:rPr lang="es-MX" dirty="0"/>
              <a:t> a </a:t>
            </a:r>
            <a:r>
              <a:rPr lang="es-MX" dirty="0" err="1"/>
              <a:t>good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</a:t>
            </a:r>
            <a:r>
              <a:rPr lang="es-MX" dirty="0" err="1"/>
              <a:t>because</a:t>
            </a:r>
            <a:r>
              <a:rPr lang="es-MX" dirty="0"/>
              <a:t> </a:t>
            </a:r>
            <a:r>
              <a:rPr lang="es-MX" dirty="0" err="1"/>
              <a:t>I’m</a:t>
            </a:r>
            <a:r>
              <a:rPr lang="es-MX" dirty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 and </a:t>
            </a:r>
            <a:r>
              <a:rPr lang="es-MX" dirty="0" err="1" smtClean="0"/>
              <a:t>neat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S3: </a:t>
            </a:r>
            <a:r>
              <a:rPr lang="es-MX" dirty="0" err="1"/>
              <a:t>I’d</a:t>
            </a:r>
            <a:r>
              <a:rPr lang="es-MX" dirty="0"/>
              <a:t> </a:t>
            </a:r>
            <a:r>
              <a:rPr lang="es-MX" dirty="0" err="1"/>
              <a:t>make</a:t>
            </a:r>
            <a:r>
              <a:rPr lang="es-MX" dirty="0"/>
              <a:t> a </a:t>
            </a:r>
            <a:r>
              <a:rPr lang="es-MX" dirty="0" err="1"/>
              <a:t>good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</a:t>
            </a:r>
            <a:r>
              <a:rPr lang="es-MX" dirty="0" err="1"/>
              <a:t>because</a:t>
            </a:r>
            <a:r>
              <a:rPr lang="es-MX" dirty="0"/>
              <a:t> </a:t>
            </a:r>
            <a:r>
              <a:rPr lang="es-MX" dirty="0" err="1"/>
              <a:t>I’m</a:t>
            </a:r>
            <a:r>
              <a:rPr lang="es-MX" dirty="0"/>
              <a:t> </a:t>
            </a:r>
            <a:r>
              <a:rPr lang="es-MX" dirty="0" err="1" smtClean="0"/>
              <a:t>attentive</a:t>
            </a:r>
            <a:r>
              <a:rPr lang="es-MX" dirty="0" smtClean="0"/>
              <a:t>, </a:t>
            </a:r>
            <a:r>
              <a:rPr lang="es-MX" dirty="0" err="1" smtClean="0"/>
              <a:t>neat</a:t>
            </a:r>
            <a:r>
              <a:rPr lang="es-MX" dirty="0" smtClean="0"/>
              <a:t> and </a:t>
            </a:r>
            <a:r>
              <a:rPr lang="es-MX" dirty="0" err="1" smtClean="0"/>
              <a:t>calm</a:t>
            </a:r>
            <a:r>
              <a:rPr lang="es-MX" dirty="0" smtClean="0"/>
              <a:t>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9622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Homework</a:t>
            </a:r>
            <a:r>
              <a:rPr lang="es-MX" dirty="0"/>
              <a:t>:</a:t>
            </a:r>
            <a:br>
              <a:rPr lang="es-MX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Complete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workbook</a:t>
            </a:r>
            <a:r>
              <a:rPr lang="es-MX" dirty="0" smtClean="0"/>
              <a:t> </a:t>
            </a:r>
            <a:r>
              <a:rPr lang="es-MX" dirty="0" err="1" smtClean="0"/>
              <a:t>Unit</a:t>
            </a:r>
            <a:r>
              <a:rPr lang="es-MX" dirty="0" smtClean="0"/>
              <a:t> 6</a:t>
            </a:r>
          </a:p>
          <a:p>
            <a:pPr marL="0" indent="0">
              <a:buNone/>
            </a:pPr>
            <a:r>
              <a:rPr lang="es-MX" dirty="0" smtClean="0"/>
              <a:t>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Grammar</a:t>
            </a:r>
            <a:r>
              <a:rPr lang="es-MX" dirty="0" smtClean="0"/>
              <a:t> Plus </a:t>
            </a:r>
            <a:r>
              <a:rPr lang="es-MX" dirty="0" err="1" smtClean="0"/>
              <a:t>exercise</a:t>
            </a:r>
            <a:r>
              <a:rPr lang="es-MX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48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Objective: Discuss job skills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Which do you think are the most </a:t>
            </a:r>
            <a:r>
              <a:rPr lang="en-US" dirty="0"/>
              <a:t>important </a:t>
            </a:r>
            <a:r>
              <a:rPr lang="en-US" dirty="0" smtClean="0"/>
              <a:t>skills needed in the </a:t>
            </a:r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CENTURY and for you as a future teacher? </a:t>
            </a:r>
            <a:r>
              <a:rPr lang="en-US" dirty="0"/>
              <a:t>and why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People</a:t>
            </a:r>
            <a:r>
              <a:rPr lang="es-ES" dirty="0" smtClean="0"/>
              <a:t> </a:t>
            </a:r>
            <a:r>
              <a:rPr lang="en-US" dirty="0" smtClean="0"/>
              <a:t>should</a:t>
            </a:r>
            <a:r>
              <a:rPr lang="es-ES" dirty="0" smtClean="0"/>
              <a:t> be </a:t>
            </a:r>
            <a:r>
              <a:rPr lang="en-US" dirty="0" smtClean="0"/>
              <a:t>good</a:t>
            </a:r>
            <a:r>
              <a:rPr lang="es-ES" dirty="0" smtClean="0"/>
              <a:t> at…</a:t>
            </a:r>
          </a:p>
          <a:p>
            <a:endParaRPr lang="en-US" dirty="0" smtClean="0"/>
          </a:p>
          <a:p>
            <a:r>
              <a:rPr lang="en-US" dirty="0" smtClean="0"/>
              <a:t>People should know how to…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36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1 SNAPSHOT</a:t>
            </a:r>
            <a:br>
              <a:rPr lang="en-US" dirty="0" smtClean="0"/>
            </a:br>
            <a:r>
              <a:rPr lang="en-US" sz="2000" dirty="0" smtClean="0"/>
              <a:t>Learning objective: discuss job skills that are most important to employers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2. From the 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 chart, which skills do you think you have? </a:t>
            </a:r>
          </a:p>
          <a:p>
            <a:pPr marL="0" indent="0">
              <a:buNone/>
            </a:pPr>
            <a:r>
              <a:rPr lang="en-US" dirty="0" err="1" smtClean="0"/>
              <a:t>e.g.“I</a:t>
            </a:r>
            <a:r>
              <a:rPr lang="en-US" dirty="0" smtClean="0"/>
              <a:t> know how to </a:t>
            </a:r>
            <a:r>
              <a:rPr lang="en-US" u="sng" dirty="0" smtClean="0"/>
              <a:t>use technology to find the information I need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s-ES" sz="1100" b="1" dirty="0" smtClean="0"/>
              <a:t>(</a:t>
            </a:r>
            <a:r>
              <a:rPr lang="es-ES" sz="1100" b="1" dirty="0" err="1" smtClean="0"/>
              <a:t>exempli</a:t>
            </a:r>
            <a:r>
              <a:rPr lang="es-ES" sz="1100" b="1" dirty="0" smtClean="0"/>
              <a:t> gratia)</a:t>
            </a: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        I know how to…  </a:t>
            </a:r>
            <a:endParaRPr lang="en-U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07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sz="3200" smtClean="0"/>
              <a:t>. </a:t>
            </a:r>
            <a:r>
              <a:rPr lang="en-US" sz="3200" dirty="0"/>
              <a:t>Rank the skills in the order of importance from 1 to 13</a:t>
            </a:r>
            <a:r>
              <a:rPr lang="en-US" sz="3200" dirty="0" smtClean="0"/>
              <a:t>.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ES" dirty="0" err="1" smtClean="0"/>
              <a:t>Collaboration</a:t>
            </a:r>
            <a:r>
              <a:rPr lang="es-ES" dirty="0" smtClean="0"/>
              <a:t> </a:t>
            </a:r>
            <a:r>
              <a:rPr lang="es-ES" dirty="0"/>
              <a:t>and </a:t>
            </a:r>
            <a:r>
              <a:rPr lang="es-ES" dirty="0" err="1"/>
              <a:t>teamwork</a:t>
            </a:r>
            <a:endParaRPr lang="es-ES" dirty="0"/>
          </a:p>
          <a:p>
            <a:pPr lvl="0"/>
            <a:r>
              <a:rPr lang="es-ES" dirty="0" err="1"/>
              <a:t>Creativity</a:t>
            </a:r>
            <a:r>
              <a:rPr lang="es-ES" dirty="0"/>
              <a:t> and </a:t>
            </a:r>
            <a:r>
              <a:rPr lang="es-ES" dirty="0" err="1"/>
              <a:t>imagination</a:t>
            </a:r>
            <a:endParaRPr lang="es-ES" dirty="0"/>
          </a:p>
          <a:p>
            <a:pPr lvl="0"/>
            <a:r>
              <a:rPr lang="es-ES" dirty="0" err="1"/>
              <a:t>Critical</a:t>
            </a:r>
            <a:r>
              <a:rPr lang="es-ES" dirty="0"/>
              <a:t> </a:t>
            </a:r>
            <a:r>
              <a:rPr lang="es-ES" dirty="0" err="1"/>
              <a:t>thinking</a:t>
            </a:r>
            <a:endParaRPr lang="es-ES" dirty="0"/>
          </a:p>
          <a:p>
            <a:pPr lvl="0"/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solving</a:t>
            </a:r>
            <a:endParaRPr lang="es-ES" dirty="0"/>
          </a:p>
          <a:p>
            <a:pPr lvl="0"/>
            <a:r>
              <a:rPr lang="es-ES" dirty="0" err="1"/>
              <a:t>Flexibility</a:t>
            </a:r>
            <a:r>
              <a:rPr lang="es-ES" dirty="0"/>
              <a:t> and </a:t>
            </a:r>
            <a:r>
              <a:rPr lang="es-ES" dirty="0" err="1"/>
              <a:t>adaptability</a:t>
            </a:r>
            <a:endParaRPr lang="es-ES" dirty="0"/>
          </a:p>
          <a:p>
            <a:pPr lvl="0"/>
            <a:r>
              <a:rPr lang="es-ES" dirty="0"/>
              <a:t>Global and cultural </a:t>
            </a:r>
            <a:r>
              <a:rPr lang="es-ES" dirty="0" err="1"/>
              <a:t>awareness</a:t>
            </a:r>
            <a:endParaRPr lang="es-ES" dirty="0"/>
          </a:p>
          <a:p>
            <a:pPr lvl="0"/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literacy</a:t>
            </a:r>
            <a:endParaRPr lang="es-ES" dirty="0"/>
          </a:p>
          <a:p>
            <a:pPr lvl="0"/>
            <a:r>
              <a:rPr lang="es-ES" dirty="0" err="1"/>
              <a:t>Leadership</a:t>
            </a:r>
            <a:endParaRPr lang="es-ES" dirty="0"/>
          </a:p>
          <a:p>
            <a:pPr lvl="0"/>
            <a:r>
              <a:rPr lang="es-ES" dirty="0" err="1"/>
              <a:t>Civic</a:t>
            </a:r>
            <a:r>
              <a:rPr lang="es-ES" dirty="0"/>
              <a:t> </a:t>
            </a:r>
            <a:r>
              <a:rPr lang="es-ES" dirty="0" err="1"/>
              <a:t>literacy</a:t>
            </a:r>
            <a:r>
              <a:rPr lang="es-ES" dirty="0"/>
              <a:t> and </a:t>
            </a:r>
            <a:r>
              <a:rPr lang="es-ES" dirty="0" err="1"/>
              <a:t>citizenship</a:t>
            </a:r>
            <a:endParaRPr lang="es-ES" dirty="0"/>
          </a:p>
          <a:p>
            <a:pPr lvl="0"/>
            <a:r>
              <a:rPr lang="en-US" dirty="0"/>
              <a:t>Oral and written communication skills</a:t>
            </a:r>
            <a:endParaRPr lang="es-ES" dirty="0"/>
          </a:p>
          <a:p>
            <a:pPr lvl="0"/>
            <a:r>
              <a:rPr lang="en-US" dirty="0"/>
              <a:t>Social responsibility and ethics</a:t>
            </a:r>
            <a:endParaRPr lang="es-ES" dirty="0"/>
          </a:p>
          <a:p>
            <a:pPr lvl="0"/>
            <a:r>
              <a:rPr lang="en-US" dirty="0"/>
              <a:t>Technology literacy</a:t>
            </a:r>
            <a:endParaRPr lang="es-ES" dirty="0"/>
          </a:p>
          <a:p>
            <a:r>
              <a:rPr lang="en-US" dirty="0"/>
              <a:t>Initiative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80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101291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2 CONVERSATION</a:t>
            </a:r>
            <a:br>
              <a:rPr lang="en-US" dirty="0" smtClean="0"/>
            </a:br>
            <a:r>
              <a:rPr lang="en-US" sz="2000" dirty="0" smtClean="0"/>
              <a:t>Learning objective: use gerunds and short responses in a conversation about jobs and job requirements.</a:t>
            </a:r>
            <a:endParaRPr lang="es-ES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</a:p>
          <a:p>
            <a:pPr marL="0" indent="0">
              <a:buNone/>
            </a:pPr>
            <a:r>
              <a:rPr lang="en-US" dirty="0" smtClean="0"/>
              <a:t>1. Why does Jeff need to find a job?</a:t>
            </a:r>
          </a:p>
          <a:p>
            <a:pPr marL="0" indent="0">
              <a:buNone/>
            </a:pPr>
            <a:r>
              <a:rPr lang="en-US" dirty="0" smtClean="0"/>
              <a:t>Because he is broke.</a:t>
            </a:r>
          </a:p>
          <a:p>
            <a:pPr marL="0" indent="0">
              <a:buNone/>
            </a:pPr>
            <a:r>
              <a:rPr lang="en-US" dirty="0" smtClean="0"/>
              <a:t>2. Which two jobs do they talk about?</a:t>
            </a:r>
          </a:p>
          <a:p>
            <a:pPr marL="0" indent="0">
              <a:buNone/>
            </a:pPr>
            <a:r>
              <a:rPr lang="en-US" dirty="0" smtClean="0"/>
              <a:t>Working in a restaurant, video game tester.</a:t>
            </a:r>
          </a:p>
          <a:p>
            <a:pPr marL="0" indent="0">
              <a:buNone/>
            </a:pPr>
            <a:r>
              <a:rPr lang="en-US" dirty="0" smtClean="0"/>
              <a:t>3. Why is Mai interested in working in a restaurant?</a:t>
            </a:r>
          </a:p>
          <a:p>
            <a:pPr marL="0" indent="0">
              <a:buNone/>
            </a:pPr>
            <a:r>
              <a:rPr lang="en-US" dirty="0" smtClean="0"/>
              <a:t>She doesn’t mind working weekends and enjoys working with people.</a:t>
            </a:r>
          </a:p>
          <a:p>
            <a:pPr marL="0" indent="0">
              <a:buNone/>
            </a:pPr>
            <a:r>
              <a:rPr lang="en-US" dirty="0" smtClean="0"/>
              <a:t>B</a:t>
            </a:r>
          </a:p>
          <a:p>
            <a:pPr marL="0" indent="0">
              <a:buNone/>
            </a:pPr>
            <a:r>
              <a:rPr lang="en-US" dirty="0" smtClean="0"/>
              <a:t>Jeff may need to work overtime and on weekends sometimes. Jeff decides to apply for the job anyway.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090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4000" dirty="0" smtClean="0"/>
              <a:t>3 GRAMMAR FOCUS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Learning objective: use gerunds to make statements; give short responses</a:t>
            </a:r>
            <a:endParaRPr lang="es-ES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5138670"/>
          </a:xfrm>
        </p:spPr>
        <p:txBody>
          <a:bodyPr>
            <a:normAutofit/>
          </a:bodyPr>
          <a:lstStyle/>
          <a:p>
            <a:r>
              <a:rPr lang="en-US" dirty="0" smtClean="0"/>
              <a:t>I don’t mind________________</a:t>
            </a:r>
          </a:p>
          <a:p>
            <a:r>
              <a:rPr lang="en-US" dirty="0" smtClean="0"/>
              <a:t>I really enjoy________________</a:t>
            </a:r>
          </a:p>
          <a:p>
            <a:endParaRPr lang="en-US" dirty="0"/>
          </a:p>
          <a:p>
            <a:r>
              <a:rPr lang="en-US" dirty="0" smtClean="0"/>
              <a:t>Which are some words or phrases that are followed by a gerund?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Think about internships or and your </a:t>
            </a:r>
            <a:r>
              <a:rPr lang="en-US" dirty="0"/>
              <a:t>career. </a:t>
            </a:r>
            <a:r>
              <a:rPr lang="en-US" b="1" dirty="0"/>
              <a:t>What about you? </a:t>
            </a:r>
            <a:endParaRPr lang="en-US" b="1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1004551" y="3616398"/>
            <a:ext cx="2202287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Affirmative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love</a:t>
            </a:r>
            <a:r>
              <a:rPr lang="es-ES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hate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be </a:t>
            </a:r>
            <a:r>
              <a:rPr lang="es-ES" sz="2800" dirty="0" err="1" smtClean="0"/>
              <a:t>good</a:t>
            </a:r>
            <a:r>
              <a:rPr lang="es-ES" sz="2800" dirty="0" smtClean="0"/>
              <a:t> at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805518" y="3616398"/>
            <a:ext cx="3402106" cy="22467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Negative</a:t>
            </a:r>
            <a:endParaRPr lang="es-ES" sz="2800" u="sng" dirty="0" smtClean="0"/>
          </a:p>
          <a:p>
            <a:endParaRPr lang="es-E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don’t</a:t>
            </a:r>
            <a:r>
              <a:rPr lang="es-ES" sz="2800" dirty="0" smtClean="0"/>
              <a:t> </a:t>
            </a:r>
            <a:r>
              <a:rPr lang="es-ES" sz="2800" dirty="0" err="1" smtClean="0"/>
              <a:t>mind</a:t>
            </a:r>
            <a:r>
              <a:rPr lang="es-ES" sz="28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to </a:t>
            </a:r>
            <a:r>
              <a:rPr lang="es-ES" sz="2800" dirty="0" err="1" smtClean="0"/>
              <a:t>not</a:t>
            </a:r>
            <a:r>
              <a:rPr lang="es-ES" sz="2800" dirty="0" smtClean="0"/>
              <a:t> </a:t>
            </a:r>
            <a:r>
              <a:rPr lang="es-ES" sz="2800" dirty="0" err="1" smtClean="0"/>
              <a:t>very</a:t>
            </a:r>
            <a:r>
              <a:rPr lang="es-ES" sz="2800" dirty="0" smtClean="0"/>
              <a:t> </a:t>
            </a:r>
            <a:r>
              <a:rPr lang="es-ES" sz="2800" dirty="0" err="1" smtClean="0"/>
              <a:t>good</a:t>
            </a:r>
            <a:r>
              <a:rPr lang="es-ES" sz="2800" dirty="0" smtClean="0"/>
              <a:t> at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can’t</a:t>
            </a:r>
            <a:r>
              <a:rPr lang="es-ES" sz="2800" dirty="0" smtClean="0"/>
              <a:t> stand</a:t>
            </a:r>
            <a:endParaRPr lang="es-ES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791547" y="3616397"/>
            <a:ext cx="2928430" cy="2246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Other</a:t>
            </a:r>
            <a:endParaRPr lang="es-ES" sz="2800" u="sng" dirty="0" smtClean="0"/>
          </a:p>
          <a:p>
            <a:endParaRPr lang="es-E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like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enjoy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be </a:t>
            </a:r>
            <a:r>
              <a:rPr lang="es-ES" sz="2800" dirty="0" err="1" smtClean="0"/>
              <a:t>interested</a:t>
            </a:r>
            <a:r>
              <a:rPr lang="es-ES" sz="2800" dirty="0" smtClean="0"/>
              <a:t> in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5393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Short responses to show agreement/ disagreement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3944" y="1043189"/>
            <a:ext cx="10856890" cy="5525036"/>
          </a:xfrm>
        </p:spPr>
        <p:txBody>
          <a:bodyPr>
            <a:noAutofit/>
          </a:bodyPr>
          <a:lstStyle/>
          <a:p>
            <a:r>
              <a:rPr lang="en-US" sz="2100" dirty="0" smtClean="0"/>
              <a:t>Who says the phrase So do I?</a:t>
            </a:r>
          </a:p>
          <a:p>
            <a:r>
              <a:rPr lang="en-US" sz="2100" dirty="0" smtClean="0"/>
              <a:t>Is he agreeing or disagreeing?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sz="2100" b="1" u="sng" dirty="0" smtClean="0"/>
              <a:t>So </a:t>
            </a:r>
            <a:r>
              <a:rPr lang="en-US" sz="2100" u="sng" dirty="0" smtClean="0"/>
              <a:t>and </a:t>
            </a:r>
            <a:r>
              <a:rPr lang="en-US" sz="2100" b="1" u="sng" dirty="0"/>
              <a:t>n</a:t>
            </a:r>
            <a:r>
              <a:rPr lang="en-US" sz="2100" b="1" u="sng" dirty="0" smtClean="0"/>
              <a:t>either</a:t>
            </a:r>
            <a:r>
              <a:rPr lang="en-US" sz="2100" u="sng" dirty="0" smtClean="0"/>
              <a:t> are ways of agreeing</a:t>
            </a:r>
            <a:r>
              <a:rPr lang="en-US" sz="2100" dirty="0" smtClean="0"/>
              <a:t>. For example:</a:t>
            </a:r>
            <a:endParaRPr lang="en-US" sz="2100" dirty="0"/>
          </a:p>
          <a:p>
            <a:pPr marL="0" indent="0">
              <a:buNone/>
            </a:pPr>
            <a:r>
              <a:rPr lang="en-US" sz="2100" dirty="0" smtClean="0"/>
              <a:t>1. </a:t>
            </a:r>
            <a:r>
              <a:rPr lang="en-US" sz="2100" b="1" dirty="0" smtClean="0"/>
              <a:t>So</a:t>
            </a:r>
            <a:r>
              <a:rPr lang="en-US" sz="2100" dirty="0" smtClean="0"/>
              <a:t> to agree with an affirmative statement.</a:t>
            </a:r>
          </a:p>
          <a:p>
            <a:pPr marL="0" indent="0">
              <a:buNone/>
            </a:pPr>
            <a:r>
              <a:rPr lang="en-US" sz="2100" dirty="0" smtClean="0"/>
              <a:t>A: I need to find a job.</a:t>
            </a:r>
          </a:p>
          <a:p>
            <a:pPr marL="0" indent="0">
              <a:buNone/>
            </a:pPr>
            <a:r>
              <a:rPr lang="en-US" sz="2100" dirty="0" smtClean="0"/>
              <a:t>B: So do I.</a:t>
            </a:r>
            <a:endParaRPr lang="en-US" sz="2100" dirty="0"/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sz="2100" dirty="0" smtClean="0"/>
              <a:t>2. </a:t>
            </a:r>
            <a:r>
              <a:rPr lang="en-US" sz="2100" b="1" dirty="0" smtClean="0"/>
              <a:t>Neither</a:t>
            </a:r>
            <a:r>
              <a:rPr lang="en-US" sz="2100" dirty="0" smtClean="0"/>
              <a:t> to agree with an negative statement.</a:t>
            </a:r>
          </a:p>
          <a:p>
            <a:pPr marL="0" indent="0">
              <a:buNone/>
            </a:pPr>
            <a:r>
              <a:rPr lang="en-US" sz="2100" dirty="0" smtClean="0"/>
              <a:t>A: I don’t like working long hours.</a:t>
            </a:r>
          </a:p>
          <a:p>
            <a:pPr marL="0" indent="0">
              <a:buNone/>
            </a:pPr>
            <a:r>
              <a:rPr lang="en-US" sz="2100" dirty="0" smtClean="0"/>
              <a:t>B: Neither do I.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100" u="sng" dirty="0" smtClean="0"/>
              <a:t>With both </a:t>
            </a:r>
            <a:r>
              <a:rPr lang="en-US" sz="2100" b="1" u="sng" dirty="0" smtClean="0"/>
              <a:t>so</a:t>
            </a:r>
            <a:r>
              <a:rPr lang="en-US" sz="2100" u="sng" dirty="0" smtClean="0"/>
              <a:t> and </a:t>
            </a:r>
            <a:r>
              <a:rPr lang="en-US" sz="2100" b="1" u="sng" dirty="0" smtClean="0"/>
              <a:t>neither</a:t>
            </a:r>
            <a:r>
              <a:rPr lang="en-US" sz="2100" u="sng" dirty="0" smtClean="0"/>
              <a:t>, we use the verb from the original statement. The subject (noun or pronoun) comes after the verb.</a:t>
            </a:r>
            <a:endParaRPr lang="es-ES" sz="2100" u="sng" dirty="0"/>
          </a:p>
        </p:txBody>
      </p:sp>
    </p:spTree>
    <p:extLst>
      <p:ext uri="{BB962C8B-B14F-4D97-AF65-F5344CB8AC3E}">
        <p14:creationId xmlns:p14="http://schemas.microsoft.com/office/powerpoint/2010/main" val="24329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Drill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838200" y="1171977"/>
            <a:ext cx="5181600" cy="5004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Responses with so</a:t>
            </a:r>
          </a:p>
          <a:p>
            <a:pPr marL="0" indent="0">
              <a:buNone/>
            </a:pPr>
            <a:r>
              <a:rPr lang="en-US" dirty="0" smtClean="0"/>
              <a:t>T: I’m good at singing.</a:t>
            </a:r>
          </a:p>
          <a:p>
            <a:pPr marL="0" indent="0">
              <a:buNone/>
            </a:pPr>
            <a:r>
              <a:rPr lang="en-US" dirty="0" smtClean="0"/>
              <a:t>S: So am I. (=I’m good at it, too)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If there is no auxiliary or modal, we can use do or did.</a:t>
            </a:r>
          </a:p>
          <a:p>
            <a:pPr marL="0" indent="0">
              <a:buNone/>
            </a:pPr>
            <a:r>
              <a:rPr lang="en-US" dirty="0" smtClean="0"/>
              <a:t>T: I hate working overtime.</a:t>
            </a:r>
          </a:p>
          <a:p>
            <a:pPr marL="0" indent="0">
              <a:buNone/>
            </a:pPr>
            <a:r>
              <a:rPr lang="en-US" dirty="0" smtClean="0"/>
              <a:t>S: So do I. (=I hate it, too.)</a:t>
            </a:r>
          </a:p>
          <a:p>
            <a:pPr marL="0" indent="0">
              <a:buNone/>
            </a:pPr>
            <a:r>
              <a:rPr lang="en-US" dirty="0" smtClean="0"/>
              <a:t>T. We used to live in Monclova.</a:t>
            </a:r>
          </a:p>
          <a:p>
            <a:pPr marL="0" indent="0">
              <a:buNone/>
            </a:pPr>
            <a:r>
              <a:rPr lang="en-US" dirty="0" smtClean="0"/>
              <a:t>S: So did we. (=We lived there, too.)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172200" y="1171977"/>
            <a:ext cx="5181600" cy="5004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Responses with neither</a:t>
            </a:r>
          </a:p>
          <a:p>
            <a:pPr marL="0" indent="0">
              <a:buNone/>
            </a:pPr>
            <a:r>
              <a:rPr lang="en-US" dirty="0" smtClean="0"/>
              <a:t>T: I’m not good at skiing.</a:t>
            </a:r>
          </a:p>
          <a:p>
            <a:pPr marL="0" indent="0">
              <a:buNone/>
            </a:pPr>
            <a:r>
              <a:rPr lang="en-US" dirty="0" smtClean="0"/>
              <a:t>S: Neither am I. (=I’m not good at it either.)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Which are the six ways to disagree?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816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4406" t="15311" r="14212" b="18431"/>
          <a:stretch/>
        </p:blipFill>
        <p:spPr>
          <a:xfrm>
            <a:off x="795399" y="592427"/>
            <a:ext cx="10586994" cy="552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851</Words>
  <Application>Microsoft Office PowerPoint</Application>
  <PresentationFormat>Panorámica</PresentationFormat>
  <Paragraphs>135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Unit 6</vt:lpstr>
      <vt:lpstr>Objective: Discuss job skills</vt:lpstr>
      <vt:lpstr>1 SNAPSHOT Learning objective: discuss job skills that are most important to employers</vt:lpstr>
      <vt:lpstr>3. Rank the skills in the order of importance from 1 to 13.</vt:lpstr>
      <vt:lpstr>2 CONVERSATION Learning objective: use gerunds and short responses in a conversation about jobs and job requirements.</vt:lpstr>
      <vt:lpstr>3 GRAMMAR FOCUS Learning objective: use gerunds to make statements; give short responses</vt:lpstr>
      <vt:lpstr>Short responses to show agreement/ disagreement</vt:lpstr>
      <vt:lpstr>Drill</vt:lpstr>
      <vt:lpstr>Presentación de PowerPoint</vt:lpstr>
      <vt:lpstr>Presentación de PowerPoint</vt:lpstr>
      <vt:lpstr>Homework</vt:lpstr>
      <vt:lpstr>Cycle 2  Grammar Focus – Clauses with because</vt:lpstr>
      <vt:lpstr>Follow up the conversation</vt:lpstr>
      <vt:lpstr>Drill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</dc:title>
  <dc:creator>Maria Elena</dc:creator>
  <cp:lastModifiedBy>Maria Elena</cp:lastModifiedBy>
  <cp:revision>43</cp:revision>
  <dcterms:created xsi:type="dcterms:W3CDTF">2018-11-21T18:22:59Z</dcterms:created>
  <dcterms:modified xsi:type="dcterms:W3CDTF">2020-02-19T14:09:45Z</dcterms:modified>
</cp:coreProperties>
</file>