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3892B8B2-DDC5-49B4-A6EA-97F0BD0FB84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3892B8B2-DDC5-49B4-A6EA-97F0BD0FB84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3892B8B2-DDC5-49B4-A6EA-97F0BD0FB842}" type="slidenum">
              <a:rPr lang="es-ES" smtClean="0"/>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F8075C28-5D4A-492D-A89C-96193BB375C3}" type="datetimeFigureOut">
              <a:rPr lang="es-ES" smtClean="0"/>
              <a:t>29/01/2020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3892B8B2-DDC5-49B4-A6EA-97F0BD0FB842}" type="slidenum">
              <a:rPr lang="es-ES" smtClean="0"/>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8075C28-5D4A-492D-A89C-96193BB375C3}" type="datetimeFigureOut">
              <a:rPr lang="es-ES" smtClean="0"/>
              <a:t>29/01/2020</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892B8B2-DDC5-49B4-A6EA-97F0BD0FB842}" type="slidenum">
              <a:rPr lang="es-ES" smtClean="0"/>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Monografía</a:t>
            </a:r>
            <a:endParaRPr lang="es-ES" dirty="0"/>
          </a:p>
        </p:txBody>
      </p:sp>
      <p:sp>
        <p:nvSpPr>
          <p:cNvPr id="3" name="2 Subtítulo"/>
          <p:cNvSpPr>
            <a:spLocks noGrp="1"/>
          </p:cNvSpPr>
          <p:nvPr>
            <p:ph type="subTitle" idx="1"/>
          </p:nvPr>
        </p:nvSpPr>
        <p:spPr/>
        <p:txBody>
          <a:bodyPr/>
          <a:lstStyle/>
          <a:p>
            <a:r>
              <a:rPr lang="es-MX" dirty="0" smtClean="0"/>
              <a:t>Patricia Segovia</a:t>
            </a:r>
          </a:p>
          <a:p>
            <a:r>
              <a:rPr lang="es-MX" dirty="0" smtClean="0"/>
              <a:t>Gabriela Palmares</a:t>
            </a:r>
            <a:endParaRPr lang="es-ES" dirty="0"/>
          </a:p>
        </p:txBody>
      </p:sp>
    </p:spTree>
    <p:extLst>
      <p:ext uri="{BB962C8B-B14F-4D97-AF65-F5344CB8AC3E}">
        <p14:creationId xmlns:p14="http://schemas.microsoft.com/office/powerpoint/2010/main" val="360498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effectLst/>
              </a:rPr>
              <a:t>Realización del trabajo</a:t>
            </a:r>
            <a:br>
              <a:rPr lang="es-ES" dirty="0">
                <a:effectLst/>
              </a:rPr>
            </a:br>
            <a:endParaRPr lang="es-ES" dirty="0"/>
          </a:p>
        </p:txBody>
      </p:sp>
      <p:sp>
        <p:nvSpPr>
          <p:cNvPr id="3" name="2 Marcador de contenido"/>
          <p:cNvSpPr>
            <a:spLocks noGrp="1"/>
          </p:cNvSpPr>
          <p:nvPr>
            <p:ph idx="1"/>
          </p:nvPr>
        </p:nvSpPr>
        <p:spPr/>
        <p:txBody>
          <a:bodyPr>
            <a:normAutofit lnSpcReduction="10000"/>
          </a:bodyPr>
          <a:lstStyle/>
          <a:p>
            <a:pPr fontAlgn="base"/>
            <a:r>
              <a:rPr lang="es-ES" dirty="0"/>
              <a:t>Cómo hacer una monografía y sus partes implica haber reconocido todo los datos recopilados hasta la fecha para darles un sentido. No se trata sólo de darle voz a los autores consultados sino de imprimir nuestras impresiones</a:t>
            </a:r>
          </a:p>
          <a:p>
            <a:pPr fontAlgn="base"/>
            <a:r>
              <a:rPr lang="es-ES" dirty="0"/>
              <a:t>Incluya la mayor cantidad de información que como autor de la monografía le pueda otorgar a su trabajo</a:t>
            </a:r>
          </a:p>
          <a:p>
            <a:endParaRPr lang="es-ES" dirty="0"/>
          </a:p>
        </p:txBody>
      </p:sp>
    </p:spTree>
    <p:extLst>
      <p:ext uri="{BB962C8B-B14F-4D97-AF65-F5344CB8AC3E}">
        <p14:creationId xmlns:p14="http://schemas.microsoft.com/office/powerpoint/2010/main" val="1891955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effectLst/>
              </a:rPr>
              <a:t>Redacción y presentación de la </a:t>
            </a:r>
            <a:r>
              <a:rPr lang="es-ES" dirty="0" smtClean="0">
                <a:effectLst/>
              </a:rPr>
              <a:t>monografía</a:t>
            </a:r>
            <a:endParaRPr lang="es-ES" dirty="0"/>
          </a:p>
        </p:txBody>
      </p:sp>
      <p:sp>
        <p:nvSpPr>
          <p:cNvPr id="3" name="2 Marcador de contenido"/>
          <p:cNvSpPr>
            <a:spLocks noGrp="1"/>
          </p:cNvSpPr>
          <p:nvPr>
            <p:ph idx="1"/>
          </p:nvPr>
        </p:nvSpPr>
        <p:spPr/>
        <p:txBody>
          <a:bodyPr>
            <a:normAutofit fontScale="62500" lnSpcReduction="20000"/>
          </a:bodyPr>
          <a:lstStyle/>
          <a:p>
            <a:pPr fontAlgn="base"/>
            <a:r>
              <a:rPr lang="es-ES" dirty="0"/>
              <a:t>Uno de los aspectos claves en la construcción de un trabajo escrito está en aunque suene un poco repetitivo, en escribir. En ese sentido, es importante que siempre que se realice una tarea, por más pequeña que sea, se la escriba.</a:t>
            </a:r>
          </a:p>
          <a:p>
            <a:pPr fontAlgn="base"/>
            <a:r>
              <a:rPr lang="es-ES" dirty="0"/>
              <a:t>Este tipo de documentos van a ser pequeños bosquejos que durante la etapa de redacción se considerarán como insumos para la escritura</a:t>
            </a:r>
          </a:p>
          <a:p>
            <a:pPr fontAlgn="base"/>
            <a:r>
              <a:rPr lang="es-ES" dirty="0"/>
              <a:t>Evalúe cuando lo crea conveniente los contenidos una y otra vez por medio de una lectura comprensiva y analítica</a:t>
            </a:r>
          </a:p>
          <a:p>
            <a:pPr fontAlgn="base"/>
            <a:r>
              <a:rPr lang="es-ES" dirty="0"/>
              <a:t>Los consejos para la redacción de una monografía son los siguientes:</a:t>
            </a:r>
          </a:p>
          <a:p>
            <a:pPr fontAlgn="base"/>
            <a:r>
              <a:rPr lang="es-ES" dirty="0"/>
              <a:t>La escritura debe ser impersonal</a:t>
            </a:r>
          </a:p>
          <a:p>
            <a:pPr fontAlgn="base"/>
            <a:r>
              <a:rPr lang="es-ES" dirty="0"/>
              <a:t>Use la tercera persona. Sólo en casos muy particulares no sería conveniente hacerlo</a:t>
            </a:r>
          </a:p>
          <a:p>
            <a:pPr fontAlgn="base"/>
            <a:r>
              <a:rPr lang="es-ES" dirty="0"/>
              <a:t>Los verbos en infinitivo</a:t>
            </a:r>
          </a:p>
          <a:p>
            <a:pPr fontAlgn="base"/>
            <a:r>
              <a:rPr lang="es-ES" dirty="0"/>
              <a:t>El lenguaje debe ser explicativo y lo más descriptivo posible</a:t>
            </a:r>
          </a:p>
          <a:p>
            <a:pPr fontAlgn="base"/>
            <a:r>
              <a:rPr lang="es-ES" dirty="0"/>
              <a:t>Los párrafos deben ser breves y concisos</a:t>
            </a:r>
          </a:p>
          <a:p>
            <a:endParaRPr lang="es-ES" dirty="0"/>
          </a:p>
        </p:txBody>
      </p:sp>
    </p:spTree>
    <p:extLst>
      <p:ext uri="{BB962C8B-B14F-4D97-AF65-F5344CB8AC3E}">
        <p14:creationId xmlns:p14="http://schemas.microsoft.com/office/powerpoint/2010/main" val="73853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effectLst/>
              </a:rPr>
              <a:t>¿Cuáles son las partes de una monografía</a:t>
            </a:r>
            <a:r>
              <a:rPr lang="es-ES" dirty="0" smtClean="0">
                <a:effectLst/>
              </a:rPr>
              <a:t>?</a:t>
            </a:r>
            <a:endParaRPr lang="es-ES" dirty="0"/>
          </a:p>
        </p:txBody>
      </p:sp>
      <p:sp>
        <p:nvSpPr>
          <p:cNvPr id="3" name="2 Marcador de contenido"/>
          <p:cNvSpPr>
            <a:spLocks noGrp="1"/>
          </p:cNvSpPr>
          <p:nvPr>
            <p:ph idx="1"/>
          </p:nvPr>
        </p:nvSpPr>
        <p:spPr/>
        <p:txBody>
          <a:bodyPr>
            <a:normAutofit fontScale="70000" lnSpcReduction="20000"/>
          </a:bodyPr>
          <a:lstStyle/>
          <a:p>
            <a:pPr marL="0" indent="0" fontAlgn="base">
              <a:buNone/>
            </a:pPr>
            <a:r>
              <a:rPr lang="es-ES" b="1" dirty="0" smtClean="0"/>
              <a:t>Portada:</a:t>
            </a:r>
          </a:p>
          <a:p>
            <a:pPr marL="0" indent="0" fontAlgn="base">
              <a:buNone/>
            </a:pPr>
            <a:r>
              <a:rPr lang="es-ES" dirty="0" smtClean="0"/>
              <a:t>Es </a:t>
            </a:r>
            <a:r>
              <a:rPr lang="es-ES" dirty="0"/>
              <a:t>la sección utilizada para la presentación de forma ordenada del título que se le ha asignado a la monografía. Tenga en cuenta que en este apartado deben quedar claros los siguientes elementos:</a:t>
            </a:r>
          </a:p>
          <a:p>
            <a:pPr fontAlgn="base"/>
            <a:r>
              <a:rPr lang="es-ES" dirty="0"/>
              <a:t>Título</a:t>
            </a:r>
          </a:p>
          <a:p>
            <a:pPr fontAlgn="base"/>
            <a:r>
              <a:rPr lang="es-ES" dirty="0"/>
              <a:t>Objeto de la investigación</a:t>
            </a:r>
          </a:p>
          <a:p>
            <a:pPr fontAlgn="base"/>
            <a:r>
              <a:rPr lang="es-ES" dirty="0"/>
              <a:t>Nombre del autor</a:t>
            </a:r>
          </a:p>
          <a:p>
            <a:pPr fontAlgn="base"/>
            <a:r>
              <a:rPr lang="es-ES" dirty="0"/>
              <a:t>Nombre del asesor</a:t>
            </a:r>
          </a:p>
          <a:p>
            <a:pPr fontAlgn="base"/>
            <a:r>
              <a:rPr lang="es-ES" dirty="0"/>
              <a:t>Materia</a:t>
            </a:r>
          </a:p>
          <a:p>
            <a:pPr fontAlgn="base"/>
            <a:r>
              <a:rPr lang="es-ES" dirty="0"/>
              <a:t>Institución</a:t>
            </a:r>
          </a:p>
          <a:p>
            <a:pPr fontAlgn="base"/>
            <a:r>
              <a:rPr lang="es-ES" dirty="0"/>
              <a:t>Lugar</a:t>
            </a:r>
          </a:p>
          <a:p>
            <a:pPr fontAlgn="base"/>
            <a:r>
              <a:rPr lang="es-ES" dirty="0"/>
              <a:t>Fecha</a:t>
            </a:r>
          </a:p>
          <a:p>
            <a:endParaRPr lang="es-ES" dirty="0"/>
          </a:p>
        </p:txBody>
      </p:sp>
    </p:spTree>
    <p:extLst>
      <p:ext uri="{BB962C8B-B14F-4D97-AF65-F5344CB8AC3E}">
        <p14:creationId xmlns:p14="http://schemas.microsoft.com/office/powerpoint/2010/main" val="4075832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96752"/>
            <a:ext cx="8686800" cy="4883373"/>
          </a:xfrm>
        </p:spPr>
        <p:txBody>
          <a:bodyPr>
            <a:normAutofit fontScale="70000" lnSpcReduction="20000"/>
          </a:bodyPr>
          <a:lstStyle/>
          <a:p>
            <a:pPr fontAlgn="base"/>
            <a:r>
              <a:rPr lang="es-ES" b="1" dirty="0"/>
              <a:t>Dedicatoria o agradecimientos</a:t>
            </a:r>
            <a:endParaRPr lang="es-ES" dirty="0"/>
          </a:p>
          <a:p>
            <a:pPr fontAlgn="base"/>
            <a:r>
              <a:rPr lang="es-ES" dirty="0"/>
              <a:t>Es una hoja que puede ser añadida a la monografía si así se quiere para hacer una mención especial a esas personas, instituciones o experiencias que han servido como apoyo al investigador.</a:t>
            </a:r>
          </a:p>
          <a:p>
            <a:pPr fontAlgn="base"/>
            <a:r>
              <a:rPr lang="es-ES" dirty="0"/>
              <a:t>Hay que tener en cuenta que un proceso de este tipo requiere de un gran esfuerzo y que por ende, es una forma de decir gracias a quienes apoyaron</a:t>
            </a:r>
          </a:p>
          <a:p>
            <a:pPr fontAlgn="base"/>
            <a:r>
              <a:rPr lang="es-ES" b="1" dirty="0"/>
              <a:t>Índice general</a:t>
            </a:r>
            <a:endParaRPr lang="es-ES" dirty="0"/>
          </a:p>
          <a:p>
            <a:pPr fontAlgn="base"/>
            <a:r>
              <a:rPr lang="es-ES" dirty="0"/>
              <a:t>Es una sección en la que por medio de una lista se van a ir incluyendo cada uno de los subtítulos construidos para la monografía a medida que se avanzó en el trabajo de escritura y de conformación de una estructura al contenido de la misma.</a:t>
            </a:r>
          </a:p>
          <a:p>
            <a:pPr fontAlgn="base"/>
            <a:r>
              <a:rPr lang="es-ES" dirty="0"/>
              <a:t>Recuerde que se enlista el subtítulo y a su vez el número de página en la que se encuentra para facilitar el acceso a ese contenido al lector.</a:t>
            </a:r>
          </a:p>
          <a:p>
            <a:endParaRPr lang="es-ES" dirty="0"/>
          </a:p>
        </p:txBody>
      </p:sp>
    </p:spTree>
    <p:extLst>
      <p:ext uri="{BB962C8B-B14F-4D97-AF65-F5344CB8AC3E}">
        <p14:creationId xmlns:p14="http://schemas.microsoft.com/office/powerpoint/2010/main" val="4001464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60648"/>
            <a:ext cx="8686800" cy="5819477"/>
          </a:xfrm>
        </p:spPr>
        <p:txBody>
          <a:bodyPr>
            <a:noAutofit/>
          </a:bodyPr>
          <a:lstStyle/>
          <a:p>
            <a:pPr fontAlgn="base"/>
            <a:r>
              <a:rPr lang="es-ES" sz="1800" b="1" dirty="0" smtClean="0"/>
              <a:t>Prólogo</a:t>
            </a:r>
          </a:p>
          <a:p>
            <a:pPr marL="0" indent="0" fontAlgn="base">
              <a:buNone/>
            </a:pPr>
            <a:r>
              <a:rPr lang="es-ES" sz="1800" dirty="0" smtClean="0"/>
              <a:t>Es </a:t>
            </a:r>
            <a:r>
              <a:rPr lang="es-ES" sz="1800" dirty="0"/>
              <a:t>una hoja aparte la cual puede ser escrita por el mismo autor o si se prefiere por una persona diferente. No es una sección indispensable para el diseño de la estructura de la monografía pero se puede utilizar para que el alumno o investigador pueda dejar en claro cuáles fueron los motivos que lo incentivaron a elegir el tema sobre el que ha trabajado, contar algunas de las incidencias durante el proceso, los problemas que se encontró en su labor, etc</a:t>
            </a:r>
            <a:r>
              <a:rPr lang="es-ES" sz="1800" dirty="0" smtClean="0"/>
              <a:t>.</a:t>
            </a:r>
          </a:p>
          <a:p>
            <a:pPr marL="0" indent="0" fontAlgn="base">
              <a:buNone/>
            </a:pPr>
            <a:r>
              <a:rPr lang="es-ES" sz="1800" b="1" dirty="0" smtClean="0"/>
              <a:t>Introducción</a:t>
            </a:r>
            <a:endParaRPr lang="es-ES" sz="1800" dirty="0"/>
          </a:p>
          <a:p>
            <a:pPr fontAlgn="base"/>
            <a:r>
              <a:rPr lang="es-ES" sz="1800" dirty="0"/>
              <a:t>Usualmente es una sección que consta de 2 a 3 páginas de extensión. En ella se plantea el tema de una manera muy general para que el lector sepa en realidad cuál va a ser el tipo de contenido que se encontrará en las páginas siguientes. Así mismo, se expone la temática, la importancia, los objetivos específicos de la monografía.</a:t>
            </a:r>
          </a:p>
          <a:p>
            <a:pPr fontAlgn="base"/>
            <a:r>
              <a:rPr lang="es-ES" sz="1800" dirty="0"/>
              <a:t>Una opción a la que se suele recurrir en la mayoría de las monografías durante la introducción consiste en hacer una breve exposición de las partes y el tipo de contenido que se encontrará en cada sección del texto. Además se pueden destacar algunos apartados del trabajo si así se quiere.</a:t>
            </a:r>
          </a:p>
          <a:p>
            <a:pPr fontAlgn="base"/>
            <a:r>
              <a:rPr lang="es-ES" sz="1800" dirty="0"/>
              <a:t>Es importante usar la introducción como una zona que le permita dimensionar al lector cuál ha sido la delimitación aplicada para el diseño de la monografía, así no habrán dudas sobre los datos que se pueden encontrar en ella.</a:t>
            </a:r>
          </a:p>
          <a:p>
            <a:pPr fontAlgn="base"/>
            <a:r>
              <a:rPr lang="es-ES" sz="1800" dirty="0"/>
              <a:t>Finalmente, los aspectos metodológicos no deben ser olvidados en la introducción, ya que de esta manera se facilitará su identificación desde el inicio.</a:t>
            </a:r>
          </a:p>
          <a:p>
            <a:endParaRPr lang="es-ES" sz="1800" dirty="0"/>
          </a:p>
        </p:txBody>
      </p:sp>
    </p:spTree>
    <p:extLst>
      <p:ext uri="{BB962C8B-B14F-4D97-AF65-F5344CB8AC3E}">
        <p14:creationId xmlns:p14="http://schemas.microsoft.com/office/powerpoint/2010/main" val="962012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96752"/>
            <a:ext cx="8686800" cy="4883373"/>
          </a:xfrm>
        </p:spPr>
        <p:txBody>
          <a:bodyPr>
            <a:normAutofit fontScale="70000" lnSpcReduction="20000"/>
          </a:bodyPr>
          <a:lstStyle/>
          <a:p>
            <a:pPr marL="0" indent="0" fontAlgn="base">
              <a:buNone/>
            </a:pPr>
            <a:r>
              <a:rPr lang="es-ES" b="1" dirty="0"/>
              <a:t>Cuerpo del trabajo</a:t>
            </a:r>
            <a:endParaRPr lang="es-ES" dirty="0"/>
          </a:p>
          <a:p>
            <a:pPr fontAlgn="base"/>
            <a:r>
              <a:rPr lang="es-ES" dirty="0"/>
              <a:t>Esta sección está organizada por apartados o capítulos que deben estar ubicados de manera precisa para facilitar la lectura de la monografía.</a:t>
            </a:r>
          </a:p>
          <a:p>
            <a:pPr fontAlgn="base"/>
            <a:r>
              <a:rPr lang="es-ES" dirty="0"/>
              <a:t>El criterio básico es ir pasando de lo general a lo particular de forma progresiva mientras se van especificando y exponiendo cada uno de los datos encontrados en el trabajo.</a:t>
            </a:r>
          </a:p>
          <a:p>
            <a:pPr fontAlgn="base"/>
            <a:r>
              <a:rPr lang="es-ES" dirty="0"/>
              <a:t>Cada subtema debe estar en relación directamente o por lo menos interconectado con el anterior para asegurarse de que exista una secuencia lógica en la presentación. El objetivo en ese sentido consiste en unificar la presentación de la monografía.</a:t>
            </a:r>
          </a:p>
          <a:p>
            <a:pPr fontAlgn="base"/>
            <a:r>
              <a:rPr lang="es-ES" dirty="0"/>
              <a:t>A manera de recomendación, el uso de textos, cuadros, gráficos, ilustraciones y similares van a ser opciones que facilitarán la comprensión de lo que se habla.</a:t>
            </a:r>
          </a:p>
          <a:p>
            <a:endParaRPr lang="es-ES" dirty="0"/>
          </a:p>
        </p:txBody>
      </p:sp>
    </p:spTree>
    <p:extLst>
      <p:ext uri="{BB962C8B-B14F-4D97-AF65-F5344CB8AC3E}">
        <p14:creationId xmlns:p14="http://schemas.microsoft.com/office/powerpoint/2010/main" val="1917147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marL="0" indent="0" fontAlgn="base">
              <a:buNone/>
            </a:pPr>
            <a:r>
              <a:rPr lang="es-ES" b="1" dirty="0"/>
              <a:t>Conclusiones</a:t>
            </a:r>
            <a:endParaRPr lang="es-ES" dirty="0"/>
          </a:p>
          <a:p>
            <a:pPr fontAlgn="base"/>
            <a:r>
              <a:rPr lang="es-ES" dirty="0"/>
              <a:t>En este punto se hace un recuento de cada una de las ideas principales que hayan estado presentes durante la elaboración, escritura y redacción de la monografía. Pero en todo caso la idea central en la sección de conclusiones es derivar a partir de esas ideas principales una serie de reflexiones y análisis del tema que puedan ser de utilidad para comprobar o no la hipótesis sobre la que se ha trabajado en la monografía.</a:t>
            </a:r>
          </a:p>
          <a:p>
            <a:pPr fontAlgn="base"/>
            <a:r>
              <a:rPr lang="es-ES" dirty="0"/>
              <a:t>Tenga en cuenta que las conclusiones son un elemento primordial para que se pueda identificar si los objetivos planteados en un inicio han sido respondidos o no.</a:t>
            </a:r>
          </a:p>
          <a:p>
            <a:endParaRPr lang="es-ES" dirty="0"/>
          </a:p>
        </p:txBody>
      </p:sp>
    </p:spTree>
    <p:extLst>
      <p:ext uri="{BB962C8B-B14F-4D97-AF65-F5344CB8AC3E}">
        <p14:creationId xmlns:p14="http://schemas.microsoft.com/office/powerpoint/2010/main" val="2835367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548680"/>
            <a:ext cx="8686800" cy="5531445"/>
          </a:xfrm>
        </p:spPr>
        <p:txBody>
          <a:bodyPr>
            <a:normAutofit fontScale="70000" lnSpcReduction="20000"/>
          </a:bodyPr>
          <a:lstStyle/>
          <a:p>
            <a:pPr marL="0" indent="0" fontAlgn="base">
              <a:buNone/>
            </a:pPr>
            <a:r>
              <a:rPr lang="es-ES" b="1" dirty="0"/>
              <a:t>Apéndices o anexos</a:t>
            </a:r>
            <a:endParaRPr lang="es-ES" dirty="0"/>
          </a:p>
          <a:p>
            <a:pPr fontAlgn="base"/>
            <a:r>
              <a:rPr lang="es-ES" dirty="0"/>
              <a:t>No son necesarios en toda monografía, pero en realidad son un tipo de material que serán de gran utilidad para quien quiera profundizar un poco más en cómo se construyó la monografía o en su defecto para identificar otros aspectos que estén vinculados con el tema en cuestión.</a:t>
            </a:r>
          </a:p>
          <a:p>
            <a:pPr fontAlgn="base"/>
            <a:r>
              <a:rPr lang="es-ES" dirty="0"/>
              <a:t>La función de un anexo o apéndice está vinculada con facilitar la comprensión de un tema por vía indirecta, en ese sentido es un complemento de la información. Usualmente son gráficas, tablas, cuadros o en su defecto construcciones elaboradas por el mismo investigador</a:t>
            </a:r>
            <a:r>
              <a:rPr lang="es-ES" dirty="0" smtClean="0"/>
              <a:t>.</a:t>
            </a:r>
          </a:p>
          <a:p>
            <a:pPr marL="0" indent="0" fontAlgn="base">
              <a:buNone/>
            </a:pPr>
            <a:r>
              <a:rPr lang="es-ES" b="1" dirty="0" smtClean="0"/>
              <a:t>Bibliografía</a:t>
            </a:r>
            <a:endParaRPr lang="es-ES" dirty="0"/>
          </a:p>
          <a:p>
            <a:pPr fontAlgn="base"/>
            <a:r>
              <a:rPr lang="es-ES" dirty="0"/>
              <a:t>En esta zona se hace una lista con cada una de las fuentes que han sido consultadas para la escritura de la monografía. Es fundamental que se indique cada uno de los textos utilizados, esto de acuerdo al tipo de estilo al que se encuentre circunscrito, por ejemplo: APA, MLA, etc.</a:t>
            </a:r>
          </a:p>
          <a:p>
            <a:pPr fontAlgn="base"/>
            <a:endParaRPr lang="es-ES" dirty="0"/>
          </a:p>
          <a:p>
            <a:endParaRPr lang="es-ES" dirty="0"/>
          </a:p>
        </p:txBody>
      </p:sp>
    </p:spTree>
    <p:extLst>
      <p:ext uri="{BB962C8B-B14F-4D97-AF65-F5344CB8AC3E}">
        <p14:creationId xmlns:p14="http://schemas.microsoft.com/office/powerpoint/2010/main" val="1483513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Aspectos Generales</a:t>
            </a:r>
            <a:endParaRPr lang="es-ES" dirty="0"/>
          </a:p>
        </p:txBody>
      </p:sp>
      <p:sp>
        <p:nvSpPr>
          <p:cNvPr id="3" name="2 Marcador de contenido"/>
          <p:cNvSpPr>
            <a:spLocks noGrp="1"/>
          </p:cNvSpPr>
          <p:nvPr>
            <p:ph idx="1"/>
          </p:nvPr>
        </p:nvSpPr>
        <p:spPr>
          <a:xfrm>
            <a:off x="609600" y="1600200"/>
            <a:ext cx="7924800" cy="4277072"/>
          </a:xfrm>
        </p:spPr>
        <p:txBody>
          <a:bodyPr>
            <a:normAutofit fontScale="55000" lnSpcReduction="20000"/>
          </a:bodyPr>
          <a:lstStyle/>
          <a:p>
            <a:pPr marL="0" indent="0" fontAlgn="base">
              <a:buNone/>
            </a:pPr>
            <a:r>
              <a:rPr lang="es-ES" dirty="0"/>
              <a:t>Ahora bien, los aspectos más relevantes y generales en torno a la realización de una monografía son</a:t>
            </a:r>
            <a:r>
              <a:rPr lang="es-ES" dirty="0" smtClean="0"/>
              <a:t>:</a:t>
            </a:r>
          </a:p>
          <a:p>
            <a:pPr marL="0" indent="0" fontAlgn="base">
              <a:buNone/>
            </a:pPr>
            <a:endParaRPr lang="es-ES" dirty="0"/>
          </a:p>
          <a:p>
            <a:pPr fontAlgn="base"/>
            <a:r>
              <a:rPr lang="es-ES" dirty="0"/>
              <a:t>Conformar un trabajo explicativo, con una buena extensión de su contenido, cuyo objetivo principal es informar en torno a un tema en particular seleccionado por el investigador.</a:t>
            </a:r>
          </a:p>
          <a:p>
            <a:pPr fontAlgn="base"/>
            <a:r>
              <a:rPr lang="es-ES" dirty="0"/>
              <a:t>Los datos que son obtenidos a lo largo del trabajo investigativo deben ser presentados de manera organizada y adecuada según corresponda al tipo de tema que se haya seleccionado.</a:t>
            </a:r>
          </a:p>
          <a:p>
            <a:pPr fontAlgn="base"/>
            <a:r>
              <a:rPr lang="es-ES" dirty="0"/>
              <a:t>Se utilizan varias fuentes de referencia para la construcción del escrito. Cada una de ellas debe ser analizada a profundidad y con una visión crítica.</a:t>
            </a:r>
          </a:p>
          <a:p>
            <a:pPr fontAlgn="base"/>
            <a:r>
              <a:rPr lang="es-ES" dirty="0"/>
              <a:t>Es necesario elegir un asunto o un problema en específico para concentrar el desarrollo del escrito en relación a ese tema. Por tanto, se hace necesario que se delimite la monografía, se reúna información, se investigue y si es el caso se plantee una hipótesis a comprobar.</a:t>
            </a:r>
          </a:p>
          <a:p>
            <a:endParaRPr lang="es-ES" dirty="0"/>
          </a:p>
        </p:txBody>
      </p:sp>
    </p:spTree>
    <p:extLst>
      <p:ext uri="{BB962C8B-B14F-4D97-AF65-F5344CB8AC3E}">
        <p14:creationId xmlns:p14="http://schemas.microsoft.com/office/powerpoint/2010/main" val="2582079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0" dirty="0" smtClean="0"/>
              <a:t/>
            </a:r>
            <a:br>
              <a:rPr lang="es-ES" b="0" dirty="0" smtClean="0"/>
            </a:br>
            <a:r>
              <a:rPr lang="es-ES" b="0" dirty="0" smtClean="0"/>
              <a:t>¿</a:t>
            </a:r>
            <a:r>
              <a:rPr lang="es-ES" b="0" dirty="0"/>
              <a:t>Cuál es la función de la monografía en la academia</a:t>
            </a:r>
            <a:r>
              <a:rPr lang="es-ES" b="0" dirty="0" smtClean="0"/>
              <a:t>?</a:t>
            </a:r>
            <a:endParaRPr lang="es-ES" dirty="0"/>
          </a:p>
        </p:txBody>
      </p:sp>
      <p:sp>
        <p:nvSpPr>
          <p:cNvPr id="3" name="2 Marcador de contenido"/>
          <p:cNvSpPr>
            <a:spLocks noGrp="1"/>
          </p:cNvSpPr>
          <p:nvPr>
            <p:ph idx="1"/>
          </p:nvPr>
        </p:nvSpPr>
        <p:spPr/>
        <p:txBody>
          <a:bodyPr>
            <a:normAutofit fontScale="77500" lnSpcReduction="20000"/>
          </a:bodyPr>
          <a:lstStyle/>
          <a:p>
            <a:pPr fontAlgn="base"/>
            <a:r>
              <a:rPr lang="es-ES" dirty="0"/>
              <a:t>Una de las características principales de la construcción de una monografía y al tiempo como resultado final tiene que ver con el trabajo exhaustivo que implica la recopilación y análisis crítico de las fuentes.</a:t>
            </a:r>
          </a:p>
          <a:p>
            <a:pPr fontAlgn="base"/>
            <a:r>
              <a:rPr lang="es-ES" dirty="0"/>
              <a:t>Una monografía se entiende como </a:t>
            </a:r>
            <a:r>
              <a:rPr lang="es-ES" b="1" dirty="0"/>
              <a:t>una organización adecuada y bien delimitada de información o datos en torno a un tema</a:t>
            </a:r>
            <a:r>
              <a:rPr lang="es-ES" dirty="0"/>
              <a:t> en particular que se ha sistematizado para ser leído por personas afines a ése contenido.</a:t>
            </a:r>
          </a:p>
          <a:p>
            <a:pPr fontAlgn="base"/>
            <a:r>
              <a:rPr lang="es-ES" dirty="0"/>
              <a:t>En ese orden de ideas, una monografía es un ejercicio mental en el que a partir de un proceso metodológico, construcción de un proyecto de investigación, desarrollo de hipótesis, trabajo exhaustivo, presentación de resultados y construcción de hipótesis, se recopila o produce conocimiento científico.</a:t>
            </a:r>
          </a:p>
          <a:p>
            <a:endParaRPr lang="es-ES" dirty="0"/>
          </a:p>
        </p:txBody>
      </p:sp>
    </p:spTree>
    <p:extLst>
      <p:ext uri="{BB962C8B-B14F-4D97-AF65-F5344CB8AC3E}">
        <p14:creationId xmlns:p14="http://schemas.microsoft.com/office/powerpoint/2010/main" val="2315275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0" dirty="0"/>
              <a:t>¿Qué se necesita para que una monografía sea científica</a:t>
            </a:r>
            <a:r>
              <a:rPr lang="es-ES" b="0" dirty="0" smtClean="0"/>
              <a:t>?</a:t>
            </a:r>
            <a:endParaRPr lang="es-ES" dirty="0"/>
          </a:p>
        </p:txBody>
      </p:sp>
      <p:sp>
        <p:nvSpPr>
          <p:cNvPr id="3" name="2 Marcador de contenido"/>
          <p:cNvSpPr>
            <a:spLocks noGrp="1"/>
          </p:cNvSpPr>
          <p:nvPr>
            <p:ph idx="1"/>
          </p:nvPr>
        </p:nvSpPr>
        <p:spPr/>
        <p:txBody>
          <a:bodyPr>
            <a:normAutofit fontScale="77500" lnSpcReduction="20000"/>
          </a:bodyPr>
          <a:lstStyle/>
          <a:p>
            <a:pPr fontAlgn="base"/>
            <a:r>
              <a:rPr lang="es-ES" dirty="0"/>
              <a:t>El objeto de estudio seleccionado debe ser adecuado y bien delimitado. A su vez, el objeto de estudio debe ser perfectamente reconocido por otras personas que deseen adentrarse en el estudio realizado por el investigador.</a:t>
            </a:r>
          </a:p>
          <a:p>
            <a:pPr fontAlgn="base"/>
            <a:r>
              <a:rPr lang="es-ES" dirty="0"/>
              <a:t>Ofrecer nuevos resultados o conclusiones sobre un tema que ya ha sido con anterioridad. También está la posibilidad de trabajar sobre un mismo tema pero desde un enfoque o perspectiva que no haya sido usada antes por otro investigador.</a:t>
            </a:r>
          </a:p>
          <a:p>
            <a:pPr fontAlgn="base"/>
            <a:r>
              <a:rPr lang="es-ES" dirty="0"/>
              <a:t>Proporcionar y elaborar contenidos que permitan la construcción, confirmación, negación o reelaboración de una hipótesis. La idea con ello es que otros puedan continuar con el trabajo en un futuro, así que debe ser inteligible para todos.</a:t>
            </a:r>
          </a:p>
          <a:p>
            <a:endParaRPr lang="es-ES" dirty="0"/>
          </a:p>
        </p:txBody>
      </p:sp>
    </p:spTree>
    <p:extLst>
      <p:ext uri="{BB962C8B-B14F-4D97-AF65-F5344CB8AC3E}">
        <p14:creationId xmlns:p14="http://schemas.microsoft.com/office/powerpoint/2010/main" val="289642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648072"/>
          </a:xfrm>
        </p:spPr>
        <p:txBody>
          <a:bodyPr>
            <a:normAutofit/>
          </a:bodyPr>
          <a:lstStyle/>
          <a:p>
            <a:pPr algn="ctr"/>
            <a:r>
              <a:rPr lang="es-ES" b="0" dirty="0"/>
              <a:t>Tipos de </a:t>
            </a:r>
            <a:r>
              <a:rPr lang="es-ES" b="0" dirty="0" smtClean="0"/>
              <a:t>monografías</a:t>
            </a:r>
            <a:endParaRPr lang="es-ES" dirty="0"/>
          </a:p>
        </p:txBody>
      </p:sp>
      <p:sp>
        <p:nvSpPr>
          <p:cNvPr id="3" name="2 Marcador de contenido"/>
          <p:cNvSpPr>
            <a:spLocks noGrp="1"/>
          </p:cNvSpPr>
          <p:nvPr>
            <p:ph idx="1"/>
          </p:nvPr>
        </p:nvSpPr>
        <p:spPr>
          <a:xfrm>
            <a:off x="323528" y="620688"/>
            <a:ext cx="8640960" cy="6237312"/>
          </a:xfrm>
        </p:spPr>
        <p:txBody>
          <a:bodyPr>
            <a:noAutofit/>
          </a:bodyPr>
          <a:lstStyle/>
          <a:p>
            <a:pPr marL="0" indent="0" fontAlgn="base">
              <a:buNone/>
            </a:pPr>
            <a:r>
              <a:rPr lang="es-ES" sz="2000" dirty="0"/>
              <a:t>Las monografías no se circunscriben a un único tipo de modelo de construcción. En realidad hay tres modos de diseño de este tipo de trabajo escrito, los cuales son</a:t>
            </a:r>
            <a:r>
              <a:rPr lang="es-ES" sz="2000" dirty="0" smtClean="0"/>
              <a:t>:</a:t>
            </a:r>
            <a:endParaRPr lang="es-ES" sz="2000" dirty="0"/>
          </a:p>
          <a:p>
            <a:pPr fontAlgn="base"/>
            <a:r>
              <a:rPr lang="es-ES" sz="2000" b="1" dirty="0"/>
              <a:t>Monografía de compilación</a:t>
            </a:r>
          </a:p>
          <a:p>
            <a:pPr marL="0" indent="0" fontAlgn="base">
              <a:buNone/>
            </a:pPr>
            <a:r>
              <a:rPr lang="es-ES" sz="2000" dirty="0"/>
              <a:t>En este caso la labor se va a centrar en analizar los contenidos que han sido expuestos por otros autores en torno a un tema en </a:t>
            </a:r>
            <a:r>
              <a:rPr lang="es-ES" sz="2000" dirty="0" smtClean="0"/>
              <a:t>particular. La </a:t>
            </a:r>
            <a:r>
              <a:rPr lang="es-ES" sz="2000" dirty="0"/>
              <a:t>idea con este tipo de monografía consiste en exponer las diversas perspectivas y cumplir con una revisión extensa de otras elaboraciones sobre un tema.</a:t>
            </a:r>
          </a:p>
          <a:p>
            <a:pPr fontAlgn="base"/>
            <a:r>
              <a:rPr lang="es-ES" sz="2000" b="1" dirty="0"/>
              <a:t>Monografía de investigación</a:t>
            </a:r>
          </a:p>
          <a:p>
            <a:pPr marL="0" indent="0" fontAlgn="base">
              <a:buNone/>
            </a:pPr>
            <a:r>
              <a:rPr lang="es-ES" sz="2000" dirty="0"/>
              <a:t>Consiste en abordar un tema que no ha sido trabajado o se lo ha hecho con poca profundidad. En ese sentido, hay que empezar por reconocer que otros ya han escrito sobre el tema con anterioridad y que lo que se pretende es proponer algo distinto.</a:t>
            </a:r>
          </a:p>
          <a:p>
            <a:pPr fontAlgn="base"/>
            <a:r>
              <a:rPr lang="es-ES" sz="2000" b="1" dirty="0"/>
              <a:t>Monografía de análisis de experiencias</a:t>
            </a:r>
          </a:p>
          <a:p>
            <a:pPr marL="0" indent="0" fontAlgn="base">
              <a:buNone/>
            </a:pPr>
            <a:r>
              <a:rPr lang="es-ES" sz="2000" dirty="0"/>
              <a:t>Es un tipo de monografía que se suele propone en aquellas carreras en las que se abogue especialmente por la práctica o por ejercicios </a:t>
            </a:r>
            <a:r>
              <a:rPr lang="es-ES" sz="2000" dirty="0" smtClean="0"/>
              <a:t>profesionales. La </a:t>
            </a:r>
            <a:r>
              <a:rPr lang="es-ES" sz="2000" dirty="0"/>
              <a:t>idea central en este caso consiste en analizar una experiencia en concreto, elaborar conclusiones, realizar comparaciones y finalmente aportar una visión personal.</a:t>
            </a:r>
          </a:p>
          <a:p>
            <a:endParaRPr lang="es-ES" sz="1600" dirty="0"/>
          </a:p>
        </p:txBody>
      </p:sp>
    </p:spTree>
    <p:extLst>
      <p:ext uri="{BB962C8B-B14F-4D97-AF65-F5344CB8AC3E}">
        <p14:creationId xmlns:p14="http://schemas.microsoft.com/office/powerpoint/2010/main" val="1702984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0" dirty="0"/>
              <a:t>¿Cómo hacer una monografía? </a:t>
            </a:r>
            <a:r>
              <a:rPr lang="es-ES" b="0" dirty="0" smtClean="0"/>
              <a:t/>
            </a:r>
            <a:br>
              <a:rPr lang="es-ES" b="0" dirty="0" smtClean="0"/>
            </a:br>
            <a:r>
              <a:rPr lang="es-ES" b="0" dirty="0" smtClean="0"/>
              <a:t>Pasos iniciales</a:t>
            </a:r>
            <a:endParaRPr lang="es-ES" dirty="0"/>
          </a:p>
        </p:txBody>
      </p:sp>
      <p:sp>
        <p:nvSpPr>
          <p:cNvPr id="3" name="2 Marcador de contenido"/>
          <p:cNvSpPr>
            <a:spLocks noGrp="1"/>
          </p:cNvSpPr>
          <p:nvPr>
            <p:ph idx="1"/>
          </p:nvPr>
        </p:nvSpPr>
        <p:spPr>
          <a:xfrm>
            <a:off x="457200" y="1412776"/>
            <a:ext cx="8229600" cy="4713387"/>
          </a:xfrm>
        </p:spPr>
        <p:txBody>
          <a:bodyPr>
            <a:normAutofit fontScale="70000" lnSpcReduction="20000"/>
          </a:bodyPr>
          <a:lstStyle/>
          <a:p>
            <a:pPr fontAlgn="base"/>
            <a:r>
              <a:rPr lang="es-ES" dirty="0"/>
              <a:t>Selección del tema</a:t>
            </a:r>
          </a:p>
          <a:p>
            <a:pPr fontAlgn="base"/>
            <a:r>
              <a:rPr lang="es-ES" dirty="0"/>
              <a:t>En primera instancia lo que se recomienda en este tipo de situaciones es que la persona interesada en la construcción de su monografía </a:t>
            </a:r>
            <a:r>
              <a:rPr lang="es-ES" b="1" dirty="0"/>
              <a:t>se incline por una temática que sea de su agrado o que le apasione</a:t>
            </a:r>
            <a:r>
              <a:rPr lang="es-ES" dirty="0"/>
              <a:t>. ¡No vas a querer que durante el transcurso del trabajo pierdas las motivación!</a:t>
            </a:r>
          </a:p>
          <a:p>
            <a:pPr fontAlgn="base"/>
            <a:r>
              <a:rPr lang="es-ES" dirty="0"/>
              <a:t>Ahora bien, la monografía debe ajustarse a unos parámetros bien delimitados, específicos y con unos objetivos en cuanto a extensión que sean manejables de acuerdo al grado de instrucción al que se esté aplicando.</a:t>
            </a:r>
          </a:p>
          <a:p>
            <a:pPr fontAlgn="base"/>
            <a:r>
              <a:rPr lang="es-ES" dirty="0"/>
              <a:t>En ocasiones lo más apropiado en este tipo de situaciones hacerse las siguientes preguntas para facilitar el proceso: </a:t>
            </a:r>
            <a:r>
              <a:rPr lang="es-ES" b="1" dirty="0"/>
              <a:t>¿Qué deseo saber sobre ese tema? ¿Qué busco comunicar con mi trabajo? ¿Qué otros enfoques se pueden encontrar sobre el tema? ¿Cuáles subtemas se pueden desprender de mi inquietud temática?</a:t>
            </a:r>
          </a:p>
          <a:p>
            <a:endParaRPr lang="es-ES" dirty="0"/>
          </a:p>
        </p:txBody>
      </p:sp>
    </p:spTree>
    <p:extLst>
      <p:ext uri="{BB962C8B-B14F-4D97-AF65-F5344CB8AC3E}">
        <p14:creationId xmlns:p14="http://schemas.microsoft.com/office/powerpoint/2010/main" val="324358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effectLst/>
              </a:rPr>
              <a:t>Consultar material bibliográfico</a:t>
            </a:r>
            <a:br>
              <a:rPr lang="es-ES" dirty="0">
                <a:effectLst/>
              </a:rPr>
            </a:br>
            <a:endParaRPr lang="es-ES" dirty="0"/>
          </a:p>
        </p:txBody>
      </p:sp>
      <p:sp>
        <p:nvSpPr>
          <p:cNvPr id="3" name="2 Marcador de contenido"/>
          <p:cNvSpPr>
            <a:spLocks noGrp="1"/>
          </p:cNvSpPr>
          <p:nvPr>
            <p:ph idx="1"/>
          </p:nvPr>
        </p:nvSpPr>
        <p:spPr/>
        <p:txBody>
          <a:bodyPr>
            <a:normAutofit fontScale="62500" lnSpcReduction="20000"/>
          </a:bodyPr>
          <a:lstStyle/>
          <a:p>
            <a:pPr fontAlgn="base"/>
            <a:r>
              <a:rPr lang="es-ES" dirty="0"/>
              <a:t>Lo más apropiado en estos casos consiste en acceder a un catálogo de una biblioteca o en su defecto acudir a los buscadores digitales en revistas o bibliotecas especializadas. Consulta lo que esté más relacionado con el tema de tu interés, ya sea para conformar alguna idea o en su defecto para inspirarte.</a:t>
            </a:r>
          </a:p>
          <a:p>
            <a:pPr fontAlgn="base"/>
            <a:r>
              <a:rPr lang="es-ES" dirty="0"/>
              <a:t>No olvides mirar directamente la bibliografía de las publicaciones académicas para dirigirte a más contenidos relacionados o en su defecto si se trata de una biblioteca virtual, a los enlaces relacionados.</a:t>
            </a:r>
          </a:p>
          <a:p>
            <a:pPr fontAlgn="base"/>
            <a:r>
              <a:rPr lang="es-ES" dirty="0"/>
              <a:t>De acuerdo al tipo de disciplina en la que te estés especializando no estaría mal acudir a diccionarios, enciclopedias, artículos de periódico o revistas especializadas sobre la temática.</a:t>
            </a:r>
          </a:p>
          <a:p>
            <a:pPr fontAlgn="base"/>
            <a:r>
              <a:rPr lang="es-ES" dirty="0"/>
              <a:t>Los bibliotecarios suelen ser una gran fuente de referencias, consúltalos.</a:t>
            </a:r>
          </a:p>
          <a:p>
            <a:pPr fontAlgn="base"/>
            <a:r>
              <a:rPr lang="es-ES" dirty="0"/>
              <a:t>Recuerda </a:t>
            </a:r>
            <a:r>
              <a:rPr lang="es-ES" b="1" dirty="0"/>
              <a:t>realizar fichas de lectura</a:t>
            </a:r>
            <a:r>
              <a:rPr lang="es-ES" dirty="0"/>
              <a:t> o por lo menos elaborar referencias al material que consultes. Las citas a otros autores le permitirán ganar en autoridad al hacer la monografía</a:t>
            </a:r>
          </a:p>
          <a:p>
            <a:endParaRPr lang="es-ES" dirty="0"/>
          </a:p>
        </p:txBody>
      </p:sp>
    </p:spTree>
    <p:extLst>
      <p:ext uri="{BB962C8B-B14F-4D97-AF65-F5344CB8AC3E}">
        <p14:creationId xmlns:p14="http://schemas.microsoft.com/office/powerpoint/2010/main" val="1333433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effectLst/>
              </a:rPr>
              <a:t>Leer y evaluar la información</a:t>
            </a:r>
            <a:br>
              <a:rPr lang="es-ES" dirty="0">
                <a:effectLst/>
              </a:rPr>
            </a:br>
            <a:endParaRPr lang="es-ES" dirty="0"/>
          </a:p>
        </p:txBody>
      </p:sp>
      <p:sp>
        <p:nvSpPr>
          <p:cNvPr id="3" name="2 Marcador de contenido"/>
          <p:cNvSpPr>
            <a:spLocks noGrp="1"/>
          </p:cNvSpPr>
          <p:nvPr>
            <p:ph idx="1"/>
          </p:nvPr>
        </p:nvSpPr>
        <p:spPr/>
        <p:txBody>
          <a:bodyPr>
            <a:normAutofit fontScale="85000" lnSpcReduction="20000"/>
          </a:bodyPr>
          <a:lstStyle/>
          <a:p>
            <a:pPr fontAlgn="base"/>
            <a:r>
              <a:rPr lang="es-ES" dirty="0"/>
              <a:t>En cuanto se crea conveniente, inicie con un proceso de lectura comprensiva y analítica de la bibliografía que haya sido seleccionada hasta el momento. Trate de identificar las respuestas a las siguientes preguntas: </a:t>
            </a:r>
            <a:r>
              <a:rPr lang="es-ES" b="1" dirty="0"/>
              <a:t>¿Cuál es el objeto de estudio? ¿Cuál es el estado de la cuestión o </a:t>
            </a:r>
            <a:r>
              <a:rPr lang="es-ES" b="1" i="1" dirty="0"/>
              <a:t>estado del arte</a:t>
            </a:r>
            <a:r>
              <a:rPr lang="es-ES" b="1" dirty="0"/>
              <a:t>? ¿Cómo delimitar el tema? ¿Cuál es el enfoque por el que se inclina?</a:t>
            </a:r>
            <a:endParaRPr lang="es-ES" dirty="0"/>
          </a:p>
          <a:p>
            <a:pPr fontAlgn="base"/>
            <a:r>
              <a:rPr lang="es-ES" dirty="0"/>
              <a:t>Si logra construir una buena información en relación a esas preguntas va a ser mucho más sencillo que identifique las coincidencias, controversias, diferencias y debates que hay en torno al tema.</a:t>
            </a:r>
          </a:p>
          <a:p>
            <a:endParaRPr lang="es-ES" dirty="0"/>
          </a:p>
        </p:txBody>
      </p:sp>
    </p:spTree>
    <p:extLst>
      <p:ext uri="{BB962C8B-B14F-4D97-AF65-F5344CB8AC3E}">
        <p14:creationId xmlns:p14="http://schemas.microsoft.com/office/powerpoint/2010/main" val="203348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effectLst/>
              </a:rPr>
              <a:t>Diseñe un plan de trabajo</a:t>
            </a:r>
            <a:br>
              <a:rPr lang="es-ES" dirty="0">
                <a:effectLst/>
              </a:rPr>
            </a:br>
            <a:endParaRPr lang="es-ES" dirty="0"/>
          </a:p>
        </p:txBody>
      </p:sp>
      <p:sp>
        <p:nvSpPr>
          <p:cNvPr id="3" name="2 Marcador de contenido"/>
          <p:cNvSpPr>
            <a:spLocks noGrp="1"/>
          </p:cNvSpPr>
          <p:nvPr>
            <p:ph idx="1"/>
          </p:nvPr>
        </p:nvSpPr>
        <p:spPr/>
        <p:txBody>
          <a:bodyPr>
            <a:normAutofit fontScale="85000" lnSpcReduction="10000"/>
          </a:bodyPr>
          <a:lstStyle/>
          <a:p>
            <a:pPr fontAlgn="base"/>
            <a:r>
              <a:rPr lang="es-ES" dirty="0"/>
              <a:t>En este punto se hace necesario para la elaboración de la monografía establecer unos horarios o tiempos a cumplir en el diseño del trabajo. Para ello las ideas deben ser lo más claras posibles y darle una dirección a lo que se pretende.</a:t>
            </a:r>
          </a:p>
          <a:p>
            <a:pPr fontAlgn="base"/>
            <a:r>
              <a:rPr lang="es-ES" dirty="0"/>
              <a:t>Se recomienda diseñar un bosquejo, ya sea un mapa </a:t>
            </a:r>
            <a:r>
              <a:rPr lang="es-ES" dirty="0" smtClean="0"/>
              <a:t>conceptual , </a:t>
            </a:r>
            <a:r>
              <a:rPr lang="es-ES" dirty="0"/>
              <a:t>un cronograma, un esquema u otro medio visual.</a:t>
            </a:r>
          </a:p>
          <a:p>
            <a:pPr fontAlgn="base"/>
            <a:r>
              <a:rPr lang="es-ES" dirty="0"/>
              <a:t>Tenga en cuenta que su plan de trabajo le ayudará a tener claro qué es lo que pretende y si en realidad está avanzando a la velocidad que pretende.</a:t>
            </a:r>
          </a:p>
          <a:p>
            <a:endParaRPr lang="es-ES" dirty="0"/>
          </a:p>
        </p:txBody>
      </p:sp>
    </p:spTree>
    <p:extLst>
      <p:ext uri="{BB962C8B-B14F-4D97-AF65-F5344CB8AC3E}">
        <p14:creationId xmlns:p14="http://schemas.microsoft.com/office/powerpoint/2010/main" val="21114024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267</TotalTime>
  <Words>1830</Words>
  <Application>Microsoft Office PowerPoint</Application>
  <PresentationFormat>Presentación en pantalla (4:3)</PresentationFormat>
  <Paragraphs>94</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Franklin Gothic Book</vt:lpstr>
      <vt:lpstr>Franklin Gothic Medium</vt:lpstr>
      <vt:lpstr>Wingdings 2</vt:lpstr>
      <vt:lpstr>Viajes</vt:lpstr>
      <vt:lpstr>Monografía</vt:lpstr>
      <vt:lpstr>Aspectos Generales</vt:lpstr>
      <vt:lpstr> ¿Cuál es la función de la monografía en la academia?</vt:lpstr>
      <vt:lpstr>¿Qué se necesita para que una monografía sea científica?</vt:lpstr>
      <vt:lpstr>Tipos de monografías</vt:lpstr>
      <vt:lpstr>¿Cómo hacer una monografía?  Pasos iniciales</vt:lpstr>
      <vt:lpstr>Consultar material bibliográfico </vt:lpstr>
      <vt:lpstr>Leer y evaluar la información </vt:lpstr>
      <vt:lpstr>Diseñe un plan de trabajo </vt:lpstr>
      <vt:lpstr>Realización del trabajo </vt:lpstr>
      <vt:lpstr>Redacción y presentación de la monografía</vt:lpstr>
      <vt:lpstr>¿Cuáles son las partes de una monografía?</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Monografía</dc:title>
  <dc:creator>CCPA</dc:creator>
  <cp:lastModifiedBy>Yara</cp:lastModifiedBy>
  <cp:revision>2</cp:revision>
  <dcterms:created xsi:type="dcterms:W3CDTF">2020-01-23T17:18:23Z</dcterms:created>
  <dcterms:modified xsi:type="dcterms:W3CDTF">2020-01-29T19:58:32Z</dcterms:modified>
</cp:coreProperties>
</file>