
<file path=[Content_Types].xml><?xml version="1.0" encoding="utf-8"?>
<Types xmlns="http://schemas.openxmlformats.org/package/2006/content-types">
  <Default Extension="emf" ContentType="image/x-emf"/>
  <Default Extension="gif" ContentType="image/gi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30"/>
  </p:notesMasterIdLst>
  <p:sldIdLst>
    <p:sldId id="329" r:id="rId2"/>
    <p:sldId id="353" r:id="rId3"/>
    <p:sldId id="294" r:id="rId4"/>
    <p:sldId id="295" r:id="rId5"/>
    <p:sldId id="326" r:id="rId6"/>
    <p:sldId id="331" r:id="rId7"/>
    <p:sldId id="298" r:id="rId8"/>
    <p:sldId id="342" r:id="rId9"/>
    <p:sldId id="299" r:id="rId10"/>
    <p:sldId id="332" r:id="rId11"/>
    <p:sldId id="333" r:id="rId12"/>
    <p:sldId id="301" r:id="rId13"/>
    <p:sldId id="303" r:id="rId14"/>
    <p:sldId id="304" r:id="rId15"/>
    <p:sldId id="297" r:id="rId16"/>
    <p:sldId id="315" r:id="rId17"/>
    <p:sldId id="316" r:id="rId18"/>
    <p:sldId id="343" r:id="rId19"/>
    <p:sldId id="344" r:id="rId20"/>
    <p:sldId id="335" r:id="rId21"/>
    <p:sldId id="340" r:id="rId22"/>
    <p:sldId id="317" r:id="rId23"/>
    <p:sldId id="352" r:id="rId24"/>
    <p:sldId id="336" r:id="rId25"/>
    <p:sldId id="337" r:id="rId26"/>
    <p:sldId id="348" r:id="rId27"/>
    <p:sldId id="350" r:id="rId28"/>
    <p:sldId id="330"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initials="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68" autoAdjust="0"/>
    <p:restoredTop sz="94660"/>
  </p:normalViewPr>
  <p:slideViewPr>
    <p:cSldViewPr>
      <p:cViewPr varScale="1">
        <p:scale>
          <a:sx n="68" d="100"/>
          <a:sy n="68" d="100"/>
        </p:scale>
        <p:origin x="840" y="60"/>
      </p:cViewPr>
      <p:guideLst>
        <p:guide orient="horz" pos="2160"/>
        <p:guide pos="2880"/>
      </p:guideLst>
    </p:cSldViewPr>
  </p:slideViewPr>
  <p:notesTextViewPr>
    <p:cViewPr>
      <p:scale>
        <a:sx n="125" d="100"/>
        <a:sy n="125" d="100"/>
      </p:scale>
      <p:origin x="0" y="0"/>
    </p:cViewPr>
  </p:notesTextViewPr>
  <p:sorterViewPr>
    <p:cViewPr>
      <p:scale>
        <a:sx n="130" d="100"/>
        <a:sy n="130" d="100"/>
      </p:scale>
      <p:origin x="0" y="-10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43F14-65F2-4D9D-B968-ED60BADB8462}" type="datetimeFigureOut">
              <a:rPr lang="es-ES" smtClean="0"/>
              <a:t>28/09/2020</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1E9C4-AA76-464A-AB1A-FD626D640B8F}" type="slidenum">
              <a:rPr lang="es-ES" smtClean="0"/>
              <a:t>‹Nº›</a:t>
            </a:fld>
            <a:endParaRPr lang="es-ES" dirty="0"/>
          </a:p>
        </p:txBody>
      </p:sp>
    </p:spTree>
    <p:extLst>
      <p:ext uri="{BB962C8B-B14F-4D97-AF65-F5344CB8AC3E}">
        <p14:creationId xmlns:p14="http://schemas.microsoft.com/office/powerpoint/2010/main" val="227018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801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7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902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264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88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236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01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436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83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195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421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28/09/2020</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359083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3.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740571" y="130534"/>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6185743"/>
            <a:ext cx="402972" cy="339601"/>
          </a:xfrm>
          <a:prstGeom prst="rect">
            <a:avLst/>
          </a:prstGeom>
          <a:noFill/>
          <a:ln>
            <a:noFill/>
          </a:ln>
        </p:spPr>
      </p:pic>
      <p:sp>
        <p:nvSpPr>
          <p:cNvPr id="7" name="CuadroTexto 1"/>
          <p:cNvSpPr txBox="1">
            <a:spLocks noChangeArrowheads="1"/>
          </p:cNvSpPr>
          <p:nvPr/>
        </p:nvSpPr>
        <p:spPr bwMode="auto">
          <a:xfrm>
            <a:off x="749300" y="6165304"/>
            <a:ext cx="1374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000" dirty="0"/>
              <a:t>V 20-21</a:t>
            </a:r>
          </a:p>
          <a:p>
            <a:r>
              <a:rPr lang="es-MX" sz="1000" dirty="0"/>
              <a:t>CGENAD-F-SAA-47</a:t>
            </a:r>
          </a:p>
        </p:txBody>
      </p:sp>
      <p:pic>
        <p:nvPicPr>
          <p:cNvPr id="8" name="Imagen 9"/>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971600" y="991181"/>
            <a:ext cx="6624736" cy="1200329"/>
          </a:xfrm>
          <a:prstGeom prst="rect">
            <a:avLst/>
          </a:prstGeom>
        </p:spPr>
        <p:txBody>
          <a:bodyPr wrap="square">
            <a:spAutoFit/>
          </a:bodyPr>
          <a:lstStyle/>
          <a:p>
            <a:pPr lvl="0" algn="ctr">
              <a:defRPr/>
            </a:pPr>
            <a:endParaRPr lang="es-MX" b="1" dirty="0">
              <a:solidFill>
                <a:prstClr val="black"/>
              </a:solidFill>
              <a:latin typeface="Swis721 Cn BT" panose="020B0506020202030204" pitchFamily="34" charset="0"/>
              <a:cs typeface="Times New Roman" panose="02020603050405020304" pitchFamily="18" charset="0"/>
            </a:endParaRPr>
          </a:p>
          <a:p>
            <a:pPr lvl="0" algn="ctr">
              <a:defRPr/>
            </a:pPr>
            <a:endParaRPr lang="es-MX" b="1" dirty="0">
              <a:solidFill>
                <a:prstClr val="black"/>
              </a:solidFill>
              <a:latin typeface="Swis721 Cn BT" panose="020B0506020202030204" pitchFamily="34" charset="0"/>
              <a:cs typeface="Times New Roman" panose="02020603050405020304" pitchFamily="18" charset="0"/>
            </a:endParaRPr>
          </a:p>
          <a:p>
            <a:pPr lvl="0" algn="ctr">
              <a:defRPr/>
            </a:pPr>
            <a:r>
              <a:rPr lang="es-MX" b="1" dirty="0">
                <a:solidFill>
                  <a:prstClr val="black"/>
                </a:solidFill>
                <a:latin typeface="Swis721 Cn BT" panose="020B0506020202030204" pitchFamily="34" charset="0"/>
                <a:cs typeface="Times New Roman" panose="02020603050405020304" pitchFamily="18" charset="0"/>
              </a:rPr>
              <a:t>ESCUELA NORMAL DE EDUCACIÓN PREESCOLAR</a:t>
            </a:r>
          </a:p>
          <a:p>
            <a:pPr lvl="0" algn="ctr">
              <a:defRPr/>
            </a:pPr>
            <a:r>
              <a:rPr lang="es-MX" b="1" dirty="0">
                <a:solidFill>
                  <a:prstClr val="black"/>
                </a:solidFill>
                <a:latin typeface="Swis721 Cn BT" panose="020B0506020202030204" pitchFamily="34" charset="0"/>
                <a:cs typeface="Times New Roman" panose="02020603050405020304" pitchFamily="18" charset="0"/>
              </a:rPr>
              <a:t>Licenciatura en Educación Preescolar</a:t>
            </a:r>
          </a:p>
        </p:txBody>
      </p:sp>
      <p:sp>
        <p:nvSpPr>
          <p:cNvPr id="11" name="10 Rectángulo"/>
          <p:cNvSpPr/>
          <p:nvPr/>
        </p:nvSpPr>
        <p:spPr>
          <a:xfrm>
            <a:off x="453006" y="2103820"/>
            <a:ext cx="7935418" cy="1631216"/>
          </a:xfrm>
          <a:prstGeom prst="rect">
            <a:avLst/>
          </a:prstGeom>
        </p:spPr>
        <p:txBody>
          <a:bodyPr wrap="square">
            <a:spAutoFit/>
          </a:bodyPr>
          <a:lstStyle/>
          <a:p>
            <a:pPr lvl="0" algn="ctr">
              <a:defRPr/>
            </a:pPr>
            <a:endParaRPr lang="es-MX" sz="1400" dirty="0">
              <a:solidFill>
                <a:prstClr val="black"/>
              </a:solidFill>
              <a:latin typeface="Swis721 Cn BT" panose="020B0506020202030204" pitchFamily="34" charset="0"/>
              <a:cs typeface="Times New Roman" panose="02020603050405020304" pitchFamily="18" charset="0"/>
            </a:endParaRPr>
          </a:p>
          <a:p>
            <a:pPr lvl="0" algn="ctr">
              <a:defRPr/>
            </a:pPr>
            <a:r>
              <a:rPr lang="es-MX" sz="1400" dirty="0">
                <a:solidFill>
                  <a:prstClr val="black"/>
                </a:solidFill>
                <a:latin typeface="Swis721 Cn BT" panose="020B0506020202030204" pitchFamily="34" charset="0"/>
                <a:cs typeface="Times New Roman" panose="02020603050405020304" pitchFamily="18" charset="0"/>
              </a:rPr>
              <a:t>CURSO</a:t>
            </a:r>
          </a:p>
          <a:p>
            <a:pPr lvl="0" algn="ctr">
              <a:defRPr/>
            </a:pPr>
            <a:r>
              <a:rPr lang="es-MX" sz="2400" b="1" dirty="0">
                <a:solidFill>
                  <a:prstClr val="black"/>
                </a:solidFill>
                <a:latin typeface="Swis721 Cn BT" panose="020B0506020202030204" pitchFamily="34" charset="0"/>
                <a:cs typeface="Times New Roman" panose="02020603050405020304" pitchFamily="18" charset="0"/>
              </a:rPr>
              <a:t>Expresión corporal y danza</a:t>
            </a:r>
          </a:p>
          <a:p>
            <a:pPr lvl="0" algn="ctr">
              <a:defRPr/>
            </a:pPr>
            <a:endParaRPr lang="es-MX" sz="2400" b="1" dirty="0">
              <a:solidFill>
                <a:prstClr val="black"/>
              </a:solidFill>
              <a:latin typeface="Swis721 Cn BT" panose="020B0506020202030204" pitchFamily="34" charset="0"/>
              <a:cs typeface="Times New Roman" panose="02020603050405020304" pitchFamily="18" charset="0"/>
            </a:endParaRPr>
          </a:p>
          <a:p>
            <a:pPr lvl="0" algn="ctr">
              <a:defRPr/>
            </a:pPr>
            <a:endParaRPr lang="es-MX" sz="2400" b="1" dirty="0">
              <a:solidFill>
                <a:prstClr val="black"/>
              </a:solidFill>
              <a:latin typeface="Swis721 Cn BT" panose="020B0506020202030204" pitchFamily="34" charset="0"/>
              <a:cs typeface="Times New Roman" panose="02020603050405020304" pitchFamily="18" charset="0"/>
            </a:endParaRPr>
          </a:p>
        </p:txBody>
      </p:sp>
      <p:sp>
        <p:nvSpPr>
          <p:cNvPr id="12" name="11 Rectángulo"/>
          <p:cNvSpPr/>
          <p:nvPr/>
        </p:nvSpPr>
        <p:spPr>
          <a:xfrm>
            <a:off x="1088514" y="2787609"/>
            <a:ext cx="6624736" cy="830997"/>
          </a:xfrm>
          <a:prstGeom prst="rect">
            <a:avLst/>
          </a:prstGeom>
        </p:spPr>
        <p:txBody>
          <a:bodyPr wrap="square">
            <a:spAutoFit/>
          </a:bodyPr>
          <a:lstStyle/>
          <a:p>
            <a:pPr algn="ctr">
              <a:defRPr/>
            </a:pPr>
            <a:endParaRPr lang="es-MX" sz="1600" dirty="0">
              <a:solidFill>
                <a:prstClr val="black"/>
              </a:solidFill>
              <a:latin typeface="Swis721 Cn BT" panose="020B0506020202030204" pitchFamily="34" charset="0"/>
              <a:cs typeface="Times New Roman" panose="02020603050405020304" pitchFamily="18" charset="0"/>
            </a:endParaRPr>
          </a:p>
          <a:p>
            <a:pPr algn="ctr">
              <a:defRPr/>
            </a:pPr>
            <a:endParaRPr lang="es-MX" sz="1600" dirty="0">
              <a:solidFill>
                <a:prstClr val="black"/>
              </a:solidFill>
              <a:latin typeface="Swis721 Cn BT" panose="020B0506020202030204" pitchFamily="34" charset="0"/>
              <a:cs typeface="Times New Roman" panose="02020603050405020304" pitchFamily="18" charset="0"/>
            </a:endParaRPr>
          </a:p>
          <a:p>
            <a:pPr algn="ctr">
              <a:defRPr/>
            </a:pPr>
            <a:r>
              <a:rPr lang="es-MX" sz="1600" dirty="0">
                <a:solidFill>
                  <a:prstClr val="black"/>
                </a:solidFill>
                <a:latin typeface="Swis721 Cn BT" panose="020B0506020202030204" pitchFamily="34" charset="0"/>
                <a:cs typeface="Times New Roman" panose="02020603050405020304" pitchFamily="18" charset="0"/>
              </a:rPr>
              <a:t>QUINTO SEMESTRE  PLAN DE ESTUDIOS 2018</a:t>
            </a:r>
          </a:p>
        </p:txBody>
      </p:sp>
      <p:sp>
        <p:nvSpPr>
          <p:cNvPr id="13" name="12 Rectángulo"/>
          <p:cNvSpPr/>
          <p:nvPr/>
        </p:nvSpPr>
        <p:spPr>
          <a:xfrm>
            <a:off x="1835696" y="3751872"/>
            <a:ext cx="5634384" cy="369332"/>
          </a:xfrm>
          <a:prstGeom prst="rect">
            <a:avLst/>
          </a:prstGeom>
        </p:spPr>
        <p:txBody>
          <a:bodyPr wrap="square">
            <a:spAutoFit/>
          </a:bodyPr>
          <a:lstStyle/>
          <a:p>
            <a:pPr algn="ctr">
              <a:defRPr/>
            </a:pPr>
            <a:r>
              <a:rPr lang="es-MX" b="1" dirty="0">
                <a:solidFill>
                  <a:prstClr val="black"/>
                </a:solidFill>
                <a:latin typeface="Swis721 Cn BT" panose="020B0506020202030204" pitchFamily="34" charset="0"/>
                <a:cs typeface="Times New Roman" panose="02020603050405020304" pitchFamily="18" charset="0"/>
              </a:rPr>
              <a:t>PROFRA. YIXIE KARELIA LAGUNA MONTAÑEZ</a:t>
            </a:r>
          </a:p>
        </p:txBody>
      </p:sp>
      <p:sp>
        <p:nvSpPr>
          <p:cNvPr id="14" name="13 Rectángulo"/>
          <p:cNvSpPr/>
          <p:nvPr/>
        </p:nvSpPr>
        <p:spPr>
          <a:xfrm>
            <a:off x="755576" y="5651956"/>
            <a:ext cx="7632872" cy="307777"/>
          </a:xfrm>
          <a:prstGeom prst="rect">
            <a:avLst/>
          </a:prstGeom>
        </p:spPr>
        <p:txBody>
          <a:bodyPr wrap="square">
            <a:spAutoFit/>
          </a:bodyPr>
          <a:lstStyle/>
          <a:p>
            <a:pPr lvl="0" algn="ctr">
              <a:defRPr/>
            </a:pPr>
            <a:r>
              <a:rPr lang="es-MX" sz="1400" b="1" dirty="0">
                <a:solidFill>
                  <a:prstClr val="black"/>
                </a:solidFill>
                <a:latin typeface="Swis721 Cn BT" panose="020B0506020202030204" pitchFamily="34" charset="0"/>
                <a:cs typeface="Times New Roman" panose="02020603050405020304" pitchFamily="18" charset="0"/>
              </a:rPr>
              <a:t>Saltillo Coahuila de Zaragoza  a  14 Septiembre de 2020</a:t>
            </a:r>
          </a:p>
        </p:txBody>
      </p:sp>
      <p:pic>
        <p:nvPicPr>
          <p:cNvPr id="3" name="Imagen 2" descr="Imagen que contiene dibujo, ventana&#10;&#10;Descripción generada automáticamente">
            <a:extLst>
              <a:ext uri="{FF2B5EF4-FFF2-40B4-BE49-F238E27FC236}">
                <a16:creationId xmlns:a16="http://schemas.microsoft.com/office/drawing/2014/main" id="{DEC1B10D-A812-413A-B023-DBD3F44D5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304" y="3574973"/>
            <a:ext cx="1185025" cy="1379612"/>
          </a:xfrm>
          <a:prstGeom prst="rect">
            <a:avLst/>
          </a:prstGeom>
        </p:spPr>
      </p:pic>
      <p:pic>
        <p:nvPicPr>
          <p:cNvPr id="17" name="25 Imagen" descr="Descripción: Logo">
            <a:extLst>
              <a:ext uri="{FF2B5EF4-FFF2-40B4-BE49-F238E27FC236}">
                <a16:creationId xmlns:a16="http://schemas.microsoft.com/office/drawing/2014/main" id="{A5CFCBB7-F90E-4A23-9593-E454126BFBD5}"/>
              </a:ext>
            </a:extLst>
          </p:cNvPr>
          <p:cNvPicPr/>
          <p:nvPr/>
        </p:nvPicPr>
        <p:blipFill>
          <a:blip r:embed="rId7">
            <a:extLst>
              <a:ext uri="{28A0092B-C50C-407E-A947-70E740481C1C}">
                <a14:useLocalDpi xmlns:a14="http://schemas.microsoft.com/office/drawing/2010/main" val="0"/>
              </a:ext>
            </a:extLst>
          </a:blip>
          <a:srcRect r="65378"/>
          <a:stretch>
            <a:fillRect/>
          </a:stretch>
        </p:blipFill>
        <p:spPr bwMode="auto">
          <a:xfrm>
            <a:off x="7606867" y="265512"/>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B7AE94B1-ED62-472A-A95C-6527F0090040}"/>
              </a:ext>
            </a:extLst>
          </p:cNvPr>
          <p:cNvSpPr txBox="1"/>
          <p:nvPr/>
        </p:nvSpPr>
        <p:spPr>
          <a:xfrm flipH="1">
            <a:off x="3467945" y="654443"/>
            <a:ext cx="2369886" cy="246221"/>
          </a:xfrm>
          <a:prstGeom prst="rect">
            <a:avLst/>
          </a:prstGeom>
          <a:noFill/>
        </p:spPr>
        <p:txBody>
          <a:bodyPr wrap="square" rtlCol="0">
            <a:spAutoFit/>
          </a:bodyPr>
          <a:lstStyle/>
          <a:p>
            <a:r>
              <a:rPr lang="es-MX" sz="1000" dirty="0"/>
              <a:t>           Ciclo escolar 2020-2021  </a:t>
            </a:r>
          </a:p>
        </p:txBody>
      </p:sp>
    </p:spTree>
    <p:extLst>
      <p:ext uri="{BB962C8B-B14F-4D97-AF65-F5344CB8AC3E}">
        <p14:creationId xmlns:p14="http://schemas.microsoft.com/office/powerpoint/2010/main" val="418094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36990"/>
            <a:ext cx="7886700" cy="1867874"/>
          </a:xfrm>
        </p:spPr>
        <p:txBody>
          <a:bodyPr>
            <a:noAutofit/>
          </a:bodyPr>
          <a:lstStyle/>
          <a:p>
            <a:pPr lvl="0" algn="ctr"/>
            <a:br>
              <a:rPr lang="es-MX" sz="2400" b="1" dirty="0">
                <a:latin typeface="Arial" panose="020B0604020202020204" pitchFamily="34" charset="0"/>
                <a:ea typeface="Calibri" panose="020F0502020204030204" pitchFamily="34" charset="0"/>
              </a:rPr>
            </a:br>
            <a:br>
              <a:rPr lang="es-MX" sz="2400" b="1" dirty="0">
                <a:latin typeface="Arial" panose="020B0604020202020204" pitchFamily="34" charset="0"/>
                <a:ea typeface="Calibri" panose="020F0502020204030204" pitchFamily="34" charset="0"/>
              </a:rPr>
            </a:br>
            <a:br>
              <a:rPr lang="es-MX" sz="2400" b="1" dirty="0">
                <a:latin typeface="Arial" panose="020B0604020202020204" pitchFamily="34" charset="0"/>
                <a:ea typeface="Calibri" panose="020F0502020204030204" pitchFamily="34" charset="0"/>
              </a:rPr>
            </a:br>
            <a:r>
              <a:rPr lang="es-MX" sz="2400" b="1" dirty="0">
                <a:latin typeface="Arial" panose="020B0604020202020204" pitchFamily="34" charset="0"/>
                <a:ea typeface="Calibri" panose="020F0502020204030204" pitchFamily="34" charset="0"/>
              </a:rPr>
              <a:t>Competencias del Curso Unidad II</a:t>
            </a:r>
            <a:br>
              <a:rPr lang="es-MX" sz="2400" b="1" dirty="0">
                <a:latin typeface="Arial" panose="020B0604020202020204" pitchFamily="34" charset="0"/>
                <a:ea typeface="Calibri" panose="020F0502020204030204" pitchFamily="34" charset="0"/>
              </a:rPr>
            </a:br>
            <a:r>
              <a:rPr lang="es-MX" sz="1600" b="1" dirty="0"/>
              <a:t>La práctica de la danza como parte del desarrollo cultural, cognitivo, emocional y físico en los niños y niñas de preescolar</a:t>
            </a:r>
            <a:br>
              <a:rPr lang="es-MX" sz="2400" b="1" dirty="0">
                <a:latin typeface="Arial" panose="020B0604020202020204" pitchFamily="34" charset="0"/>
                <a:ea typeface="Calibri" panose="020F0502020204030204" pitchFamily="34" charset="0"/>
              </a:rPr>
            </a:br>
            <a:endParaRPr lang="es-MX" sz="2400" b="1" dirty="0">
              <a:latin typeface="Arial" panose="020B0604020202020204" pitchFamily="34" charset="0"/>
              <a:ea typeface="Calibri" panose="020F0502020204030204" pitchFamily="34" charset="0"/>
            </a:endParaRPr>
          </a:p>
        </p:txBody>
      </p:sp>
      <p:sp>
        <p:nvSpPr>
          <p:cNvPr id="3" name="2 Marcador de contenido"/>
          <p:cNvSpPr>
            <a:spLocks noGrp="1"/>
          </p:cNvSpPr>
          <p:nvPr>
            <p:ph idx="1"/>
          </p:nvPr>
        </p:nvSpPr>
        <p:spPr/>
        <p:txBody>
          <a:bodyPr>
            <a:normAutofit/>
          </a:bodyPr>
          <a:lstStyle/>
          <a:p>
            <a:r>
              <a:rPr lang="es-ES_tradnl" dirty="0">
                <a:solidFill>
                  <a:prstClr val="white"/>
                </a:solidFill>
                <a:latin typeface="News Gothic MT" charset="0"/>
                <a:ea typeface="ヒラギノ角ゴ Pro W3" pitchFamily="123" charset="-128"/>
              </a:rPr>
              <a:t>V</a:t>
            </a:r>
          </a:p>
          <a:p>
            <a:r>
              <a:rPr lang="es-MX" sz="1800" dirty="0"/>
              <a:t>Detecta los procesos de aprendizaje de sus alumnos para favorecer su desarrollo cognitivo y socioemocional. </a:t>
            </a:r>
          </a:p>
          <a:p>
            <a:r>
              <a:rPr lang="es-MX" sz="1800" dirty="0"/>
              <a:t>Establece relaciones entre los principios, conceptos disciplinarios y contenidos del plan y programas de estudio en función del logro de aprendizaje de sus alumnos, asegurando la coherencia y continuidad entre los distintos grados y niveles educativos</a:t>
            </a:r>
          </a:p>
          <a:p>
            <a:r>
              <a:rPr lang="es-MX" sz="1800" dirty="0"/>
              <a:t>Integra recursos de la investigación educativa para enriquecer su práctica profesional, expresando su interés por el conocimiento, la ciencia y la mejora de la educación. </a:t>
            </a:r>
          </a:p>
          <a:p>
            <a:r>
              <a:rPr lang="es-MX" sz="1800" dirty="0"/>
              <a:t> Emplea los medios tecnológicos y las fuentes de información científica disponibles para mantenerse actualizado respecto a los diversos campos de conocimiento que intervienen en su trabajo docente.</a:t>
            </a:r>
          </a:p>
          <a:p>
            <a:pPr marL="0" indent="0">
              <a:buNone/>
            </a:pPr>
            <a:endParaRPr lang="es-MX" sz="1800" dirty="0"/>
          </a:p>
          <a:p>
            <a:pPr marL="0" indent="0">
              <a:buNone/>
            </a:pPr>
            <a:endParaRPr lang="es-MX" sz="1800" dirty="0"/>
          </a:p>
          <a:p>
            <a:pPr marL="0" indent="0">
              <a:buNone/>
            </a:pPr>
            <a:endParaRPr lang="es-MX" sz="1800" dirty="0"/>
          </a:p>
          <a:p>
            <a:pPr marL="0" indent="0">
              <a:buNone/>
            </a:pPr>
            <a:endParaRPr lang="es-MX" sz="1800" dirty="0"/>
          </a:p>
          <a:p>
            <a:endParaRPr lang="es-MX" sz="1800" dirty="0"/>
          </a:p>
          <a:p>
            <a:endParaRPr lang="es-MX" sz="1800" dirty="0"/>
          </a:p>
          <a:p>
            <a:pPr marL="0" indent="0">
              <a:buNone/>
            </a:pPr>
            <a:endParaRPr lang="es-MX" sz="1800" dirty="0">
              <a:latin typeface="Arial" panose="020B0604020202020204" pitchFamily="34" charset="0"/>
              <a:cs typeface="Arial" panose="020B0604020202020204" pitchFamily="34" charset="0"/>
            </a:endParaRPr>
          </a:p>
          <a:p>
            <a:endParaRPr lang="es-MX" sz="1800" dirty="0">
              <a:latin typeface="Arial" panose="020B0604020202020204" pitchFamily="34" charset="0"/>
              <a:cs typeface="Arial" panose="020B0604020202020204" pitchFamily="34" charset="0"/>
            </a:endParaRPr>
          </a:p>
        </p:txBody>
      </p:sp>
      <p:pic>
        <p:nvPicPr>
          <p:cNvPr id="4" name="Imagen 9"/>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589812"/>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32715"/>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6220371"/>
            <a:ext cx="402972" cy="339601"/>
          </a:xfrm>
          <a:prstGeom prst="rect">
            <a:avLst/>
          </a:prstGeom>
          <a:noFill/>
          <a:ln>
            <a:noFill/>
          </a:ln>
        </p:spPr>
      </p:pic>
      <p:pic>
        <p:nvPicPr>
          <p:cNvPr id="7" name="Imagen 7"/>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F263861A-ECE6-4AF1-AE10-E37E0D1B401D}"/>
              </a:ext>
            </a:extLst>
          </p:cNvPr>
          <p:cNvSpPr/>
          <p:nvPr/>
        </p:nvSpPr>
        <p:spPr>
          <a:xfrm rot="10800000" flipV="1">
            <a:off x="1115616" y="6068660"/>
            <a:ext cx="1512168" cy="430887"/>
          </a:xfrm>
          <a:prstGeom prst="rect">
            <a:avLst/>
          </a:prstGeom>
        </p:spPr>
        <p:txBody>
          <a:bodyPr wrap="square">
            <a:spAutoFit/>
          </a:bodyPr>
          <a:lstStyle/>
          <a:p>
            <a:r>
              <a:rPr lang="es-MX" sz="1100" dirty="0"/>
              <a:t>V 20-21</a:t>
            </a:r>
          </a:p>
          <a:p>
            <a:r>
              <a:rPr lang="es-MX" sz="1100" dirty="0"/>
              <a:t>CGENAD-F-SAA-47</a:t>
            </a:r>
          </a:p>
        </p:txBody>
      </p:sp>
      <p:pic>
        <p:nvPicPr>
          <p:cNvPr id="11" name="25 Imagen" descr="Descripción: Logo">
            <a:extLst>
              <a:ext uri="{FF2B5EF4-FFF2-40B4-BE49-F238E27FC236}">
                <a16:creationId xmlns:a16="http://schemas.microsoft.com/office/drawing/2014/main" id="{71ECEDDC-0CFD-489B-A981-E8FD372E3FD6}"/>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8864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872197"/>
            <a:ext cx="7886700" cy="818492"/>
          </a:xfrm>
        </p:spPr>
        <p:txBody>
          <a:bodyPr>
            <a:normAutofit fontScale="90000"/>
          </a:bodyPr>
          <a:lstStyle/>
          <a:p>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Competencias del curso  Unidad de aprendizaje III Planeación de actividades de expresión corporal y danza desde el enfoque intercultural.</a:t>
            </a:r>
          </a:p>
        </p:txBody>
      </p:sp>
      <p:sp>
        <p:nvSpPr>
          <p:cNvPr id="3" name="2 Marcador de contenido"/>
          <p:cNvSpPr>
            <a:spLocks noGrp="1"/>
          </p:cNvSpPr>
          <p:nvPr>
            <p:ph idx="1"/>
          </p:nvPr>
        </p:nvSpPr>
        <p:spPr>
          <a:xfrm>
            <a:off x="308468" y="1784434"/>
            <a:ext cx="8206882" cy="4704390"/>
          </a:xfrm>
        </p:spPr>
        <p:txBody>
          <a:bodyPr>
            <a:normAutofit/>
          </a:bodyPr>
          <a:lstStyle/>
          <a:p>
            <a:r>
              <a:rPr lang="es-MX" sz="1800" dirty="0"/>
              <a:t>Detecta los procesos de aprendizaje de sus alumnos para favorecer su desarrollo cognitivo y socioemocional.  </a:t>
            </a:r>
          </a:p>
          <a:p>
            <a:r>
              <a:rPr lang="es-MX" sz="1800" dirty="0">
                <a:latin typeface="Arial" panose="020B0604020202020204" pitchFamily="34" charset="0"/>
                <a:cs typeface="Arial" panose="020B0604020202020204" pitchFamily="34" charset="0"/>
              </a:rPr>
              <a:t> </a:t>
            </a:r>
            <a:r>
              <a:rPr lang="es-MX" sz="1800" dirty="0"/>
              <a:t>Aplica el plan y programas de estudio para alcanzar los propósitos educativos y contribuir al pleno desenvolvimiento de las capacidades de sus alumnos. </a:t>
            </a:r>
          </a:p>
          <a:p>
            <a:r>
              <a:rPr lang="es-MX" sz="1800" dirty="0"/>
              <a:t>Diseña planeaciones aplicando sus conocimientos curriculares, psicopedagógicos, disciplinares, didácticos y tecnológicos para propiciar espacios de aprendizaje incluyentes que respondan a las necesidades de todos los alumnos en el marco del plan y programas de estudio.  Elabora propuestas para mejorar los resultados de su enseñanza y los aprendizajes de sus alumnos.</a:t>
            </a:r>
          </a:p>
          <a:p>
            <a:r>
              <a:rPr lang="es-MX" sz="1800" dirty="0"/>
              <a:t>Construye escenarios y experiencias de aprendizaje utilizando diversas recursos metodológicos y tecnológicos para favorecer la educación inclusiva.</a:t>
            </a:r>
          </a:p>
          <a:p>
            <a:r>
              <a:rPr lang="es-MX" sz="1800" dirty="0"/>
              <a:t>Integra recursos de la investigación educativa para enriquecer su práctica profesional, expresando su interés por el conocimiento, la ciencia y la mejora de la educación.</a:t>
            </a:r>
            <a:endParaRPr lang="es-MX" sz="1800" dirty="0">
              <a:latin typeface="Arial" panose="020B0604020202020204" pitchFamily="34" charset="0"/>
              <a:cs typeface="Arial" panose="020B0604020202020204" pitchFamily="34" charset="0"/>
            </a:endParaRPr>
          </a:p>
        </p:txBody>
      </p:sp>
      <p:pic>
        <p:nvPicPr>
          <p:cNvPr id="4" name="Imagen 9"/>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589812"/>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7171"/>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42" y="6180976"/>
            <a:ext cx="402972" cy="339601"/>
          </a:xfrm>
          <a:prstGeom prst="rect">
            <a:avLst/>
          </a:prstGeom>
          <a:noFill/>
          <a:ln>
            <a:noFill/>
          </a:ln>
        </p:spPr>
      </p:pic>
      <p:pic>
        <p:nvPicPr>
          <p:cNvPr id="8" name="Imagen 7"/>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0" name="25 Imagen" descr="Descripción: Logo">
            <a:extLst>
              <a:ext uri="{FF2B5EF4-FFF2-40B4-BE49-F238E27FC236}">
                <a16:creationId xmlns:a16="http://schemas.microsoft.com/office/drawing/2014/main" id="{6B5EF7E9-2838-4CD4-8AE6-C2907E3216A3}"/>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8864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4F1067BC-47DE-494E-B954-84FBD9CED5C4}"/>
              </a:ext>
            </a:extLst>
          </p:cNvPr>
          <p:cNvSpPr/>
          <p:nvPr/>
        </p:nvSpPr>
        <p:spPr>
          <a:xfrm rot="10800000" flipV="1">
            <a:off x="1363459" y="6192020"/>
            <a:ext cx="1512168" cy="430887"/>
          </a:xfrm>
          <a:prstGeom prst="rect">
            <a:avLst/>
          </a:prstGeom>
        </p:spPr>
        <p:txBody>
          <a:bodyPr wrap="square">
            <a:spAutoFit/>
          </a:bodyPr>
          <a:lstStyle/>
          <a:p>
            <a:r>
              <a:rPr lang="es-MX" sz="1100" dirty="0"/>
              <a:t>V 20-21</a:t>
            </a:r>
          </a:p>
          <a:p>
            <a:r>
              <a:rPr lang="es-MX" sz="1100" dirty="0"/>
              <a:t>CGENAD-F-SAA-47</a:t>
            </a:r>
          </a:p>
        </p:txBody>
      </p:sp>
    </p:spTree>
    <p:extLst>
      <p:ext uri="{BB962C8B-B14F-4D97-AF65-F5344CB8AC3E}">
        <p14:creationId xmlns:p14="http://schemas.microsoft.com/office/powerpoint/2010/main" val="406713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68" y="6265836"/>
            <a:ext cx="402972" cy="339601"/>
          </a:xfrm>
          <a:prstGeom prst="rect">
            <a:avLst/>
          </a:prstGeom>
          <a:noFill/>
          <a:ln>
            <a:noFill/>
          </a:ln>
        </p:spPr>
      </p:pic>
      <p:sp>
        <p:nvSpPr>
          <p:cNvPr id="7" name="Rectangle 1">
            <a:extLst>
              <a:ext uri="{FF2B5EF4-FFF2-40B4-BE49-F238E27FC236}">
                <a16:creationId xmlns:a16="http://schemas.microsoft.com/office/drawing/2014/main" id="{0898472D-9B46-4DB5-AF56-328B92BFA74C}"/>
              </a:ext>
            </a:extLst>
          </p:cNvPr>
          <p:cNvSpPr/>
          <p:nvPr/>
        </p:nvSpPr>
        <p:spPr>
          <a:xfrm>
            <a:off x="827584" y="425103"/>
            <a:ext cx="7488832" cy="1604991"/>
          </a:xfrm>
          <a:prstGeom prst="rect">
            <a:avLst/>
          </a:prstGeom>
        </p:spPr>
        <p:txBody>
          <a:bodyPr wrap="square">
            <a:spAutoFit/>
          </a:bodyPr>
          <a:lstStyle/>
          <a:p>
            <a:pPr algn="ctr">
              <a:lnSpc>
                <a:spcPct val="150000"/>
              </a:lnSpc>
            </a:pPr>
            <a:endParaRPr lang="es-MX" sz="2400" dirty="0">
              <a:latin typeface="Arial" panose="020B0604020202020204" pitchFamily="34" charset="0"/>
              <a:cs typeface="Arial" panose="020B0604020202020204" pitchFamily="34" charset="0"/>
            </a:endParaRPr>
          </a:p>
          <a:p>
            <a:pPr algn="ctr">
              <a:lnSpc>
                <a:spcPct val="150000"/>
              </a:lnSpc>
            </a:pPr>
            <a:r>
              <a:rPr lang="es-MX" sz="2400" dirty="0">
                <a:latin typeface="Arial" panose="020B0604020202020204" pitchFamily="34" charset="0"/>
                <a:cs typeface="Arial" panose="020B0604020202020204" pitchFamily="34" charset="0"/>
              </a:rPr>
              <a:t>Estructura del Curso </a:t>
            </a:r>
          </a:p>
          <a:p>
            <a:pPr>
              <a:lnSpc>
                <a:spcPct val="150000"/>
              </a:lnSpc>
            </a:pPr>
            <a:r>
              <a:rPr lang="es-MX" sz="2000" dirty="0">
                <a:solidFill>
                  <a:prstClr val="black"/>
                </a:solidFill>
                <a:latin typeface="Arial" panose="020B0604020202020204" pitchFamily="34" charset="0"/>
                <a:cs typeface="Arial" panose="020B0604020202020204" pitchFamily="34" charset="0"/>
              </a:rPr>
              <a:t> </a:t>
            </a:r>
          </a:p>
        </p:txBody>
      </p:sp>
      <p:sp>
        <p:nvSpPr>
          <p:cNvPr id="3" name="Rectángulo 2"/>
          <p:cNvSpPr/>
          <p:nvPr/>
        </p:nvSpPr>
        <p:spPr>
          <a:xfrm>
            <a:off x="509954" y="1196752"/>
            <a:ext cx="7806462" cy="2677656"/>
          </a:xfrm>
          <a:prstGeom prst="rect">
            <a:avLst/>
          </a:prstGeom>
        </p:spPr>
        <p:txBody>
          <a:bodyPr wrap="square">
            <a:spAutoFit/>
          </a:bodyPr>
          <a:lstStyle/>
          <a:p>
            <a:endParaRPr lang="es-MX" sz="2000" b="1" dirty="0"/>
          </a:p>
          <a:p>
            <a:endParaRPr lang="es-MX" sz="2000" b="1" dirty="0"/>
          </a:p>
          <a:p>
            <a:r>
              <a:rPr lang="es-MX" sz="2000" b="1" dirty="0"/>
              <a:t>Unidad de aprendizaje I. La importancia de la Danza en la educación preescolar</a:t>
            </a:r>
          </a:p>
          <a:p>
            <a:endParaRPr lang="es-MX" sz="800" b="1" dirty="0"/>
          </a:p>
          <a:p>
            <a:r>
              <a:rPr lang="es-MX" sz="2000" dirty="0"/>
              <a:t>Experiencia personal en el arte de la expresión corporal y la danza. </a:t>
            </a:r>
          </a:p>
          <a:p>
            <a:r>
              <a:rPr lang="es-MX" sz="2000" dirty="0"/>
              <a:t>La competencia artística y cultural. </a:t>
            </a:r>
          </a:p>
          <a:p>
            <a:r>
              <a:rPr lang="es-MX" sz="2000" dirty="0"/>
              <a:t> Importancia de la expresión corporal y la danza en la educación preescolar.</a:t>
            </a:r>
          </a:p>
        </p:txBody>
      </p:sp>
      <p:sp>
        <p:nvSpPr>
          <p:cNvPr id="2" name="CuadroTexto 1"/>
          <p:cNvSpPr txBox="1"/>
          <p:nvPr/>
        </p:nvSpPr>
        <p:spPr>
          <a:xfrm>
            <a:off x="251521" y="3717032"/>
            <a:ext cx="8856983" cy="3600986"/>
          </a:xfrm>
          <a:prstGeom prst="rect">
            <a:avLst/>
          </a:prstGeom>
          <a:noFill/>
        </p:spPr>
        <p:txBody>
          <a:bodyPr wrap="square" rtlCol="0">
            <a:spAutoFit/>
          </a:bodyPr>
          <a:lstStyle/>
          <a:p>
            <a:endParaRPr lang="es-MX" sz="2000" b="1" dirty="0">
              <a:solidFill>
                <a:prstClr val="black"/>
              </a:solidFill>
            </a:endParaRPr>
          </a:p>
          <a:p>
            <a:r>
              <a:rPr lang="es-MX" sz="2000" b="1" dirty="0">
                <a:solidFill>
                  <a:prstClr val="black"/>
                </a:solidFill>
              </a:rPr>
              <a:t>Unidad de aprendizaje II   </a:t>
            </a:r>
            <a:r>
              <a:rPr lang="es-MX" sz="2000" b="1" dirty="0"/>
              <a:t>La práctica de la danza como parte del desarrollo cultural, cognitivo, emocional y físico en los niños y niñas de preescolar</a:t>
            </a:r>
            <a:endParaRPr lang="es-MX" sz="2000" b="1" dirty="0">
              <a:solidFill>
                <a:prstClr val="black"/>
              </a:solidFill>
            </a:endParaRPr>
          </a:p>
          <a:p>
            <a:r>
              <a:rPr lang="es-MX" sz="2000" dirty="0"/>
              <a:t>1.Movimiento y expresión corporal. </a:t>
            </a:r>
          </a:p>
          <a:p>
            <a:r>
              <a:rPr lang="es-MX" sz="2000" dirty="0"/>
              <a:t>2. Rítmica corporal.</a:t>
            </a:r>
          </a:p>
          <a:p>
            <a:r>
              <a:rPr lang="es-MX" sz="2000" dirty="0"/>
              <a:t>3. Elementos de la danza. </a:t>
            </a:r>
          </a:p>
          <a:p>
            <a:r>
              <a:rPr lang="es-MX" sz="2000" dirty="0"/>
              <a:t>4. La Importancia de la danza como lenguaje artístico. </a:t>
            </a:r>
          </a:p>
          <a:p>
            <a:r>
              <a:rPr lang="es-MX" sz="2000" dirty="0"/>
              <a:t>5. La apreciación de la danza en mi Estado y en el Mundo</a:t>
            </a:r>
            <a:endParaRPr lang="es-MX" sz="2000" b="1" dirty="0"/>
          </a:p>
          <a:p>
            <a:endParaRPr lang="es-MX" sz="800" b="1" dirty="0"/>
          </a:p>
          <a:p>
            <a:endParaRPr lang="es-MX" sz="2000" b="1" dirty="0"/>
          </a:p>
          <a:p>
            <a:endParaRPr lang="es-MX" sz="2000" b="1" dirty="0"/>
          </a:p>
          <a:p>
            <a:pPr lvl="0"/>
            <a:r>
              <a:rPr lang="es-MX" sz="2000" dirty="0">
                <a:solidFill>
                  <a:prstClr val="black"/>
                </a:solidFill>
              </a:rPr>
              <a:t> </a:t>
            </a:r>
          </a:p>
        </p:txBody>
      </p:sp>
      <p:pic>
        <p:nvPicPr>
          <p:cNvPr id="8" name="Imagen 7"/>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1"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858472" y="295571"/>
            <a:ext cx="1800225" cy="575945"/>
          </a:xfrm>
          <a:prstGeom prst="rect">
            <a:avLst/>
          </a:prstGeom>
          <a:noFill/>
        </p:spPr>
      </p:pic>
      <p:sp>
        <p:nvSpPr>
          <p:cNvPr id="12" name="CuadroTexto 1"/>
          <p:cNvSpPr txBox="1">
            <a:spLocks noChangeArrowheads="1"/>
          </p:cNvSpPr>
          <p:nvPr/>
        </p:nvSpPr>
        <p:spPr bwMode="auto">
          <a:xfrm>
            <a:off x="776140" y="6272485"/>
            <a:ext cx="1635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200" dirty="0"/>
              <a:t>V 20-21</a:t>
            </a:r>
          </a:p>
          <a:p>
            <a:r>
              <a:rPr lang="es-MX" sz="1200" dirty="0"/>
              <a:t>CGENAD-F-SAA-47</a:t>
            </a:r>
          </a:p>
        </p:txBody>
      </p:sp>
      <p:pic>
        <p:nvPicPr>
          <p:cNvPr id="13" name="Imagen 5"/>
          <p:cNvPicPr>
            <a:picLocks noChangeAspect="1"/>
          </p:cNvPicPr>
          <p:nvPr/>
        </p:nvPicPr>
        <p:blipFill>
          <a:blip r:embed="rId6"/>
          <a:stretch>
            <a:fillRect/>
          </a:stretch>
        </p:blipFill>
        <p:spPr>
          <a:xfrm>
            <a:off x="7973204" y="2280445"/>
            <a:ext cx="919275" cy="1584176"/>
          </a:xfrm>
          <a:prstGeom prst="rect">
            <a:avLst/>
          </a:prstGeom>
        </p:spPr>
      </p:pic>
      <p:pic>
        <p:nvPicPr>
          <p:cNvPr id="14" name="25 Imagen" descr="Descripción: Logo">
            <a:extLst>
              <a:ext uri="{FF2B5EF4-FFF2-40B4-BE49-F238E27FC236}">
                <a16:creationId xmlns:a16="http://schemas.microsoft.com/office/drawing/2014/main" id="{4FD563B7-AA28-4C93-905E-87E6D27290CC}"/>
              </a:ext>
            </a:extLst>
          </p:cNvPr>
          <p:cNvPicPr/>
          <p:nvPr/>
        </p:nvPicPr>
        <p:blipFill>
          <a:blip r:embed="rId7">
            <a:extLst>
              <a:ext uri="{28A0092B-C50C-407E-A947-70E740481C1C}">
                <a14:useLocalDpi xmlns:a14="http://schemas.microsoft.com/office/drawing/2010/main" val="0"/>
              </a:ext>
            </a:extLst>
          </a:blip>
          <a:srcRect r="65378"/>
          <a:stretch>
            <a:fillRect/>
          </a:stretch>
        </p:blipFill>
        <p:spPr bwMode="auto">
          <a:xfrm>
            <a:off x="8000713" y="18864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1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12" y="6180999"/>
            <a:ext cx="402972" cy="339601"/>
          </a:xfrm>
          <a:prstGeom prst="rect">
            <a:avLst/>
          </a:prstGeom>
          <a:noFill/>
          <a:ln>
            <a:noFill/>
          </a:ln>
        </p:spPr>
      </p:pic>
      <p:sp>
        <p:nvSpPr>
          <p:cNvPr id="7" name="Rectángulo 6"/>
          <p:cNvSpPr/>
          <p:nvPr/>
        </p:nvSpPr>
        <p:spPr>
          <a:xfrm>
            <a:off x="827584" y="1268760"/>
            <a:ext cx="7776864" cy="2568395"/>
          </a:xfrm>
          <a:prstGeom prst="rect">
            <a:avLst/>
          </a:prstGeom>
        </p:spPr>
        <p:txBody>
          <a:bodyPr wrap="square">
            <a:spAutoFit/>
          </a:bodyPr>
          <a:lstStyle/>
          <a:p>
            <a:pPr lvl="0" algn="ctr"/>
            <a:r>
              <a:rPr lang="es-MX" sz="2000" b="1" dirty="0"/>
              <a:t>Unidad de aprendizaje III.</a:t>
            </a:r>
            <a:r>
              <a:rPr lang="es-MX" sz="2000" b="1" dirty="0">
                <a:solidFill>
                  <a:prstClr val="black"/>
                </a:solidFill>
              </a:rPr>
              <a:t> </a:t>
            </a:r>
          </a:p>
          <a:p>
            <a:pPr lvl="0"/>
            <a:r>
              <a:rPr lang="es-MX" sz="2000" dirty="0"/>
              <a:t>Planeación de actividades de expresión corporal y danza desde el enfoque intercultural </a:t>
            </a:r>
            <a:endParaRPr lang="es-MX" sz="2000" b="1" dirty="0">
              <a:solidFill>
                <a:prstClr val="black"/>
              </a:solidFill>
            </a:endParaRPr>
          </a:p>
          <a:p>
            <a:pPr lvl="0"/>
            <a:endParaRPr lang="es-MX" sz="1400" b="1" dirty="0">
              <a:solidFill>
                <a:prstClr val="black"/>
              </a:solidFill>
            </a:endParaRPr>
          </a:p>
          <a:p>
            <a:pPr marL="342900" lvl="0" indent="-342900">
              <a:lnSpc>
                <a:spcPct val="150000"/>
              </a:lnSpc>
              <a:buFont typeface="Arial" panose="020B0604020202020204" pitchFamily="34" charset="0"/>
              <a:buChar char="•"/>
            </a:pPr>
            <a:r>
              <a:rPr lang="es-MX" sz="2000" dirty="0"/>
              <a:t>El enfoque intercultural en la enseñanza y el aprendizaje de la danza y la expresión corporal. </a:t>
            </a:r>
          </a:p>
          <a:p>
            <a:pPr marL="342900" lvl="0" indent="-342900">
              <a:lnSpc>
                <a:spcPct val="150000"/>
              </a:lnSpc>
              <a:buFont typeface="Arial" panose="020B0604020202020204" pitchFamily="34" charset="0"/>
              <a:buChar char="•"/>
            </a:pPr>
            <a:r>
              <a:rPr lang="es-MX" sz="2000" dirty="0"/>
              <a:t>Planeando secuencias de expresión corporal y danza</a:t>
            </a:r>
            <a:endParaRPr lang="es-MX" sz="2000" b="1" dirty="0"/>
          </a:p>
        </p:txBody>
      </p:sp>
      <p:pic>
        <p:nvPicPr>
          <p:cNvPr id="8" name="Imagen 7"/>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sp>
        <p:nvSpPr>
          <p:cNvPr id="11" name="CuadroTexto 1"/>
          <p:cNvSpPr txBox="1">
            <a:spLocks noChangeArrowheads="1"/>
          </p:cNvSpPr>
          <p:nvPr/>
        </p:nvSpPr>
        <p:spPr bwMode="auto">
          <a:xfrm>
            <a:off x="827584" y="6174190"/>
            <a:ext cx="18122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12"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815903" y="269972"/>
            <a:ext cx="1800225" cy="575945"/>
          </a:xfrm>
          <a:prstGeom prst="rect">
            <a:avLst/>
          </a:prstGeom>
          <a:noFill/>
        </p:spPr>
      </p:pic>
      <p:pic>
        <p:nvPicPr>
          <p:cNvPr id="13" name="Imagen 6"/>
          <p:cNvPicPr>
            <a:picLocks noChangeAspect="1"/>
          </p:cNvPicPr>
          <p:nvPr/>
        </p:nvPicPr>
        <p:blipFill>
          <a:blip r:embed="rId6"/>
          <a:stretch>
            <a:fillRect/>
          </a:stretch>
        </p:blipFill>
        <p:spPr>
          <a:xfrm>
            <a:off x="7607413" y="3555187"/>
            <a:ext cx="731583" cy="1548518"/>
          </a:xfrm>
          <a:prstGeom prst="rect">
            <a:avLst/>
          </a:prstGeom>
        </p:spPr>
      </p:pic>
      <p:pic>
        <p:nvPicPr>
          <p:cNvPr id="14" name="25 Imagen" descr="Descripción: Logo">
            <a:extLst>
              <a:ext uri="{FF2B5EF4-FFF2-40B4-BE49-F238E27FC236}">
                <a16:creationId xmlns:a16="http://schemas.microsoft.com/office/drawing/2014/main" id="{8B6293EB-722F-4834-AACA-48FD63253E45}"/>
              </a:ext>
            </a:extLst>
          </p:cNvPr>
          <p:cNvPicPr/>
          <p:nvPr/>
        </p:nvPicPr>
        <p:blipFill>
          <a:blip r:embed="rId7">
            <a:extLst>
              <a:ext uri="{28A0092B-C50C-407E-A947-70E740481C1C}">
                <a14:useLocalDpi xmlns:a14="http://schemas.microsoft.com/office/drawing/2010/main" val="0"/>
              </a:ext>
            </a:extLst>
          </a:blip>
          <a:srcRect r="65378"/>
          <a:stretch>
            <a:fillRect/>
          </a:stretch>
        </p:blipFill>
        <p:spPr bwMode="auto">
          <a:xfrm>
            <a:off x="8000713" y="160505"/>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a:extLst>
              <a:ext uri="{FF2B5EF4-FFF2-40B4-BE49-F238E27FC236}">
                <a16:creationId xmlns:a16="http://schemas.microsoft.com/office/drawing/2014/main" id="{63BB80FA-697A-4D0B-B301-886C3406B0C0}"/>
              </a:ext>
            </a:extLst>
          </p:cNvPr>
          <p:cNvSpPr txBox="1">
            <a:spLocks noChangeArrowheads="1"/>
          </p:cNvSpPr>
          <p:nvPr/>
        </p:nvSpPr>
        <p:spPr bwMode="auto">
          <a:xfrm>
            <a:off x="776140" y="6272485"/>
            <a:ext cx="1635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200" dirty="0"/>
              <a:t>V 20-21</a:t>
            </a:r>
          </a:p>
          <a:p>
            <a:r>
              <a:rPr lang="es-MX" sz="1200" dirty="0"/>
              <a:t>CGENAD-F-SAA-47</a:t>
            </a:r>
          </a:p>
        </p:txBody>
      </p:sp>
    </p:spTree>
    <p:extLst>
      <p:ext uri="{BB962C8B-B14F-4D97-AF65-F5344CB8AC3E}">
        <p14:creationId xmlns:p14="http://schemas.microsoft.com/office/powerpoint/2010/main" val="282974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99592" y="5980670"/>
            <a:ext cx="1380242"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r>
              <a:rPr lang="es-ES_tradnl" sz="1000" dirty="0">
                <a:solidFill>
                  <a:prstClr val="white"/>
                </a:solidFill>
                <a:latin typeface="News Gothic MT" charset="0"/>
                <a:ea typeface="ヒラギノ角ゴ Pro W3" pitchFamily="123" charset="-128"/>
              </a:rPr>
              <a:t>V0</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11527"/>
            <a:ext cx="402972" cy="339601"/>
          </a:xfrm>
          <a:prstGeom prst="rect">
            <a:avLst/>
          </a:prstGeom>
          <a:noFill/>
          <a:ln>
            <a:noFill/>
          </a:ln>
        </p:spPr>
      </p:pic>
      <p:sp>
        <p:nvSpPr>
          <p:cNvPr id="8" name="Rectangle 2">
            <a:extLst>
              <a:ext uri="{FF2B5EF4-FFF2-40B4-BE49-F238E27FC236}">
                <a16:creationId xmlns:a16="http://schemas.microsoft.com/office/drawing/2014/main" id="{DD0A713C-1633-4514-894E-97AE3CCEBE10}"/>
              </a:ext>
            </a:extLst>
          </p:cNvPr>
          <p:cNvSpPr/>
          <p:nvPr/>
        </p:nvSpPr>
        <p:spPr>
          <a:xfrm>
            <a:off x="539552" y="856215"/>
            <a:ext cx="8439474" cy="3451651"/>
          </a:xfrm>
          <a:prstGeom prst="rect">
            <a:avLst/>
          </a:prstGeom>
        </p:spPr>
        <p:txBody>
          <a:bodyPr wrap="square">
            <a:spAutoFit/>
          </a:bodyPr>
          <a:lstStyle/>
          <a:p>
            <a:pPr algn="ctr"/>
            <a:endParaRPr lang="es-MX" sz="2400" b="1" dirty="0">
              <a:latin typeface="Arial" panose="020B0604020202020204" pitchFamily="34" charset="0"/>
              <a:cs typeface="Arial" panose="020B0604020202020204" pitchFamily="34" charset="0"/>
            </a:endParaRPr>
          </a:p>
          <a:p>
            <a:r>
              <a:rPr lang="es-MX" sz="2400" b="1" dirty="0">
                <a:latin typeface="Arial" panose="020B0604020202020204" pitchFamily="34" charset="0"/>
                <a:cs typeface="Arial" panose="020B0604020202020204" pitchFamily="34" charset="0"/>
              </a:rPr>
              <a:t>Curso antecedente: </a:t>
            </a:r>
            <a:r>
              <a:rPr lang="es-MX" sz="2400" dirty="0">
                <a:latin typeface="Arial" panose="020B0604020202020204" pitchFamily="34" charset="0"/>
                <a:cs typeface="Arial" panose="020B0604020202020204" pitchFamily="34" charset="0"/>
              </a:rPr>
              <a:t>Música en Quinto semestre</a:t>
            </a:r>
          </a:p>
          <a:p>
            <a:endParaRPr lang="es-MX" sz="2400" dirty="0">
              <a:latin typeface="Arial" panose="020B0604020202020204" pitchFamily="34" charset="0"/>
              <a:cs typeface="Arial" panose="020B0604020202020204" pitchFamily="34" charset="0"/>
            </a:endParaRPr>
          </a:p>
          <a:p>
            <a:r>
              <a:rPr lang="es-MX" sz="2400" b="1" dirty="0">
                <a:latin typeface="Arial" panose="020B0604020202020204" pitchFamily="34" charset="0"/>
                <a:cs typeface="Arial" panose="020B0604020202020204" pitchFamily="34" charset="0"/>
              </a:rPr>
              <a:t>Cursos Subsecuente: </a:t>
            </a:r>
            <a:r>
              <a:rPr lang="es-MX" sz="2400" dirty="0">
                <a:latin typeface="Arial" panose="020B0604020202020204" pitchFamily="34" charset="0"/>
                <a:cs typeface="Arial" panose="020B0604020202020204" pitchFamily="34" charset="0"/>
              </a:rPr>
              <a:t>Artes visuales y Teatro  sexto semestre</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Vinculación del curso con otros del mismo semestre</a:t>
            </a:r>
            <a:r>
              <a:rPr lang="es-MX" sz="2400" dirty="0">
                <a:latin typeface="Arial" panose="020B0604020202020204" pitchFamily="34" charset="0"/>
                <a:cs typeface="Arial" panose="020B0604020202020204" pitchFamily="34" charset="0"/>
              </a:rPr>
              <a:t>:</a:t>
            </a:r>
          </a:p>
          <a:p>
            <a:pPr>
              <a:lnSpc>
                <a:spcPct val="150000"/>
              </a:lnSpc>
            </a:pPr>
            <a:r>
              <a:rPr lang="es-MX" sz="2400" dirty="0">
                <a:latin typeface="Arial" panose="020B0604020202020204" pitchFamily="34" charset="0"/>
                <a:cs typeface="Arial" panose="020B0604020202020204" pitchFamily="34" charset="0"/>
              </a:rPr>
              <a:t>Música e Innovación e trabajo docente</a:t>
            </a:r>
          </a:p>
          <a:p>
            <a:pPr>
              <a:lnSpc>
                <a:spcPct val="150000"/>
              </a:lnSpc>
            </a:pPr>
            <a:endParaRPr lang="es-MX" sz="2000" b="1" dirty="0">
              <a:latin typeface="Arial" panose="020B0604020202020204" pitchFamily="34" charset="0"/>
              <a:cs typeface="Arial" panose="020B0604020202020204" pitchFamily="34" charset="0"/>
            </a:endParaRPr>
          </a:p>
        </p:txBody>
      </p:sp>
      <p:pic>
        <p:nvPicPr>
          <p:cNvPr id="7" name="Imagen 6"/>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2"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859176" y="281980"/>
            <a:ext cx="1800225" cy="575945"/>
          </a:xfrm>
          <a:prstGeom prst="rect">
            <a:avLst/>
          </a:prstGeom>
          <a:noFill/>
        </p:spPr>
      </p:pic>
      <p:pic>
        <p:nvPicPr>
          <p:cNvPr id="13" name="25 Imagen" descr="Descripción: Logo">
            <a:extLst>
              <a:ext uri="{FF2B5EF4-FFF2-40B4-BE49-F238E27FC236}">
                <a16:creationId xmlns:a16="http://schemas.microsoft.com/office/drawing/2014/main" id="{9914F5C1-6CC5-4DF7-B895-AE1551D4C07E}"/>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53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11527"/>
            <a:ext cx="402972" cy="339601"/>
          </a:xfrm>
          <a:prstGeom prst="rect">
            <a:avLst/>
          </a:prstGeom>
          <a:noFill/>
          <a:ln>
            <a:noFill/>
          </a:ln>
        </p:spPr>
      </p:pic>
      <p:sp>
        <p:nvSpPr>
          <p:cNvPr id="7" name="Rectangle 1">
            <a:extLst>
              <a:ext uri="{FF2B5EF4-FFF2-40B4-BE49-F238E27FC236}">
                <a16:creationId xmlns:a16="http://schemas.microsoft.com/office/drawing/2014/main" id="{A28029B9-9B78-43A1-9596-E42BFC36D45B}"/>
              </a:ext>
            </a:extLst>
          </p:cNvPr>
          <p:cNvSpPr/>
          <p:nvPr/>
        </p:nvSpPr>
        <p:spPr>
          <a:xfrm>
            <a:off x="899592" y="2672083"/>
            <a:ext cx="7056784" cy="463075"/>
          </a:xfrm>
          <a:prstGeom prst="rect">
            <a:avLst/>
          </a:prstGeom>
        </p:spPr>
        <p:txBody>
          <a:bodyPr wrap="square">
            <a:spAutoFit/>
          </a:bodyPr>
          <a:lstStyle/>
          <a:p>
            <a:pPr>
              <a:lnSpc>
                <a:spcPct val="150000"/>
              </a:lnSpc>
            </a:pPr>
            <a:r>
              <a:rPr lang="es-MX" dirty="0">
                <a:solidFill>
                  <a:prstClr val="black"/>
                </a:solidFill>
                <a:latin typeface="Arial" panose="020B0604020202020204" pitchFamily="34" charset="0"/>
                <a:cs typeface="Arial" panose="020B0604020202020204" pitchFamily="34" charset="0"/>
              </a:rPr>
              <a:t>  </a:t>
            </a:r>
            <a:endParaRPr lang="es-MX" dirty="0">
              <a:solidFill>
                <a:prstClr val="black"/>
              </a:solidFill>
              <a:latin typeface="Calibri"/>
            </a:endParaRPr>
          </a:p>
        </p:txBody>
      </p:sp>
      <p:sp>
        <p:nvSpPr>
          <p:cNvPr id="2" name="CuadroTexto 1"/>
          <p:cNvSpPr txBox="1"/>
          <p:nvPr/>
        </p:nvSpPr>
        <p:spPr>
          <a:xfrm>
            <a:off x="467544" y="1196752"/>
            <a:ext cx="8352928" cy="400110"/>
          </a:xfrm>
          <a:prstGeom prst="rect">
            <a:avLst/>
          </a:prstGeom>
          <a:noFill/>
        </p:spPr>
        <p:txBody>
          <a:bodyPr wrap="square" rtlCol="0">
            <a:spAutoFit/>
          </a:bodyPr>
          <a:lstStyle/>
          <a:p>
            <a:pPr algn="ctr"/>
            <a:r>
              <a:rPr lang="es-MX" sz="2000" b="1" dirty="0"/>
              <a:t>Evidencias de aprendizaje por Unidad</a:t>
            </a:r>
          </a:p>
        </p:txBody>
      </p:sp>
      <p:pic>
        <p:nvPicPr>
          <p:cNvPr id="10" name="Imagen 9"/>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2" name="Imagen 11"/>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4"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99945"/>
            <a:ext cx="1800225" cy="575945"/>
          </a:xfrm>
          <a:prstGeom prst="rect">
            <a:avLst/>
          </a:prstGeom>
          <a:noFill/>
        </p:spPr>
      </p:pic>
      <p:pic>
        <p:nvPicPr>
          <p:cNvPr id="15" name="25 Imagen" descr="Descripción: Logo">
            <a:extLst>
              <a:ext uri="{FF2B5EF4-FFF2-40B4-BE49-F238E27FC236}">
                <a16:creationId xmlns:a16="http://schemas.microsoft.com/office/drawing/2014/main" id="{587DDF28-73E7-42B1-8FD1-91EEBC3B2E3C}"/>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58962836-2303-4203-8656-45A7F369F5AB}"/>
              </a:ext>
            </a:extLst>
          </p:cNvPr>
          <p:cNvSpPr txBox="1"/>
          <p:nvPr/>
        </p:nvSpPr>
        <p:spPr>
          <a:xfrm>
            <a:off x="952225" y="5925203"/>
            <a:ext cx="1380242"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r>
              <a:rPr lang="es-ES_tradnl" sz="1000" dirty="0">
                <a:solidFill>
                  <a:prstClr val="white"/>
                </a:solidFill>
                <a:latin typeface="News Gothic MT" charset="0"/>
                <a:ea typeface="ヒラギノ角ゴ Pro W3" pitchFamily="123" charset="-128"/>
              </a:rPr>
              <a:t>V0</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0/012017</a:t>
            </a:r>
            <a:endParaRPr lang="es-ES" sz="1000" dirty="0">
              <a:solidFill>
                <a:prstClr val="white"/>
              </a:solidFill>
              <a:latin typeface="News Gothic MT" charset="0"/>
              <a:ea typeface="ヒラギノ角ゴ Pro W3" pitchFamily="123" charset="-128"/>
            </a:endParaRPr>
          </a:p>
        </p:txBody>
      </p:sp>
      <p:sp>
        <p:nvSpPr>
          <p:cNvPr id="6" name="Marcador de contenido 5">
            <a:extLst>
              <a:ext uri="{FF2B5EF4-FFF2-40B4-BE49-F238E27FC236}">
                <a16:creationId xmlns:a16="http://schemas.microsoft.com/office/drawing/2014/main" id="{72085A86-9F9B-408D-BE5C-9859FE40A225}"/>
              </a:ext>
            </a:extLst>
          </p:cNvPr>
          <p:cNvSpPr>
            <a:spLocks noGrp="1"/>
          </p:cNvSpPr>
          <p:nvPr>
            <p:ph idx="1"/>
          </p:nvPr>
        </p:nvSpPr>
        <p:spPr/>
        <p:txBody>
          <a:bodyPr>
            <a:normAutofit fontScale="92500" lnSpcReduction="20000"/>
          </a:bodyPr>
          <a:lstStyle/>
          <a:p>
            <a:pPr marL="0" indent="0">
              <a:buNone/>
            </a:pPr>
            <a:r>
              <a:rPr lang="es-MX" b="1" dirty="0"/>
              <a:t>Unidad I La importancia de la Danza en la educación preescolar.</a:t>
            </a:r>
          </a:p>
          <a:p>
            <a:pPr marL="0" indent="0">
              <a:buNone/>
            </a:pPr>
            <a:r>
              <a:rPr lang="es-MX" dirty="0"/>
              <a:t>Narrativa sobre su experiencia personal con las artes.</a:t>
            </a:r>
          </a:p>
          <a:p>
            <a:pPr marL="0" indent="0">
              <a:buNone/>
            </a:pPr>
            <a:r>
              <a:rPr lang="es-MX" b="1" dirty="0"/>
              <a:t> Unidad II La práctica de la danza como parte del desarrollo cultural, cognitivo, emocional y físico en los niños y niñas de preescolar. </a:t>
            </a:r>
          </a:p>
          <a:p>
            <a:pPr marL="0" indent="0">
              <a:buNone/>
            </a:pPr>
            <a:r>
              <a:rPr lang="es-MX"/>
              <a:t>Ensayo  </a:t>
            </a:r>
            <a:r>
              <a:rPr lang="es-MX" dirty="0"/>
              <a:t>donde ser plantea la importancia de la expresión corporal y la danza en el desarrollo infantil</a:t>
            </a:r>
            <a:endParaRPr lang="es-MX" b="1" dirty="0"/>
          </a:p>
          <a:p>
            <a:pPr marL="0" indent="0">
              <a:buNone/>
            </a:pPr>
            <a:r>
              <a:rPr lang="es-MX" b="1" dirty="0"/>
              <a:t>Unidad III Planeación de actividades de expresión corporal y danza desde el enfoque intercultural </a:t>
            </a:r>
            <a:r>
              <a:rPr lang="es-MX" dirty="0"/>
              <a:t>Secuencia didáctica donde se vincule la expresión corporal y danza </a:t>
            </a:r>
          </a:p>
        </p:txBody>
      </p:sp>
    </p:spTree>
    <p:extLst>
      <p:ext uri="{BB962C8B-B14F-4D97-AF65-F5344CB8AC3E}">
        <p14:creationId xmlns:p14="http://schemas.microsoft.com/office/powerpoint/2010/main" val="45520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172317"/>
            <a:ext cx="402972" cy="339601"/>
          </a:xfrm>
          <a:prstGeom prst="rect">
            <a:avLst/>
          </a:prstGeom>
          <a:noFill/>
          <a:ln>
            <a:noFill/>
          </a:ln>
        </p:spPr>
      </p:pic>
      <p:sp>
        <p:nvSpPr>
          <p:cNvPr id="2" name="CuadroTexto 1"/>
          <p:cNvSpPr txBox="1"/>
          <p:nvPr/>
        </p:nvSpPr>
        <p:spPr>
          <a:xfrm>
            <a:off x="1979712" y="836712"/>
            <a:ext cx="5544616" cy="1938992"/>
          </a:xfrm>
          <a:prstGeom prst="rect">
            <a:avLst/>
          </a:prstGeom>
          <a:noFill/>
        </p:spPr>
        <p:txBody>
          <a:bodyPr wrap="square" rtlCol="0">
            <a:spAutoFit/>
          </a:bodyPr>
          <a:lstStyle/>
          <a:p>
            <a:endParaRPr lang="es-MX" altLang="es-ES" b="1" dirty="0">
              <a:latin typeface="Arial" panose="020B0604020202020204" pitchFamily="34" charset="0"/>
              <a:ea typeface="Calibri" panose="020F0502020204030204" pitchFamily="34" charset="0"/>
              <a:cs typeface="Arial" panose="020B0604020202020204" pitchFamily="34" charset="0"/>
            </a:endParaRPr>
          </a:p>
          <a:p>
            <a:endParaRPr lang="es-MX" altLang="es-ES" b="1" dirty="0">
              <a:latin typeface="Arial" panose="020B0604020202020204" pitchFamily="34" charset="0"/>
              <a:ea typeface="Calibri" panose="020F0502020204030204" pitchFamily="34" charset="0"/>
              <a:cs typeface="Arial" panose="020B0604020202020204" pitchFamily="34" charset="0"/>
            </a:endParaRPr>
          </a:p>
          <a:p>
            <a:r>
              <a:rPr lang="es-MX" altLang="es-ES" b="1" dirty="0">
                <a:latin typeface="Arial" panose="020B0604020202020204" pitchFamily="34" charset="0"/>
                <a:ea typeface="Calibri" panose="020F0502020204030204" pitchFamily="34" charset="0"/>
                <a:cs typeface="Arial" panose="020B0604020202020204" pitchFamily="34" charset="0"/>
              </a:rPr>
              <a:t>JORNADAS DE OBSERVACI</a:t>
            </a:r>
            <a:r>
              <a:rPr lang="es-MX" altLang="es-ES" b="1" dirty="0">
                <a:latin typeface="Calibri" panose="020F0502020204030204" pitchFamily="34" charset="0"/>
                <a:ea typeface="Calibri" panose="020F0502020204030204" pitchFamily="34" charset="0"/>
                <a:cs typeface="Arial" panose="020B0604020202020204" pitchFamily="34" charset="0"/>
              </a:rPr>
              <a:t>Ó</a:t>
            </a:r>
            <a:r>
              <a:rPr lang="es-MX" altLang="es-ES" b="1" dirty="0">
                <a:latin typeface="Arial" panose="020B0604020202020204" pitchFamily="34" charset="0"/>
                <a:ea typeface="Calibri" panose="020F0502020204030204" pitchFamily="34" charset="0"/>
                <a:cs typeface="Arial" panose="020B0604020202020204" pitchFamily="34" charset="0"/>
              </a:rPr>
              <a:t>N Y AYUDANTIA</a:t>
            </a:r>
          </a:p>
          <a:p>
            <a:pPr algn="ctr"/>
            <a:endParaRPr lang="es-MX" altLang="es-ES" dirty="0">
              <a:latin typeface="Arial" panose="020B0604020202020204" pitchFamily="34" charset="0"/>
              <a:cs typeface="Arial" panose="020B0604020202020204" pitchFamily="34" charset="0"/>
            </a:endParaRPr>
          </a:p>
          <a:p>
            <a:endParaRPr lang="es-MX" altLang="es-ES" sz="1600" dirty="0">
              <a:latin typeface="Arial" panose="020B0604020202020204" pitchFamily="34" charset="0"/>
              <a:cs typeface="Arial" panose="020B0604020202020204" pitchFamily="34" charset="0"/>
            </a:endParaRPr>
          </a:p>
          <a:p>
            <a:r>
              <a:rPr lang="es-MX" altLang="es-ES" sz="1600" dirty="0">
                <a:latin typeface="Arial" panose="020B0604020202020204" pitchFamily="34" charset="0"/>
                <a:cs typeface="Arial" panose="020B0604020202020204" pitchFamily="34" charset="0"/>
              </a:rPr>
              <a:t>2 al 6  NOVIEMBRE  JORNADA DE PRÁCTICA</a:t>
            </a:r>
          </a:p>
          <a:p>
            <a:r>
              <a:rPr lang="es-MX" sz="1600" dirty="0">
                <a:latin typeface="Arial" panose="020B0604020202020204" pitchFamily="34" charset="0"/>
                <a:cs typeface="Arial" panose="020B0604020202020204" pitchFamily="34" charset="0"/>
              </a:rPr>
              <a:t>7 AL 11 DICIEMBRE  JORNADA DE PRÁCTICA</a:t>
            </a:r>
          </a:p>
        </p:txBody>
      </p:sp>
      <p:sp>
        <p:nvSpPr>
          <p:cNvPr id="4" name="CuadroTexto 3"/>
          <p:cNvSpPr txBox="1"/>
          <p:nvPr/>
        </p:nvSpPr>
        <p:spPr>
          <a:xfrm>
            <a:off x="971600" y="2657682"/>
            <a:ext cx="6552728" cy="2092881"/>
          </a:xfrm>
          <a:prstGeom prst="rect">
            <a:avLst/>
          </a:prstGeom>
          <a:noFill/>
        </p:spPr>
        <p:txBody>
          <a:bodyPr wrap="square" rtlCol="0">
            <a:spAutoFit/>
          </a:bodyPr>
          <a:lstStyle/>
          <a:p>
            <a:pPr algn="ctr"/>
            <a:endParaRPr lang="es-MX" altLang="es-ES" b="1" dirty="0">
              <a:latin typeface="Arial" panose="020B0604020202020204" pitchFamily="34" charset="0"/>
              <a:ea typeface="Calibri" panose="020F0502020204030204" pitchFamily="34" charset="0"/>
              <a:cs typeface="Arial" panose="020B0604020202020204" pitchFamily="34" charset="0"/>
            </a:endParaRPr>
          </a:p>
          <a:p>
            <a:pPr algn="ctr"/>
            <a:endParaRPr lang="es-MX" altLang="es-ES" b="1" dirty="0">
              <a:latin typeface="Arial" panose="020B0604020202020204" pitchFamily="34" charset="0"/>
              <a:ea typeface="Calibri" panose="020F0502020204030204" pitchFamily="34" charset="0"/>
              <a:cs typeface="Arial" panose="020B0604020202020204" pitchFamily="34" charset="0"/>
            </a:endParaRPr>
          </a:p>
          <a:p>
            <a:pPr algn="ctr"/>
            <a:r>
              <a:rPr lang="es-MX" altLang="es-ES" b="1" dirty="0">
                <a:latin typeface="Arial" panose="020B0604020202020204" pitchFamily="34" charset="0"/>
                <a:ea typeface="Calibri" panose="020F0502020204030204" pitchFamily="34" charset="0"/>
                <a:cs typeface="Arial" panose="020B0604020202020204" pitchFamily="34" charset="0"/>
              </a:rPr>
              <a:t>FECHAS DE EVALUACIÓN:</a:t>
            </a:r>
          </a:p>
          <a:p>
            <a:pPr algn="ctr"/>
            <a:endParaRPr lang="es-MX" altLang="es-ES" sz="1000" dirty="0">
              <a:latin typeface="Arial" panose="020B0604020202020204" pitchFamily="34" charset="0"/>
              <a:ea typeface="Calibri" panose="020F050202020403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1era. Evaluación:  26 AL 30 OCTUBRE 2020</a:t>
            </a:r>
          </a:p>
          <a:p>
            <a:pPr algn="ctr"/>
            <a:r>
              <a:rPr lang="es-MX" sz="1600" dirty="0">
                <a:latin typeface="Arial" panose="020B0604020202020204" pitchFamily="34" charset="0"/>
                <a:cs typeface="Arial" panose="020B0604020202020204" pitchFamily="34" charset="0"/>
              </a:rPr>
              <a:t> 2da.  Evaluación:  30 NOVIEMBRE AL 4 DICIEMBRE  2020</a:t>
            </a:r>
          </a:p>
          <a:p>
            <a:pPr algn="ctr"/>
            <a:r>
              <a:rPr lang="es-MX" sz="1600" dirty="0">
                <a:latin typeface="Arial" panose="020B0604020202020204" pitchFamily="34" charset="0"/>
                <a:cs typeface="Arial" panose="020B0604020202020204" pitchFamily="34" charset="0"/>
              </a:rPr>
              <a:t> 3era. Evaluación:  18 AL 22 ENERO 2021</a:t>
            </a:r>
          </a:p>
          <a:p>
            <a:pPr algn="ctr"/>
            <a:r>
              <a:rPr lang="es-MX" sz="1600" dirty="0">
                <a:latin typeface="Arial" panose="020B0604020202020204" pitchFamily="34" charset="0"/>
                <a:cs typeface="Arial" panose="020B0604020202020204" pitchFamily="34" charset="0"/>
              </a:rPr>
              <a:t>Evidencia global:  15 AL 19 FEBRERO</a:t>
            </a:r>
          </a:p>
        </p:txBody>
      </p:sp>
      <p:pic>
        <p:nvPicPr>
          <p:cNvPr id="7" name="Imagen 6"/>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8" name="Imagen 7"/>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1"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860810" y="394850"/>
            <a:ext cx="1800225" cy="575945"/>
          </a:xfrm>
          <a:prstGeom prst="rect">
            <a:avLst/>
          </a:prstGeom>
          <a:noFill/>
        </p:spPr>
      </p:pic>
      <p:sp>
        <p:nvSpPr>
          <p:cNvPr id="13" name="CuadroTexto 12">
            <a:extLst>
              <a:ext uri="{FF2B5EF4-FFF2-40B4-BE49-F238E27FC236}">
                <a16:creationId xmlns:a16="http://schemas.microsoft.com/office/drawing/2014/main" id="{003712A4-AA4B-4194-92C6-70727E954495}"/>
              </a:ext>
            </a:extLst>
          </p:cNvPr>
          <p:cNvSpPr txBox="1"/>
          <p:nvPr/>
        </p:nvSpPr>
        <p:spPr>
          <a:xfrm>
            <a:off x="952225" y="5925203"/>
            <a:ext cx="1380242"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r>
              <a:rPr lang="es-ES_tradnl" sz="1000" dirty="0">
                <a:solidFill>
                  <a:prstClr val="white"/>
                </a:solidFill>
                <a:latin typeface="News Gothic MT" charset="0"/>
                <a:ea typeface="ヒラギノ角ゴ Pro W3" pitchFamily="123" charset="-128"/>
              </a:rPr>
              <a:t>V0</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0/012017</a:t>
            </a:r>
            <a:endParaRPr lang="es-ES" sz="1000" dirty="0">
              <a:solidFill>
                <a:prstClr val="white"/>
              </a:solidFill>
              <a:latin typeface="News Gothic MT" charset="0"/>
              <a:ea typeface="ヒラギノ角ゴ Pro W3" pitchFamily="123" charset="-128"/>
            </a:endParaRPr>
          </a:p>
        </p:txBody>
      </p:sp>
      <p:pic>
        <p:nvPicPr>
          <p:cNvPr id="14" name="25 Imagen" descr="Descripción: Logo">
            <a:extLst>
              <a:ext uri="{FF2B5EF4-FFF2-40B4-BE49-F238E27FC236}">
                <a16:creationId xmlns:a16="http://schemas.microsoft.com/office/drawing/2014/main" id="{7D60C492-11C9-4846-99BD-7EF2D5267FBC}"/>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16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25396"/>
            <a:ext cx="402972" cy="339601"/>
          </a:xfrm>
          <a:prstGeom prst="rect">
            <a:avLst/>
          </a:prstGeom>
          <a:noFill/>
          <a:ln>
            <a:noFill/>
          </a:ln>
        </p:spPr>
      </p:pic>
      <p:sp>
        <p:nvSpPr>
          <p:cNvPr id="8" name="Rectangle 2">
            <a:extLst>
              <a:ext uri="{FF2B5EF4-FFF2-40B4-BE49-F238E27FC236}">
                <a16:creationId xmlns:a16="http://schemas.microsoft.com/office/drawing/2014/main" id="{CF60016F-EA2B-4F14-9341-97352B5857CB}"/>
              </a:ext>
            </a:extLst>
          </p:cNvPr>
          <p:cNvSpPr/>
          <p:nvPr/>
        </p:nvSpPr>
        <p:spPr>
          <a:xfrm>
            <a:off x="1331640" y="1024468"/>
            <a:ext cx="7060196" cy="923330"/>
          </a:xfrm>
          <a:prstGeom prst="rect">
            <a:avLst/>
          </a:prstGeom>
        </p:spPr>
        <p:txBody>
          <a:bodyPr wrap="square">
            <a:spAutoFit/>
          </a:bodyPr>
          <a:lstStyle/>
          <a:p>
            <a:endParaRPr lang="es-MX" dirty="0">
              <a:solidFill>
                <a:prstClr val="black"/>
              </a:solidFill>
              <a:latin typeface="Arial" panose="020B0604020202020204" pitchFamily="34" charset="0"/>
              <a:cs typeface="Arial" panose="020B0604020202020204" pitchFamily="34" charset="0"/>
            </a:endParaRPr>
          </a:p>
          <a:p>
            <a:pPr marL="342900" indent="-342900">
              <a:buFont typeface="Wingdings" pitchFamily="2" charset="2"/>
              <a:buChar char="ü"/>
            </a:pPr>
            <a:endParaRPr lang="es-MX" dirty="0">
              <a:solidFill>
                <a:prstClr val="black"/>
              </a:solidFill>
              <a:latin typeface="Arial" panose="020B0604020202020204" pitchFamily="34" charset="0"/>
              <a:cs typeface="Arial" panose="020B0604020202020204" pitchFamily="34" charset="0"/>
            </a:endParaRPr>
          </a:p>
          <a:p>
            <a:endParaRPr lang="es-MX" dirty="0">
              <a:solidFill>
                <a:prstClr val="black"/>
              </a:solidFill>
              <a:latin typeface="Arial" panose="020B0604020202020204" pitchFamily="34" charset="0"/>
              <a:cs typeface="Arial" panose="020B0604020202020204" pitchFamily="34" charset="0"/>
            </a:endParaRPr>
          </a:p>
        </p:txBody>
      </p:sp>
      <p:pic>
        <p:nvPicPr>
          <p:cNvPr id="10" name="Imagen 9"/>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2"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54898"/>
            <a:ext cx="1800225" cy="575945"/>
          </a:xfrm>
          <a:prstGeom prst="rect">
            <a:avLst/>
          </a:prstGeom>
          <a:noFill/>
        </p:spPr>
      </p:pic>
      <p:sp>
        <p:nvSpPr>
          <p:cNvPr id="2" name="1 Título"/>
          <p:cNvSpPr>
            <a:spLocks noGrp="1"/>
          </p:cNvSpPr>
          <p:nvPr>
            <p:ph type="title"/>
          </p:nvPr>
        </p:nvSpPr>
        <p:spPr>
          <a:xfrm>
            <a:off x="628650" y="790894"/>
            <a:ext cx="7886700" cy="899795"/>
          </a:xfrm>
        </p:spPr>
        <p:txBody>
          <a:bodyPr>
            <a:normAutofit/>
          </a:bodyPr>
          <a:lstStyle/>
          <a:p>
            <a:pPr algn="ctr"/>
            <a:r>
              <a:rPr lang="es-MX" sz="2400" dirty="0">
                <a:solidFill>
                  <a:schemeClr val="accent1"/>
                </a:solidFill>
                <a:latin typeface="Arial" panose="020B0604020202020204" pitchFamily="34" charset="0"/>
                <a:cs typeface="Arial" panose="020B0604020202020204" pitchFamily="34" charset="0"/>
              </a:rPr>
              <a:t>REGLAMENTO Y ACUERDOS INTERNOS</a:t>
            </a:r>
            <a:endParaRPr lang="es-MX"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92500"/>
          </a:bodyPr>
          <a:lstStyle/>
          <a:p>
            <a:r>
              <a:rPr lang="es-ES_tradnl" sz="2400" dirty="0">
                <a:latin typeface="Arial" pitchFamily="34" charset="0"/>
                <a:cs typeface="Arial" pitchFamily="34" charset="0"/>
              </a:rPr>
              <a:t>Establecer compromisos de trabajo en el encuadre</a:t>
            </a:r>
          </a:p>
          <a:p>
            <a:r>
              <a:rPr lang="es-ES_tradnl" sz="2200" dirty="0">
                <a:latin typeface="Arial" pitchFamily="34" charset="0"/>
                <a:cs typeface="Arial" pitchFamily="34" charset="0"/>
              </a:rPr>
              <a:t>Crear un ambiente de trabajo colaborativo de estudio de análisis y reflexión</a:t>
            </a:r>
          </a:p>
          <a:p>
            <a:r>
              <a:rPr lang="es-ES_tradnl" sz="2200" dirty="0">
                <a:latin typeface="Arial" pitchFamily="34" charset="0"/>
                <a:cs typeface="Arial" pitchFamily="34" charset="0"/>
              </a:rPr>
              <a:t>Participación activa de las alumnas en lecturas y exposiciones en sesiones </a:t>
            </a:r>
            <a:r>
              <a:rPr lang="es-ES_tradnl" sz="2200" dirty="0" err="1">
                <a:latin typeface="Arial" pitchFamily="34" charset="0"/>
                <a:cs typeface="Arial" pitchFamily="34" charset="0"/>
              </a:rPr>
              <a:t>Teams</a:t>
            </a:r>
            <a:endParaRPr lang="es-ES_tradnl" sz="2200" dirty="0">
              <a:latin typeface="Arial" pitchFamily="34" charset="0"/>
              <a:cs typeface="Arial" pitchFamily="34" charset="0"/>
            </a:endParaRPr>
          </a:p>
          <a:p>
            <a:r>
              <a:rPr lang="es-ES_tradnl" sz="2200" dirty="0">
                <a:latin typeface="Arial" pitchFamily="34" charset="0"/>
                <a:cs typeface="Arial" pitchFamily="34" charset="0"/>
              </a:rPr>
              <a:t>Compartir conocimientos en plenarias, por binas, equipos y grupal</a:t>
            </a:r>
          </a:p>
          <a:p>
            <a:r>
              <a:rPr lang="es-ES_tradnl" sz="2200" dirty="0">
                <a:latin typeface="Arial" pitchFamily="34" charset="0"/>
                <a:cs typeface="Arial" pitchFamily="34" charset="0"/>
              </a:rPr>
              <a:t>Buscar diferentes fuentes de información para  profundizar los contenidos de las lecturas</a:t>
            </a:r>
          </a:p>
          <a:p>
            <a:r>
              <a:rPr lang="es-ES_tradnl" sz="2200" dirty="0">
                <a:latin typeface="Arial" pitchFamily="34" charset="0"/>
                <a:cs typeface="Arial" pitchFamily="34" charset="0"/>
              </a:rPr>
              <a:t>Apoyar el proceso de redacción de documentos con análisis y síntesis para el desarrollo de habilidades intelectuales</a:t>
            </a:r>
          </a:p>
          <a:p>
            <a:r>
              <a:rPr lang="es-ES_tradnl" sz="2200" dirty="0">
                <a:latin typeface="Arial" pitchFamily="34" charset="0"/>
                <a:cs typeface="Arial" pitchFamily="34" charset="0"/>
              </a:rPr>
              <a:t>Desarrollar habilidades en el uso  de tecnología educativa para mejorar el proceso de enseñanza- aprendizaje</a:t>
            </a:r>
            <a:endParaRPr lang="es-MX" sz="2200" dirty="0"/>
          </a:p>
        </p:txBody>
      </p:sp>
      <p:pic>
        <p:nvPicPr>
          <p:cNvPr id="13" name="25 Imagen" descr="Descripción: Logo">
            <a:extLst>
              <a:ext uri="{FF2B5EF4-FFF2-40B4-BE49-F238E27FC236}">
                <a16:creationId xmlns:a16="http://schemas.microsoft.com/office/drawing/2014/main" id="{5B59CD2C-9EF5-40BE-BE5A-0DD74885305B}"/>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2D75F8DC-54B4-4FD8-B92B-EAAECDDDE070}"/>
              </a:ext>
            </a:extLst>
          </p:cNvPr>
          <p:cNvSpPr txBox="1"/>
          <p:nvPr/>
        </p:nvSpPr>
        <p:spPr>
          <a:xfrm>
            <a:off x="952225" y="5925203"/>
            <a:ext cx="1380242"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r>
              <a:rPr lang="es-ES_tradnl" sz="1000" dirty="0">
                <a:solidFill>
                  <a:prstClr val="white"/>
                </a:solidFill>
                <a:latin typeface="News Gothic MT" charset="0"/>
                <a:ea typeface="ヒラギノ角ゴ Pro W3" pitchFamily="123" charset="-128"/>
              </a:rPr>
              <a:t>V0</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0/012017</a:t>
            </a:r>
            <a:endParaRPr lang="es-ES" sz="1000" dirty="0">
              <a:solidFill>
                <a:prstClr val="white"/>
              </a:solidFill>
              <a:latin typeface="News Gothic MT" charset="0"/>
              <a:ea typeface="ヒラギノ角ゴ Pro W3" pitchFamily="123" charset="-128"/>
            </a:endParaRPr>
          </a:p>
        </p:txBody>
      </p:sp>
    </p:spTree>
    <p:extLst>
      <p:ext uri="{BB962C8B-B14F-4D97-AF65-F5344CB8AC3E}">
        <p14:creationId xmlns:p14="http://schemas.microsoft.com/office/powerpoint/2010/main" val="323002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edificio&#10;&#10;Descripción generada automáticamente">
            <a:extLst>
              <a:ext uri="{FF2B5EF4-FFF2-40B4-BE49-F238E27FC236}">
                <a16:creationId xmlns:a16="http://schemas.microsoft.com/office/drawing/2014/main" id="{EC5AEB8B-F6EC-4515-91C8-BDF9F5ACF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12676"/>
            <a:ext cx="8568952" cy="5832648"/>
          </a:xfrm>
          <a:prstGeom prst="rect">
            <a:avLst/>
          </a:prstGeom>
        </p:spPr>
      </p:pic>
    </p:spTree>
    <p:extLst>
      <p:ext uri="{BB962C8B-B14F-4D97-AF65-F5344CB8AC3E}">
        <p14:creationId xmlns:p14="http://schemas.microsoft.com/office/powerpoint/2010/main" val="428586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Imagen que contiene dibujo&#10;&#10;Descripción generada automáticamente">
            <a:extLst>
              <a:ext uri="{FF2B5EF4-FFF2-40B4-BE49-F238E27FC236}">
                <a16:creationId xmlns:a16="http://schemas.microsoft.com/office/drawing/2014/main" id="{D3C9F5D0-E623-425B-A76C-D2A3B5B7DDF6}"/>
              </a:ext>
            </a:extLst>
          </p:cNvPr>
          <p:cNvPicPr>
            <a:picLocks noChangeAspect="1"/>
          </p:cNvPicPr>
          <p:nvPr/>
        </p:nvPicPr>
        <p:blipFill rotWithShape="1">
          <a:blip r:embed="rId2">
            <a:extLst>
              <a:ext uri="{28A0092B-C50C-407E-A947-70E740481C1C}">
                <a14:useLocalDpi xmlns:a14="http://schemas.microsoft.com/office/drawing/2010/main" val="0"/>
              </a:ext>
            </a:extLst>
          </a:blip>
          <a:srcRect l="557" r="2891"/>
          <a:stretch/>
        </p:blipFill>
        <p:spPr>
          <a:xfrm>
            <a:off x="482600" y="643467"/>
            <a:ext cx="4029074" cy="5571066"/>
          </a:xfrm>
          <a:prstGeom prst="rect">
            <a:avLst/>
          </a:prstGeom>
        </p:spPr>
      </p:pic>
      <p:pic>
        <p:nvPicPr>
          <p:cNvPr id="2" name="Imagen 1" descr="Imagen que contiene dibujo&#10;&#10;Descripción generada automáticamente">
            <a:extLst>
              <a:ext uri="{FF2B5EF4-FFF2-40B4-BE49-F238E27FC236}">
                <a16:creationId xmlns:a16="http://schemas.microsoft.com/office/drawing/2014/main" id="{5D6F5DAF-60F0-49D2-AE56-308CAA65D18B}"/>
              </a:ext>
            </a:extLst>
          </p:cNvPr>
          <p:cNvPicPr>
            <a:picLocks noChangeAspect="1"/>
          </p:cNvPicPr>
          <p:nvPr/>
        </p:nvPicPr>
        <p:blipFill rotWithShape="1">
          <a:blip r:embed="rId3">
            <a:extLst>
              <a:ext uri="{28A0092B-C50C-407E-A947-70E740481C1C}">
                <a14:useLocalDpi xmlns:a14="http://schemas.microsoft.com/office/drawing/2010/main" val="0"/>
              </a:ext>
            </a:extLst>
          </a:blip>
          <a:srcRect l="2991" r="456"/>
          <a:stretch/>
        </p:blipFill>
        <p:spPr>
          <a:xfrm>
            <a:off x="4632324" y="643467"/>
            <a:ext cx="4029075" cy="5571066"/>
          </a:xfrm>
          <a:prstGeom prst="rect">
            <a:avLst/>
          </a:prstGeom>
        </p:spPr>
      </p:pic>
    </p:spTree>
    <p:extLst>
      <p:ext uri="{BB962C8B-B14F-4D97-AF65-F5344CB8AC3E}">
        <p14:creationId xmlns:p14="http://schemas.microsoft.com/office/powerpoint/2010/main" val="418009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xpresión corporal conceptos básicos">
            <a:hlinkClick r:id="" action="ppaction://media"/>
            <a:extLst>
              <a:ext uri="{FF2B5EF4-FFF2-40B4-BE49-F238E27FC236}">
                <a16:creationId xmlns:a16="http://schemas.microsoft.com/office/drawing/2014/main" id="{1210C72B-B658-474A-BA03-D3C316CD7F4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4850" y="1825625"/>
            <a:ext cx="7735888" cy="4351338"/>
          </a:xfrm>
        </p:spPr>
      </p:pic>
    </p:spTree>
    <p:extLst>
      <p:ext uri="{BB962C8B-B14F-4D97-AF65-F5344CB8AC3E}">
        <p14:creationId xmlns:p14="http://schemas.microsoft.com/office/powerpoint/2010/main" val="21623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2884" y="1124803"/>
            <a:ext cx="6978229" cy="707886"/>
          </a:xfrm>
        </p:spPr>
        <p:txBody>
          <a:bodyPr>
            <a:normAutofit fontScale="90000"/>
          </a:bodyPr>
          <a:lstStyle/>
          <a:p>
            <a:pPr algn="ctr"/>
            <a:br>
              <a:rPr lang="es-MX" dirty="0">
                <a:solidFill>
                  <a:srgbClr val="00B050"/>
                </a:solidFill>
              </a:rPr>
            </a:br>
            <a:r>
              <a:rPr lang="es-MX" dirty="0">
                <a:solidFill>
                  <a:srgbClr val="00B050"/>
                </a:solidFill>
              </a:rPr>
              <a:t>Políticas y Normatividad </a:t>
            </a:r>
            <a:br>
              <a:rPr lang="es-MX" dirty="0">
                <a:solidFill>
                  <a:srgbClr val="00B050"/>
                </a:solidFill>
              </a:rPr>
            </a:br>
            <a:r>
              <a:rPr lang="es-MX" dirty="0">
                <a:solidFill>
                  <a:srgbClr val="00B050"/>
                </a:solidFill>
              </a:rPr>
              <a:t> </a:t>
            </a:r>
          </a:p>
        </p:txBody>
      </p:sp>
      <p:sp>
        <p:nvSpPr>
          <p:cNvPr id="3" name="2 Marcador de contenido"/>
          <p:cNvSpPr>
            <a:spLocks noGrp="1"/>
          </p:cNvSpPr>
          <p:nvPr>
            <p:ph idx="1"/>
          </p:nvPr>
        </p:nvSpPr>
        <p:spPr>
          <a:xfrm>
            <a:off x="628650" y="1412776"/>
            <a:ext cx="7886700" cy="4764187"/>
          </a:xfrm>
        </p:spPr>
        <p:txBody>
          <a:bodyPr>
            <a:normAutofit/>
          </a:bodyPr>
          <a:lstStyle/>
          <a:p>
            <a:pPr marL="285750" indent="-285750"/>
            <a:endParaRPr lang="es-ES_tradnl" sz="2200" dirty="0">
              <a:latin typeface="Arial" pitchFamily="34" charset="0"/>
              <a:cs typeface="Arial" pitchFamily="34" charset="0"/>
            </a:endParaRPr>
          </a:p>
          <a:p>
            <a:pPr marL="285750" indent="-285750"/>
            <a:r>
              <a:rPr lang="es-ES_tradnl" sz="2200" dirty="0">
                <a:latin typeface="Arial" pitchFamily="34" charset="0"/>
                <a:cs typeface="Arial" pitchFamily="34" charset="0"/>
              </a:rPr>
              <a:t>Asistencia y permanencia en sesiones </a:t>
            </a:r>
            <a:r>
              <a:rPr lang="es-ES_tradnl" sz="2200" dirty="0" err="1">
                <a:latin typeface="Arial" pitchFamily="34" charset="0"/>
                <a:cs typeface="Arial" pitchFamily="34" charset="0"/>
              </a:rPr>
              <a:t>Teams</a:t>
            </a:r>
            <a:r>
              <a:rPr lang="es-ES_tradnl" sz="2200" dirty="0">
                <a:latin typeface="Arial" pitchFamily="34" charset="0"/>
                <a:cs typeface="Arial" pitchFamily="34" charset="0"/>
              </a:rPr>
              <a:t> 85%</a:t>
            </a:r>
          </a:p>
          <a:p>
            <a:pPr marL="285750" indent="-285750"/>
            <a:r>
              <a:rPr lang="es-ES_tradnl" sz="2200" dirty="0">
                <a:latin typeface="Arial" pitchFamily="34" charset="0"/>
                <a:cs typeface="Arial" pitchFamily="34" charset="0"/>
              </a:rPr>
              <a:t>Puntualidad en las sesiones </a:t>
            </a:r>
            <a:r>
              <a:rPr lang="es-ES_tradnl" sz="2200" dirty="0" err="1">
                <a:latin typeface="Arial" pitchFamily="34" charset="0"/>
                <a:cs typeface="Arial" pitchFamily="34" charset="0"/>
              </a:rPr>
              <a:t>Teams</a:t>
            </a:r>
            <a:r>
              <a:rPr lang="es-ES_tradnl" sz="2200" dirty="0">
                <a:latin typeface="Arial" pitchFamily="34" charset="0"/>
                <a:cs typeface="Arial" pitchFamily="34" charset="0"/>
              </a:rPr>
              <a:t> y permanecer  en toda la sesión siempre visible.</a:t>
            </a:r>
          </a:p>
          <a:p>
            <a:pPr marL="285750" indent="-285750"/>
            <a:r>
              <a:rPr lang="es-ES_tradnl" sz="2200" dirty="0">
                <a:latin typeface="Arial" pitchFamily="34" charset="0"/>
                <a:cs typeface="Arial" pitchFamily="34" charset="0"/>
              </a:rPr>
              <a:t>Es obligatorio activar el video, registrarse con su nombre y estar siempre presente en la clase, de lo contrario se registrará como falta.</a:t>
            </a:r>
          </a:p>
          <a:p>
            <a:pPr marL="285750" indent="-285750"/>
            <a:r>
              <a:rPr lang="es-ES_tradnl" sz="2200" dirty="0">
                <a:latin typeface="Arial" pitchFamily="34" charset="0"/>
                <a:cs typeface="Arial" pitchFamily="34" charset="0"/>
              </a:rPr>
              <a:t>Lugar y ambiente adecuado y sin distractores como música, mascotas etc.</a:t>
            </a:r>
          </a:p>
          <a:p>
            <a:pPr marL="285750" indent="-285750"/>
            <a:r>
              <a:rPr lang="es-ES_tradnl" sz="2200" dirty="0">
                <a:latin typeface="Arial" pitchFamily="34" charset="0"/>
                <a:cs typeface="Arial" pitchFamily="34" charset="0"/>
              </a:rPr>
              <a:t>Presentarse a la sesión en </a:t>
            </a:r>
            <a:r>
              <a:rPr lang="es-ES_tradnl" sz="2200" dirty="0" err="1">
                <a:latin typeface="Arial" pitchFamily="34" charset="0"/>
                <a:cs typeface="Arial" pitchFamily="34" charset="0"/>
              </a:rPr>
              <a:t>Teams</a:t>
            </a:r>
            <a:r>
              <a:rPr lang="es-ES_tradnl" sz="2200" dirty="0">
                <a:latin typeface="Arial" pitchFamily="34" charset="0"/>
                <a:cs typeface="Arial" pitchFamily="34" charset="0"/>
              </a:rPr>
              <a:t> con playera del uniforme</a:t>
            </a:r>
          </a:p>
          <a:p>
            <a:pPr marL="0" indent="0">
              <a:buNone/>
            </a:pPr>
            <a:r>
              <a:rPr lang="es-ES_tradnl" sz="2200" dirty="0">
                <a:latin typeface="Arial" pitchFamily="34" charset="0"/>
                <a:cs typeface="Arial" pitchFamily="34" charset="0"/>
              </a:rPr>
              <a:t> Por ningún motivo esta autorizado compartir la contraseña y el ID  AJENAS AL GRUPO</a:t>
            </a:r>
          </a:p>
          <a:p>
            <a:pPr marL="0" indent="0">
              <a:buNone/>
            </a:pPr>
            <a:endParaRPr lang="es-ES_tradnl" dirty="0">
              <a:latin typeface="Arial" pitchFamily="34" charset="0"/>
              <a:cs typeface="Arial" pitchFamily="34" charset="0"/>
            </a:endParaRPr>
          </a:p>
          <a:p>
            <a:pPr marL="0" indent="0">
              <a:buNone/>
            </a:pPr>
            <a:endParaRPr lang="es-ES_tradnl" dirty="0">
              <a:latin typeface="Arial" pitchFamily="34" charset="0"/>
              <a:cs typeface="Arial" pitchFamily="34" charset="0"/>
            </a:endParaRPr>
          </a:p>
        </p:txBody>
      </p:sp>
      <p:pic>
        <p:nvPicPr>
          <p:cNvPr id="4"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3" y="188640"/>
            <a:ext cx="1584176" cy="899795"/>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671887" y="239295"/>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58" y="6225396"/>
            <a:ext cx="402972" cy="339601"/>
          </a:xfrm>
          <a:prstGeom prst="rect">
            <a:avLst/>
          </a:prstGeom>
          <a:noFill/>
          <a:ln>
            <a:noFill/>
          </a:ln>
        </p:spPr>
      </p:pic>
      <p:pic>
        <p:nvPicPr>
          <p:cNvPr id="7" name="Imagen 9"/>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9" name="25 Imagen" descr="Descripción: Logo">
            <a:extLst>
              <a:ext uri="{FF2B5EF4-FFF2-40B4-BE49-F238E27FC236}">
                <a16:creationId xmlns:a16="http://schemas.microsoft.com/office/drawing/2014/main" id="{4C86ABB6-75D8-47EE-A7F5-7F0697AB6EC3}"/>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A9900793-9EB0-4256-BF2A-00E4205DC331}"/>
              </a:ext>
            </a:extLst>
          </p:cNvPr>
          <p:cNvSpPr txBox="1"/>
          <p:nvPr/>
        </p:nvSpPr>
        <p:spPr>
          <a:xfrm>
            <a:off x="952225" y="5925203"/>
            <a:ext cx="1380242"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ENEP-ajST19</a:t>
            </a:r>
          </a:p>
          <a:p>
            <a:r>
              <a:rPr lang="es-ES_tradnl" sz="1000" dirty="0">
                <a:solidFill>
                  <a:prstClr val="white"/>
                </a:solidFill>
                <a:latin typeface="News Gothic MT" charset="0"/>
                <a:ea typeface="ヒラギノ角ゴ Pro W3" pitchFamily="123" charset="-128"/>
              </a:rPr>
              <a:t>V0</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0/012017</a:t>
            </a:r>
            <a:endParaRPr lang="es-ES" sz="1000" dirty="0">
              <a:solidFill>
                <a:prstClr val="white"/>
              </a:solidFill>
              <a:latin typeface="News Gothic MT" charset="0"/>
              <a:ea typeface="ヒラギノ角ゴ Pro W3" pitchFamily="123" charset="-128"/>
            </a:endParaRPr>
          </a:p>
        </p:txBody>
      </p:sp>
    </p:spTree>
    <p:extLst>
      <p:ext uri="{BB962C8B-B14F-4D97-AF65-F5344CB8AC3E}">
        <p14:creationId xmlns:p14="http://schemas.microsoft.com/office/powerpoint/2010/main" val="254707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886700" cy="4351338"/>
          </a:xfrm>
        </p:spPr>
        <p:txBody>
          <a:bodyPr>
            <a:normAutofit fontScale="32500" lnSpcReduction="20000"/>
          </a:bodyPr>
          <a:lstStyle/>
          <a:p>
            <a:pPr>
              <a:lnSpc>
                <a:spcPct val="120000"/>
              </a:lnSpc>
            </a:pPr>
            <a:r>
              <a:rPr lang="es-ES_tradnl" sz="6400" dirty="0">
                <a:latin typeface="Arial" pitchFamily="34" charset="0"/>
                <a:cs typeface="Arial" pitchFamily="34" charset="0"/>
              </a:rPr>
              <a:t>No se permitirá el ingreso a la sesión </a:t>
            </a:r>
            <a:r>
              <a:rPr lang="es-ES_tradnl" sz="6400" dirty="0" err="1">
                <a:latin typeface="Arial" pitchFamily="34" charset="0"/>
                <a:cs typeface="Arial" pitchFamily="34" charset="0"/>
              </a:rPr>
              <a:t>Teams</a:t>
            </a:r>
            <a:r>
              <a:rPr lang="es-ES_tradnl" sz="6400" dirty="0">
                <a:latin typeface="Arial" pitchFamily="34" charset="0"/>
                <a:cs typeface="Arial" pitchFamily="34" charset="0"/>
              </a:rPr>
              <a:t> después de 10 minutos de  iniciar la  sesión</a:t>
            </a:r>
          </a:p>
          <a:p>
            <a:pPr>
              <a:lnSpc>
                <a:spcPct val="120000"/>
              </a:lnSpc>
            </a:pPr>
            <a:r>
              <a:rPr lang="es-ES_tradnl" sz="6400" dirty="0">
                <a:latin typeface="Arial" pitchFamily="34" charset="0"/>
                <a:cs typeface="Arial" pitchFamily="34" charset="0"/>
              </a:rPr>
              <a:t>No se recibirán trabajos en otra fecha  sin excepción </a:t>
            </a:r>
          </a:p>
          <a:p>
            <a:pPr>
              <a:lnSpc>
                <a:spcPct val="120000"/>
              </a:lnSpc>
            </a:pPr>
            <a:r>
              <a:rPr lang="es-ES_tradnl" sz="6400" dirty="0">
                <a:latin typeface="Arial" pitchFamily="34" charset="0"/>
                <a:cs typeface="Arial" pitchFamily="34" charset="0"/>
              </a:rPr>
              <a:t>Exposiciones en sesión </a:t>
            </a:r>
            <a:r>
              <a:rPr lang="es-ES_tradnl" sz="6400" dirty="0" err="1">
                <a:latin typeface="Arial" pitchFamily="34" charset="0"/>
                <a:cs typeface="Arial" pitchFamily="34" charset="0"/>
              </a:rPr>
              <a:t>Teams</a:t>
            </a:r>
            <a:r>
              <a:rPr lang="es-ES_tradnl" sz="6400" dirty="0">
                <a:latin typeface="Arial" pitchFamily="34" charset="0"/>
                <a:cs typeface="Arial" pitchFamily="34" charset="0"/>
              </a:rPr>
              <a:t>  el día que se solicita no se podrá recuperar en otro momento</a:t>
            </a:r>
          </a:p>
          <a:p>
            <a:pPr>
              <a:lnSpc>
                <a:spcPct val="120000"/>
              </a:lnSpc>
            </a:pPr>
            <a:r>
              <a:rPr lang="es-ES_tradnl" sz="6400" dirty="0">
                <a:latin typeface="Arial" pitchFamily="34" charset="0"/>
                <a:cs typeface="Arial" pitchFamily="34" charset="0"/>
              </a:rPr>
              <a:t>Trabajos  y Exposiciones  en computadora  con Portada  </a:t>
            </a:r>
          </a:p>
          <a:p>
            <a:pPr>
              <a:lnSpc>
                <a:spcPct val="120000"/>
              </a:lnSpc>
            </a:pPr>
            <a:r>
              <a:rPr lang="es-ES_tradnl" sz="6400" dirty="0">
                <a:latin typeface="Arial" pitchFamily="34" charset="0"/>
                <a:cs typeface="Arial" pitchFamily="34" charset="0"/>
              </a:rPr>
              <a:t>Tareas en Escuela en Red y  entregarlas de acuerdo a las indicaciones en clase y serán valoradas para evaluación </a:t>
            </a:r>
          </a:p>
          <a:p>
            <a:pPr>
              <a:lnSpc>
                <a:spcPct val="120000"/>
              </a:lnSpc>
            </a:pPr>
            <a:r>
              <a:rPr lang="es-ES_tradnl" sz="6400" dirty="0">
                <a:latin typeface="Arial" pitchFamily="34" charset="0"/>
                <a:cs typeface="Arial" pitchFamily="34" charset="0"/>
              </a:rPr>
              <a:t>Trabajos individuales o por equipos que sean escritos iguales serán considerados como plagios.</a:t>
            </a:r>
          </a:p>
          <a:p>
            <a:pPr>
              <a:lnSpc>
                <a:spcPct val="120000"/>
              </a:lnSpc>
            </a:pPr>
            <a:endParaRPr lang="es-ES_tradnl" sz="6400" dirty="0">
              <a:latin typeface="Arial" pitchFamily="34" charset="0"/>
              <a:cs typeface="Arial" pitchFamily="34" charset="0"/>
            </a:endParaRPr>
          </a:p>
        </p:txBody>
      </p:sp>
      <p:pic>
        <p:nvPicPr>
          <p:cNvPr id="4"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635083"/>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671887" y="296771"/>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 y="5875624"/>
            <a:ext cx="402972" cy="339601"/>
          </a:xfrm>
          <a:prstGeom prst="rect">
            <a:avLst/>
          </a:prstGeom>
          <a:noFill/>
          <a:ln>
            <a:noFill/>
          </a:ln>
        </p:spPr>
      </p:pic>
      <p:pic>
        <p:nvPicPr>
          <p:cNvPr id="7" name="Imagen 7"/>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255593"/>
            <a:ext cx="1812290" cy="485775"/>
          </a:xfrm>
          <a:prstGeom prst="rect">
            <a:avLst/>
          </a:prstGeom>
          <a:ln>
            <a:noFill/>
          </a:ln>
          <a:extLst>
            <a:ext uri="{53640926-AAD7-44D8-BBD7-CCE9431645EC}">
              <a14:shadowObscured xmlns:a14="http://schemas.microsoft.com/office/drawing/2010/main"/>
            </a:ext>
          </a:extLst>
        </p:spPr>
      </p:pic>
      <p:pic>
        <p:nvPicPr>
          <p:cNvPr id="8" name="25 Imagen" descr="Descripción: Logo">
            <a:extLst>
              <a:ext uri="{FF2B5EF4-FFF2-40B4-BE49-F238E27FC236}">
                <a16:creationId xmlns:a16="http://schemas.microsoft.com/office/drawing/2014/main" id="{ACC916C5-8205-4299-9096-45444765F5B9}"/>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153113" y="2847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36E436DD-4E67-4DC7-B20C-C4A5160D2840}"/>
              </a:ext>
            </a:extLst>
          </p:cNvPr>
          <p:cNvSpPr/>
          <p:nvPr/>
        </p:nvSpPr>
        <p:spPr>
          <a:xfrm>
            <a:off x="755576" y="5782466"/>
            <a:ext cx="1493912"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Tree>
    <p:extLst>
      <p:ext uri="{BB962C8B-B14F-4D97-AF65-F5344CB8AC3E}">
        <p14:creationId xmlns:p14="http://schemas.microsoft.com/office/powerpoint/2010/main" val="298055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27584" y="6181796"/>
            <a:ext cx="1296144" cy="707886"/>
          </a:xfrm>
          <a:prstGeom prst="rect">
            <a:avLst/>
          </a:prstGeom>
          <a:noFill/>
        </p:spPr>
        <p:txBody>
          <a:bodyPr wrap="square" rtlCol="0">
            <a:spAutoFit/>
          </a:bodyPr>
          <a:lstStyle/>
          <a:p>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V00/0v12017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381328"/>
            <a:ext cx="402972" cy="339601"/>
          </a:xfrm>
          <a:prstGeom prst="rect">
            <a:avLst/>
          </a:prstGeom>
          <a:noFill/>
          <a:ln>
            <a:noFill/>
          </a:ln>
        </p:spPr>
      </p:pic>
      <p:sp>
        <p:nvSpPr>
          <p:cNvPr id="2" name="Rectángulo 1"/>
          <p:cNvSpPr/>
          <p:nvPr/>
        </p:nvSpPr>
        <p:spPr>
          <a:xfrm>
            <a:off x="1960732" y="844750"/>
            <a:ext cx="7704856" cy="400110"/>
          </a:xfrm>
          <a:prstGeom prst="rect">
            <a:avLst/>
          </a:prstGeom>
        </p:spPr>
        <p:txBody>
          <a:bodyPr wrap="square">
            <a:spAutoFit/>
          </a:bodyPr>
          <a:lstStyle/>
          <a:p>
            <a:r>
              <a:rPr lang="es-ES" altLang="es-ES" sz="2000" b="1" cap="all" dirty="0">
                <a:ln w="3175" cmpd="sng">
                  <a:noFill/>
                </a:ln>
                <a:solidFill>
                  <a:prstClr val="black"/>
                </a:solidFill>
                <a:ea typeface="ヒラギノ角ゴ Pro W3" pitchFamily="123" charset="-128"/>
              </a:rPr>
              <a:t>Acuerdos de evaluación PARA LA ACREDITACIÓN</a:t>
            </a:r>
            <a:endParaRPr lang="es-MX" sz="2000" dirty="0"/>
          </a:p>
        </p:txBody>
      </p:sp>
      <p:graphicFrame>
        <p:nvGraphicFramePr>
          <p:cNvPr id="10" name="Tabla 9"/>
          <p:cNvGraphicFramePr>
            <a:graphicFrameLocks noGrp="1"/>
          </p:cNvGraphicFramePr>
          <p:nvPr>
            <p:extLst>
              <p:ext uri="{D42A27DB-BD31-4B8C-83A1-F6EECF244321}">
                <p14:modId xmlns:p14="http://schemas.microsoft.com/office/powerpoint/2010/main" val="163815742"/>
              </p:ext>
            </p:extLst>
          </p:nvPr>
        </p:nvGraphicFramePr>
        <p:xfrm>
          <a:off x="663665" y="1244859"/>
          <a:ext cx="8012790" cy="4911048"/>
        </p:xfrm>
        <a:graphic>
          <a:graphicData uri="http://schemas.openxmlformats.org/drawingml/2006/table">
            <a:tbl>
              <a:tblPr firstRow="1" firstCol="1" bandRow="1">
                <a:tableStyleId>{5C22544A-7EE6-4342-B048-85BDC9FD1C3A}</a:tableStyleId>
              </a:tblPr>
              <a:tblGrid>
                <a:gridCol w="2974642">
                  <a:extLst>
                    <a:ext uri="{9D8B030D-6E8A-4147-A177-3AD203B41FA5}">
                      <a16:colId xmlns:a16="http://schemas.microsoft.com/office/drawing/2014/main" val="20000"/>
                    </a:ext>
                  </a:extLst>
                </a:gridCol>
                <a:gridCol w="2519074">
                  <a:extLst>
                    <a:ext uri="{9D8B030D-6E8A-4147-A177-3AD203B41FA5}">
                      <a16:colId xmlns:a16="http://schemas.microsoft.com/office/drawing/2014/main" val="20001"/>
                    </a:ext>
                  </a:extLst>
                </a:gridCol>
                <a:gridCol w="2519074">
                  <a:extLst>
                    <a:ext uri="{9D8B030D-6E8A-4147-A177-3AD203B41FA5}">
                      <a16:colId xmlns:a16="http://schemas.microsoft.com/office/drawing/2014/main" val="20002"/>
                    </a:ext>
                  </a:extLst>
                </a:gridCol>
              </a:tblGrid>
              <a:tr h="187770">
                <a:tc rowSpan="2">
                  <a:txBody>
                    <a:bodyPr/>
                    <a:lstStyle/>
                    <a:p>
                      <a:pPr algn="ctr">
                        <a:lnSpc>
                          <a:spcPct val="115000"/>
                        </a:lnSpc>
                        <a:spcAft>
                          <a:spcPts val="0"/>
                        </a:spcAft>
                      </a:pPr>
                      <a:r>
                        <a:rPr lang="es-MX" sz="2000" dirty="0">
                          <a:effectLst/>
                        </a:rPr>
                        <a:t>Criterios de evaluación  por Unidad</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000" dirty="0">
                          <a:effectLst/>
                        </a:rPr>
                        <a:t>Porcentajes de Evaluación</a:t>
                      </a:r>
                      <a:r>
                        <a:rPr lang="es-MX" sz="1000" baseline="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0"/>
                  </a:ext>
                </a:extLst>
              </a:tr>
              <a:tr h="262874">
                <a:tc vMerge="1">
                  <a:txBody>
                    <a:bodyPr/>
                    <a:lstStyle/>
                    <a:p>
                      <a:endParaRPr lang="es-MX"/>
                    </a:p>
                  </a:txBody>
                  <a:tcPr/>
                </a:tc>
                <a:tc>
                  <a:txBody>
                    <a:bodyPr/>
                    <a:lstStyle/>
                    <a:p>
                      <a:pPr algn="ctr">
                        <a:lnSpc>
                          <a:spcPct val="115000"/>
                        </a:lnSpc>
                        <a:spcAft>
                          <a:spcPts val="0"/>
                        </a:spcAft>
                      </a:pPr>
                      <a:r>
                        <a:rPr lang="es-MX" sz="1400" dirty="0">
                          <a:effectLst/>
                        </a:rPr>
                        <a:t>Formativa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rPr>
                        <a:t>Sumativa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449754">
                <a:tc>
                  <a:txBody>
                    <a:bodyPr/>
                    <a:lstStyle/>
                    <a:p>
                      <a:pPr algn="just">
                        <a:lnSpc>
                          <a:spcPct val="115000"/>
                        </a:lnSpc>
                        <a:spcAft>
                          <a:spcPts val="0"/>
                        </a:spcAft>
                      </a:pPr>
                      <a:r>
                        <a:rPr lang="es-MX" sz="2000" dirty="0">
                          <a:effectLst/>
                        </a:rPr>
                        <a:t>Clases Zoom</a:t>
                      </a:r>
                    </a:p>
                    <a:p>
                      <a:pPr algn="just">
                        <a:lnSpc>
                          <a:spcPct val="115000"/>
                        </a:lnSpc>
                        <a:spcAft>
                          <a:spcPts val="0"/>
                        </a:spcAft>
                      </a:pPr>
                      <a:r>
                        <a:rPr lang="es-MX" sz="2000" dirty="0">
                          <a:effectLst/>
                        </a:rPr>
                        <a:t>Ensayos </a:t>
                      </a:r>
                    </a:p>
                    <a:p>
                      <a:pPr algn="just">
                        <a:lnSpc>
                          <a:spcPct val="115000"/>
                        </a:lnSpc>
                        <a:spcAft>
                          <a:spcPts val="0"/>
                        </a:spcAft>
                      </a:pPr>
                      <a:r>
                        <a:rPr lang="es-MX" sz="2000" dirty="0">
                          <a:effectLst/>
                        </a:rPr>
                        <a:t>Videos </a:t>
                      </a:r>
                    </a:p>
                    <a:p>
                      <a:pPr algn="just">
                        <a:lnSpc>
                          <a:spcPct val="115000"/>
                        </a:lnSpc>
                        <a:spcAft>
                          <a:spcPts val="0"/>
                        </a:spcAft>
                      </a:pPr>
                      <a:r>
                        <a:rPr lang="es-MX" sz="2000" dirty="0">
                          <a:effectLst/>
                        </a:rPr>
                        <a:t>Cuadros comparativos </a:t>
                      </a:r>
                    </a:p>
                    <a:p>
                      <a:pPr algn="just">
                        <a:lnSpc>
                          <a:spcPct val="115000"/>
                        </a:lnSpc>
                        <a:spcAft>
                          <a:spcPts val="0"/>
                        </a:spcAft>
                      </a:pPr>
                      <a:r>
                        <a:rPr lang="es-MX" sz="2000" dirty="0">
                          <a:effectLst/>
                        </a:rPr>
                        <a:t>Mapa conceptuales</a:t>
                      </a:r>
                    </a:p>
                    <a:p>
                      <a:pPr algn="just">
                        <a:lnSpc>
                          <a:spcPct val="115000"/>
                        </a:lnSpc>
                        <a:spcAft>
                          <a:spcPts val="0"/>
                        </a:spcAft>
                      </a:pPr>
                      <a:r>
                        <a:rPr lang="es-MX" sz="2000" dirty="0">
                          <a:effectLst/>
                        </a:rPr>
                        <a:t> Mapas mentales</a:t>
                      </a:r>
                    </a:p>
                    <a:p>
                      <a:pPr algn="just">
                        <a:lnSpc>
                          <a:spcPct val="115000"/>
                        </a:lnSpc>
                        <a:spcAft>
                          <a:spcPts val="0"/>
                        </a:spcAft>
                      </a:pPr>
                      <a:r>
                        <a:rPr lang="es-MX" sz="2000" dirty="0">
                          <a:effectLst/>
                        </a:rPr>
                        <a:t> Exámenes Parciales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2800" dirty="0">
                          <a:effectLst/>
                          <a:latin typeface="Calibri" panose="020F0502020204030204" pitchFamily="34" charset="0"/>
                          <a:ea typeface="Calibri" panose="020F0502020204030204" pitchFamily="34" charset="0"/>
                          <a:cs typeface="Times New Roman" panose="02020603050405020304" pitchFamily="18" charset="0"/>
                        </a:rPr>
                        <a:t>70%</a:t>
                      </a:r>
                    </a:p>
                    <a:p>
                      <a:pPr algn="ctr">
                        <a:lnSpc>
                          <a:spcPct val="115000"/>
                        </a:lnSpc>
                        <a:spcAft>
                          <a:spcPts val="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287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s-MX" sz="2000" dirty="0">
                          <a:effectLst/>
                        </a:rPr>
                        <a:t>Portafolio de evidencias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2400" dirty="0">
                          <a:effectLst/>
                        </a:rPr>
                        <a:t>30 %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117050">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a:txBody>
                    <a:bodyPr/>
                    <a:lstStyle/>
                    <a:p>
                      <a:pPr algn="l"/>
                      <a:r>
                        <a:rPr lang="es-MX" sz="1400" kern="1200" dirty="0">
                          <a:solidFill>
                            <a:schemeClr val="dk1"/>
                          </a:solidFill>
                          <a:effectLst/>
                          <a:latin typeface="+mn-lt"/>
                          <a:ea typeface="+mn-ea"/>
                          <a:cs typeface="+mn-cs"/>
                        </a:rPr>
                        <a:t>Heteroevaluación             20%</a:t>
                      </a:r>
                    </a:p>
                    <a:p>
                      <a:pPr algn="l"/>
                      <a:r>
                        <a:rPr lang="es-MX" sz="1400" kern="1200" dirty="0">
                          <a:solidFill>
                            <a:schemeClr val="dk1"/>
                          </a:solidFill>
                          <a:effectLst/>
                          <a:latin typeface="+mn-lt"/>
                          <a:ea typeface="+mn-ea"/>
                          <a:cs typeface="+mn-cs"/>
                        </a:rPr>
                        <a:t>Coevaluación                      5%</a:t>
                      </a:r>
                    </a:p>
                    <a:p>
                      <a:pPr algn="l"/>
                      <a:r>
                        <a:rPr lang="es-MX" sz="1400" kern="1200" dirty="0">
                          <a:solidFill>
                            <a:schemeClr val="dk1"/>
                          </a:solidFill>
                          <a:effectLst/>
                          <a:latin typeface="+mn-lt"/>
                          <a:ea typeface="+mn-ea"/>
                          <a:cs typeface="+mn-cs"/>
                        </a:rPr>
                        <a:t>Autoevaluación                  5% </a:t>
                      </a:r>
                    </a:p>
                    <a:p>
                      <a:pPr algn="ctr">
                        <a:lnSpc>
                          <a:spcPct val="115000"/>
                        </a:lnSpc>
                        <a:spcAft>
                          <a:spcPts val="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8" name="Imagen 7"/>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255593"/>
            <a:ext cx="1812290" cy="4857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899795"/>
          </a:xfrm>
          <a:prstGeom prst="rect">
            <a:avLst/>
          </a:prstGeom>
          <a:noFill/>
        </p:spPr>
      </p:pic>
      <p:pic>
        <p:nvPicPr>
          <p:cNvPr id="14"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769947" y="112441"/>
            <a:ext cx="1800225" cy="575945"/>
          </a:xfrm>
          <a:prstGeom prst="rect">
            <a:avLst/>
          </a:prstGeom>
          <a:noFill/>
        </p:spPr>
      </p:pic>
      <p:pic>
        <p:nvPicPr>
          <p:cNvPr id="12" name="25 Imagen" descr="Descripción: Logo">
            <a:extLst>
              <a:ext uri="{FF2B5EF4-FFF2-40B4-BE49-F238E27FC236}">
                <a16:creationId xmlns:a16="http://schemas.microsoft.com/office/drawing/2014/main" id="{A7B18FDF-AE60-4B60-AC61-65E9A6F77208}"/>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153026" y="59519"/>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40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7F44CA-E60A-46BA-945D-34541BC545DD}"/>
              </a:ext>
            </a:extLst>
          </p:cNvPr>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899795"/>
          </a:xfrm>
          <a:prstGeom prst="rect">
            <a:avLst/>
          </a:prstGeom>
          <a:noFill/>
        </p:spPr>
      </p:pic>
      <p:pic>
        <p:nvPicPr>
          <p:cNvPr id="5" name="Imagen 7">
            <a:extLst>
              <a:ext uri="{FF2B5EF4-FFF2-40B4-BE49-F238E27FC236}">
                <a16:creationId xmlns:a16="http://schemas.microsoft.com/office/drawing/2014/main" id="{AE05EF83-53BE-4DEF-A25D-A987361D2A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9947" y="112441"/>
            <a:ext cx="1800225" cy="575945"/>
          </a:xfrm>
          <a:prstGeom prst="rect">
            <a:avLst/>
          </a:prstGeom>
          <a:noFill/>
        </p:spPr>
      </p:pic>
      <p:pic>
        <p:nvPicPr>
          <p:cNvPr id="6" name="25 Imagen" descr="Descripción: Logo">
            <a:extLst>
              <a:ext uri="{FF2B5EF4-FFF2-40B4-BE49-F238E27FC236}">
                <a16:creationId xmlns:a16="http://schemas.microsoft.com/office/drawing/2014/main" id="{6414BBEE-E90D-4091-98ED-13C119896F5E}"/>
              </a:ext>
            </a:extLst>
          </p:cNvPr>
          <p:cNvPicPr/>
          <p:nvPr/>
        </p:nvPicPr>
        <p:blipFill>
          <a:blip r:embed="rId4" cstate="print">
            <a:extLst>
              <a:ext uri="{28A0092B-C50C-407E-A947-70E740481C1C}">
                <a14:useLocalDpi xmlns:a14="http://schemas.microsoft.com/office/drawing/2010/main" val="0"/>
              </a:ext>
            </a:extLst>
          </a:blip>
          <a:srcRect r="65378"/>
          <a:stretch>
            <a:fillRect/>
          </a:stretch>
        </p:blipFill>
        <p:spPr bwMode="auto">
          <a:xfrm>
            <a:off x="8172400" y="296375"/>
            <a:ext cx="536886" cy="57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6D7C4B7D-B4D0-4D49-B7D2-322BFD169642}"/>
              </a:ext>
            </a:extLst>
          </p:cNvPr>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255593"/>
            <a:ext cx="1812290" cy="485775"/>
          </a:xfrm>
          <a:prstGeom prst="rect">
            <a:avLst/>
          </a:prstGeom>
          <a:ln>
            <a:noFill/>
          </a:ln>
          <a:extLst>
            <a:ext uri="{53640926-AAD7-44D8-BBD7-CCE9431645EC}">
              <a14:shadowObscured xmlns:a14="http://schemas.microsoft.com/office/drawing/2010/main"/>
            </a:ext>
          </a:extLst>
        </p:spPr>
      </p:pic>
      <p:pic>
        <p:nvPicPr>
          <p:cNvPr id="8" name="Imagen 5" descr="logo chiquito">
            <a:extLst>
              <a:ext uri="{FF2B5EF4-FFF2-40B4-BE49-F238E27FC236}">
                <a16:creationId xmlns:a16="http://schemas.microsoft.com/office/drawing/2014/main" id="{F447FF70-5268-4E03-9AFC-AE146DF1EC6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058" y="6498480"/>
            <a:ext cx="273494" cy="222449"/>
          </a:xfrm>
          <a:prstGeom prst="rect">
            <a:avLst/>
          </a:prstGeom>
          <a:noFill/>
          <a:ln>
            <a:noFill/>
          </a:ln>
        </p:spPr>
      </p:pic>
      <p:pic>
        <p:nvPicPr>
          <p:cNvPr id="9" name="Imagen 5" descr="logo chiquito">
            <a:extLst>
              <a:ext uri="{FF2B5EF4-FFF2-40B4-BE49-F238E27FC236}">
                <a16:creationId xmlns:a16="http://schemas.microsoft.com/office/drawing/2014/main" id="{05C75D00-B9AD-43C3-A2CD-78283F3BF28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058" y="6428796"/>
            <a:ext cx="402972" cy="292133"/>
          </a:xfrm>
          <a:prstGeom prst="rect">
            <a:avLst/>
          </a:prstGeom>
          <a:noFill/>
          <a:ln>
            <a:noFill/>
          </a:ln>
        </p:spPr>
      </p:pic>
      <p:sp>
        <p:nvSpPr>
          <p:cNvPr id="12" name="Rectángulo 11">
            <a:extLst>
              <a:ext uri="{FF2B5EF4-FFF2-40B4-BE49-F238E27FC236}">
                <a16:creationId xmlns:a16="http://schemas.microsoft.com/office/drawing/2014/main" id="{4651BD7D-9581-4A53-AA2C-41B76C795DDA}"/>
              </a:ext>
            </a:extLst>
          </p:cNvPr>
          <p:cNvSpPr/>
          <p:nvPr/>
        </p:nvSpPr>
        <p:spPr>
          <a:xfrm rot="10800000" flipV="1">
            <a:off x="971600" y="6213353"/>
            <a:ext cx="1277888"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
        <p:nvSpPr>
          <p:cNvPr id="13" name="Título 12">
            <a:extLst>
              <a:ext uri="{FF2B5EF4-FFF2-40B4-BE49-F238E27FC236}">
                <a16:creationId xmlns:a16="http://schemas.microsoft.com/office/drawing/2014/main" id="{40273E10-39C5-4CA1-8963-28AE9F90EF75}"/>
              </a:ext>
            </a:extLst>
          </p:cNvPr>
          <p:cNvSpPr>
            <a:spLocks noGrp="1"/>
          </p:cNvSpPr>
          <p:nvPr>
            <p:ph type="title"/>
          </p:nvPr>
        </p:nvSpPr>
        <p:spPr>
          <a:xfrm>
            <a:off x="628650" y="1029416"/>
            <a:ext cx="7886700" cy="661273"/>
          </a:xfrm>
        </p:spPr>
        <p:txBody>
          <a:bodyPr>
            <a:normAutofit fontScale="90000"/>
          </a:bodyPr>
          <a:lstStyle/>
          <a:p>
            <a:r>
              <a:rPr lang="es-MX" dirty="0"/>
              <a:t>CRITERIOS DE EVALUACIÓN</a:t>
            </a:r>
          </a:p>
        </p:txBody>
      </p:sp>
      <p:sp>
        <p:nvSpPr>
          <p:cNvPr id="14" name="Marcador de contenido 13">
            <a:extLst>
              <a:ext uri="{FF2B5EF4-FFF2-40B4-BE49-F238E27FC236}">
                <a16:creationId xmlns:a16="http://schemas.microsoft.com/office/drawing/2014/main" id="{577F972A-621B-4C8E-A6FC-422C7F065E7D}"/>
              </a:ext>
            </a:extLst>
          </p:cNvPr>
          <p:cNvSpPr>
            <a:spLocks noGrp="1"/>
          </p:cNvSpPr>
          <p:nvPr>
            <p:ph idx="1"/>
          </p:nvPr>
        </p:nvSpPr>
        <p:spPr/>
        <p:txBody>
          <a:bodyPr/>
          <a:lstStyle/>
          <a:p>
            <a:pPr marL="0" indent="0">
              <a:buNone/>
            </a:pPr>
            <a:r>
              <a:rPr lang="es-MX" sz="2000" dirty="0"/>
              <a:t>Para tener derecho a ser promediado el 50% de su trabajo de unidad deberá obtener calificación mínima aprobatoria de 6 de acuerdo con el Plan de Estudios 2018.</a:t>
            </a:r>
          </a:p>
          <a:p>
            <a:pPr marL="0" indent="0">
              <a:buNone/>
            </a:pPr>
            <a:r>
              <a:rPr lang="es-MX" sz="2000" dirty="0"/>
              <a:t>La buena actitud ,disposición y respeto serán factor determinante para a aprobación de los cursos.</a:t>
            </a:r>
          </a:p>
          <a:p>
            <a:pPr marL="0" indent="0">
              <a:buNone/>
            </a:pPr>
            <a:r>
              <a:rPr lang="es-MX" sz="2000" dirty="0"/>
              <a:t>La acreditación de cada unidad de aprendizaje  calificación mínima de 6, será condición para que el estudiante tenga el derecho a la evaluación global.</a:t>
            </a:r>
          </a:p>
          <a:p>
            <a:pPr marL="0" indent="0">
              <a:buNone/>
            </a:pPr>
            <a:r>
              <a:rPr lang="es-MX" sz="2000" dirty="0"/>
              <a:t>Las alumnas que reprueben semestre deberán  presentar la Evidencia Final para tener derecho al examen de  regularización.</a:t>
            </a:r>
          </a:p>
          <a:p>
            <a:pPr marL="0" indent="0">
              <a:buNone/>
            </a:pPr>
            <a:r>
              <a:rPr lang="es-MX" sz="2000" dirty="0"/>
              <a:t>La misma  calificación que se le otorgará al examen extraordinario será de  8</a:t>
            </a:r>
          </a:p>
          <a:p>
            <a:pPr marL="0" indent="0">
              <a:buNone/>
            </a:pPr>
            <a:endParaRPr lang="es-MX" dirty="0"/>
          </a:p>
        </p:txBody>
      </p:sp>
    </p:spTree>
    <p:extLst>
      <p:ext uri="{BB962C8B-B14F-4D97-AF65-F5344CB8AC3E}">
        <p14:creationId xmlns:p14="http://schemas.microsoft.com/office/powerpoint/2010/main" val="1257565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br>
              <a:rPr lang="es-MX" dirty="0">
                <a:solidFill>
                  <a:srgbClr val="00B050"/>
                </a:solidFill>
              </a:rPr>
            </a:br>
            <a:r>
              <a:rPr lang="es-MX" dirty="0">
                <a:solidFill>
                  <a:srgbClr val="00B050"/>
                </a:solidFill>
              </a:rPr>
              <a:t>Evaluación Global</a:t>
            </a:r>
          </a:p>
        </p:txBody>
      </p:sp>
      <p:sp>
        <p:nvSpPr>
          <p:cNvPr id="3" name="2 Marcador de contenido"/>
          <p:cNvSpPr>
            <a:spLocks noGrp="1"/>
          </p:cNvSpPr>
          <p:nvPr>
            <p:ph idx="1"/>
          </p:nvPr>
        </p:nvSpPr>
        <p:spPr>
          <a:xfrm>
            <a:off x="628650" y="1837360"/>
            <a:ext cx="7886700" cy="4086577"/>
          </a:xfrm>
        </p:spPr>
        <p:txBody>
          <a:bodyPr/>
          <a:lstStyle/>
          <a:p>
            <a:pPr marL="0" indent="0" algn="just">
              <a:lnSpc>
                <a:spcPct val="115000"/>
              </a:lnSpc>
              <a:spcAft>
                <a:spcPts val="0"/>
              </a:spcAft>
              <a:buNone/>
            </a:pPr>
            <a:endParaRPr lang="es-MX" dirty="0"/>
          </a:p>
          <a:p>
            <a:pPr marL="0" indent="0" algn="just">
              <a:lnSpc>
                <a:spcPct val="115000"/>
              </a:lnSpc>
              <a:spcAft>
                <a:spcPts val="0"/>
              </a:spcAft>
              <a:buNone/>
            </a:pPr>
            <a:endParaRPr lang="es-MX" dirty="0"/>
          </a:p>
          <a:p>
            <a:pPr marL="0" indent="0" algn="just">
              <a:lnSpc>
                <a:spcPct val="115000"/>
              </a:lnSpc>
              <a:spcAft>
                <a:spcPts val="0"/>
              </a:spcAft>
              <a:buNone/>
            </a:pPr>
            <a:endParaRPr lang="es-MX" dirty="0"/>
          </a:p>
          <a:p>
            <a:pPr marL="0" indent="0" algn="just">
              <a:lnSpc>
                <a:spcPct val="115000"/>
              </a:lnSpc>
              <a:spcAft>
                <a:spcPts val="0"/>
              </a:spcAft>
              <a:buNone/>
            </a:pPr>
            <a:endParaRPr lang="es-MX" dirty="0"/>
          </a:p>
        </p:txBody>
      </p:sp>
      <p:graphicFrame>
        <p:nvGraphicFramePr>
          <p:cNvPr id="4" name="Tabla 11"/>
          <p:cNvGraphicFramePr>
            <a:graphicFrameLocks noGrp="1"/>
          </p:cNvGraphicFramePr>
          <p:nvPr>
            <p:extLst>
              <p:ext uri="{D42A27DB-BD31-4B8C-83A1-F6EECF244321}">
                <p14:modId xmlns:p14="http://schemas.microsoft.com/office/powerpoint/2010/main" val="4245936101"/>
              </p:ext>
            </p:extLst>
          </p:nvPr>
        </p:nvGraphicFramePr>
        <p:xfrm>
          <a:off x="611560" y="1988840"/>
          <a:ext cx="7632848" cy="3889898"/>
        </p:xfrm>
        <a:graphic>
          <a:graphicData uri="http://schemas.openxmlformats.org/drawingml/2006/table">
            <a:tbl>
              <a:tblPr firstRow="1" firstCol="1" bandRow="1">
                <a:tableStyleId>{5C22544A-7EE6-4342-B048-85BDC9FD1C3A}</a:tableStyleId>
              </a:tblPr>
              <a:tblGrid>
                <a:gridCol w="4085128">
                  <a:extLst>
                    <a:ext uri="{9D8B030D-6E8A-4147-A177-3AD203B41FA5}">
                      <a16:colId xmlns:a16="http://schemas.microsoft.com/office/drawing/2014/main" val="20000"/>
                    </a:ext>
                  </a:extLst>
                </a:gridCol>
                <a:gridCol w="289964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290108">
                <a:tc>
                  <a:txBody>
                    <a:bodyPr/>
                    <a:lstStyle/>
                    <a:p>
                      <a:pPr algn="ctr">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600" dirty="0">
                          <a:effectLst/>
                        </a:rPr>
                        <a:t>Porcentajes de Evaluación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0"/>
                  </a:ext>
                </a:extLst>
              </a:tr>
              <a:tr h="369229">
                <a:tc rowSpan="3">
                  <a:txBody>
                    <a:bodyPr/>
                    <a:lstStyle/>
                    <a:p>
                      <a:pPr algn="just">
                        <a:lnSpc>
                          <a:spcPct val="115000"/>
                        </a:lnSpc>
                        <a:spcAft>
                          <a:spcPts val="0"/>
                        </a:spcAft>
                      </a:pPr>
                      <a:r>
                        <a:rPr lang="es-MX" sz="1600" dirty="0">
                          <a:effectLst/>
                        </a:rPr>
                        <a:t>     </a:t>
                      </a:r>
                      <a:r>
                        <a:rPr lang="es-MX" sz="1600" dirty="0">
                          <a:effectLst/>
                          <a:latin typeface="Arial" panose="020B0604020202020204" pitchFamily="34" charset="0"/>
                          <a:cs typeface="Arial" panose="020B0604020202020204" pitchFamily="34" charset="0"/>
                        </a:rPr>
                        <a:t>Evaluación</a:t>
                      </a:r>
                      <a:r>
                        <a:rPr lang="es-MX" sz="1600" dirty="0">
                          <a:effectLst/>
                        </a:rPr>
                        <a:t> Global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667365">
                <a:tc vMerge="1">
                  <a:txBody>
                    <a:bodyPr/>
                    <a:lstStyle/>
                    <a:p>
                      <a:endParaRPr lang="es-MX"/>
                    </a:p>
                  </a:txBody>
                  <a:tcPr/>
                </a:tc>
                <a:tc>
                  <a:txBody>
                    <a:bodyPr/>
                    <a:lstStyle/>
                    <a:p>
                      <a:pPr algn="ctr">
                        <a:lnSpc>
                          <a:spcPct val="115000"/>
                        </a:lnSpc>
                        <a:spcAft>
                          <a:spcPts val="0"/>
                        </a:spcAft>
                      </a:pPr>
                      <a:r>
                        <a:rPr lang="es-MX" sz="1600" dirty="0">
                          <a:effectLst/>
                        </a:rPr>
                        <a:t>EVIDENCIA SEMESTRAL</a:t>
                      </a:r>
                    </a:p>
                    <a:p>
                      <a:pPr algn="ctr">
                        <a:lnSpc>
                          <a:spcPct val="115000"/>
                        </a:lnSpc>
                        <a:spcAft>
                          <a:spcPts val="0"/>
                        </a:spcAft>
                      </a:pPr>
                      <a:r>
                        <a:rPr lang="es-MX" sz="1600" dirty="0">
                          <a:effectLst/>
                        </a:rPr>
                        <a:t>Promedio de las Tres Unidades</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tc>
                <a:extLst>
                  <a:ext uri="{0D108BD9-81ED-4DB2-BD59-A6C34878D82A}">
                    <a16:rowId xmlns:a16="http://schemas.microsoft.com/office/drawing/2014/main" val="10002"/>
                  </a:ext>
                </a:extLst>
              </a:tr>
              <a:tr h="369229">
                <a:tc vMerge="1">
                  <a:txBody>
                    <a:bodyPr/>
                    <a:lstStyle/>
                    <a:p>
                      <a:endParaRPr lang="es-MX"/>
                    </a:p>
                  </a:txBody>
                  <a:tcPr/>
                </a:tc>
                <a:tc gridSpan="2">
                  <a:txBody>
                    <a:bodyPr/>
                    <a:lstStyle/>
                    <a:p>
                      <a:pPr algn="ctr">
                        <a:lnSpc>
                          <a:spcPct val="115000"/>
                        </a:lnSpc>
                        <a:spcAft>
                          <a:spcPts val="0"/>
                        </a:spcAft>
                      </a:pPr>
                      <a:r>
                        <a:rPr lang="es-MX" sz="1600" dirty="0">
                          <a:effectLst/>
                        </a:rPr>
                        <a:t> </a:t>
                      </a:r>
                      <a:r>
                        <a:rPr lang="es-MX" sz="1600" baseline="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3"/>
                  </a:ext>
                </a:extLst>
              </a:tr>
              <a:tr h="36922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dirty="0">
                          <a:solidFill>
                            <a:schemeClr val="bg1"/>
                          </a:solidFill>
                          <a:effectLst/>
                        </a:rPr>
                        <a:t>    EVALUACIÓN FINAL </a:t>
                      </a:r>
                    </a:p>
                    <a:p>
                      <a:pPr marL="0" marR="0" indent="0" algn="just" defTabSz="914400" rtl="0" eaLnBrk="1" fontAlgn="auto" latinLnBrk="0" hangingPunct="1">
                        <a:lnSpc>
                          <a:spcPct val="115000"/>
                        </a:lnSpc>
                        <a:spcBef>
                          <a:spcPts val="0"/>
                        </a:spcBef>
                        <a:spcAft>
                          <a:spcPts val="0"/>
                        </a:spcAft>
                        <a:buClrTx/>
                        <a:buSzTx/>
                        <a:buFontTx/>
                        <a:buNone/>
                        <a:tabLst/>
                        <a:defRPr/>
                      </a:pPr>
                      <a:r>
                        <a:rPr lang="es-MX" sz="1600" dirty="0">
                          <a:solidFill>
                            <a:schemeClr val="bg1"/>
                          </a:solidFill>
                          <a:effectLst/>
                        </a:rPr>
                        <a:t>(EVIDENCIA SEMESTRAL)  50%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Heteroevaluación 40%</a:t>
                      </a:r>
                    </a:p>
                    <a:p>
                      <a:pPr algn="ctr">
                        <a:lnSpc>
                          <a:spcPct val="115000"/>
                        </a:lnSpc>
                        <a:spcAft>
                          <a:spcPts val="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Autoevaluación      5%</a:t>
                      </a:r>
                    </a:p>
                    <a:p>
                      <a:pPr algn="ctr">
                        <a:lnSpc>
                          <a:spcPct val="115000"/>
                        </a:lnSpc>
                        <a:spcAft>
                          <a:spcPts val="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Coevaluación          5%</a:t>
                      </a:r>
                    </a:p>
                  </a:txBody>
                  <a:tcPr marL="68580" marR="68580" marT="0" marB="0" anchor="ctr"/>
                </a:tc>
                <a:tc hMerge="1">
                  <a:txBody>
                    <a:bodyPr/>
                    <a:lstStyle/>
                    <a:p>
                      <a:endParaRPr lang="es-MX"/>
                    </a:p>
                  </a:txBody>
                  <a:tcPr/>
                </a:tc>
                <a:extLst>
                  <a:ext uri="{0D108BD9-81ED-4DB2-BD59-A6C34878D82A}">
                    <a16:rowId xmlns:a16="http://schemas.microsoft.com/office/drawing/2014/main" val="10004"/>
                  </a:ext>
                </a:extLst>
              </a:tr>
              <a:tr h="369229">
                <a:tc>
                  <a:txBody>
                    <a:bodyPr/>
                    <a:lstStyle/>
                    <a:p>
                      <a:pPr algn="just">
                        <a:lnSpc>
                          <a:spcPct val="115000"/>
                        </a:lnSpc>
                        <a:spcAft>
                          <a:spcPts val="0"/>
                        </a:spcAft>
                      </a:pPr>
                      <a:r>
                        <a:rPr lang="es-MX" sz="1600" dirty="0">
                          <a:effectLst/>
                        </a:rPr>
                        <a:t>                  TOTAL EVALUACIÓN GLOBAL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600" dirty="0">
                          <a:effectLst/>
                        </a:rPr>
                        <a:t>100%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5"/>
                  </a:ext>
                </a:extLst>
              </a:tr>
            </a:tbl>
          </a:graphicData>
        </a:graphic>
      </p:graphicFrame>
      <p:pic>
        <p:nvPicPr>
          <p:cNvPr id="5"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899795"/>
          </a:xfrm>
          <a:prstGeom prst="rect">
            <a:avLst/>
          </a:prstGeom>
          <a:noFill/>
        </p:spPr>
      </p:pic>
      <p:pic>
        <p:nvPicPr>
          <p:cNvPr id="6"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7691"/>
            <a:ext cx="1800225" cy="575945"/>
          </a:xfrm>
          <a:prstGeom prst="rect">
            <a:avLst/>
          </a:prstGeom>
          <a:noFill/>
        </p:spPr>
      </p:pic>
      <p:pic>
        <p:nvPicPr>
          <p:cNvPr id="7"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869" y="6119717"/>
            <a:ext cx="402972" cy="339601"/>
          </a:xfrm>
          <a:prstGeom prst="rect">
            <a:avLst/>
          </a:prstGeom>
          <a:noFill/>
          <a:ln>
            <a:noFill/>
          </a:ln>
        </p:spPr>
      </p:pic>
      <p:pic>
        <p:nvPicPr>
          <p:cNvPr id="8" name="Imagen 7"/>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255593"/>
            <a:ext cx="1812290" cy="485775"/>
          </a:xfrm>
          <a:prstGeom prst="rect">
            <a:avLst/>
          </a:prstGeom>
          <a:ln>
            <a:noFill/>
          </a:ln>
          <a:extLst>
            <a:ext uri="{53640926-AAD7-44D8-BBD7-CCE9431645EC}">
              <a14:shadowObscured xmlns:a14="http://schemas.microsoft.com/office/drawing/2010/main"/>
            </a:ext>
          </a:extLst>
        </p:spPr>
      </p:pic>
      <p:pic>
        <p:nvPicPr>
          <p:cNvPr id="10" name="25 Imagen" descr="Descripción: Logo">
            <a:extLst>
              <a:ext uri="{FF2B5EF4-FFF2-40B4-BE49-F238E27FC236}">
                <a16:creationId xmlns:a16="http://schemas.microsoft.com/office/drawing/2014/main" id="{B73767CA-04D9-4DFD-AD67-3D9F0C80E5C7}"/>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153113" y="2847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id="{157A9EDA-4691-4772-9EDE-21E31437D111}"/>
              </a:ext>
            </a:extLst>
          </p:cNvPr>
          <p:cNvSpPr/>
          <p:nvPr/>
        </p:nvSpPr>
        <p:spPr>
          <a:xfrm>
            <a:off x="1043608" y="6197526"/>
            <a:ext cx="1440160"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Tree>
    <p:extLst>
      <p:ext uri="{BB962C8B-B14F-4D97-AF65-F5344CB8AC3E}">
        <p14:creationId xmlns:p14="http://schemas.microsoft.com/office/powerpoint/2010/main" val="361525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492517"/>
              </p:ext>
            </p:extLst>
          </p:nvPr>
        </p:nvGraphicFramePr>
        <p:xfrm>
          <a:off x="305203" y="790242"/>
          <a:ext cx="8652880" cy="5786528"/>
        </p:xfrm>
        <a:graphic>
          <a:graphicData uri="http://schemas.openxmlformats.org/drawingml/2006/table">
            <a:tbl>
              <a:tblPr firstRow="1" firstCol="1" bandRow="1">
                <a:tableStyleId>{BC89EF96-8CEA-46FF-86C4-4CE0E7609802}</a:tableStyleId>
              </a:tblPr>
              <a:tblGrid>
                <a:gridCol w="2610613">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1505763">
                  <a:extLst>
                    <a:ext uri="{9D8B030D-6E8A-4147-A177-3AD203B41FA5}">
                      <a16:colId xmlns:a16="http://schemas.microsoft.com/office/drawing/2014/main" val="20002"/>
                    </a:ext>
                  </a:extLst>
                </a:gridCol>
              </a:tblGrid>
              <a:tr h="723344">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Evidencias de aprendizaje de la unidad/Módulo/ Bloque I</a:t>
                      </a:r>
                    </a:p>
                  </a:txBody>
                  <a:tcPr marL="65473" marR="65473" marT="0" marB="0">
                    <a:noFill/>
                  </a:tcPr>
                </a:tc>
                <a:tc>
                  <a:txBody>
                    <a:bodyPr/>
                    <a:lstStyle/>
                    <a:p>
                      <a:pPr algn="ctr">
                        <a:lnSpc>
                          <a:spcPct val="115000"/>
                        </a:lnSpc>
                        <a:spcAft>
                          <a:spcPts val="0"/>
                        </a:spcAft>
                      </a:pPr>
                      <a:r>
                        <a:rPr lang="es-MX" sz="1600" b="1" dirty="0">
                          <a:effectLst/>
                          <a:latin typeface="Arial" panose="020B0604020202020204" pitchFamily="34" charset="0"/>
                          <a:cs typeface="Arial" panose="020B0604020202020204" pitchFamily="34" charset="0"/>
                        </a:rPr>
                        <a:t>Criterios de desempeño</a:t>
                      </a:r>
                      <a:endParaRPr lang="es-ES" sz="1600" b="1" dirty="0">
                        <a:effectLst/>
                        <a:latin typeface="Arial" panose="020B0604020202020204" pitchFamily="34" charset="0"/>
                        <a:ea typeface="Calibri"/>
                        <a:cs typeface="Arial" panose="020B0604020202020204" pitchFamily="34" charset="0"/>
                      </a:endParaRPr>
                    </a:p>
                  </a:txBody>
                  <a:tcPr marL="65473" marR="65473" marT="0" marB="0">
                    <a:noFill/>
                  </a:tcPr>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Instrumentos </a:t>
                      </a:r>
                    </a:p>
                    <a:p>
                      <a:pPr algn="ctr">
                        <a:lnSpc>
                          <a:spcPct val="115000"/>
                        </a:lnSpc>
                        <a:spcAft>
                          <a:spcPts val="0"/>
                        </a:spcAft>
                      </a:pPr>
                      <a:r>
                        <a:rPr lang="es-MX" sz="1600" dirty="0">
                          <a:effectLst/>
                          <a:latin typeface="Arial" panose="020B0604020202020204" pitchFamily="34" charset="0"/>
                          <a:cs typeface="Arial" panose="020B0604020202020204" pitchFamily="34" charset="0"/>
                        </a:rPr>
                        <a:t>de evaluación</a:t>
                      </a:r>
                      <a:endParaRPr lang="es-ES" sz="1600" dirty="0">
                        <a:effectLst/>
                        <a:latin typeface="Arial" panose="020B0604020202020204" pitchFamily="34" charset="0"/>
                        <a:ea typeface="Calibri"/>
                        <a:cs typeface="Arial" panose="020B0604020202020204" pitchFamily="34" charset="0"/>
                      </a:endParaRPr>
                    </a:p>
                  </a:txBody>
                  <a:tcPr marL="65473" marR="65473" marT="0" marB="0">
                    <a:noFill/>
                  </a:tcPr>
                </a:tc>
                <a:extLst>
                  <a:ext uri="{0D108BD9-81ED-4DB2-BD59-A6C34878D82A}">
                    <a16:rowId xmlns:a16="http://schemas.microsoft.com/office/drawing/2014/main" val="10000"/>
                  </a:ext>
                </a:extLst>
              </a:tr>
              <a:tr h="4969156">
                <a:tc>
                  <a:txBody>
                    <a:bodyPr/>
                    <a:lstStyle/>
                    <a:p>
                      <a:pPr marL="0" indent="0">
                        <a:buNone/>
                      </a:pPr>
                      <a:r>
                        <a:rPr lang="es-ES" sz="1200" dirty="0">
                          <a:effectLst/>
                          <a:latin typeface="Arial" panose="020B0604020202020204" pitchFamily="34" charset="0"/>
                          <a:cs typeface="Arial" panose="020B0604020202020204" pitchFamily="34" charset="0"/>
                        </a:rPr>
                        <a:t> </a:t>
                      </a: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s-MX" sz="2000" dirty="0"/>
                        <a:t>Narrativa sobre su experiencia personal con las artes. </a:t>
                      </a: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gn="ctr"/>
                      <a:r>
                        <a:rPr lang="es-MX" sz="1400" b="1" dirty="0"/>
                        <a:t>Conocimientos </a:t>
                      </a:r>
                    </a:p>
                    <a:p>
                      <a:r>
                        <a:rPr lang="es-MX" sz="1400" dirty="0"/>
                        <a:t> Reconoce a las expresiones artísticas como manifestaciones propias de cada cultura y como forma de expresión de identidad y pertenencia a un grupo social (cultural, lingüístico o étnico) </a:t>
                      </a:r>
                    </a:p>
                    <a:p>
                      <a:r>
                        <a:rPr lang="es-MX" sz="1400" dirty="0"/>
                        <a:t> Valora su relación personal con el arte y el papel que ha desempeñado en su experiencia educativa, para dimensionar la importancia de la educación artística en la formación integral del individuo. </a:t>
                      </a:r>
                    </a:p>
                    <a:p>
                      <a:r>
                        <a:rPr lang="es-MX" sz="1400" dirty="0"/>
                        <a:t>Dimensiona la importancia de la expresión corporal y la danza en el nivel preescolar con base en la adquisición de conocimientos sobre corrientes teóricas que apoyan la inclusión de las artes en la educación y en la formación integral del individuo. </a:t>
                      </a:r>
                    </a:p>
                    <a:p>
                      <a:pPr algn="ctr"/>
                      <a:r>
                        <a:rPr lang="es-MX" sz="1400" b="1" dirty="0"/>
                        <a:t>Habilidades </a:t>
                      </a:r>
                    </a:p>
                    <a:p>
                      <a:r>
                        <a:rPr lang="es-MX" sz="1400" dirty="0"/>
                        <a:t>Recupera y valora sus propias experiencias de participación, percepción y valoración de actividades de expresión artística.  Reconoce las posibilidades de expresión de los lenguajes artísticos con relación a un contexto cultural específico </a:t>
                      </a:r>
                    </a:p>
                    <a:p>
                      <a:r>
                        <a:rPr lang="es-MX" sz="1400" dirty="0"/>
                        <a:t>Vincula las artes con otros cursos y con los conocimientos adquiridos a lo largo de la licenciatura mediante la construcción de una visión general del Plan de estudios </a:t>
                      </a:r>
                      <a:endParaRPr lang="es-ES" sz="1400" b="1" dirty="0">
                        <a:solidFill>
                          <a:srgbClr val="000000"/>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nSpc>
                          <a:spcPct val="115000"/>
                        </a:lnSpc>
                        <a:spcAft>
                          <a:spcPts val="0"/>
                        </a:spcAft>
                      </a:pPr>
                      <a:r>
                        <a:rPr lang="es-ES" sz="1200" b="1" dirty="0">
                          <a:effectLst/>
                          <a:latin typeface="Arial" panose="020B0604020202020204" pitchFamily="34" charset="0"/>
                          <a:cs typeface="Arial" panose="020B0604020202020204" pitchFamily="34" charset="0"/>
                        </a:rPr>
                        <a:t>NARRATIVA</a:t>
                      </a:r>
                    </a:p>
                  </a:txBody>
                  <a:tcPr marL="65473" marR="65473" marT="0" marB="0">
                    <a:solidFill>
                      <a:schemeClr val="accent3">
                        <a:lumMod val="20000"/>
                        <a:lumOff val="80000"/>
                        <a:alpha val="20000"/>
                      </a:schemeClr>
                    </a:solidFill>
                  </a:tcPr>
                </a:tc>
                <a:extLst>
                  <a:ext uri="{0D108BD9-81ED-4DB2-BD59-A6C34878D82A}">
                    <a16:rowId xmlns:a16="http://schemas.microsoft.com/office/drawing/2014/main" val="10001"/>
                  </a:ext>
                </a:extLst>
              </a:tr>
            </a:tbl>
          </a:graphicData>
        </a:graphic>
      </p:graphicFrame>
      <p:pic>
        <p:nvPicPr>
          <p:cNvPr id="5"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449897"/>
          </a:xfrm>
          <a:prstGeom prst="rect">
            <a:avLst/>
          </a:prstGeom>
          <a:noFill/>
        </p:spPr>
      </p:pic>
      <p:pic>
        <p:nvPicPr>
          <p:cNvPr id="6"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
            <a:ext cx="1800225" cy="575945"/>
          </a:xfrm>
          <a:prstGeom prst="rect">
            <a:avLst/>
          </a:prstGeom>
          <a:noFill/>
        </p:spPr>
      </p:pic>
      <p:pic>
        <p:nvPicPr>
          <p:cNvPr id="8"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112967"/>
            <a:ext cx="402972" cy="339601"/>
          </a:xfrm>
          <a:prstGeom prst="rect">
            <a:avLst/>
          </a:prstGeom>
          <a:noFill/>
          <a:ln>
            <a:noFill/>
          </a:ln>
        </p:spPr>
      </p:pic>
      <p:pic>
        <p:nvPicPr>
          <p:cNvPr id="9" name="Imagen 7"/>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83968" y="6116702"/>
            <a:ext cx="1877152" cy="477635"/>
          </a:xfrm>
          <a:prstGeom prst="rect">
            <a:avLst/>
          </a:prstGeom>
          <a:ln>
            <a:noFill/>
          </a:ln>
          <a:extLst>
            <a:ext uri="{53640926-AAD7-44D8-BBD7-CCE9431645EC}">
              <a14:shadowObscured xmlns:a14="http://schemas.microsoft.com/office/drawing/2010/main"/>
            </a:ext>
          </a:extLst>
        </p:spPr>
      </p:pic>
      <p:pic>
        <p:nvPicPr>
          <p:cNvPr id="10" name="Imagen 4">
            <a:extLst>
              <a:ext uri="{FF2B5EF4-FFF2-40B4-BE49-F238E27FC236}">
                <a16:creationId xmlns:a16="http://schemas.microsoft.com/office/drawing/2014/main" id="{EF219775-A1DE-4FAE-AEE0-646698E80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47957"/>
            <a:ext cx="1066800" cy="695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4A811BF7-545D-4D0A-8EEF-82725A64679E}"/>
              </a:ext>
            </a:extLst>
          </p:cNvPr>
          <p:cNvSpPr/>
          <p:nvPr/>
        </p:nvSpPr>
        <p:spPr>
          <a:xfrm>
            <a:off x="1043608" y="6197526"/>
            <a:ext cx="1440160"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Tree>
    <p:extLst>
      <p:ext uri="{BB962C8B-B14F-4D97-AF65-F5344CB8AC3E}">
        <p14:creationId xmlns:p14="http://schemas.microsoft.com/office/powerpoint/2010/main" val="1752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00288130"/>
              </p:ext>
            </p:extLst>
          </p:nvPr>
        </p:nvGraphicFramePr>
        <p:xfrm>
          <a:off x="319869" y="579518"/>
          <a:ext cx="8652880" cy="5786528"/>
        </p:xfrm>
        <a:graphic>
          <a:graphicData uri="http://schemas.openxmlformats.org/drawingml/2006/table">
            <a:tbl>
              <a:tblPr firstRow="1" firstCol="1" bandRow="1">
                <a:tableStyleId>{BC89EF96-8CEA-46FF-86C4-4CE0E7609802}</a:tableStyleId>
              </a:tblPr>
              <a:tblGrid>
                <a:gridCol w="2610613">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1505763">
                  <a:extLst>
                    <a:ext uri="{9D8B030D-6E8A-4147-A177-3AD203B41FA5}">
                      <a16:colId xmlns:a16="http://schemas.microsoft.com/office/drawing/2014/main" val="20002"/>
                    </a:ext>
                  </a:extLst>
                </a:gridCol>
              </a:tblGrid>
              <a:tr h="723344">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Evidencias de aprendizaje de la unidad/Módulo/ Bloque II</a:t>
                      </a:r>
                    </a:p>
                  </a:txBody>
                  <a:tcPr marL="65473" marR="65473" marT="0" marB="0">
                    <a:noFill/>
                  </a:tcPr>
                </a:tc>
                <a:tc>
                  <a:txBody>
                    <a:bodyPr/>
                    <a:lstStyle/>
                    <a:p>
                      <a:pPr algn="ctr">
                        <a:lnSpc>
                          <a:spcPct val="115000"/>
                        </a:lnSpc>
                        <a:spcAft>
                          <a:spcPts val="0"/>
                        </a:spcAft>
                      </a:pPr>
                      <a:r>
                        <a:rPr lang="es-MX" sz="1400" b="1" dirty="0">
                          <a:effectLst/>
                          <a:latin typeface="Arial" panose="020B0604020202020204" pitchFamily="34" charset="0"/>
                          <a:cs typeface="Arial" panose="020B0604020202020204" pitchFamily="34" charset="0"/>
                        </a:rPr>
                        <a:t>Criterios de desempeño</a:t>
                      </a:r>
                      <a:endParaRPr lang="es-ES" sz="1400" b="1" dirty="0">
                        <a:effectLst/>
                        <a:latin typeface="Arial" panose="020B0604020202020204" pitchFamily="34" charset="0"/>
                        <a:ea typeface="Calibri"/>
                        <a:cs typeface="Arial" panose="020B0604020202020204" pitchFamily="34" charset="0"/>
                      </a:endParaRPr>
                    </a:p>
                  </a:txBody>
                  <a:tcPr marL="65473" marR="65473" marT="0" marB="0">
                    <a:noFill/>
                  </a:tcPr>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Instrumentos </a:t>
                      </a:r>
                    </a:p>
                    <a:p>
                      <a:pPr algn="ctr">
                        <a:lnSpc>
                          <a:spcPct val="115000"/>
                        </a:lnSpc>
                        <a:spcAft>
                          <a:spcPts val="0"/>
                        </a:spcAft>
                      </a:pPr>
                      <a:r>
                        <a:rPr lang="es-MX" sz="1600" dirty="0">
                          <a:effectLst/>
                          <a:latin typeface="Arial" panose="020B0604020202020204" pitchFamily="34" charset="0"/>
                          <a:cs typeface="Arial" panose="020B0604020202020204" pitchFamily="34" charset="0"/>
                        </a:rPr>
                        <a:t>de evaluación</a:t>
                      </a:r>
                      <a:endParaRPr lang="es-ES" sz="1600" dirty="0">
                        <a:effectLst/>
                        <a:latin typeface="Arial" panose="020B0604020202020204" pitchFamily="34" charset="0"/>
                        <a:ea typeface="Calibri"/>
                        <a:cs typeface="Arial" panose="020B0604020202020204" pitchFamily="34" charset="0"/>
                      </a:endParaRPr>
                    </a:p>
                  </a:txBody>
                  <a:tcPr marL="65473" marR="65473" marT="0" marB="0">
                    <a:noFill/>
                  </a:tcPr>
                </a:tc>
                <a:extLst>
                  <a:ext uri="{0D108BD9-81ED-4DB2-BD59-A6C34878D82A}">
                    <a16:rowId xmlns:a16="http://schemas.microsoft.com/office/drawing/2014/main" val="10000"/>
                  </a:ext>
                </a:extLst>
              </a:tr>
              <a:tr h="4969156">
                <a:tc>
                  <a:txBody>
                    <a:bodyPr/>
                    <a:lstStyle/>
                    <a:p>
                      <a:pPr marL="0" indent="0">
                        <a:buNone/>
                      </a:pPr>
                      <a:r>
                        <a:rPr lang="es-ES" altLang="es-MX" sz="1200" dirty="0">
                          <a:effectLst/>
                          <a:latin typeface="Arial" panose="020B0604020202020204" pitchFamily="34" charset="0"/>
                          <a:ea typeface="Calibri" panose="020F0502020204030204" pitchFamily="34" charset="0"/>
                          <a:cs typeface="Arial" panose="020B0604020202020204" pitchFamily="34" charset="0"/>
                        </a:rPr>
                        <a:t>Ensayo donde se plantea la importancia de la expresión corporal y la danza en el desarrollo  infantil</a:t>
                      </a: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gn="ctr"/>
                      <a:r>
                        <a:rPr lang="es-MX" sz="1400" b="1" dirty="0"/>
                        <a:t>Conocimientos</a:t>
                      </a:r>
                    </a:p>
                    <a:p>
                      <a:pPr algn="l"/>
                      <a:r>
                        <a:rPr lang="es-MX" sz="1400" dirty="0"/>
                        <a:t> </a:t>
                      </a:r>
                      <a:r>
                        <a:rPr lang="es-MX" sz="1200" dirty="0"/>
                        <a:t>Identifiquen algunos elementos que les permitan diseñar estrategias para promover el desarrollo de diversas expresiones artísticas preescolar. </a:t>
                      </a:r>
                    </a:p>
                    <a:p>
                      <a:pPr algn="l"/>
                      <a:r>
                        <a:rPr lang="es-MX" sz="1200" dirty="0"/>
                        <a:t>Reconozcan a la danza y a la expresión corporal como expresiones y lenguajes artísticos. </a:t>
                      </a:r>
                    </a:p>
                    <a:p>
                      <a:pPr algn="ctr"/>
                      <a:r>
                        <a:rPr lang="es-MX" sz="1400" b="1" dirty="0"/>
                        <a:t>Habilidades</a:t>
                      </a:r>
                    </a:p>
                    <a:p>
                      <a:pPr algn="l"/>
                      <a:r>
                        <a:rPr lang="es-MX" sz="1200" dirty="0"/>
                        <a:t>Desarrollen sensibilidad para entender que existen diversos modos de percepción para entender y disfrutar la danza y la expresión corporal.</a:t>
                      </a:r>
                    </a:p>
                    <a:p>
                      <a:pPr algn="l"/>
                      <a:r>
                        <a:rPr lang="es-MX" sz="1200" dirty="0"/>
                        <a:t>Aprovecha los recursos didácticos y el diseño de nuevos materiales. </a:t>
                      </a:r>
                    </a:p>
                    <a:p>
                      <a:pPr algn="l"/>
                      <a:r>
                        <a:rPr lang="es-MX" sz="1200" dirty="0"/>
                        <a:t>Desarrolla su creatividad al participar en actividades dancísticas. </a:t>
                      </a:r>
                    </a:p>
                    <a:p>
                      <a:pPr algn="ctr"/>
                      <a:r>
                        <a:rPr lang="es-MX" sz="1400" b="1" dirty="0"/>
                        <a:t>Actitudes y valores </a:t>
                      </a:r>
                    </a:p>
                    <a:p>
                      <a:pPr algn="l"/>
                      <a:r>
                        <a:rPr lang="es-MX" sz="1400" dirty="0"/>
                        <a:t> </a:t>
                      </a:r>
                      <a:r>
                        <a:rPr lang="es-MX" sz="1200" dirty="0"/>
                        <a:t>Desarrollen una actitud favorable para la exploración de las artes y para la experimentación de su propia creatividad.</a:t>
                      </a:r>
                    </a:p>
                    <a:p>
                      <a:pPr algn="l"/>
                      <a:r>
                        <a:rPr lang="es-MX" sz="1200" dirty="0"/>
                        <a:t> Muestran apertura, respeto y sensibilidad para conocer y valorar diversas formas de expresión dancística.  Experimenta con el movimiento y el uso del  espacio para desarrollar un lenguaje corporal.  Utiliza los elementos de la danza en creaciones coreográficas.  Analiza obras de danza y reconoce sus características para elaborar propuestas que favorezcan el desarrollo del juicio estético de sus futuros alumnos. </a:t>
                      </a:r>
                      <a:endParaRPr lang="es-ES" sz="1200" b="1" dirty="0">
                        <a:solidFill>
                          <a:srgbClr val="000000"/>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nSpc>
                          <a:spcPct val="115000"/>
                        </a:lnSpc>
                        <a:spcAft>
                          <a:spcPts val="0"/>
                        </a:spcAft>
                      </a:pPr>
                      <a:r>
                        <a:rPr lang="es-ES" sz="1200" b="1" dirty="0">
                          <a:effectLst/>
                          <a:latin typeface="Arial" panose="020B0604020202020204" pitchFamily="34" charset="0"/>
                          <a:cs typeface="Arial" panose="020B0604020202020204" pitchFamily="34" charset="0"/>
                        </a:rPr>
                        <a:t>ENSAYO</a:t>
                      </a:r>
                    </a:p>
                  </a:txBody>
                  <a:tcPr marL="65473" marR="65473" marT="0" marB="0">
                    <a:solidFill>
                      <a:schemeClr val="accent3">
                        <a:lumMod val="20000"/>
                        <a:lumOff val="80000"/>
                        <a:alpha val="20000"/>
                      </a:schemeClr>
                    </a:solidFill>
                  </a:tcPr>
                </a:tc>
                <a:extLst>
                  <a:ext uri="{0D108BD9-81ED-4DB2-BD59-A6C34878D82A}">
                    <a16:rowId xmlns:a16="http://schemas.microsoft.com/office/drawing/2014/main" val="10001"/>
                  </a:ext>
                </a:extLst>
              </a:tr>
            </a:tbl>
          </a:graphicData>
        </a:graphic>
      </p:graphicFrame>
      <p:pic>
        <p:nvPicPr>
          <p:cNvPr id="5"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449897"/>
          </a:xfrm>
          <a:prstGeom prst="rect">
            <a:avLst/>
          </a:prstGeom>
          <a:noFill/>
        </p:spPr>
      </p:pic>
      <p:pic>
        <p:nvPicPr>
          <p:cNvPr id="6"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
            <a:ext cx="1800225" cy="575945"/>
          </a:xfrm>
          <a:prstGeom prst="rect">
            <a:avLst/>
          </a:prstGeom>
          <a:noFill/>
        </p:spPr>
      </p:pic>
      <p:pic>
        <p:nvPicPr>
          <p:cNvPr id="8"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01" y="5691075"/>
            <a:ext cx="402972" cy="339601"/>
          </a:xfrm>
          <a:prstGeom prst="rect">
            <a:avLst/>
          </a:prstGeom>
          <a:noFill/>
          <a:ln>
            <a:noFill/>
          </a:ln>
        </p:spPr>
      </p:pic>
      <p:pic>
        <p:nvPicPr>
          <p:cNvPr id="9" name="Imagen 7"/>
          <p:cNvPicPr/>
          <p:nvPr/>
        </p:nvPicPr>
        <p:blipFill rotWithShape="1">
          <a:blip r:embed="rId5" cstate="print">
            <a:extLst>
              <a:ext uri="{28A0092B-C50C-407E-A947-70E740481C1C}">
                <a14:useLocalDpi xmlns:a14="http://schemas.microsoft.com/office/drawing/2010/main" val="0"/>
              </a:ext>
            </a:extLst>
          </a:blip>
          <a:srcRect l="65639" t="87997" r="6058" b="3998"/>
          <a:stretch/>
        </p:blipFill>
        <p:spPr bwMode="auto">
          <a:xfrm>
            <a:off x="7668344" y="6246119"/>
            <a:ext cx="1199642" cy="477635"/>
          </a:xfrm>
          <a:prstGeom prst="rect">
            <a:avLst/>
          </a:prstGeom>
          <a:ln>
            <a:noFill/>
          </a:ln>
          <a:extLst>
            <a:ext uri="{53640926-AAD7-44D8-BBD7-CCE9431645EC}">
              <a14:shadowObscured xmlns:a14="http://schemas.microsoft.com/office/drawing/2010/main"/>
            </a:ext>
          </a:extLst>
        </p:spPr>
      </p:pic>
      <p:pic>
        <p:nvPicPr>
          <p:cNvPr id="10" name="Imagen 4">
            <a:extLst>
              <a:ext uri="{FF2B5EF4-FFF2-40B4-BE49-F238E27FC236}">
                <a16:creationId xmlns:a16="http://schemas.microsoft.com/office/drawing/2014/main" id="{EF219775-A1DE-4FAE-AEE0-646698E80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47957"/>
            <a:ext cx="1066800" cy="695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53B9EF0A-97D9-4C91-9030-C66230614DA6}"/>
              </a:ext>
            </a:extLst>
          </p:cNvPr>
          <p:cNvSpPr/>
          <p:nvPr/>
        </p:nvSpPr>
        <p:spPr>
          <a:xfrm>
            <a:off x="1131704" y="5805264"/>
            <a:ext cx="1640095"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Tree>
    <p:extLst>
      <p:ext uri="{BB962C8B-B14F-4D97-AF65-F5344CB8AC3E}">
        <p14:creationId xmlns:p14="http://schemas.microsoft.com/office/powerpoint/2010/main" val="95130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93386726"/>
              </p:ext>
            </p:extLst>
          </p:nvPr>
        </p:nvGraphicFramePr>
        <p:xfrm>
          <a:off x="319869" y="579518"/>
          <a:ext cx="8652880" cy="5786528"/>
        </p:xfrm>
        <a:graphic>
          <a:graphicData uri="http://schemas.openxmlformats.org/drawingml/2006/table">
            <a:tbl>
              <a:tblPr firstRow="1" firstCol="1" bandRow="1">
                <a:tableStyleId>{BC89EF96-8CEA-46FF-86C4-4CE0E7609802}</a:tableStyleId>
              </a:tblPr>
              <a:tblGrid>
                <a:gridCol w="2610613">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1505763">
                  <a:extLst>
                    <a:ext uri="{9D8B030D-6E8A-4147-A177-3AD203B41FA5}">
                      <a16:colId xmlns:a16="http://schemas.microsoft.com/office/drawing/2014/main" val="20002"/>
                    </a:ext>
                  </a:extLst>
                </a:gridCol>
              </a:tblGrid>
              <a:tr h="723344">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Evidencias de aprendizaje de la unidad/Módulo/ Bloque III</a:t>
                      </a:r>
                    </a:p>
                  </a:txBody>
                  <a:tcPr marL="65473" marR="65473" marT="0" marB="0">
                    <a:noFill/>
                  </a:tcPr>
                </a:tc>
                <a:tc>
                  <a:txBody>
                    <a:bodyPr/>
                    <a:lstStyle/>
                    <a:p>
                      <a:pPr algn="ctr">
                        <a:lnSpc>
                          <a:spcPct val="115000"/>
                        </a:lnSpc>
                        <a:spcAft>
                          <a:spcPts val="0"/>
                        </a:spcAft>
                      </a:pPr>
                      <a:r>
                        <a:rPr lang="es-MX" sz="1400" b="1" dirty="0">
                          <a:effectLst/>
                          <a:latin typeface="Arial" panose="020B0604020202020204" pitchFamily="34" charset="0"/>
                          <a:cs typeface="Arial" panose="020B0604020202020204" pitchFamily="34" charset="0"/>
                        </a:rPr>
                        <a:t>Criterios de desempeño</a:t>
                      </a:r>
                      <a:endParaRPr lang="es-ES" sz="1400" b="1" dirty="0">
                        <a:effectLst/>
                        <a:latin typeface="Arial" panose="020B0604020202020204" pitchFamily="34" charset="0"/>
                        <a:ea typeface="Calibri"/>
                        <a:cs typeface="Arial" panose="020B0604020202020204" pitchFamily="34" charset="0"/>
                      </a:endParaRPr>
                    </a:p>
                  </a:txBody>
                  <a:tcPr marL="65473" marR="65473" marT="0" marB="0">
                    <a:noFill/>
                  </a:tcPr>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Instrumentos </a:t>
                      </a:r>
                    </a:p>
                    <a:p>
                      <a:pPr algn="ctr">
                        <a:lnSpc>
                          <a:spcPct val="115000"/>
                        </a:lnSpc>
                        <a:spcAft>
                          <a:spcPts val="0"/>
                        </a:spcAft>
                      </a:pPr>
                      <a:r>
                        <a:rPr lang="es-MX" sz="1600" dirty="0">
                          <a:effectLst/>
                          <a:latin typeface="Arial" panose="020B0604020202020204" pitchFamily="34" charset="0"/>
                          <a:cs typeface="Arial" panose="020B0604020202020204" pitchFamily="34" charset="0"/>
                        </a:rPr>
                        <a:t>de evaluación</a:t>
                      </a:r>
                      <a:endParaRPr lang="es-ES" sz="1600" dirty="0">
                        <a:effectLst/>
                        <a:latin typeface="Arial" panose="020B0604020202020204" pitchFamily="34" charset="0"/>
                        <a:ea typeface="Calibri"/>
                        <a:cs typeface="Arial" panose="020B0604020202020204" pitchFamily="34" charset="0"/>
                      </a:endParaRPr>
                    </a:p>
                  </a:txBody>
                  <a:tcPr marL="65473" marR="65473" marT="0" marB="0">
                    <a:noFill/>
                  </a:tcPr>
                </a:tc>
                <a:extLst>
                  <a:ext uri="{0D108BD9-81ED-4DB2-BD59-A6C34878D82A}">
                    <a16:rowId xmlns:a16="http://schemas.microsoft.com/office/drawing/2014/main" val="10000"/>
                  </a:ext>
                </a:extLst>
              </a:tr>
              <a:tr h="4969156">
                <a:tc>
                  <a:txBody>
                    <a:bodyPr/>
                    <a:lstStyle/>
                    <a:p>
                      <a:pPr marL="0" indent="0">
                        <a:buNone/>
                      </a:pPr>
                      <a:r>
                        <a:rPr lang="es-ES" sz="1200" dirty="0">
                          <a:effectLst/>
                          <a:latin typeface="Arial" panose="020B0604020202020204" pitchFamily="34" charset="0"/>
                          <a:cs typeface="Arial" panose="020B0604020202020204" pitchFamily="34" charset="0"/>
                        </a:rPr>
                        <a:t> </a:t>
                      </a:r>
                    </a:p>
                    <a:p>
                      <a:pPr marL="0" indent="0">
                        <a:buNone/>
                      </a:pPr>
                      <a:r>
                        <a:rPr lang="es-MX" sz="1600" dirty="0"/>
                        <a:t>Secuencia didáctica donde se vincule la expresión corporal y danza </a:t>
                      </a:r>
                      <a:endParaRPr lang="es-ES" altLang="es-MX" sz="1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altLang="es-MX"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s-ES" sz="1200" dirty="0">
                        <a:solidFill>
                          <a:schemeClr val="tx1"/>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gn="ctr"/>
                      <a:r>
                        <a:rPr lang="es-MX" sz="1200" b="1" dirty="0"/>
                        <a:t>Conocimientos </a:t>
                      </a:r>
                    </a:p>
                    <a:p>
                      <a:pPr algn="l"/>
                      <a:r>
                        <a:rPr lang="es-MX" sz="1200" dirty="0"/>
                        <a:t> Emplea el enfoque Intercultural para el diseño de una planeación en torno a la enseñanza de la expresión corporal y la danza. </a:t>
                      </a:r>
                    </a:p>
                    <a:p>
                      <a:pPr algn="l"/>
                      <a:r>
                        <a:rPr lang="es-MX" sz="1200" dirty="0"/>
                        <a:t> Argumenta en torno al perfil que debe desarrollar el docente para la enseñanza de la educación artística. </a:t>
                      </a:r>
                    </a:p>
                    <a:p>
                      <a:pPr algn="l"/>
                      <a:r>
                        <a:rPr lang="es-MX" sz="1200" dirty="0"/>
                        <a:t> Incorpora al desarrollo de competencias en la educación preescolar, la competencia artística y cultural. </a:t>
                      </a:r>
                    </a:p>
                    <a:p>
                      <a:pPr algn="l"/>
                      <a:r>
                        <a:rPr lang="es-MX" sz="1200" dirty="0"/>
                        <a:t>Expone argumentativamente la planeación que diseñó. </a:t>
                      </a:r>
                    </a:p>
                    <a:p>
                      <a:pPr algn="l"/>
                      <a:r>
                        <a:rPr lang="es-MX" sz="1200" dirty="0"/>
                        <a:t>Diseña actividades que estimulan la creatividad y libre expresión artística de los alumnos de preescolar, considerando los elementos y fundamentos del lenguaje corporal y dancístico. </a:t>
                      </a:r>
                    </a:p>
                    <a:p>
                      <a:pPr algn="ctr"/>
                      <a:r>
                        <a:rPr lang="es-MX" sz="1200" b="1" dirty="0"/>
                        <a:t>Habilidades</a:t>
                      </a:r>
                      <a:r>
                        <a:rPr lang="es-MX" sz="1200" dirty="0"/>
                        <a:t> </a:t>
                      </a:r>
                    </a:p>
                    <a:p>
                      <a:pPr algn="l"/>
                      <a:r>
                        <a:rPr lang="es-MX" sz="1200" dirty="0"/>
                        <a:t>Crea secuencias didácticas y ambientes de aprendizaje propicios para el cumplimiento de las competencias de Expresión y apreciación. </a:t>
                      </a:r>
                    </a:p>
                    <a:p>
                      <a:pPr algn="l"/>
                      <a:r>
                        <a:rPr lang="es-MX" sz="1200" dirty="0"/>
                        <a:t>musical y Expresión corporal y apreciación de la danza en preescolar.  Diseña propuestas para la enseñanza de la danza y expresión corporal tomando como referencia el programa de estudio de educación preescolar. </a:t>
                      </a:r>
                    </a:p>
                    <a:p>
                      <a:pPr algn="l"/>
                      <a:r>
                        <a:rPr lang="es-MX" sz="1200" dirty="0"/>
                        <a:t> Diseña actividades artísticas y las vincula con otros campos formativos. Conoce y utiliza con sentido pedagógico, los recursos disponibles de su entorno para fomentar propuestas de expresión artística en el aula y fuera de ella. </a:t>
                      </a:r>
                    </a:p>
                    <a:p>
                      <a:pPr algn="l"/>
                      <a:r>
                        <a:rPr lang="es-MX" sz="1200" dirty="0"/>
                        <a:t> Recupera elementos del contexto de vida de los niños y las niñas para el desarrollo de una planeación.  Reconoce la importancia de evaluar permanentemente su desempeño docente</a:t>
                      </a:r>
                      <a:endParaRPr lang="es-ES" sz="1200" b="1" dirty="0">
                        <a:solidFill>
                          <a:srgbClr val="000000"/>
                        </a:solidFill>
                        <a:effectLst/>
                        <a:latin typeface="Arial" panose="020B0604020202020204" pitchFamily="34" charset="0"/>
                        <a:ea typeface="Calibri"/>
                        <a:cs typeface="Arial" panose="020B0604020202020204" pitchFamily="34" charset="0"/>
                      </a:endParaRPr>
                    </a:p>
                  </a:txBody>
                  <a:tcPr marL="65473" marR="65473" marT="0" marB="0">
                    <a:solidFill>
                      <a:schemeClr val="accent3">
                        <a:lumMod val="20000"/>
                        <a:lumOff val="80000"/>
                        <a:alpha val="20000"/>
                      </a:schemeClr>
                    </a:solidFill>
                  </a:tcPr>
                </a:tc>
                <a:tc>
                  <a:txBody>
                    <a:bodyPr/>
                    <a:lstStyle/>
                    <a:p>
                      <a:pPr>
                        <a:lnSpc>
                          <a:spcPct val="115000"/>
                        </a:lnSpc>
                        <a:spcAft>
                          <a:spcPts val="0"/>
                        </a:spcAft>
                      </a:pPr>
                      <a:r>
                        <a:rPr lang="es-ES" sz="1200" b="1" dirty="0">
                          <a:effectLst/>
                          <a:latin typeface="Arial" panose="020B0604020202020204" pitchFamily="34" charset="0"/>
                          <a:cs typeface="Arial" panose="020B0604020202020204" pitchFamily="34" charset="0"/>
                        </a:rPr>
                        <a:t>PLANEACIÓN DE UNA SECUENCIA DIDÁCTICA</a:t>
                      </a:r>
                    </a:p>
                  </a:txBody>
                  <a:tcPr marL="65473" marR="65473" marT="0" marB="0">
                    <a:solidFill>
                      <a:schemeClr val="accent3">
                        <a:lumMod val="20000"/>
                        <a:lumOff val="80000"/>
                        <a:alpha val="20000"/>
                      </a:schemeClr>
                    </a:solidFill>
                  </a:tcPr>
                </a:tc>
                <a:extLst>
                  <a:ext uri="{0D108BD9-81ED-4DB2-BD59-A6C34878D82A}">
                    <a16:rowId xmlns:a16="http://schemas.microsoft.com/office/drawing/2014/main" val="10001"/>
                  </a:ext>
                </a:extLst>
              </a:tr>
            </a:tbl>
          </a:graphicData>
        </a:graphic>
      </p:graphicFrame>
      <p:pic>
        <p:nvPicPr>
          <p:cNvPr id="5"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449897"/>
          </a:xfrm>
          <a:prstGeom prst="rect">
            <a:avLst/>
          </a:prstGeom>
          <a:noFill/>
        </p:spPr>
      </p:pic>
      <p:pic>
        <p:nvPicPr>
          <p:cNvPr id="6"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
            <a:ext cx="1800225" cy="575945"/>
          </a:xfrm>
          <a:prstGeom prst="rect">
            <a:avLst/>
          </a:prstGeom>
          <a:noFill/>
        </p:spPr>
      </p:pic>
      <p:pic>
        <p:nvPicPr>
          <p:cNvPr id="8"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46" y="5758368"/>
            <a:ext cx="612709" cy="297420"/>
          </a:xfrm>
          <a:prstGeom prst="rect">
            <a:avLst/>
          </a:prstGeom>
          <a:noFill/>
          <a:ln>
            <a:noFill/>
          </a:ln>
        </p:spPr>
      </p:pic>
      <p:pic>
        <p:nvPicPr>
          <p:cNvPr id="9" name="Imagen 7"/>
          <p:cNvPicPr/>
          <p:nvPr/>
        </p:nvPicPr>
        <p:blipFill rotWithShape="1">
          <a:blip r:embed="rId5" cstate="print">
            <a:extLst>
              <a:ext uri="{28A0092B-C50C-407E-A947-70E740481C1C}">
                <a14:useLocalDpi xmlns:a14="http://schemas.microsoft.com/office/drawing/2010/main" val="0"/>
              </a:ext>
            </a:extLst>
          </a:blip>
          <a:srcRect l="65639" t="87997" r="6058" b="3998"/>
          <a:stretch/>
        </p:blipFill>
        <p:spPr bwMode="auto">
          <a:xfrm>
            <a:off x="7634288" y="5800847"/>
            <a:ext cx="1199642" cy="477635"/>
          </a:xfrm>
          <a:prstGeom prst="rect">
            <a:avLst/>
          </a:prstGeom>
          <a:ln>
            <a:noFill/>
          </a:ln>
          <a:extLst>
            <a:ext uri="{53640926-AAD7-44D8-BBD7-CCE9431645EC}">
              <a14:shadowObscured xmlns:a14="http://schemas.microsoft.com/office/drawing/2010/main"/>
            </a:ext>
          </a:extLst>
        </p:spPr>
      </p:pic>
      <p:pic>
        <p:nvPicPr>
          <p:cNvPr id="10" name="Imagen 4">
            <a:extLst>
              <a:ext uri="{FF2B5EF4-FFF2-40B4-BE49-F238E27FC236}">
                <a16:creationId xmlns:a16="http://schemas.microsoft.com/office/drawing/2014/main" id="{EF219775-A1DE-4FAE-AEE0-646698E80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47957"/>
            <a:ext cx="1066800" cy="695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53B9EF0A-97D9-4C91-9030-C66230614DA6}"/>
              </a:ext>
            </a:extLst>
          </p:cNvPr>
          <p:cNvSpPr/>
          <p:nvPr/>
        </p:nvSpPr>
        <p:spPr>
          <a:xfrm>
            <a:off x="1259632" y="5758368"/>
            <a:ext cx="1512168" cy="430887"/>
          </a:xfrm>
          <a:prstGeom prst="rect">
            <a:avLst/>
          </a:prstGeom>
        </p:spPr>
        <p:txBody>
          <a:bodyPr wrap="square">
            <a:spAutoFit/>
          </a:bodyPr>
          <a:lstStyle/>
          <a:p>
            <a:r>
              <a:rPr lang="es-ES_tradnl" sz="1100" dirty="0">
                <a:solidFill>
                  <a:prstClr val="white"/>
                </a:solidFill>
                <a:latin typeface="News Gothic MT" charset="0"/>
                <a:ea typeface="ヒラギノ角ゴ Pro W3" pitchFamily="123" charset="-128"/>
              </a:rPr>
              <a:t>V0</a:t>
            </a:r>
            <a:r>
              <a:rPr lang="es-MX" sz="1100" dirty="0"/>
              <a:t>V 20-21</a:t>
            </a:r>
          </a:p>
          <a:p>
            <a:r>
              <a:rPr lang="es-MX" sz="1100" dirty="0"/>
              <a:t>CGENAD-F-SAA-47</a:t>
            </a:r>
          </a:p>
        </p:txBody>
      </p:sp>
    </p:spTree>
    <p:extLst>
      <p:ext uri="{BB962C8B-B14F-4D97-AF65-F5344CB8AC3E}">
        <p14:creationId xmlns:p14="http://schemas.microsoft.com/office/powerpoint/2010/main" val="52529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276872"/>
            <a:ext cx="7886700" cy="1440160"/>
          </a:xfrm>
        </p:spPr>
        <p:txBody>
          <a:bodyPr>
            <a:normAutofit fontScale="90000"/>
          </a:bodyPr>
          <a:lstStyle/>
          <a:p>
            <a:pPr algn="ctr"/>
            <a:r>
              <a:rPr lang="es-MX" b="1" i="1" dirty="0">
                <a:latin typeface="Arial" panose="020B0604020202020204" pitchFamily="34" charset="0"/>
                <a:cs typeface="Arial" panose="020B0604020202020204" pitchFamily="34" charset="0"/>
              </a:rPr>
              <a:t>Por una Educación Normal de Calidad con Responsabilidad Social</a:t>
            </a:r>
          </a:p>
        </p:txBody>
      </p:sp>
      <p:sp>
        <p:nvSpPr>
          <p:cNvPr id="3" name="2 Marcador de contenido"/>
          <p:cNvSpPr>
            <a:spLocks noGrp="1"/>
          </p:cNvSpPr>
          <p:nvPr>
            <p:ph idx="1"/>
          </p:nvPr>
        </p:nvSpPr>
        <p:spPr>
          <a:xfrm>
            <a:off x="2123728" y="4509120"/>
            <a:ext cx="4591422" cy="1080121"/>
          </a:xfrm>
        </p:spPr>
        <p:txBody>
          <a:bodyPr/>
          <a:lstStyle/>
          <a:p>
            <a:pPr marL="0" indent="0" algn="ctr">
              <a:buNone/>
            </a:pPr>
            <a:r>
              <a:rPr lang="es-MX" b="1" i="1" dirty="0">
                <a:latin typeface="Arial" panose="020B0604020202020204" pitchFamily="34" charset="0"/>
                <a:cs typeface="Arial" panose="020B0604020202020204" pitchFamily="34" charset="0"/>
              </a:rPr>
              <a:t>Gracias por su atención…</a:t>
            </a:r>
          </a:p>
        </p:txBody>
      </p:sp>
      <p:pic>
        <p:nvPicPr>
          <p:cNvPr id="4"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07504" y="80933"/>
            <a:ext cx="1818005" cy="899795"/>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654797" y="404783"/>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58" y="6381328"/>
            <a:ext cx="402972" cy="339601"/>
          </a:xfrm>
          <a:prstGeom prst="rect">
            <a:avLst/>
          </a:prstGeom>
          <a:noFill/>
          <a:ln>
            <a:noFill/>
          </a:ln>
        </p:spPr>
      </p:pic>
      <p:pic>
        <p:nvPicPr>
          <p:cNvPr id="8" name="Imagen 9"/>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83585"/>
            <a:ext cx="1812290" cy="485775"/>
          </a:xfrm>
          <a:prstGeom prst="rect">
            <a:avLst/>
          </a:prstGeom>
          <a:ln>
            <a:noFill/>
          </a:ln>
          <a:extLst>
            <a:ext uri="{53640926-AAD7-44D8-BBD7-CCE9431645EC}">
              <a14:shadowObscured xmlns:a14="http://schemas.microsoft.com/office/drawing/2010/main"/>
            </a:ext>
          </a:extLst>
        </p:spPr>
      </p:pic>
      <p:pic>
        <p:nvPicPr>
          <p:cNvPr id="10" name="25 Imagen" descr="Descripción: Logo">
            <a:extLst>
              <a:ext uri="{FF2B5EF4-FFF2-40B4-BE49-F238E27FC236}">
                <a16:creationId xmlns:a16="http://schemas.microsoft.com/office/drawing/2014/main" id="{177C592E-8359-4BF6-83BE-21E2C0ADE30F}"/>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153113" y="2847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9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57751"/>
            <a:ext cx="402972" cy="339601"/>
          </a:xfrm>
          <a:prstGeom prst="rect">
            <a:avLst/>
          </a:prstGeom>
          <a:noFill/>
          <a:ln>
            <a:noFill/>
          </a:ln>
        </p:spPr>
      </p:pic>
      <p:sp>
        <p:nvSpPr>
          <p:cNvPr id="11" name="Rectangle 1">
            <a:extLst>
              <a:ext uri="{FF2B5EF4-FFF2-40B4-BE49-F238E27FC236}">
                <a16:creationId xmlns:a16="http://schemas.microsoft.com/office/drawing/2014/main" id="{CA77736C-89BB-4E79-A0A9-D6353867AEF4}"/>
              </a:ext>
            </a:extLst>
          </p:cNvPr>
          <p:cNvSpPr/>
          <p:nvPr/>
        </p:nvSpPr>
        <p:spPr>
          <a:xfrm>
            <a:off x="359532" y="202507"/>
            <a:ext cx="8424936" cy="4585871"/>
          </a:xfrm>
          <a:prstGeom prst="rect">
            <a:avLst/>
          </a:prstGeom>
        </p:spPr>
        <p:txBody>
          <a:bodyPr wrap="square">
            <a:spAutoFit/>
          </a:bodyPr>
          <a:lstStyle/>
          <a:p>
            <a:pPr algn="ctr">
              <a:lnSpc>
                <a:spcPct val="150000"/>
              </a:lnSpc>
            </a:pPr>
            <a:endParaRPr lang="es-MX" sz="2800" b="1" dirty="0">
              <a:latin typeface="Arial" panose="020B0604020202020204" pitchFamily="34" charset="0"/>
              <a:cs typeface="Arial" panose="020B0604020202020204" pitchFamily="34" charset="0"/>
            </a:endParaRPr>
          </a:p>
          <a:p>
            <a:pPr algn="ctr">
              <a:lnSpc>
                <a:spcPct val="150000"/>
              </a:lnSpc>
            </a:pPr>
            <a:endParaRPr lang="es-MX" sz="28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Trayecto Formativo: </a:t>
            </a:r>
          </a:p>
          <a:p>
            <a:pPr algn="ctr"/>
            <a:r>
              <a:rPr lang="es-MX" sz="2400" b="1" dirty="0">
                <a:solidFill>
                  <a:prstClr val="black"/>
                </a:solidFill>
                <a:latin typeface="Arial" panose="020B0604020202020204" pitchFamily="34" charset="0"/>
                <a:cs typeface="Arial" panose="020B0604020202020204" pitchFamily="34" charset="0"/>
              </a:rPr>
              <a:t>Formación para la enseñanza y el aprendizaje</a:t>
            </a:r>
          </a:p>
          <a:p>
            <a:pPr algn="ctr"/>
            <a:endParaRPr lang="es-MX" sz="3200" b="1" dirty="0">
              <a:solidFill>
                <a:prstClr val="black"/>
              </a:solidFill>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Carácter del Curso: Obligatorio</a:t>
            </a:r>
          </a:p>
          <a:p>
            <a:pPr algn="ctr"/>
            <a:endParaRPr lang="es-MX" sz="32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Horas: 4 por semana</a:t>
            </a:r>
          </a:p>
          <a:p>
            <a:pPr algn="ctr"/>
            <a:endParaRPr lang="es-MX" sz="2400" dirty="0">
              <a:solidFill>
                <a:prstClr val="black"/>
              </a:solidFill>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Créditos: 4.5</a:t>
            </a:r>
          </a:p>
        </p:txBody>
      </p:sp>
      <p:sp>
        <p:nvSpPr>
          <p:cNvPr id="2" name="CuadroTexto 1"/>
          <p:cNvSpPr txBox="1">
            <a:spLocks noChangeArrowheads="1"/>
          </p:cNvSpPr>
          <p:nvPr/>
        </p:nvSpPr>
        <p:spPr bwMode="auto">
          <a:xfrm>
            <a:off x="755576" y="6237312"/>
            <a:ext cx="20162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000" dirty="0"/>
              <a:t>V 20-21</a:t>
            </a:r>
          </a:p>
          <a:p>
            <a:r>
              <a:rPr lang="es-MX" sz="1000" dirty="0"/>
              <a:t>CGENAD-F-SAA-47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8556"/>
            <a:ext cx="1800225" cy="575945"/>
          </a:xfrm>
          <a:prstGeom prst="rect">
            <a:avLst/>
          </a:prstGeom>
          <a:noFill/>
        </p:spPr>
      </p:pic>
      <p:pic>
        <p:nvPicPr>
          <p:cNvPr id="10" name="Imagen 9"/>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16632"/>
            <a:ext cx="1818005" cy="899795"/>
          </a:xfrm>
          <a:prstGeom prst="rect">
            <a:avLst/>
          </a:prstGeom>
          <a:noFill/>
        </p:spPr>
      </p:pic>
      <p:pic>
        <p:nvPicPr>
          <p:cNvPr id="12" name="Imagen 11"/>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497" y="4149080"/>
            <a:ext cx="5715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n 5"/>
          <p:cNvPicPr>
            <a:picLocks noChangeAspect="1"/>
          </p:cNvPicPr>
          <p:nvPr/>
        </p:nvPicPr>
        <p:blipFill>
          <a:blip r:embed="rId7"/>
          <a:stretch>
            <a:fillRect/>
          </a:stretch>
        </p:blipFill>
        <p:spPr>
          <a:xfrm>
            <a:off x="698355" y="3506446"/>
            <a:ext cx="1299162" cy="1688394"/>
          </a:xfrm>
          <a:prstGeom prst="rect">
            <a:avLst/>
          </a:prstGeom>
        </p:spPr>
      </p:pic>
      <p:pic>
        <p:nvPicPr>
          <p:cNvPr id="15" name="25 Imagen" descr="Descripción: Logo">
            <a:extLst>
              <a:ext uri="{FF2B5EF4-FFF2-40B4-BE49-F238E27FC236}">
                <a16:creationId xmlns:a16="http://schemas.microsoft.com/office/drawing/2014/main" id="{9BD2C069-B3DA-4D9C-873A-4C5F66623382}"/>
              </a:ext>
            </a:extLst>
          </p:cNvPr>
          <p:cNvPicPr/>
          <p:nvPr/>
        </p:nvPicPr>
        <p:blipFill>
          <a:blip r:embed="rId8">
            <a:extLst>
              <a:ext uri="{28A0092B-C50C-407E-A947-70E740481C1C}">
                <a14:useLocalDpi xmlns:a14="http://schemas.microsoft.com/office/drawing/2010/main" val="0"/>
              </a:ext>
            </a:extLst>
          </a:blip>
          <a:srcRect r="65378"/>
          <a:stretch>
            <a:fillRect/>
          </a:stretch>
        </p:blipFill>
        <p:spPr bwMode="auto">
          <a:xfrm>
            <a:off x="7606867" y="265512"/>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D7B06808-BAEB-40B4-B30D-71685FB57536}"/>
              </a:ext>
            </a:extLst>
          </p:cNvPr>
          <p:cNvSpPr txBox="1"/>
          <p:nvPr/>
        </p:nvSpPr>
        <p:spPr>
          <a:xfrm>
            <a:off x="3635896" y="854501"/>
            <a:ext cx="2880319" cy="261610"/>
          </a:xfrm>
          <a:prstGeom prst="rect">
            <a:avLst/>
          </a:prstGeom>
          <a:noFill/>
        </p:spPr>
        <p:txBody>
          <a:bodyPr wrap="square" rtlCol="0">
            <a:spAutoFit/>
          </a:bodyPr>
          <a:lstStyle/>
          <a:p>
            <a:r>
              <a:rPr lang="es-MX" sz="1100" dirty="0"/>
              <a:t>         Ciclo escolar 2020- 2021</a:t>
            </a:r>
          </a:p>
        </p:txBody>
      </p:sp>
    </p:spTree>
    <p:extLst>
      <p:ext uri="{BB962C8B-B14F-4D97-AF65-F5344CB8AC3E}">
        <p14:creationId xmlns:p14="http://schemas.microsoft.com/office/powerpoint/2010/main" val="187352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980671"/>
            <a:ext cx="402972" cy="400658"/>
          </a:xfrm>
          <a:prstGeom prst="rect">
            <a:avLst/>
          </a:prstGeom>
          <a:noFill/>
          <a:ln>
            <a:noFill/>
          </a:ln>
        </p:spPr>
      </p:pic>
      <p:sp>
        <p:nvSpPr>
          <p:cNvPr id="7" name="Rectangle 2">
            <a:extLst>
              <a:ext uri="{FF2B5EF4-FFF2-40B4-BE49-F238E27FC236}">
                <a16:creationId xmlns:a16="http://schemas.microsoft.com/office/drawing/2014/main" id="{2294000F-85A3-49F0-B502-928DFACA0C3F}"/>
              </a:ext>
            </a:extLst>
          </p:cNvPr>
          <p:cNvSpPr/>
          <p:nvPr/>
        </p:nvSpPr>
        <p:spPr>
          <a:xfrm>
            <a:off x="976297" y="614293"/>
            <a:ext cx="7181565" cy="4216539"/>
          </a:xfrm>
          <a:prstGeom prst="rect">
            <a:avLst/>
          </a:prstGeom>
        </p:spPr>
        <p:txBody>
          <a:bodyPr wrap="square">
            <a:spAutoFit/>
          </a:bodyPr>
          <a:lstStyle/>
          <a:p>
            <a:pPr algn="ctr"/>
            <a:r>
              <a:rPr lang="es-MX" dirty="0">
                <a:solidFill>
                  <a:prstClr val="black"/>
                </a:solidFill>
                <a:latin typeface="Calibri"/>
              </a:rPr>
              <a:t> </a:t>
            </a:r>
            <a:endParaRPr lang="es-MX" sz="2400" b="1" dirty="0">
              <a:solidFill>
                <a:srgbClr val="FF0000"/>
              </a:solidFill>
              <a:latin typeface="Arial" panose="020B0604020202020204" pitchFamily="34" charset="0"/>
              <a:cs typeface="Arial" panose="020B0604020202020204" pitchFamily="34" charset="0"/>
            </a:endParaRPr>
          </a:p>
          <a:p>
            <a:pPr lvl="0" algn="ctr"/>
            <a:r>
              <a:rPr lang="es-MX" sz="2000" dirty="0">
                <a:solidFill>
                  <a:prstClr val="black"/>
                </a:solidFill>
                <a:latin typeface="Arial" panose="020B0604020202020204" pitchFamily="34" charset="0"/>
                <a:cs typeface="Arial" panose="020B0604020202020204" pitchFamily="34" charset="0"/>
              </a:rPr>
              <a:t> </a:t>
            </a:r>
            <a:r>
              <a:rPr lang="es-MX" sz="1100" dirty="0">
                <a:solidFill>
                  <a:prstClr val="black"/>
                </a:solidFill>
                <a:latin typeface="Arial" panose="020B0604020202020204" pitchFamily="34" charset="0"/>
                <a:cs typeface="Arial" panose="020B0604020202020204" pitchFamily="34" charset="0"/>
              </a:rPr>
              <a:t>Ciclo escolar 2020-2021</a:t>
            </a:r>
          </a:p>
          <a:p>
            <a:pPr lvl="0" algn="ctr"/>
            <a:endParaRPr lang="es-MX" sz="2000" b="1" dirty="0">
              <a:solidFill>
                <a:prstClr val="black"/>
              </a:solidFill>
              <a:latin typeface="Arial" panose="020B0604020202020204" pitchFamily="34" charset="0"/>
              <a:cs typeface="Arial" panose="020B0604020202020204" pitchFamily="34" charset="0"/>
            </a:endParaRPr>
          </a:p>
          <a:p>
            <a:pPr lvl="0" algn="ctr"/>
            <a:r>
              <a:rPr lang="es-MX" sz="2400" b="1" dirty="0">
                <a:latin typeface="Arial" panose="020B0604020202020204" pitchFamily="34" charset="0"/>
                <a:cs typeface="Arial" panose="020B0604020202020204" pitchFamily="34" charset="0"/>
              </a:rPr>
              <a:t>Descripción General del Curso</a:t>
            </a:r>
          </a:p>
          <a:p>
            <a:pPr lvl="0" algn="ctr"/>
            <a:endParaRPr lang="es-MX" sz="2400" b="1" dirty="0">
              <a:latin typeface="Arial" panose="020B0604020202020204" pitchFamily="34" charset="0"/>
              <a:cs typeface="Arial" panose="020B0604020202020204" pitchFamily="34" charset="0"/>
            </a:endParaRPr>
          </a:p>
          <a:p>
            <a:pPr lvl="0"/>
            <a:r>
              <a:rPr lang="es-MX" dirty="0">
                <a:latin typeface="Arial" panose="020B0604020202020204" pitchFamily="34" charset="0"/>
                <a:cs typeface="Arial" panose="020B0604020202020204" pitchFamily="34" charset="0"/>
              </a:rPr>
              <a:t>El curso Expresión corporal y danza, favorece el desarrollo de las competencias artísticas del estudiante y coadyuva en su crecimiento armónico y expresivo. Ofrece herramientas de carácter teórico, metodológico y técnico para propiciar el desarrollo de dichos lenguajes para valorarlos y apreciarlos como manifestaciones propias de todas las culturas, incluida la suya .Se considera que desde esta perspectiva el estudiantado normalista se podrá vincular con los contenidos de artes del plan de estudios vigente en educación preescolar de forma más significativa. </a:t>
            </a:r>
            <a:endParaRPr lang="es-MX" b="1" u="sng" dirty="0">
              <a:latin typeface="Arial" panose="020B0604020202020204" pitchFamily="34" charset="0"/>
              <a:cs typeface="Arial" panose="020B0604020202020204" pitchFamily="34" charset="0"/>
            </a:endParaRPr>
          </a:p>
        </p:txBody>
      </p:sp>
      <p:pic>
        <p:nvPicPr>
          <p:cNvPr id="8" name="Imagen 7"/>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1"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6320"/>
            <a:ext cx="1800225" cy="575945"/>
          </a:xfrm>
          <a:prstGeom prst="rect">
            <a:avLst/>
          </a:prstGeom>
          <a:noFill/>
        </p:spPr>
      </p:pic>
      <p:sp>
        <p:nvSpPr>
          <p:cNvPr id="12" name="CuadroTexto 1"/>
          <p:cNvSpPr txBox="1">
            <a:spLocks noChangeArrowheads="1"/>
          </p:cNvSpPr>
          <p:nvPr/>
        </p:nvSpPr>
        <p:spPr bwMode="auto">
          <a:xfrm>
            <a:off x="901496" y="5984453"/>
            <a:ext cx="18122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100" dirty="0"/>
              <a:t>V 20-21</a:t>
            </a:r>
          </a:p>
          <a:p>
            <a:r>
              <a:rPr lang="es-MX" sz="1100" dirty="0"/>
              <a:t>CGENAD-F-SAA-47</a:t>
            </a:r>
          </a:p>
        </p:txBody>
      </p:sp>
      <p:pic>
        <p:nvPicPr>
          <p:cNvPr id="13" name="25 Imagen" descr="Descripción: Logo">
            <a:extLst>
              <a:ext uri="{FF2B5EF4-FFF2-40B4-BE49-F238E27FC236}">
                <a16:creationId xmlns:a16="http://schemas.microsoft.com/office/drawing/2014/main" id="{93BE0AE6-6B69-48A8-824F-23FE1DF4854C}"/>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7879732" y="32632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F2383797-732D-4B54-8D93-29446406D3DA}"/>
              </a:ext>
            </a:extLst>
          </p:cNvPr>
          <p:cNvSpPr txBox="1"/>
          <p:nvPr/>
        </p:nvSpPr>
        <p:spPr>
          <a:xfrm>
            <a:off x="4114800" y="2813538"/>
            <a:ext cx="914400" cy="914400"/>
          </a:xfrm>
          <a:prstGeom prst="rect">
            <a:avLst/>
          </a:prstGeom>
          <a:noFill/>
        </p:spPr>
        <p:txBody>
          <a:bodyPr wrap="square" rtlCol="0">
            <a:spAutoFit/>
          </a:bodyPr>
          <a:lstStyle/>
          <a:p>
            <a:endParaRPr lang="es-MX" dirty="0"/>
          </a:p>
        </p:txBody>
      </p:sp>
      <p:sp>
        <p:nvSpPr>
          <p:cNvPr id="3" name="CuadroTexto 2">
            <a:extLst>
              <a:ext uri="{FF2B5EF4-FFF2-40B4-BE49-F238E27FC236}">
                <a16:creationId xmlns:a16="http://schemas.microsoft.com/office/drawing/2014/main" id="{8DE4E12C-D08D-4EC0-8B97-A444997B7A43}"/>
              </a:ext>
            </a:extLst>
          </p:cNvPr>
          <p:cNvSpPr txBox="1"/>
          <p:nvPr/>
        </p:nvSpPr>
        <p:spPr>
          <a:xfrm>
            <a:off x="4355976" y="3068960"/>
            <a:ext cx="324048" cy="369332"/>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84948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886700" cy="1325563"/>
          </a:xfrm>
        </p:spPr>
        <p:txBody>
          <a:bodyPr>
            <a:normAutofit/>
          </a:bodyPr>
          <a:lstStyle/>
          <a:p>
            <a:pPr algn="ctr"/>
            <a:r>
              <a:rPr lang="es-MX" sz="3200" b="1" dirty="0"/>
              <a:t>Propósitos </a:t>
            </a:r>
            <a:r>
              <a:rPr lang="es-MX" sz="3600" b="1" u="sng" dirty="0"/>
              <a:t> </a:t>
            </a:r>
          </a:p>
        </p:txBody>
      </p:sp>
      <p:sp>
        <p:nvSpPr>
          <p:cNvPr id="3" name="Marcador de contenido 2"/>
          <p:cNvSpPr>
            <a:spLocks noGrp="1"/>
          </p:cNvSpPr>
          <p:nvPr>
            <p:ph idx="1"/>
          </p:nvPr>
        </p:nvSpPr>
        <p:spPr/>
        <p:txBody>
          <a:bodyPr>
            <a:normAutofit/>
          </a:bodyPr>
          <a:lstStyle/>
          <a:p>
            <a:pPr marL="0" indent="0" algn="just">
              <a:buNone/>
            </a:pPr>
            <a:r>
              <a:rPr lang="es-MX" sz="2000" dirty="0">
                <a:latin typeface="Arial" panose="020B0604020202020204" pitchFamily="34" charset="0"/>
                <a:cs typeface="Arial" panose="020B0604020202020204" pitchFamily="34" charset="0"/>
              </a:rPr>
              <a:t>Desarrollar la competencia artística y cultural para la formación integral de las estudiantes.</a:t>
            </a:r>
          </a:p>
          <a:p>
            <a:pPr marL="0" indent="0" algn="just">
              <a:buNone/>
            </a:pPr>
            <a:r>
              <a:rPr lang="es-MX" sz="2000" dirty="0">
                <a:latin typeface="Arial" panose="020B0604020202020204" pitchFamily="34" charset="0"/>
                <a:cs typeface="Arial" panose="020B0604020202020204" pitchFamily="34" charset="0"/>
              </a:rPr>
              <a:t>Favorecer la imaginación, sensibilidad, creatividad, capacidad de solucionar problemas, trabajo en equipo y reconocimiento, valoración y aceptación de la diversidad, que serán de gran utilidad tanto para el desarrollo académico como para la vida personal de los futuros maestros de preescolar. </a:t>
            </a:r>
          </a:p>
          <a:p>
            <a:pPr marL="0" indent="0" algn="just">
              <a:buNone/>
            </a:pPr>
            <a:r>
              <a:rPr lang="es-MX" sz="2000" dirty="0">
                <a:latin typeface="Arial" panose="020B0604020202020204" pitchFamily="34" charset="0"/>
                <a:cs typeface="Arial" panose="020B0604020202020204" pitchFamily="34" charset="0"/>
              </a:rPr>
              <a:t>Fomentar el desarrollo de un lenguaje corporal y dancístico que le dota de herramientas para que favorezca en los niños de educación preescolar la exploración, experimentación, conocimiento y recreación del mundo que le rodea a través de actividades creativas e innovadoras</a:t>
            </a:r>
            <a:r>
              <a:rPr lang="es-MX" sz="2400" dirty="0">
                <a:latin typeface="Arial" panose="020B0604020202020204" pitchFamily="34" charset="0"/>
                <a:cs typeface="Arial" panose="020B0604020202020204" pitchFamily="34" charset="0"/>
              </a:rPr>
              <a:t>.</a:t>
            </a:r>
          </a:p>
          <a:p>
            <a:pPr marL="0" indent="0" algn="just">
              <a:buNone/>
            </a:pPr>
            <a:endParaRPr lang="es-MX" dirty="0"/>
          </a:p>
        </p:txBody>
      </p:sp>
      <p:pic>
        <p:nvPicPr>
          <p:cNvPr id="4" name="Imagen 3"/>
          <p:cNvPicPr/>
          <p:nvPr/>
        </p:nvPicPr>
        <p:blipFill rotWithShape="1">
          <a:blip r:embed="rId2">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827584" y="188640"/>
            <a:ext cx="1818005" cy="899795"/>
          </a:xfrm>
          <a:prstGeom prst="rect">
            <a:avLst/>
          </a:prstGeom>
          <a:noFill/>
        </p:spPr>
      </p:pic>
      <p:sp>
        <p:nvSpPr>
          <p:cNvPr id="6" name="CuadroTexto 1"/>
          <p:cNvSpPr txBox="1">
            <a:spLocks noChangeArrowheads="1"/>
          </p:cNvSpPr>
          <p:nvPr/>
        </p:nvSpPr>
        <p:spPr bwMode="auto">
          <a:xfrm>
            <a:off x="813046" y="6073665"/>
            <a:ext cx="18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200" dirty="0"/>
              <a:t>V 20-21</a:t>
            </a:r>
          </a:p>
          <a:p>
            <a:r>
              <a:rPr lang="es-MX" sz="1200" dirty="0"/>
              <a:t>CGENAD-F-SAA-47</a:t>
            </a:r>
          </a:p>
        </p:txBody>
      </p:sp>
      <p:pic>
        <p:nvPicPr>
          <p:cNvPr id="7"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50564"/>
            <a:ext cx="1800225" cy="575945"/>
          </a:xfrm>
          <a:prstGeom prst="rect">
            <a:avLst/>
          </a:prstGeom>
          <a:noFill/>
        </p:spPr>
      </p:pic>
      <p:pic>
        <p:nvPicPr>
          <p:cNvPr id="8" name="Imagen 5" descr="logo chiquit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6016856"/>
            <a:ext cx="402972" cy="339601"/>
          </a:xfrm>
          <a:prstGeom prst="rect">
            <a:avLst/>
          </a:prstGeom>
          <a:noFill/>
          <a:ln>
            <a:noFill/>
          </a:ln>
        </p:spPr>
      </p:pic>
      <p:pic>
        <p:nvPicPr>
          <p:cNvPr id="9" name="25 Imagen" descr="Descripción: Logo">
            <a:extLst>
              <a:ext uri="{FF2B5EF4-FFF2-40B4-BE49-F238E27FC236}">
                <a16:creationId xmlns:a16="http://schemas.microsoft.com/office/drawing/2014/main" id="{F747121A-FBE7-4F06-B89D-544C5FBD5E91}"/>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7800960" y="305525"/>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21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1285" y="188640"/>
            <a:ext cx="8280920" cy="6463308"/>
          </a:xfrm>
          <a:prstGeom prst="rect">
            <a:avLst/>
          </a:prstGeom>
        </p:spPr>
        <p:txBody>
          <a:bodyPr wrap="square">
            <a:spAutoFit/>
          </a:bodyPr>
          <a:lstStyle/>
          <a:p>
            <a:endParaRPr lang="es-MX" b="1" dirty="0"/>
          </a:p>
          <a:p>
            <a:endParaRPr lang="es-MX" b="1" dirty="0"/>
          </a:p>
          <a:p>
            <a:endParaRPr lang="es-MX" b="1" dirty="0"/>
          </a:p>
          <a:p>
            <a:r>
              <a:rPr lang="es-MX" b="1" dirty="0"/>
              <a:t>Propósito de la unidad de aprendizaje  I</a:t>
            </a:r>
          </a:p>
          <a:p>
            <a:r>
              <a:rPr lang="es-MX" dirty="0"/>
              <a:t>Reflexionarán sobre el aporte de la danza y la expresión corporal en su vida, a partir de actividades vivenciales que fortalezcan sus competencias artísticas y culturales, para en consecuencia, reconocer y valorar la importancia de desarrollar actividades de este orden en la educación preescolar. </a:t>
            </a:r>
          </a:p>
          <a:p>
            <a:r>
              <a:rPr lang="es-MX" b="1" dirty="0"/>
              <a:t>Propósito de la unidad de aprendizaje  II</a:t>
            </a:r>
          </a:p>
          <a:p>
            <a:r>
              <a:rPr lang="es-MX" dirty="0"/>
              <a:t>Conocer y vivenciar algunos componentes de las expresiones dancísticas para identificar el aporte cultural, intelectual, físico y afectivo que enriquece el desarrollo integral de los niños y niñas de preescolar, con la finalidad de hacer propuestas en las aulas de preescolar, que los vinculen con el arte como una manifestación de todas las culturas. </a:t>
            </a:r>
          </a:p>
          <a:p>
            <a:r>
              <a:rPr lang="es-MX" dirty="0"/>
              <a:t> </a:t>
            </a:r>
            <a:r>
              <a:rPr lang="es-MX" b="1" dirty="0"/>
              <a:t>Propósito de la unidad de aprendizaje  III </a:t>
            </a:r>
          </a:p>
          <a:p>
            <a:r>
              <a:rPr lang="es-MX" dirty="0"/>
              <a:t>Desarrolla habilidades para la enseñanza de la expresión corporal y la danza, vinculando los aprendizajes desarrollados en las dos Unidades anteriores con los contenidos sobre la educación artística, en específico de la danza y la expresión corporal, del programa de estudio de educación preescolar y así, desarrollar la competencia artística y cultural en niños y niñas de preescolar.</a:t>
            </a:r>
            <a:endParaRPr lang="es-MX" b="1" dirty="0"/>
          </a:p>
          <a:p>
            <a:endParaRPr lang="es-MX" b="1" dirty="0"/>
          </a:p>
          <a:p>
            <a:endParaRPr lang="es-MX" b="1" dirty="0"/>
          </a:p>
          <a:p>
            <a:endParaRPr lang="es-MX" dirty="0"/>
          </a:p>
        </p:txBody>
      </p:sp>
      <p:pic>
        <p:nvPicPr>
          <p:cNvPr id="3"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57751"/>
            <a:ext cx="402972" cy="339601"/>
          </a:xfrm>
          <a:prstGeom prst="rect">
            <a:avLst/>
          </a:prstGeom>
          <a:noFill/>
          <a:ln>
            <a:noFill/>
          </a:ln>
        </p:spPr>
      </p:pic>
      <p:pic>
        <p:nvPicPr>
          <p:cNvPr id="4" name="Imagen 7"/>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323528" y="188641"/>
            <a:ext cx="2220977" cy="665920"/>
          </a:xfrm>
          <a:prstGeom prst="rect">
            <a:avLst/>
          </a:prstGeom>
          <a:noFill/>
        </p:spPr>
      </p:pic>
      <p:pic>
        <p:nvPicPr>
          <p:cNvPr id="5"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33628"/>
            <a:ext cx="1800225" cy="575945"/>
          </a:xfrm>
          <a:prstGeom prst="rect">
            <a:avLst/>
          </a:prstGeom>
          <a:noFill/>
        </p:spPr>
      </p:pic>
      <p:pic>
        <p:nvPicPr>
          <p:cNvPr id="7" name="Imagen 6"/>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sp>
        <p:nvSpPr>
          <p:cNvPr id="20" name="CuadroTexto 1"/>
          <p:cNvSpPr txBox="1">
            <a:spLocks noChangeArrowheads="1"/>
          </p:cNvSpPr>
          <p:nvPr/>
        </p:nvSpPr>
        <p:spPr bwMode="auto">
          <a:xfrm>
            <a:off x="785521" y="6200477"/>
            <a:ext cx="1758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1200" dirty="0"/>
              <a:t>V 20-21</a:t>
            </a:r>
          </a:p>
          <a:p>
            <a:r>
              <a:rPr lang="es-MX" sz="1200" dirty="0"/>
              <a:t>CGENAD-F-SAA-47</a:t>
            </a:r>
          </a:p>
        </p:txBody>
      </p:sp>
      <p:pic>
        <p:nvPicPr>
          <p:cNvPr id="8" name="25 Imagen" descr="Descripción: Logo">
            <a:extLst>
              <a:ext uri="{FF2B5EF4-FFF2-40B4-BE49-F238E27FC236}">
                <a16:creationId xmlns:a16="http://schemas.microsoft.com/office/drawing/2014/main" id="{3ACD2659-B54E-4E72-9A8E-11300737ABD8}"/>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7724035" y="237377"/>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38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44" y="6407705"/>
            <a:ext cx="402972" cy="339601"/>
          </a:xfrm>
          <a:prstGeom prst="rect">
            <a:avLst/>
          </a:prstGeom>
          <a:noFill/>
          <a:ln>
            <a:noFill/>
          </a:ln>
        </p:spPr>
      </p:pic>
      <p:sp>
        <p:nvSpPr>
          <p:cNvPr id="3" name="Rectángulo 2"/>
          <p:cNvSpPr/>
          <p:nvPr/>
        </p:nvSpPr>
        <p:spPr>
          <a:xfrm>
            <a:off x="611560" y="980728"/>
            <a:ext cx="8064896" cy="6401753"/>
          </a:xfrm>
          <a:prstGeom prst="rect">
            <a:avLst/>
          </a:prstGeom>
        </p:spPr>
        <p:txBody>
          <a:bodyPr wrap="square">
            <a:spAutoFit/>
          </a:bodyPr>
          <a:lstStyle/>
          <a:p>
            <a:pPr algn="just"/>
            <a:r>
              <a:rPr lang="es-MX" sz="2000" b="1" dirty="0"/>
              <a:t>Competencias del perfil de egreso a las que contribuye el curso </a:t>
            </a:r>
          </a:p>
          <a:p>
            <a:pPr algn="ctr"/>
            <a:r>
              <a:rPr lang="es-MX" b="1" dirty="0"/>
              <a:t>Competencias genéricas.</a:t>
            </a:r>
          </a:p>
          <a:p>
            <a:pPr algn="ctr"/>
            <a:endParaRPr lang="es-MX" dirty="0"/>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 Soluciona problemas y toma decisiones utilizando su pensamiento crítico y creativo. </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 Aprende de manera autónoma y muestra iniciativa para autorregularse y fortalecer su desarrollo personal. </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Colabora con diversos actores para generar proyectos innovadores de impacto social y educativo.</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 Utiliza las tecnologías de la información y la comunicación de manera crítica. </a:t>
            </a:r>
          </a:p>
          <a:p>
            <a:pPr marL="285750" indent="-285750" algn="just">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Aplica sus habilidades lingüísticas y comunicativas en diversos contextos.</a:t>
            </a:r>
          </a:p>
          <a:p>
            <a:pPr algn="just"/>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algn="just"/>
            <a:endParaRPr lang="es-MX" dirty="0"/>
          </a:p>
          <a:p>
            <a:pPr algn="just"/>
            <a:endParaRPr lang="es-MX" dirty="0"/>
          </a:p>
          <a:p>
            <a:pPr algn="just"/>
            <a:endParaRPr lang="es-MX" sz="400" dirty="0"/>
          </a:p>
          <a:p>
            <a:pPr algn="just"/>
            <a:endParaRPr lang="es-MX" sz="400" dirty="0"/>
          </a:p>
          <a:p>
            <a:pPr algn="just"/>
            <a:endParaRPr lang="es-MX" sz="400" dirty="0"/>
          </a:p>
          <a:p>
            <a:pPr algn="just"/>
            <a:r>
              <a:rPr lang="es-MX" dirty="0"/>
              <a:t>      </a:t>
            </a:r>
          </a:p>
        </p:txBody>
      </p:sp>
      <p:pic>
        <p:nvPicPr>
          <p:cNvPr id="7" name="Imagen 6"/>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8" name="Imagen 7"/>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1"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743895" y="296712"/>
            <a:ext cx="1800225" cy="575945"/>
          </a:xfrm>
          <a:prstGeom prst="rect">
            <a:avLst/>
          </a:prstGeom>
          <a:noFill/>
        </p:spPr>
      </p:pic>
      <p:pic>
        <p:nvPicPr>
          <p:cNvPr id="12" name="25 Imagen" descr="Descripción: Logo">
            <a:extLst>
              <a:ext uri="{FF2B5EF4-FFF2-40B4-BE49-F238E27FC236}">
                <a16:creationId xmlns:a16="http://schemas.microsoft.com/office/drawing/2014/main" id="{89D4BA30-96E9-436D-90CB-5E8CF54411DF}"/>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7724035" y="237377"/>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575CF277-F33C-4D5E-BD6D-BC013A03AD33}"/>
              </a:ext>
            </a:extLst>
          </p:cNvPr>
          <p:cNvSpPr/>
          <p:nvPr/>
        </p:nvSpPr>
        <p:spPr>
          <a:xfrm rot="10800000" flipV="1">
            <a:off x="1187624" y="6009937"/>
            <a:ext cx="1512168" cy="430887"/>
          </a:xfrm>
          <a:prstGeom prst="rect">
            <a:avLst/>
          </a:prstGeom>
        </p:spPr>
        <p:txBody>
          <a:bodyPr wrap="square">
            <a:spAutoFit/>
          </a:bodyPr>
          <a:lstStyle/>
          <a:p>
            <a:r>
              <a:rPr lang="es-MX" sz="1100" dirty="0"/>
              <a:t>V 20-21</a:t>
            </a:r>
          </a:p>
          <a:p>
            <a:r>
              <a:rPr lang="es-MX" sz="1100" dirty="0"/>
              <a:t>CGENAD-F-SAA-47</a:t>
            </a:r>
          </a:p>
        </p:txBody>
      </p:sp>
    </p:spTree>
    <p:extLst>
      <p:ext uri="{BB962C8B-B14F-4D97-AF65-F5344CB8AC3E}">
        <p14:creationId xmlns:p14="http://schemas.microsoft.com/office/powerpoint/2010/main" val="202035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B54B2-880D-4118-A362-A7D9BFB6DE64}"/>
              </a:ext>
            </a:extLst>
          </p:cNvPr>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755576" y="332656"/>
            <a:ext cx="1818005" cy="899795"/>
          </a:xfrm>
          <a:prstGeom prst="rect">
            <a:avLst/>
          </a:prstGeom>
          <a:noFill/>
        </p:spPr>
      </p:pic>
      <p:pic>
        <p:nvPicPr>
          <p:cNvPr id="3" name="Imagen 7">
            <a:extLst>
              <a:ext uri="{FF2B5EF4-FFF2-40B4-BE49-F238E27FC236}">
                <a16:creationId xmlns:a16="http://schemas.microsoft.com/office/drawing/2014/main" id="{EF539C29-DF73-4C02-ACB9-1E113174D0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43895" y="296712"/>
            <a:ext cx="1800225" cy="575945"/>
          </a:xfrm>
          <a:prstGeom prst="rect">
            <a:avLst/>
          </a:prstGeom>
          <a:noFill/>
        </p:spPr>
      </p:pic>
      <p:pic>
        <p:nvPicPr>
          <p:cNvPr id="4" name="25 Imagen" descr="Descripción: Logo">
            <a:extLst>
              <a:ext uri="{FF2B5EF4-FFF2-40B4-BE49-F238E27FC236}">
                <a16:creationId xmlns:a16="http://schemas.microsoft.com/office/drawing/2014/main" id="{CACE1910-F6D8-46C2-8335-417BF3C72120}"/>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832164" y="419651"/>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D8A2A532-2CAD-4BAF-9442-0BD4164D1965}"/>
              </a:ext>
            </a:extLst>
          </p:cNvPr>
          <p:cNvPicPr/>
          <p:nvPr/>
        </p:nvPicPr>
        <p:blipFill rotWithShape="1">
          <a:blip r:embed="rId5">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8810AD89-9123-4251-883F-039B7FAA70D6}"/>
              </a:ext>
            </a:extLst>
          </p:cNvPr>
          <p:cNvSpPr/>
          <p:nvPr/>
        </p:nvSpPr>
        <p:spPr>
          <a:xfrm>
            <a:off x="1115616" y="1232451"/>
            <a:ext cx="7632848" cy="5539978"/>
          </a:xfrm>
          <a:prstGeom prst="rect">
            <a:avLst/>
          </a:prstGeom>
        </p:spPr>
        <p:txBody>
          <a:bodyPr wrap="square">
            <a:spAutoFit/>
          </a:bodyPr>
          <a:lstStyle/>
          <a:p>
            <a:pPr algn="ctr"/>
            <a:r>
              <a:rPr lang="es-MX" sz="2000" dirty="0">
                <a:latin typeface="Arial" panose="020B0604020202020204" pitchFamily="34" charset="0"/>
                <a:cs typeface="Arial" panose="020B0604020202020204" pitchFamily="34" charset="0"/>
              </a:rPr>
              <a:t>Competencias profesionales</a:t>
            </a:r>
          </a:p>
          <a:p>
            <a:pPr algn="ctr"/>
            <a:endParaRPr lang="es-MX"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dirty="0"/>
              <a:t>. Detecta los procesos de aprendizaje de sus alumnos para favorecer su desarrollo cognitivo y socioemocional.</a:t>
            </a:r>
          </a:p>
          <a:p>
            <a:pPr marL="342900" indent="-342900">
              <a:buFont typeface="Arial" panose="020B0604020202020204" pitchFamily="34" charset="0"/>
              <a:buChar char="•"/>
            </a:pPr>
            <a:r>
              <a:rPr lang="es-MX" dirty="0"/>
              <a:t>Aplica el plan y programas de estudio para alcanzar los propósitos educativos y contribuir al pleno desenvolvimiento de las capacidades de sus alumnos</a:t>
            </a:r>
          </a:p>
          <a:p>
            <a:pPr marL="342900" indent="-342900">
              <a:buFont typeface="Arial" panose="020B0604020202020204" pitchFamily="34" charset="0"/>
              <a:buChar char="•"/>
            </a:pPr>
            <a:r>
              <a:rPr lang="es-MX" dirty="0"/>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342900" indent="-342900">
              <a:buFont typeface="Arial" panose="020B0604020202020204" pitchFamily="34" charset="0"/>
              <a:buChar char="•"/>
            </a:pPr>
            <a:r>
              <a:rPr lang="es-MX" dirty="0"/>
              <a:t>Emplea la evaluación para intervenir en los diferentes ámbitos y momentos de la tarea educativa para mejorar los aprendizajes de sus alumnos</a:t>
            </a:r>
          </a:p>
          <a:p>
            <a:pPr marL="342900" indent="-342900">
              <a:buFont typeface="Arial" panose="020B0604020202020204" pitchFamily="34" charset="0"/>
              <a:buChar char="•"/>
            </a:pPr>
            <a:r>
              <a:rPr lang="es-MX" dirty="0"/>
              <a:t>Integra recursos de la investigación educativa para enriquecer su práctica profesional, expresando su interés por el conocimiento, la ciencia y la mejora de la educación.</a:t>
            </a:r>
          </a:p>
          <a:p>
            <a:pPr marL="342900" indent="-34290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r>
              <a:rPr lang="es-MX" sz="1100" dirty="0"/>
              <a:t>V 20-21</a:t>
            </a:r>
          </a:p>
          <a:p>
            <a:r>
              <a:rPr lang="es-MX" sz="1100" dirty="0"/>
              <a:t>CGENAD-F-SAA-47</a:t>
            </a:r>
          </a:p>
          <a:p>
            <a:endParaRPr lang="es-MX" sz="2000" dirty="0">
              <a:latin typeface="Arial" panose="020B0604020202020204" pitchFamily="34" charset="0"/>
              <a:cs typeface="Arial" panose="020B0604020202020204" pitchFamily="34" charset="0"/>
            </a:endParaRPr>
          </a:p>
        </p:txBody>
      </p:sp>
      <p:pic>
        <p:nvPicPr>
          <p:cNvPr id="7" name="Imagen 5" descr="logo chiquito">
            <a:extLst>
              <a:ext uri="{FF2B5EF4-FFF2-40B4-BE49-F238E27FC236}">
                <a16:creationId xmlns:a16="http://schemas.microsoft.com/office/drawing/2014/main" id="{1C6F7917-1449-42EB-B856-83B031556EC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090" y="5936912"/>
            <a:ext cx="402972" cy="339601"/>
          </a:xfrm>
          <a:prstGeom prst="rect">
            <a:avLst/>
          </a:prstGeom>
          <a:noFill/>
          <a:ln>
            <a:noFill/>
          </a:ln>
        </p:spPr>
      </p:pic>
    </p:spTree>
    <p:extLst>
      <p:ext uri="{BB962C8B-B14F-4D97-AF65-F5344CB8AC3E}">
        <p14:creationId xmlns:p14="http://schemas.microsoft.com/office/powerpoint/2010/main" val="82363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71601" y="5980670"/>
            <a:ext cx="1812290" cy="707886"/>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r>
              <a:rPr lang="es-ES_tradnl" sz="1000" dirty="0">
                <a:solidFill>
                  <a:prstClr val="white"/>
                </a:solidFill>
                <a:latin typeface="News Gothic MT" charset="0"/>
                <a:ea typeface="ヒラギノ角ゴ Pro W3" pitchFamily="123" charset="-128"/>
              </a:rPr>
              <a:t>V</a:t>
            </a:r>
            <a:r>
              <a:rPr lang="es-MX" sz="1000" dirty="0"/>
              <a:t>V 20-21</a:t>
            </a:r>
          </a:p>
          <a:p>
            <a:r>
              <a:rPr lang="es-MX" sz="1000" dirty="0"/>
              <a:t>CGENAD-F-SAA-47</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308" y="6211527"/>
            <a:ext cx="402972" cy="339601"/>
          </a:xfrm>
          <a:prstGeom prst="rect">
            <a:avLst/>
          </a:prstGeom>
          <a:noFill/>
          <a:ln>
            <a:noFill/>
          </a:ln>
        </p:spPr>
      </p:pic>
      <p:sp>
        <p:nvSpPr>
          <p:cNvPr id="2" name="Rectángulo 1"/>
          <p:cNvSpPr/>
          <p:nvPr/>
        </p:nvSpPr>
        <p:spPr>
          <a:xfrm>
            <a:off x="971601" y="626179"/>
            <a:ext cx="7585372" cy="4893647"/>
          </a:xfrm>
          <a:prstGeom prst="rect">
            <a:avLst/>
          </a:prstGeom>
        </p:spPr>
        <p:txBody>
          <a:bodyPr wrap="square">
            <a:spAutoFit/>
          </a:bodyPr>
          <a:lstStyle/>
          <a:p>
            <a:pPr lvl="0" algn="ctr"/>
            <a:endParaRPr lang="es-MX" sz="2400" b="1" dirty="0">
              <a:latin typeface="Arial" panose="020B0604020202020204" pitchFamily="34" charset="0"/>
              <a:ea typeface="Calibri" panose="020F0502020204030204" pitchFamily="34" charset="0"/>
            </a:endParaRPr>
          </a:p>
          <a:p>
            <a:pPr lvl="0" algn="ctr"/>
            <a:r>
              <a:rPr lang="es-MX" sz="2400" b="1" dirty="0">
                <a:latin typeface="Arial" panose="020B0604020202020204" pitchFamily="34" charset="0"/>
                <a:ea typeface="Calibri" panose="020F0502020204030204" pitchFamily="34" charset="0"/>
              </a:rPr>
              <a:t>Competencias del Curso Unidad I</a:t>
            </a:r>
          </a:p>
          <a:p>
            <a:pPr lvl="0" algn="ctr"/>
            <a:r>
              <a:rPr lang="es-MX" sz="2400" dirty="0"/>
              <a:t>La importancia de la</a:t>
            </a:r>
          </a:p>
          <a:p>
            <a:pPr lvl="0" algn="ctr"/>
            <a:r>
              <a:rPr lang="es-MX" sz="2400" dirty="0"/>
              <a:t> Danza en la educación preescolar</a:t>
            </a:r>
          </a:p>
          <a:p>
            <a:pPr marL="342900" lvl="0" indent="-342900">
              <a:buFont typeface="Arial" panose="020B0604020202020204" pitchFamily="34" charset="0"/>
              <a:buChar char="•"/>
            </a:pPr>
            <a:r>
              <a:rPr lang="es-MX" dirty="0"/>
              <a:t>Detecta los procesos de aprendizaje de sus alumnos para favorecer su desarrollo cognitivo y socioemocional. </a:t>
            </a:r>
          </a:p>
          <a:p>
            <a:pPr marL="342900" lvl="0" indent="-342900">
              <a:buFont typeface="Arial" panose="020B0604020202020204" pitchFamily="34" charset="0"/>
              <a:buChar char="•"/>
            </a:pPr>
            <a:r>
              <a:rPr lang="es-MX" dirty="0"/>
              <a:t>Establece relaciones entre los principios, conceptos disciplinarios y contenidos del plan y programas de estudio en función del logro de aprendizaje de sus alumnos, asegurando la coherencia y continuidad entre los distintos grados y niveles educativos.</a:t>
            </a:r>
          </a:p>
          <a:p>
            <a:pPr marL="342900" lvl="0" indent="-342900">
              <a:buFont typeface="Arial" panose="020B0604020202020204" pitchFamily="34" charset="0"/>
              <a:buChar char="•"/>
            </a:pPr>
            <a:r>
              <a:rPr lang="es-MX" dirty="0"/>
              <a:t>Integra recursos de la investigación educativa para enriquecer su práctica profesional, expresando su interés por el conocimiento, la ciencia y la mejora de la educación.  Emplea los medios tecnológicos y las fuentes de información científica disponibles para mantenerse actualizado respecto a los diversos campos de conocimiento que intervienen en su trabajo docente.</a:t>
            </a:r>
            <a:endParaRPr lang="es-MX" dirty="0">
              <a:latin typeface="Calibri"/>
            </a:endParaRPr>
          </a:p>
        </p:txBody>
      </p:sp>
      <p:sp>
        <p:nvSpPr>
          <p:cNvPr id="3" name="Rectángulo 2"/>
          <p:cNvSpPr/>
          <p:nvPr/>
        </p:nvSpPr>
        <p:spPr>
          <a:xfrm>
            <a:off x="467544" y="1484784"/>
            <a:ext cx="8316416" cy="369332"/>
          </a:xfrm>
          <a:prstGeom prst="rect">
            <a:avLst/>
          </a:prstGeom>
        </p:spPr>
        <p:txBody>
          <a:bodyPr wrap="square">
            <a:spAutoFit/>
          </a:bodyPr>
          <a:lstStyle/>
          <a:p>
            <a:pPr algn="just"/>
            <a:endParaRPr lang="es-MX" dirty="0"/>
          </a:p>
        </p:txBody>
      </p:sp>
      <p:pic>
        <p:nvPicPr>
          <p:cNvPr id="7" name="Imagen 6"/>
          <p:cNvPicPr/>
          <p:nvPr/>
        </p:nvPicPr>
        <p:blipFill rotWithShape="1">
          <a:blip r:embed="rId3">
            <a:extLst>
              <a:ext uri="{28A0092B-C50C-407E-A947-70E740481C1C}">
                <a14:useLocalDpi xmlns:a14="http://schemas.microsoft.com/office/drawing/2010/main" val="0"/>
              </a:ext>
            </a:extLst>
          </a:blip>
          <a:srcRect l="65639" t="87997" r="6058" b="3998"/>
          <a:stretch/>
        </p:blipFill>
        <p:spPr bwMode="auto">
          <a:xfrm>
            <a:off x="7067060" y="6106713"/>
            <a:ext cx="1812290" cy="485775"/>
          </a:xfrm>
          <a:prstGeom prst="rect">
            <a:avLst/>
          </a:prstGeom>
          <a:ln>
            <a:noFill/>
          </a:ln>
          <a:extLst>
            <a:ext uri="{53640926-AAD7-44D8-BBD7-CCE9431645EC}">
              <a14:shadowObscured xmlns:a14="http://schemas.microsoft.com/office/drawing/2010/main"/>
            </a:ext>
          </a:extLst>
        </p:spPr>
      </p:pic>
      <p:pic>
        <p:nvPicPr>
          <p:cNvPr id="8" name="Imagen 7"/>
          <p:cNvPicPr/>
          <p:nvPr/>
        </p:nvPicPr>
        <p:blipFill>
          <a:blip r:embed="rId4"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1"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4099002" y="368839"/>
            <a:ext cx="1800225" cy="575945"/>
          </a:xfrm>
          <a:prstGeom prst="rect">
            <a:avLst/>
          </a:prstGeom>
          <a:noFill/>
        </p:spPr>
      </p:pic>
      <p:pic>
        <p:nvPicPr>
          <p:cNvPr id="12" name="25 Imagen" descr="Descripción: Logo">
            <a:extLst>
              <a:ext uri="{FF2B5EF4-FFF2-40B4-BE49-F238E27FC236}">
                <a16:creationId xmlns:a16="http://schemas.microsoft.com/office/drawing/2014/main" id="{2791B47A-E599-4DCD-B30B-DE117B302F64}"/>
              </a:ext>
            </a:extLst>
          </p:cNvPr>
          <p:cNvPicPr/>
          <p:nvPr/>
        </p:nvPicPr>
        <p:blipFill>
          <a:blip r:embed="rId6">
            <a:extLst>
              <a:ext uri="{28A0092B-C50C-407E-A947-70E740481C1C}">
                <a14:useLocalDpi xmlns:a14="http://schemas.microsoft.com/office/drawing/2010/main" val="0"/>
              </a:ext>
            </a:extLst>
          </a:blip>
          <a:srcRect r="65378"/>
          <a:stretch>
            <a:fillRect/>
          </a:stretch>
        </p:blipFill>
        <p:spPr bwMode="auto">
          <a:xfrm>
            <a:off x="8000713" y="18864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255278"/>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2700</Words>
  <Application>Microsoft Office PowerPoint</Application>
  <PresentationFormat>Presentación en pantalla (4:3)</PresentationFormat>
  <Paragraphs>375</Paragraphs>
  <Slides>28</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Calibri Light</vt:lpstr>
      <vt:lpstr>News Gothic MT</vt:lpstr>
      <vt:lpstr>Swis721 Cn BT</vt:lpstr>
      <vt:lpstr>Times New Roman</vt:lpstr>
      <vt:lpstr>Wingdings</vt:lpstr>
      <vt:lpstr>Office Theme</vt:lpstr>
      <vt:lpstr>Presentación de PowerPoint</vt:lpstr>
      <vt:lpstr>Presentación de PowerPoint</vt:lpstr>
      <vt:lpstr>Presentación de PowerPoint</vt:lpstr>
      <vt:lpstr>Presentación de PowerPoint</vt:lpstr>
      <vt:lpstr>Propósitos  </vt:lpstr>
      <vt:lpstr>Presentación de PowerPoint</vt:lpstr>
      <vt:lpstr>Presentación de PowerPoint</vt:lpstr>
      <vt:lpstr>Presentación de PowerPoint</vt:lpstr>
      <vt:lpstr>Presentación de PowerPoint</vt:lpstr>
      <vt:lpstr>   Competencias del Curso Unidad II La práctica de la danza como parte del desarrollo cultural, cognitivo, emocional y físico en los niños y niñas de preescolar </vt:lpstr>
      <vt:lpstr> Competencias del curso  Unidad de aprendizaje III Planeación de actividades de expresión corporal y danza desde el enfoque intercultural.</vt:lpstr>
      <vt:lpstr>Presentación de PowerPoint</vt:lpstr>
      <vt:lpstr>Presentación de PowerPoint</vt:lpstr>
      <vt:lpstr>Presentación de PowerPoint</vt:lpstr>
      <vt:lpstr>Presentación de PowerPoint</vt:lpstr>
      <vt:lpstr>Presentación de PowerPoint</vt:lpstr>
      <vt:lpstr>REGLAMENTO Y ACUERDOS INTERNOS</vt:lpstr>
      <vt:lpstr>Presentación de PowerPoint</vt:lpstr>
      <vt:lpstr>Presentación de PowerPoint</vt:lpstr>
      <vt:lpstr> Políticas y Normatividad   </vt:lpstr>
      <vt:lpstr>Presentación de PowerPoint</vt:lpstr>
      <vt:lpstr>Presentación de PowerPoint</vt:lpstr>
      <vt:lpstr>CRITERIOS DE EVALUACIÓN</vt:lpstr>
      <vt:lpstr> Evaluación Global</vt:lpstr>
      <vt:lpstr>Presentación de PowerPoint</vt:lpstr>
      <vt:lpstr>Presentación de PowerPoint</vt:lpstr>
      <vt:lpstr>Presentación de PowerPoint</vt:lpstr>
      <vt:lpstr>Por una Educación Normal de Calidad con Responsabilidad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yikie laguna</dc:creator>
  <cp:lastModifiedBy>yikie laguna</cp:lastModifiedBy>
  <cp:revision>25</cp:revision>
  <dcterms:created xsi:type="dcterms:W3CDTF">2020-09-13T19:11:58Z</dcterms:created>
  <dcterms:modified xsi:type="dcterms:W3CDTF">2020-09-28T17:03:11Z</dcterms:modified>
</cp:coreProperties>
</file>