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70" r:id="rId2"/>
    <p:sldId id="293" r:id="rId3"/>
    <p:sldId id="290" r:id="rId4"/>
    <p:sldId id="279" r:id="rId5"/>
    <p:sldId id="266" r:id="rId6"/>
    <p:sldId id="291" r:id="rId7"/>
    <p:sldId id="292" r:id="rId8"/>
    <p:sldId id="294" r:id="rId9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0099"/>
    <a:srgbClr val="0033CC"/>
    <a:srgbClr val="FF3399"/>
    <a:srgbClr val="00FF00"/>
    <a:srgbClr val="66FF33"/>
    <a:srgbClr val="99FF33"/>
    <a:srgbClr val="99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D044A-E59A-47C7-B6C7-6B53CC517E14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0DB6-606A-4771-9CC3-A430AF32938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ado de imagen para laptop cartoon">
            <a:extLst>
              <a:ext uri="{FF2B5EF4-FFF2-40B4-BE49-F238E27FC236}">
                <a16:creationId xmlns="" xmlns:a16="http://schemas.microsoft.com/office/drawing/2014/main" id="{7CF71E05-F10F-4DF1-8F01-8C9D6BCCE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t="3568" r="-279" b="13976"/>
          <a:stretch/>
        </p:blipFill>
        <p:spPr bwMode="auto">
          <a:xfrm>
            <a:off x="2347784" y="2375517"/>
            <a:ext cx="1864176" cy="12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51E3A216-0A00-4BA5-9BE0-0AD7F47664B4}"/>
              </a:ext>
            </a:extLst>
          </p:cNvPr>
          <p:cNvSpPr txBox="1"/>
          <p:nvPr/>
        </p:nvSpPr>
        <p:spPr>
          <a:xfrm>
            <a:off x="323528" y="1880514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What´s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000" b="1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laptop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laptop</a:t>
            </a:r>
            <a:endParaRPr lang="es-MX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627784" y="4994721"/>
            <a:ext cx="1800200" cy="1746647"/>
            <a:chOff x="2987824" y="3861048"/>
            <a:chExt cx="3050871" cy="2232248"/>
          </a:xfrm>
        </p:grpSpPr>
        <p:pic>
          <p:nvPicPr>
            <p:cNvPr id="9" name="Picture 6" descr="Resultado de imagen para laptop cartoon">
              <a:extLst>
                <a:ext uri="{FF2B5EF4-FFF2-40B4-BE49-F238E27FC236}">
                  <a16:creationId xmlns="" xmlns:a16="http://schemas.microsoft.com/office/drawing/2014/main" id="{89454886-31CF-4D49-B167-13488CBBC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8" t="3568" r="-279" b="13976"/>
            <a:stretch/>
          </p:blipFill>
          <p:spPr bwMode="auto">
            <a:xfrm>
              <a:off x="2987824" y="3861048"/>
              <a:ext cx="2114767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esultado de imagen para laptop cartoon">
              <a:extLst>
                <a:ext uri="{FF2B5EF4-FFF2-40B4-BE49-F238E27FC236}">
                  <a16:creationId xmlns="" xmlns:a16="http://schemas.microsoft.com/office/drawing/2014/main" id="{CC5247F4-3056-41C2-801B-89295D9AF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8" t="3568" r="-279" b="13976"/>
            <a:stretch/>
          </p:blipFill>
          <p:spPr bwMode="auto">
            <a:xfrm>
              <a:off x="3923928" y="4653136"/>
              <a:ext cx="2114767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F45265B-247D-459E-9CD0-6BB2B40B3A7F}"/>
              </a:ext>
            </a:extLst>
          </p:cNvPr>
          <p:cNvSpPr txBox="1"/>
          <p:nvPr/>
        </p:nvSpPr>
        <p:spPr>
          <a:xfrm>
            <a:off x="323528" y="4850705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s-MX" b="1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0" y="4077072"/>
            <a:ext cx="91439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2" descr="Imagen relacionada">
            <a:extLst>
              <a:ext uri="{FF2B5EF4-FFF2-40B4-BE49-F238E27FC236}">
                <a16:creationId xmlns="" xmlns:a16="http://schemas.microsoft.com/office/drawing/2014/main" id="{BF5DE904-6897-4499-A0BD-02596F40C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0175" r="18421" b="9825"/>
          <a:stretch/>
        </p:blipFill>
        <p:spPr bwMode="auto">
          <a:xfrm rot="5232020">
            <a:off x="6886277" y="1955222"/>
            <a:ext cx="1666840" cy="21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51E3A216-0A00-4BA5-9BE0-0AD7F47664B4}"/>
              </a:ext>
            </a:extLst>
          </p:cNvPr>
          <p:cNvSpPr txBox="1"/>
          <p:nvPr/>
        </p:nvSpPr>
        <p:spPr>
          <a:xfrm>
            <a:off x="4860032" y="1909237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What´s</a:t>
            </a:r>
            <a:r>
              <a:rPr lang="es-MX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b="1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endParaRPr lang="es-MX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endParaRPr lang="es-MX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2" descr="Imagen relacionada">
            <a:extLst>
              <a:ext uri="{FF2B5EF4-FFF2-40B4-BE49-F238E27FC236}">
                <a16:creationId xmlns="" xmlns:a16="http://schemas.microsoft.com/office/drawing/2014/main" id="{BF5DE904-6897-4499-A0BD-02596F40C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0175" r="18421" b="9825"/>
          <a:stretch/>
        </p:blipFill>
        <p:spPr bwMode="auto">
          <a:xfrm rot="5232020">
            <a:off x="7234018" y="5244972"/>
            <a:ext cx="1382474" cy="18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Imagen relacionada">
            <a:extLst>
              <a:ext uri="{FF2B5EF4-FFF2-40B4-BE49-F238E27FC236}">
                <a16:creationId xmlns="" xmlns:a16="http://schemas.microsoft.com/office/drawing/2014/main" id="{BF5DE904-6897-4499-A0BD-02596F40C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0175" r="18421" b="9825"/>
          <a:stretch/>
        </p:blipFill>
        <p:spPr bwMode="auto">
          <a:xfrm rot="5232020">
            <a:off x="7123459" y="4844153"/>
            <a:ext cx="1382474" cy="18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F45265B-247D-459E-9CD0-6BB2B40B3A7F}"/>
              </a:ext>
            </a:extLst>
          </p:cNvPr>
          <p:cNvSpPr txBox="1"/>
          <p:nvPr/>
        </p:nvSpPr>
        <p:spPr>
          <a:xfrm>
            <a:off x="4788024" y="4922713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umbrellas</a:t>
            </a:r>
            <a:endParaRPr lang="es-MX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umbrellas</a:t>
            </a:r>
            <a:endParaRPr lang="es-MX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496" y="548680"/>
            <a:ext cx="8716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are demonstratives, </a:t>
            </a:r>
            <a:r>
              <a:rPr lang="en-US" sz="1400" dirty="0" smtClean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nouns that are near in space and time</a:t>
            </a:r>
            <a:r>
              <a:rPr lang="en-US" sz="1050" dirty="0" smtClean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050" dirty="0" err="1" smtClean="0">
                <a:solidFill>
                  <a:srgbClr val="009900"/>
                </a:solidFill>
                <a:latin typeface="inherit"/>
              </a:rPr>
              <a:t>This</a:t>
            </a:r>
            <a:r>
              <a:rPr lang="es-ES" sz="1050" dirty="0" smtClean="0">
                <a:solidFill>
                  <a:srgbClr val="222222"/>
                </a:solidFill>
                <a:latin typeface="inherit"/>
              </a:rPr>
              <a:t> and </a:t>
            </a:r>
            <a:r>
              <a:rPr lang="es-ES" sz="1050" dirty="0" err="1" smtClean="0">
                <a:solidFill>
                  <a:srgbClr val="009900"/>
                </a:solidFill>
                <a:latin typeface="inherit"/>
              </a:rPr>
              <a:t>These</a:t>
            </a:r>
            <a:r>
              <a:rPr lang="es-ES" sz="1050" dirty="0" smtClean="0">
                <a:solidFill>
                  <a:srgbClr val="009900"/>
                </a:solidFill>
                <a:latin typeface="inherit"/>
              </a:rPr>
              <a:t> </a:t>
            </a:r>
            <a:r>
              <a:rPr lang="es-ES" sz="1050" dirty="0" smtClean="0">
                <a:solidFill>
                  <a:srgbClr val="222222"/>
                </a:solidFill>
                <a:latin typeface="inherit"/>
              </a:rPr>
              <a:t>son </a:t>
            </a:r>
            <a:r>
              <a:rPr lang="es-ES" sz="1050" dirty="0">
                <a:solidFill>
                  <a:srgbClr val="222222"/>
                </a:solidFill>
                <a:latin typeface="inherit"/>
              </a:rPr>
              <a:t>demostrativos, se refieren a sustantivos cercanos en el espacio y el tiempo</a:t>
            </a:r>
            <a:endParaRPr lang="en-US" sz="1050" dirty="0" smtClean="0">
              <a:solidFill>
                <a:srgbClr val="2F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-16346" y="1052736"/>
            <a:ext cx="91439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156835" y="4086200"/>
            <a:ext cx="3323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refers to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 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 </a:t>
            </a:r>
            <a:endParaRPr lang="es-MX" sz="1400" dirty="0"/>
          </a:p>
        </p:txBody>
      </p:sp>
      <p:sp>
        <p:nvSpPr>
          <p:cNvPr id="20" name="Rectángulo 19"/>
          <p:cNvSpPr/>
          <p:nvPr/>
        </p:nvSpPr>
        <p:spPr>
          <a:xfrm>
            <a:off x="89863" y="1196752"/>
            <a:ext cx="3406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4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used with 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3528" y="2276872"/>
            <a:ext cx="102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 esto?</a:t>
            </a:r>
            <a:endParaRPr lang="es-MX" sz="11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87778" y="2678723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es una laptop</a:t>
            </a:r>
            <a:endParaRPr lang="es-MX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94291" y="3110771"/>
            <a:ext cx="997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1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una laptop</a:t>
            </a:r>
            <a:endParaRPr lang="es-MX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82215" y="5212794"/>
            <a:ext cx="11705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son estas?</a:t>
            </a:r>
            <a:endParaRPr lang="es-MX" sz="11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94291" y="5619107"/>
            <a:ext cx="12971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es-MX" sz="11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laptops</a:t>
            </a:r>
            <a:endParaRPr lang="es-MX" sz="11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83568" y="6021288"/>
            <a:ext cx="930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1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laptops</a:t>
            </a:r>
            <a:endParaRPr lang="es-MX" sz="11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1661" t="19610" r="9500" b="29120"/>
          <a:stretch/>
        </p:blipFill>
        <p:spPr>
          <a:xfrm>
            <a:off x="251520" y="1268760"/>
            <a:ext cx="8746891" cy="48965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1661" t="12560" r="9500" b="81106"/>
          <a:stretch/>
        </p:blipFill>
        <p:spPr>
          <a:xfrm>
            <a:off x="-36512" y="-27384"/>
            <a:ext cx="9180512" cy="711697"/>
          </a:xfrm>
          <a:prstGeom prst="rect">
            <a:avLst/>
          </a:prstGeom>
        </p:spPr>
      </p:pic>
      <p:pic>
        <p:nvPicPr>
          <p:cNvPr id="4" name="IC5_L0_Unit 02 Pg 011 Ex 07 Convers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718790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5050" y="6330806"/>
            <a:ext cx="5408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statemens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2074" y="125946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es-MX" dirty="0"/>
          </a:p>
        </p:txBody>
      </p:sp>
      <p:sp>
        <p:nvSpPr>
          <p:cNvPr id="8" name="Elipse 7"/>
          <p:cNvSpPr/>
          <p:nvPr/>
        </p:nvSpPr>
        <p:spPr>
          <a:xfrm>
            <a:off x="2483768" y="1772816"/>
            <a:ext cx="1368152" cy="43204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/>
        </p:nvSpPr>
        <p:spPr>
          <a:xfrm>
            <a:off x="6156176" y="6471393"/>
            <a:ext cx="1035532" cy="3516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51520" y="6551766"/>
            <a:ext cx="5990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 las expresiones o preguntas que lleven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(singular) en rojo o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(plural) en verde</a:t>
            </a: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240637" y="645371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singular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452320" y="6444044"/>
            <a:ext cx="72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plural</a:t>
            </a:r>
            <a:endParaRPr lang="es-MX" dirty="0"/>
          </a:p>
        </p:txBody>
      </p:sp>
      <p:sp>
        <p:nvSpPr>
          <p:cNvPr id="13" name="Elipse 12"/>
          <p:cNvSpPr/>
          <p:nvPr/>
        </p:nvSpPr>
        <p:spPr>
          <a:xfrm>
            <a:off x="7280884" y="6444044"/>
            <a:ext cx="1035532" cy="351657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08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79512" y="548680"/>
            <a:ext cx="8723856" cy="6309320"/>
            <a:chOff x="179512" y="0"/>
            <a:chExt cx="8723856" cy="6858000"/>
          </a:xfrm>
        </p:grpSpPr>
        <p:pic>
          <p:nvPicPr>
            <p:cNvPr id="2" name="Imagen 1">
              <a:extLst>
                <a:ext uri="{FF2B5EF4-FFF2-40B4-BE49-F238E27FC236}">
                  <a16:creationId xmlns="" xmlns:a16="http://schemas.microsoft.com/office/drawing/2014/main" id="{0DEDB0C6-A4FA-417D-A6F1-5E49FE779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754" t="16945" r="28341" b="32432"/>
            <a:stretch/>
          </p:blipFill>
          <p:spPr>
            <a:xfrm>
              <a:off x="179512" y="0"/>
              <a:ext cx="8723856" cy="3933056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="" xmlns:a16="http://schemas.microsoft.com/office/drawing/2014/main" id="{ED41F65A-B513-4364-8AB8-6952648BB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54" t="32870" r="27135" b="33015"/>
            <a:stretch/>
          </p:blipFill>
          <p:spPr>
            <a:xfrm>
              <a:off x="179512" y="3861048"/>
              <a:ext cx="8723856" cy="2961386"/>
            </a:xfrm>
            <a:prstGeom prst="rect">
              <a:avLst/>
            </a:prstGeom>
          </p:spPr>
        </p:pic>
        <p:pic>
          <p:nvPicPr>
            <p:cNvPr id="6" name="Picture 22" descr="Imagen relacionada">
              <a:extLst>
                <a:ext uri="{FF2B5EF4-FFF2-40B4-BE49-F238E27FC236}">
                  <a16:creationId xmlns="" xmlns:a16="http://schemas.microsoft.com/office/drawing/2014/main" id="{BF5DE904-6897-4499-A0BD-02596F40C7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6" t="10175" r="18421" b="9825"/>
            <a:stretch/>
          </p:blipFill>
          <p:spPr bwMode="auto">
            <a:xfrm rot="5232020">
              <a:off x="6922305" y="2264244"/>
              <a:ext cx="1666840" cy="218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n relacionada">
              <a:extLst>
                <a:ext uri="{FF2B5EF4-FFF2-40B4-BE49-F238E27FC236}">
                  <a16:creationId xmlns="" xmlns:a16="http://schemas.microsoft.com/office/drawing/2014/main" id="{CC8ACE11-8002-4742-8B37-42D21FCCD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772058" y="5721838"/>
              <a:ext cx="1224136" cy="104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Resultado de imagen para laptop cartoon">
              <a:extLst>
                <a:ext uri="{FF2B5EF4-FFF2-40B4-BE49-F238E27FC236}">
                  <a16:creationId xmlns="" xmlns:a16="http://schemas.microsoft.com/office/drawing/2014/main" id="{FB80824E-B591-4C8C-B79B-FEDE5D1690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8" t="3568" r="-279" b="13976"/>
            <a:stretch/>
          </p:blipFill>
          <p:spPr bwMode="auto">
            <a:xfrm>
              <a:off x="6732240" y="1052736"/>
              <a:ext cx="1584176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Imagen relacionada">
              <a:extLst>
                <a:ext uri="{FF2B5EF4-FFF2-40B4-BE49-F238E27FC236}">
                  <a16:creationId xmlns="" xmlns:a16="http://schemas.microsoft.com/office/drawing/2014/main" id="{DF27AE0E-05AF-4700-A5D1-B72081324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005064"/>
              <a:ext cx="1729191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Resultado de imagen para tablet cartoon">
              <a:extLst>
                <a:ext uri="{FF2B5EF4-FFF2-40B4-BE49-F238E27FC236}">
                  <a16:creationId xmlns="" xmlns:a16="http://schemas.microsoft.com/office/drawing/2014/main" id="{9C952AF3-B39C-47DE-A531-058C9392D8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8" b="7368"/>
            <a:stretch/>
          </p:blipFill>
          <p:spPr bwMode="auto">
            <a:xfrm>
              <a:off x="4427984" y="1556792"/>
              <a:ext cx="648072" cy="86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Resultado de imagen para tablet cartoon">
              <a:extLst>
                <a:ext uri="{FF2B5EF4-FFF2-40B4-BE49-F238E27FC236}">
                  <a16:creationId xmlns="" xmlns:a16="http://schemas.microsoft.com/office/drawing/2014/main" id="{B981DFA2-D2BB-4351-A98B-1A066F7970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8" b="7368"/>
            <a:stretch/>
          </p:blipFill>
          <p:spPr bwMode="auto">
            <a:xfrm>
              <a:off x="5148064" y="1700808"/>
              <a:ext cx="648072" cy="86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Imagen relacionada">
              <a:extLst>
                <a:ext uri="{FF2B5EF4-FFF2-40B4-BE49-F238E27FC236}">
                  <a16:creationId xmlns="" xmlns:a16="http://schemas.microsoft.com/office/drawing/2014/main" id="{67BEC170-ADE0-4527-8A2B-00A4D8A7F7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2" t="5966" r="15543" b="10992"/>
            <a:stretch/>
          </p:blipFill>
          <p:spPr bwMode="auto">
            <a:xfrm>
              <a:off x="6732240" y="4653136"/>
              <a:ext cx="2044642" cy="1996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Imagen relacionada">
              <a:extLst>
                <a:ext uri="{FF2B5EF4-FFF2-40B4-BE49-F238E27FC236}">
                  <a16:creationId xmlns="" xmlns:a16="http://schemas.microsoft.com/office/drawing/2014/main" id="{29ECDE32-F203-4DA4-ACF7-3DAED4E19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871">
              <a:off x="4139952" y="2636912"/>
              <a:ext cx="1971675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uadroTexto 12"/>
          <p:cNvSpPr txBox="1"/>
          <p:nvPr/>
        </p:nvSpPr>
        <p:spPr>
          <a:xfrm>
            <a:off x="31770" y="44624"/>
            <a:ext cx="3748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631" y="343689"/>
            <a:ext cx="2238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Completa la siguiente práctica</a:t>
            </a:r>
          </a:p>
        </p:txBody>
      </p:sp>
    </p:spTree>
    <p:extLst>
      <p:ext uri="{BB962C8B-B14F-4D97-AF65-F5344CB8AC3E}">
        <p14:creationId xmlns:p14="http://schemas.microsoft.com/office/powerpoint/2010/main" val="324417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80DA260-C9F2-4527-A837-E13F1F015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15753" r="27368" b="9669"/>
          <a:stretch/>
        </p:blipFill>
        <p:spPr>
          <a:xfrm>
            <a:off x="323528" y="692696"/>
            <a:ext cx="8280920" cy="61206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770" y="44624"/>
            <a:ext cx="3748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631" y="343689"/>
            <a:ext cx="2238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Completa la siguiente práctica</a:t>
            </a:r>
          </a:p>
        </p:txBody>
      </p:sp>
    </p:spTree>
    <p:extLst>
      <p:ext uri="{BB962C8B-B14F-4D97-AF65-F5344CB8AC3E}">
        <p14:creationId xmlns:p14="http://schemas.microsoft.com/office/powerpoint/2010/main" val="30658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420" t="25090" r="8960" b="21920"/>
          <a:stretch/>
        </p:blipFill>
        <p:spPr>
          <a:xfrm>
            <a:off x="22097" y="548680"/>
            <a:ext cx="9121903" cy="63093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36512" y="271681"/>
            <a:ext cx="8199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Completa las preguntas con </a:t>
            </a:r>
            <a:r>
              <a:rPr lang="es-MX" sz="1200" dirty="0" err="1" smtClean="0"/>
              <a:t>this</a:t>
            </a:r>
            <a:r>
              <a:rPr lang="es-MX" sz="1200" dirty="0" smtClean="0"/>
              <a:t> </a:t>
            </a:r>
            <a:r>
              <a:rPr lang="es-MX" sz="1200" dirty="0" err="1" smtClean="0"/>
              <a:t>or</a:t>
            </a:r>
            <a:r>
              <a:rPr lang="es-MX" sz="1200" dirty="0" smtClean="0"/>
              <a:t> </a:t>
            </a:r>
            <a:r>
              <a:rPr lang="es-MX" sz="1200" dirty="0" err="1" smtClean="0"/>
              <a:t>these</a:t>
            </a:r>
            <a:r>
              <a:rPr lang="es-MX" sz="1200" dirty="0" smtClean="0"/>
              <a:t>, responde correctamente.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36512" y="-27384"/>
            <a:ext cx="800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00455"/>
              </p:ext>
            </p:extLst>
          </p:nvPr>
        </p:nvGraphicFramePr>
        <p:xfrm>
          <a:off x="395536" y="2615312"/>
          <a:ext cx="2327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flashdrive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5496" y="56818"/>
            <a:ext cx="8002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record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saying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4420"/>
              </p:ext>
            </p:extLst>
          </p:nvPr>
        </p:nvGraphicFramePr>
        <p:xfrm>
          <a:off x="3396208" y="2615312"/>
          <a:ext cx="2327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072595"/>
              </p:ext>
            </p:extLst>
          </p:nvPr>
        </p:nvGraphicFramePr>
        <p:xfrm>
          <a:off x="6204520" y="2615312"/>
          <a:ext cx="2327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42492"/>
              </p:ext>
            </p:extLst>
          </p:nvPr>
        </p:nvGraphicFramePr>
        <p:xfrm>
          <a:off x="395536" y="5711656"/>
          <a:ext cx="2327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56991"/>
              </p:ext>
            </p:extLst>
          </p:nvPr>
        </p:nvGraphicFramePr>
        <p:xfrm>
          <a:off x="3396208" y="5711656"/>
          <a:ext cx="2327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92790"/>
              </p:ext>
            </p:extLst>
          </p:nvPr>
        </p:nvGraphicFramePr>
        <p:xfrm>
          <a:off x="6204520" y="5711656"/>
          <a:ext cx="23279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 descr="Resultado de imagen para box cartoon">
            <a:extLst>
              <a:ext uri="{FF2B5EF4-FFF2-40B4-BE49-F238E27FC236}">
                <a16:creationId xmlns="" xmlns:a16="http://schemas.microsoft.com/office/drawing/2014/main" id="{475C6F2B-73CF-49BF-97F3-56CD36967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551901" y="3681028"/>
            <a:ext cx="1931868" cy="16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sultado de imagen para paperclip cartoon">
            <a:extLst>
              <a:ext uri="{FF2B5EF4-FFF2-40B4-BE49-F238E27FC236}">
                <a16:creationId xmlns="" xmlns:a16="http://schemas.microsoft.com/office/drawing/2014/main" id="{077E232E-0589-49F8-B78B-78D58EF0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8" y="3564478"/>
            <a:ext cx="1160666" cy="11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2" descr="Resultado de imagen para id cartoon">
            <a:extLst>
              <a:ext uri="{FF2B5EF4-FFF2-40B4-BE49-F238E27FC236}">
                <a16:creationId xmlns="" xmlns:a16="http://schemas.microsoft.com/office/drawing/2014/main" id="{EE3F74BF-8360-4318-AC8B-6DDF8F0C8C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4926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" name="Picture 18" descr="Resultado de imagen para usb cartoon">
            <a:extLst>
              <a:ext uri="{FF2B5EF4-FFF2-40B4-BE49-F238E27FC236}">
                <a16:creationId xmlns="" xmlns:a16="http://schemas.microsoft.com/office/drawing/2014/main" id="{6B4B1F13-5AF8-400F-A89E-BFFDDA588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19649" r="8316" b="26316"/>
          <a:stretch/>
        </p:blipFill>
        <p:spPr bwMode="auto">
          <a:xfrm>
            <a:off x="900623" y="1461096"/>
            <a:ext cx="123442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esultado de imagen para paperclip cartoon">
            <a:extLst>
              <a:ext uri="{FF2B5EF4-FFF2-40B4-BE49-F238E27FC236}">
                <a16:creationId xmlns="" xmlns:a16="http://schemas.microsoft.com/office/drawing/2014/main" id="{077E232E-0589-49F8-B78B-78D58EF0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308">
            <a:off x="3817451" y="4216665"/>
            <a:ext cx="1160666" cy="11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paperclip cartoon">
            <a:extLst>
              <a:ext uri="{FF2B5EF4-FFF2-40B4-BE49-F238E27FC236}">
                <a16:creationId xmlns="" xmlns:a16="http://schemas.microsoft.com/office/drawing/2014/main" id="{077E232E-0589-49F8-B78B-78D58EF0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61" y="4411498"/>
            <a:ext cx="1160666" cy="11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xmlns="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91" y="1199726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62" y="959128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n relacionada">
            <a:extLst>
              <a:ext uri="{FF2B5EF4-FFF2-40B4-BE49-F238E27FC236}">
                <a16:creationId xmlns="" xmlns:a16="http://schemas.microsoft.com/office/drawing/2014/main" id="{2CAB4EC9-162A-4236-BA6D-00382033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28360" y="3550146"/>
            <a:ext cx="2254490" cy="201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otón de acción: Hacia delante o Siguiente 21">
            <a:hlinkClick r:id="" action="ppaction://hlinkshowjump?jump=nextslide" highlightClick="1"/>
          </p:cNvPr>
          <p:cNvSpPr/>
          <p:nvPr/>
        </p:nvSpPr>
        <p:spPr>
          <a:xfrm>
            <a:off x="179512" y="764704"/>
            <a:ext cx="432048" cy="3630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693161" y="697401"/>
            <a:ext cx="819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Completa las preguntas con </a:t>
            </a:r>
            <a:r>
              <a:rPr lang="es-MX" sz="1200" dirty="0" err="1" smtClean="0"/>
              <a:t>this</a:t>
            </a:r>
            <a:r>
              <a:rPr lang="es-MX" sz="1200" dirty="0" smtClean="0"/>
              <a:t> </a:t>
            </a:r>
            <a:r>
              <a:rPr lang="es-MX" sz="1200" dirty="0" err="1" smtClean="0"/>
              <a:t>or</a:t>
            </a:r>
            <a:r>
              <a:rPr lang="es-MX" sz="1200" dirty="0" smtClean="0"/>
              <a:t> </a:t>
            </a:r>
            <a:r>
              <a:rPr lang="es-MX" sz="1200" dirty="0" err="1" smtClean="0"/>
              <a:t>these</a:t>
            </a:r>
            <a:r>
              <a:rPr lang="es-MX" sz="1200" dirty="0" smtClean="0"/>
              <a:t>, responde correctamente. </a:t>
            </a:r>
          </a:p>
          <a:p>
            <a:r>
              <a:rPr lang="es-MX" sz="1200" dirty="0" smtClean="0"/>
              <a:t>Enseguida graba tu voz practicando cada una de las preguntas y respuestas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52213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501" t="32721" r="12201" b="61519"/>
          <a:stretch/>
        </p:blipFill>
        <p:spPr>
          <a:xfrm>
            <a:off x="35496" y="44623"/>
            <a:ext cx="9108504" cy="5760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9501" t="38481" r="62183" b="24080"/>
          <a:stretch/>
        </p:blipFill>
        <p:spPr>
          <a:xfrm>
            <a:off x="364865" y="1412776"/>
            <a:ext cx="3991111" cy="3744417"/>
          </a:xfrm>
          <a:prstGeom prst="rect">
            <a:avLst/>
          </a:prstGeom>
        </p:spPr>
      </p:pic>
      <p:pic>
        <p:nvPicPr>
          <p:cNvPr id="4" name="IC5_L0_Unit 02 Pg 010 Ex 06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637748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50269" t="38397" r="20078" b="24080"/>
          <a:stretch/>
        </p:blipFill>
        <p:spPr>
          <a:xfrm>
            <a:off x="4860032" y="1484784"/>
            <a:ext cx="3824808" cy="396044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6554" y="5589240"/>
            <a:ext cx="557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dirty="0" smtClean="0"/>
              <a:t>. Record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voice</a:t>
            </a:r>
            <a:r>
              <a:rPr lang="es-MX" dirty="0" smtClean="0"/>
              <a:t> </a:t>
            </a:r>
            <a:r>
              <a:rPr lang="es-MX" dirty="0" err="1" smtClean="0"/>
              <a:t>saying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r>
              <a:rPr lang="es-MX" dirty="0" err="1" smtClean="0"/>
              <a:t>conversations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323528" y="5949280"/>
            <a:ext cx="318703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93278" y="5785519"/>
            <a:ext cx="369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Graba tu voz practicando una de las dos conversaciones </a:t>
            </a:r>
            <a:endParaRPr lang="es-MX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25706" y="1711841"/>
            <a:ext cx="2578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Escucha las siguientes conversaciones 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5377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521" t="23576" r="13281" b="66884"/>
          <a:stretch/>
        </p:blipFill>
        <p:spPr>
          <a:xfrm>
            <a:off x="107504" y="764704"/>
            <a:ext cx="9036496" cy="12961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521" t="19760" r="62288" b="76956"/>
          <a:stretch/>
        </p:blipFill>
        <p:spPr>
          <a:xfrm>
            <a:off x="187896" y="332656"/>
            <a:ext cx="2727920" cy="4956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521" t="34014" r="13281" b="42080"/>
          <a:stretch/>
        </p:blipFill>
        <p:spPr>
          <a:xfrm>
            <a:off x="179512" y="2780928"/>
            <a:ext cx="8784976" cy="36087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9512" y="2060848"/>
            <a:ext cx="813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se usa contracción con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+ are: 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 (no: </a:t>
            </a:r>
            <a:r>
              <a:rPr lang="es-MX" sz="1200" strike="sngStrik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What´re</a:t>
            </a:r>
            <a:r>
              <a:rPr lang="es-MX" sz="1200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trike="sngStrik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200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 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 sustantivos singulares: 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laptop. Usa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 sustantivos plurales: 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hese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flashdrives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81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291</Words>
  <Application>Microsoft Office PowerPoint</Application>
  <PresentationFormat>Presentación en pantalla (4:3)</PresentationFormat>
  <Paragraphs>56</Paragraphs>
  <Slides>8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inherit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alejandra</dc:creator>
  <cp:lastModifiedBy>ENEP</cp:lastModifiedBy>
  <cp:revision>47</cp:revision>
  <dcterms:created xsi:type="dcterms:W3CDTF">2014-05-12T01:55:27Z</dcterms:created>
  <dcterms:modified xsi:type="dcterms:W3CDTF">2020-10-15T15:11:35Z</dcterms:modified>
</cp:coreProperties>
</file>