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59" r:id="rId4"/>
    <p:sldId id="276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7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43F14-65F2-4D9D-B968-ED60BADB8462}" type="datetimeFigureOut">
              <a:rPr lang="es-ES" smtClean="0"/>
              <a:t>08/02/2023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91E9C4-AA76-464A-AB1A-FD626D640B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0186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6093296"/>
            <a:ext cx="469900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683568" y="6021288"/>
            <a:ext cx="1143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ENEP-F-ST-19</a:t>
            </a:r>
            <a:endParaRPr kumimoji="0" lang="es-E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V01/122012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425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08/02/2023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0016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08/02/2023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520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08/02/2023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4808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08/02/2023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0724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08/02/2023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3844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08/02/2023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1416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08/02/2023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5677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08/02/2023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819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08/02/2023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3180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08/02/2023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1331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A25EE-BD30-4536-8BF5-A3535E04FF35}" type="datetimeFigureOut">
              <a:rPr lang="es-ES" smtClean="0"/>
              <a:t>08/02/2023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7260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gina12.com.ar/144153-la-rebeldia-de-lo-bello-lo-lento-lo-humano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95536" y="1115454"/>
            <a:ext cx="8640960" cy="273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kumimoji="0" lang="es-ES_tradnl" altLang="es-E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ES_tradnl" altLang="es-E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ENCUADRE</a:t>
            </a:r>
            <a:r>
              <a:rPr kumimoji="0" lang="es-ES_tradnl" altLang="es-E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_tradnl" altLang="es-ES" sz="1200" b="1" dirty="0">
              <a:cs typeface="Arial" panose="020B0604020202020204" pitchFamily="34" charset="0"/>
            </a:endParaRP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E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Semestre: </a:t>
            </a:r>
            <a:r>
              <a:rPr lang="es-ES_tradnl" altLang="es-ES" sz="1200" b="1" u="sng" dirty="0">
                <a:ea typeface="Calibri" panose="020F0502020204030204" pitchFamily="34" charset="0"/>
                <a:cs typeface="Arial" panose="020B0604020202020204" pitchFamily="34" charset="0"/>
              </a:rPr>
              <a:t>4°</a:t>
            </a:r>
            <a:r>
              <a:rPr kumimoji="0" lang="es-ES_tradnl" altLang="es-ES" sz="12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ES_tradnl" altLang="es-ES" sz="12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      </a:t>
            </a:r>
            <a:r>
              <a:rPr kumimoji="0" lang="es-ES_tradnl" altLang="es-E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Nombre del Curso: ESTRATEGIAS</a:t>
            </a:r>
            <a:r>
              <a:rPr kumimoji="0" lang="es-ES_tradnl" altLang="es-ES" sz="12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PARA LA EXPLORACIÓN DEL </a:t>
            </a:r>
            <a:r>
              <a:rPr lang="es-ES_tradnl" altLang="es-ES" sz="1200" b="1" dirty="0">
                <a:ea typeface="Calibri" panose="020F0502020204030204" pitchFamily="34" charset="0"/>
                <a:cs typeface="Arial" panose="020B0604020202020204" pitchFamily="34" charset="0"/>
              </a:rPr>
              <a:t>MUNDO SOCIAL</a:t>
            </a: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Docente:</a:t>
            </a:r>
            <a:r>
              <a:rPr lang="es-MX" b="1" dirty="0"/>
              <a:t> Roberto Acosta Robles</a:t>
            </a: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2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Trayecto Formativo: Formación para la Enseñanza y el Aprendizaje</a:t>
            </a:r>
          </a:p>
          <a:p>
            <a:pPr lvl="0" algn="ctr"/>
            <a:r>
              <a:rPr lang="es-ES_tradnl" sz="1200" cap="all" noProof="1">
                <a:solidFill>
                  <a:prstClr val="black"/>
                </a:solidFill>
                <a:cs typeface="Arial" panose="020B0604020202020204" pitchFamily="34" charset="0"/>
              </a:rPr>
              <a:t>H</a:t>
            </a:r>
            <a:r>
              <a:rPr lang="es-ES_tradnl" sz="1200" noProof="1">
                <a:solidFill>
                  <a:prstClr val="black"/>
                </a:solidFill>
                <a:cs typeface="Arial" panose="020B0604020202020204" pitchFamily="34" charset="0"/>
              </a:rPr>
              <a:t>oras</a:t>
            </a:r>
            <a:r>
              <a:rPr lang="es-ES_tradnl" sz="1200" cap="all" noProof="1">
                <a:solidFill>
                  <a:prstClr val="black"/>
                </a:solidFill>
                <a:cs typeface="Arial" panose="020B0604020202020204" pitchFamily="34" charset="0"/>
              </a:rPr>
              <a:t>/ s</a:t>
            </a:r>
            <a:r>
              <a:rPr lang="es-ES_tradnl" sz="1200" noProof="1">
                <a:solidFill>
                  <a:prstClr val="black"/>
                </a:solidFill>
                <a:cs typeface="Arial" panose="020B0604020202020204" pitchFamily="34" charset="0"/>
              </a:rPr>
              <a:t>emana </a:t>
            </a:r>
            <a:r>
              <a:rPr lang="es-ES_tradnl" sz="1200" cap="all" noProof="1">
                <a:solidFill>
                  <a:prstClr val="black"/>
                </a:solidFill>
                <a:cs typeface="Arial" panose="020B0604020202020204" pitchFamily="34" charset="0"/>
              </a:rPr>
              <a:t>4</a:t>
            </a:r>
            <a:endParaRPr kumimoji="0" lang="es-ES" altLang="es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E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altLang="es-ES" dirty="0"/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079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1840" y="3429000"/>
            <a:ext cx="3096344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282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Marcador de contenido 11"/>
          <p:cNvSpPr>
            <a:spLocks noGrp="1"/>
          </p:cNvSpPr>
          <p:nvPr>
            <p:ph idx="1"/>
          </p:nvPr>
        </p:nvSpPr>
        <p:spPr>
          <a:xfrm>
            <a:off x="662418" y="260648"/>
            <a:ext cx="8352928" cy="3600400"/>
          </a:xfrm>
        </p:spPr>
        <p:txBody>
          <a:bodyPr>
            <a:normAutofit fontScale="32500" lnSpcReduction="20000"/>
          </a:bodyPr>
          <a:lstStyle/>
          <a:p>
            <a:pPr marL="0" lvl="0" indent="0">
              <a:spcBef>
                <a:spcPts val="0"/>
              </a:spcBef>
              <a:buNone/>
            </a:pPr>
            <a:endParaRPr lang="es-MX" sz="1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es-MX" sz="4800" dirty="0">
                <a:solidFill>
                  <a:prstClr val="black"/>
                </a:solidFill>
                <a:latin typeface="Comic Sans MS" panose="030F0702030302020204" pitchFamily="66" charset="0"/>
              </a:rPr>
              <a:t>BIBLIOGRAFIA Y MATERIALES DE APOYO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es-MX" sz="4800" dirty="0">
                <a:solidFill>
                  <a:srgbClr val="444D26"/>
                </a:solidFill>
                <a:latin typeface="Comic Sans MS" panose="030F0702030302020204" pitchFamily="66" charset="0"/>
              </a:rPr>
              <a:t>UNIDAD II</a:t>
            </a:r>
            <a:endParaRPr lang="es-MX" sz="4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r>
              <a:rPr lang="es-MX" sz="6000" dirty="0"/>
              <a:t>Entrevista al investigador especializado en educación Carlos </a:t>
            </a:r>
            <a:r>
              <a:rPr lang="es-MX" sz="6000" dirty="0" err="1"/>
              <a:t>Skliar</a:t>
            </a:r>
            <a:r>
              <a:rPr lang="es-MX" sz="6000" dirty="0"/>
              <a:t>, autor de Pedagogías de las diferencias. La rebeldía de lo bello, lo lento, lo humano. 24 de septiembre de 2018 </a:t>
            </a:r>
            <a:r>
              <a:rPr lang="es-MX" sz="6000" dirty="0">
                <a:hlinkClick r:id="rId3"/>
              </a:rPr>
              <a:t>https://www.pagina12.com.ar/144153-la-rebeldia-de-lo-bello-lo-lento-lo-humano</a:t>
            </a:r>
            <a:endParaRPr lang="es-MX" sz="6000" dirty="0"/>
          </a:p>
          <a:p>
            <a:r>
              <a:rPr lang="es-MX" sz="6000" dirty="0"/>
              <a:t> Documental Bebés https://www.documaniatv.com/ciencia-y-tecnologia/bebes-video_8f58c49e8.html </a:t>
            </a:r>
          </a:p>
          <a:p>
            <a:r>
              <a:rPr lang="es-MX" sz="6000" dirty="0"/>
              <a:t>Rodrigo, María José. Contexto y desarrollo social. Editorial </a:t>
            </a:r>
            <a:r>
              <a:rPr lang="es-MX" sz="6000" dirty="0" err="1"/>
              <a:t>Sintesis</a:t>
            </a:r>
            <a:r>
              <a:rPr lang="es-MX" sz="6000" dirty="0"/>
              <a:t>. Consultado en http://www.terras.edu.ar/biblioteca/6/TA_Rodrigo_Unidad_5.pdf</a:t>
            </a:r>
            <a:endParaRPr lang="es-MX" sz="5600" dirty="0"/>
          </a:p>
          <a:p>
            <a:endParaRPr lang="es-MX" sz="5600" dirty="0"/>
          </a:p>
          <a:p>
            <a:pPr marL="0" lvl="0" indent="0" algn="ctr">
              <a:spcBef>
                <a:spcPts val="0"/>
              </a:spcBef>
              <a:buNone/>
            </a:pPr>
            <a:endParaRPr lang="es-MX" sz="20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700"/>
              </a:spcBef>
              <a:buClr>
                <a:srgbClr val="F3A447"/>
              </a:buClr>
              <a:buSzPct val="60000"/>
              <a:buNone/>
            </a:pPr>
            <a:endParaRPr lang="es-MX" sz="2000" dirty="0">
              <a:latin typeface="Comic Sans MS" panose="030F0702030302020204" pitchFamily="66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233226" y="1109370"/>
            <a:ext cx="88358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64285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pic>
        <p:nvPicPr>
          <p:cNvPr id="5" name="Imagen 4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Marcador de contenido 11"/>
          <p:cNvSpPr>
            <a:spLocks noGrp="1"/>
          </p:cNvSpPr>
          <p:nvPr>
            <p:ph idx="1"/>
          </p:nvPr>
        </p:nvSpPr>
        <p:spPr>
          <a:xfrm>
            <a:off x="662418" y="260648"/>
            <a:ext cx="8352928" cy="1008112"/>
          </a:xfrm>
        </p:spPr>
        <p:txBody>
          <a:bodyPr>
            <a:normAutofit fontScale="92500" lnSpcReduction="10000"/>
          </a:bodyPr>
          <a:lstStyle/>
          <a:p>
            <a:pPr marL="0" lvl="0" indent="0">
              <a:spcBef>
                <a:spcPts val="0"/>
              </a:spcBef>
              <a:buNone/>
            </a:pPr>
            <a:endParaRPr lang="es-MX" sz="1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es-MX" sz="2600" dirty="0">
                <a:solidFill>
                  <a:prstClr val="black"/>
                </a:solidFill>
                <a:latin typeface="Comic Sans MS" panose="030F0702030302020204" pitchFamily="66" charset="0"/>
              </a:rPr>
              <a:t>BIBLIOGRAFIA Y MATERIALES DE APOYO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es-MX" sz="2600" dirty="0">
                <a:solidFill>
                  <a:srgbClr val="444D26"/>
                </a:solidFill>
                <a:latin typeface="Comic Sans MS" panose="030F0702030302020204" pitchFamily="66" charset="0"/>
              </a:rPr>
              <a:t>UNIDAD III</a:t>
            </a:r>
            <a:endParaRPr lang="es-MX" sz="26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s-MX" sz="20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700"/>
              </a:spcBef>
              <a:buClr>
                <a:srgbClr val="F3A447"/>
              </a:buClr>
              <a:buSzPct val="60000"/>
              <a:buNone/>
            </a:pPr>
            <a:endParaRPr lang="es-MX" sz="2000" dirty="0">
              <a:latin typeface="Comic Sans MS" panose="030F0702030302020204" pitchFamily="66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79512" y="1268760"/>
            <a:ext cx="8763826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err="1"/>
              <a:t>Hart</a:t>
            </a:r>
            <a:r>
              <a:rPr lang="es-MX" dirty="0"/>
              <a:t>, Roger A. La participación de los niños. De la participación simbólica a la participación auténtica. UNICEF. Consultada en https://www.unicefirc.org/publications/pdf/ie_participation_spa.pdf Hernández Esquivel, Carolina. 2013.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 Yo opino. participación social infantil. Arte y diversión </a:t>
            </a:r>
            <a:r>
              <a:rPr lang="es-MX" dirty="0" err="1"/>
              <a:t>Recórcholis</a:t>
            </a:r>
            <a:r>
              <a:rPr lang="es-MX" dirty="0"/>
              <a:t> Teatro A. C. Consultado en http://data.evalua.cdmx.gob.mx/docs/estudios/i_opino_dif.pdf </a:t>
            </a:r>
            <a:r>
              <a:rPr lang="es-MX" dirty="0" err="1"/>
              <a:t>Jover</a:t>
            </a:r>
            <a:r>
              <a:rPr lang="es-MX" dirty="0"/>
              <a:t> Olmeda, Gonzalo; Camas Garrido, Laura, et al. 2018.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La contribución del juego infantil al desarrollo de habilidades para el cambio social. Consultado en https://ciudadesamigas.org/wpcontent/uploads/2018/11/%E2%80%9CLa-contribucio%CC%81n-del-juego-infantil-al-desarrollode-habilidades-para-el-cambio-social-activo%E2%80%9D.pdf Trilla, Jaume y </a:t>
            </a:r>
            <a:r>
              <a:rPr lang="es-MX" dirty="0" err="1"/>
              <a:t>Novella</a:t>
            </a:r>
            <a:r>
              <a:rPr lang="es-MX" dirty="0"/>
              <a:t>, Ana. 2001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. Educación y participación social de la infancia. Revista Iberoamérica. de la OEI. Consultado en https://rieoei.org/historico/documentos/rie26a07.htm UNICEF. 2015. Hablemos de participación infantil. Consultado en https://ciudadesamigas.org/hablemos-de-participacion-infantil/  </a:t>
            </a:r>
          </a:p>
          <a:p>
            <a:pPr lvl="0" algn="ctr"/>
            <a:endParaRPr lang="es-MX" sz="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/>
          </a:p>
          <a:p>
            <a:r>
              <a:rPr lang="es-MX" dirty="0"/>
              <a:t> 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80477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Marcador de contenido 11"/>
          <p:cNvSpPr>
            <a:spLocks noGrp="1"/>
          </p:cNvSpPr>
          <p:nvPr>
            <p:ph idx="1"/>
          </p:nvPr>
        </p:nvSpPr>
        <p:spPr>
          <a:xfrm>
            <a:off x="662418" y="260648"/>
            <a:ext cx="8352928" cy="1008112"/>
          </a:xfrm>
        </p:spPr>
        <p:txBody>
          <a:bodyPr>
            <a:normAutofit lnSpcReduction="10000"/>
          </a:bodyPr>
          <a:lstStyle/>
          <a:p>
            <a:pPr marL="0" lvl="0" indent="0">
              <a:spcBef>
                <a:spcPts val="0"/>
              </a:spcBef>
              <a:buNone/>
            </a:pPr>
            <a:endParaRPr lang="es-MX" sz="1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es-MX" sz="2400" dirty="0">
                <a:latin typeface="Comic Sans MS" panose="030F0702030302020204" pitchFamily="66" charset="0"/>
              </a:rPr>
              <a:t>EVIDENCIAS DE APRENDIZAJE 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es-MX" sz="2400" dirty="0">
                <a:latin typeface="Comic Sans MS" panose="030F0702030302020204" pitchFamily="66" charset="0"/>
              </a:rPr>
              <a:t>UNIDAD I</a:t>
            </a:r>
            <a:endParaRPr lang="es-MX" sz="24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700"/>
              </a:spcBef>
              <a:buClr>
                <a:srgbClr val="F3A447"/>
              </a:buClr>
              <a:buSzPct val="60000"/>
              <a:buNone/>
            </a:pPr>
            <a:endParaRPr lang="es-MX" sz="2000" dirty="0">
              <a:latin typeface="Comic Sans MS" panose="030F0702030302020204" pitchFamily="66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467544" y="1695869"/>
            <a:ext cx="8352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b="1" dirty="0">
                <a:solidFill>
                  <a:prstClr val="black"/>
                </a:solidFill>
                <a:latin typeface="Comic Sans MS" panose="030F0702030302020204" pitchFamily="66" charset="0"/>
              </a:rPr>
              <a:t>EVIDENCIA DE APRENDIZAJE 1:</a:t>
            </a:r>
          </a:p>
          <a:p>
            <a:pPr lvl="0"/>
            <a:r>
              <a:rPr lang="es-MX" dirty="0"/>
              <a:t>Sistematización de entrevistas</a:t>
            </a:r>
          </a:p>
          <a:p>
            <a:pPr lvl="0"/>
            <a:endParaRPr lang="es-MX" b="1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075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Marcador de contenido 11"/>
          <p:cNvSpPr>
            <a:spLocks noGrp="1"/>
          </p:cNvSpPr>
          <p:nvPr>
            <p:ph idx="1"/>
          </p:nvPr>
        </p:nvSpPr>
        <p:spPr>
          <a:xfrm>
            <a:off x="662418" y="260648"/>
            <a:ext cx="8352928" cy="1008112"/>
          </a:xfrm>
        </p:spPr>
        <p:txBody>
          <a:bodyPr>
            <a:normAutofit lnSpcReduction="10000"/>
          </a:bodyPr>
          <a:lstStyle/>
          <a:p>
            <a:pPr marL="0" lvl="0" indent="0">
              <a:spcBef>
                <a:spcPts val="0"/>
              </a:spcBef>
              <a:buNone/>
            </a:pPr>
            <a:endParaRPr lang="es-MX" sz="1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es-MX" sz="2400" dirty="0">
                <a:latin typeface="Comic Sans MS" panose="030F0702030302020204" pitchFamily="66" charset="0"/>
              </a:rPr>
              <a:t>EVIDENCIAS DE APRENDIZAJE 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es-MX" sz="2400" dirty="0">
                <a:latin typeface="Comic Sans MS" panose="030F0702030302020204" pitchFamily="66" charset="0"/>
              </a:rPr>
              <a:t>UNIDAD II</a:t>
            </a:r>
            <a:endParaRPr lang="es-MX" sz="24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700"/>
              </a:spcBef>
              <a:buClr>
                <a:srgbClr val="F3A447"/>
              </a:buClr>
              <a:buSzPct val="60000"/>
              <a:buNone/>
            </a:pPr>
            <a:endParaRPr lang="es-MX" sz="2000" dirty="0">
              <a:latin typeface="Comic Sans MS" panose="030F0702030302020204" pitchFamily="66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67544" y="1916832"/>
            <a:ext cx="835292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000" b="1" dirty="0">
                <a:solidFill>
                  <a:prstClr val="black"/>
                </a:solidFill>
                <a:latin typeface="Comic Sans MS" panose="030F0702030302020204" pitchFamily="66" charset="0"/>
              </a:rPr>
              <a:t>EVIDENCIA DE APRENDIZAJE 1:</a:t>
            </a:r>
          </a:p>
          <a:p>
            <a:pPr lvl="0"/>
            <a:r>
              <a:rPr lang="es-MX" sz="2000" dirty="0"/>
              <a:t>Diseño de un recurso didáctico para trabajar sobre la noción de familia con las niñas y niños de preescolar.</a:t>
            </a:r>
            <a:endParaRPr lang="es-MX" sz="20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es-MX" sz="2000" b="1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</a:p>
          <a:p>
            <a:pPr lvl="0"/>
            <a:endParaRPr lang="es-MX" sz="20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8151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Marcador de contenido 11"/>
          <p:cNvSpPr>
            <a:spLocks noGrp="1"/>
          </p:cNvSpPr>
          <p:nvPr>
            <p:ph idx="1"/>
          </p:nvPr>
        </p:nvSpPr>
        <p:spPr>
          <a:xfrm>
            <a:off x="662418" y="260648"/>
            <a:ext cx="8352928" cy="1008112"/>
          </a:xfrm>
        </p:spPr>
        <p:txBody>
          <a:bodyPr>
            <a:normAutofit lnSpcReduction="10000"/>
          </a:bodyPr>
          <a:lstStyle/>
          <a:p>
            <a:pPr marL="0" lvl="0" indent="0">
              <a:spcBef>
                <a:spcPts val="0"/>
              </a:spcBef>
              <a:buNone/>
            </a:pPr>
            <a:endParaRPr lang="es-MX" sz="1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es-MX" sz="2400" dirty="0">
                <a:latin typeface="Comic Sans MS" panose="030F0702030302020204" pitchFamily="66" charset="0"/>
              </a:rPr>
              <a:t>EVIDENCIAS DE APRENDIZAJE 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es-MX" sz="2400" dirty="0">
                <a:latin typeface="Comic Sans MS" panose="030F0702030302020204" pitchFamily="66" charset="0"/>
              </a:rPr>
              <a:t>UNIDAD III</a:t>
            </a:r>
            <a:endParaRPr lang="es-MX" sz="24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700"/>
              </a:spcBef>
              <a:buClr>
                <a:srgbClr val="F3A447"/>
              </a:buClr>
              <a:buSzPct val="60000"/>
              <a:buNone/>
            </a:pPr>
            <a:endParaRPr lang="es-MX" sz="2000" dirty="0">
              <a:latin typeface="Comic Sans MS" panose="030F0702030302020204" pitchFamily="66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39552" y="2459504"/>
            <a:ext cx="82089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000" b="1" dirty="0">
                <a:solidFill>
                  <a:prstClr val="black"/>
                </a:solidFill>
                <a:latin typeface="Comic Sans MS" panose="030F0702030302020204" pitchFamily="66" charset="0"/>
              </a:rPr>
              <a:t>EVIDENCIA DE APRENDIZAJE: </a:t>
            </a:r>
          </a:p>
          <a:p>
            <a:pPr lvl="0"/>
            <a:r>
              <a:rPr lang="es-MX" sz="2000" dirty="0"/>
              <a:t>Capsulas infantiles de audio: “Las niñas y los niños cuentan, y cuentan mucho”</a:t>
            </a:r>
            <a:endParaRPr lang="es-MX" sz="20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endParaRPr lang="es-MX" sz="20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endParaRPr lang="es-MX" sz="20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es-MX" sz="2000" dirty="0">
                <a:solidFill>
                  <a:prstClr val="black"/>
                </a:solidFill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252557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F822F-C35E-46ED-A6C8-AD21E40B5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Fechas a Considerar 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38A9B9FC-7A98-4E1B-8FD6-A6A7018A98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0671346"/>
              </p:ext>
            </p:extLst>
          </p:nvPr>
        </p:nvGraphicFramePr>
        <p:xfrm>
          <a:off x="457200" y="1628800"/>
          <a:ext cx="8229600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3874">
                  <a:extLst>
                    <a:ext uri="{9D8B030D-6E8A-4147-A177-3AD203B41FA5}">
                      <a16:colId xmlns:a16="http://schemas.microsoft.com/office/drawing/2014/main" val="2293228918"/>
                    </a:ext>
                  </a:extLst>
                </a:gridCol>
                <a:gridCol w="3675726">
                  <a:extLst>
                    <a:ext uri="{9D8B030D-6E8A-4147-A177-3AD203B41FA5}">
                      <a16:colId xmlns:a16="http://schemas.microsoft.com/office/drawing/2014/main" val="3970293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Evaluación</a:t>
                      </a:r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de la 1ª Unidad de Cursos de 3 Unidades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b="0" dirty="0"/>
                        <a:t>1</a:t>
                      </a:r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13 al 17 de marzo</a:t>
                      </a:r>
                      <a:endParaRPr lang="es-MX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967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Visita previa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164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Jornada de práctica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20- 24 de marzo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211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Jornada de práctica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27-31 de marzo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757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Evaluación de la 2ª Unidad de Cursos de 3 Unidades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08- 12 de Mayo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281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Jornada de práctica </a:t>
                      </a:r>
                      <a:endParaRPr lang="es-MX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22-26 de mayo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132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Jornada de práctica </a:t>
                      </a:r>
                      <a:endParaRPr lang="es-MX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 de mayo al 02 de junio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760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Evaluación de la 3° Unidad de cursos de 3 Unidades</a:t>
                      </a:r>
                      <a:endParaRPr lang="es-MX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19-23 de junio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749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b="0" dirty="0"/>
                        <a:t>Evidencia Integradora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26-30 de junio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391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30714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Marcador de contenido 11"/>
          <p:cNvSpPr>
            <a:spLocks noGrp="1"/>
          </p:cNvSpPr>
          <p:nvPr>
            <p:ph idx="1"/>
          </p:nvPr>
        </p:nvSpPr>
        <p:spPr>
          <a:xfrm>
            <a:off x="2123728" y="169342"/>
            <a:ext cx="6336704" cy="667370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s-MX" dirty="0">
                <a:solidFill>
                  <a:prstClr val="black"/>
                </a:solidFill>
                <a:latin typeface="Comic Sans MS" panose="030F0702030302020204" pitchFamily="66" charset="0"/>
              </a:rPr>
              <a:t>CRITERIOS DE EVALUACIÓN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36C27D6-CFD2-4809-B9CF-F82EB256F7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641737"/>
              </p:ext>
            </p:extLst>
          </p:nvPr>
        </p:nvGraphicFramePr>
        <p:xfrm>
          <a:off x="179512" y="1313564"/>
          <a:ext cx="8352927" cy="23509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00913">
                  <a:extLst>
                    <a:ext uri="{9D8B030D-6E8A-4147-A177-3AD203B41FA5}">
                      <a16:colId xmlns:a16="http://schemas.microsoft.com/office/drawing/2014/main" val="3966417177"/>
                    </a:ext>
                  </a:extLst>
                </a:gridCol>
                <a:gridCol w="2626007">
                  <a:extLst>
                    <a:ext uri="{9D8B030D-6E8A-4147-A177-3AD203B41FA5}">
                      <a16:colId xmlns:a16="http://schemas.microsoft.com/office/drawing/2014/main" val="2493340200"/>
                    </a:ext>
                  </a:extLst>
                </a:gridCol>
                <a:gridCol w="2626007">
                  <a:extLst>
                    <a:ext uri="{9D8B030D-6E8A-4147-A177-3AD203B41FA5}">
                      <a16:colId xmlns:a16="http://schemas.microsoft.com/office/drawing/2014/main" val="1318093503"/>
                    </a:ext>
                  </a:extLst>
                </a:gridCol>
              </a:tblGrid>
              <a:tr h="31512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Criterios de evaluación  por Unidad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Porcentajes de </a:t>
                      </a:r>
                      <a:r>
                        <a:rPr lang="es-MX" sz="1000" dirty="0" err="1">
                          <a:effectLst/>
                        </a:rPr>
                        <a:t>Evaluacón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5804582"/>
                  </a:ext>
                </a:extLst>
              </a:tr>
              <a:tr h="36678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solidFill>
                            <a:schemeClr val="bg1"/>
                          </a:solidFill>
                          <a:effectLst/>
                        </a:rPr>
                        <a:t>Formativa</a:t>
                      </a:r>
                      <a:endParaRPr lang="es-MX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solidFill>
                            <a:schemeClr val="bg1"/>
                          </a:solidFill>
                          <a:effectLst/>
                        </a:rPr>
                        <a:t>Sumativa</a:t>
                      </a:r>
                      <a:endParaRPr lang="es-MX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153115"/>
                  </a:ext>
                </a:extLst>
              </a:tr>
              <a:tr h="3466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Participación ( asistencia)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10%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128549"/>
                  </a:ext>
                </a:extLst>
              </a:tr>
              <a:tr h="1496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Actividades y trabajos escritos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 50%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2194591"/>
                  </a:ext>
                </a:extLst>
              </a:tr>
              <a:tr h="5855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Portafolio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Coevaluación  :  1 %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Autoevaluación: 1%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Total: 40%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Heteroevaluación: 38%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4550267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3ACDC7D0-B412-48CA-A1F7-0F3A0D2E59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0528" y="1313564"/>
            <a:ext cx="1302600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39ECD367-73F6-4BE4-981C-195124142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287419"/>
              </p:ext>
            </p:extLst>
          </p:nvPr>
        </p:nvGraphicFramePr>
        <p:xfrm>
          <a:off x="295366" y="3933056"/>
          <a:ext cx="8352927" cy="1800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57718">
                  <a:extLst>
                    <a:ext uri="{9D8B030D-6E8A-4147-A177-3AD203B41FA5}">
                      <a16:colId xmlns:a16="http://schemas.microsoft.com/office/drawing/2014/main" val="1355197780"/>
                    </a:ext>
                  </a:extLst>
                </a:gridCol>
                <a:gridCol w="2354110">
                  <a:extLst>
                    <a:ext uri="{9D8B030D-6E8A-4147-A177-3AD203B41FA5}">
                      <a16:colId xmlns:a16="http://schemas.microsoft.com/office/drawing/2014/main" val="3744938319"/>
                    </a:ext>
                  </a:extLst>
                </a:gridCol>
                <a:gridCol w="2741099">
                  <a:extLst>
                    <a:ext uri="{9D8B030D-6E8A-4147-A177-3AD203B41FA5}">
                      <a16:colId xmlns:a16="http://schemas.microsoft.com/office/drawing/2014/main" val="1864023166"/>
                    </a:ext>
                  </a:extLst>
                </a:gridCol>
              </a:tblGrid>
              <a:tr h="2824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Criterios de evaluación  Semestral por curso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Porcentajes de </a:t>
                      </a:r>
                      <a:r>
                        <a:rPr lang="es-MX" sz="1000" dirty="0" err="1">
                          <a:effectLst/>
                        </a:rPr>
                        <a:t>Evaluacón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6107985"/>
                  </a:ext>
                </a:extLst>
              </a:tr>
              <a:tr h="12278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solidFill>
                            <a:schemeClr val="tx1"/>
                          </a:solidFill>
                          <a:effectLst/>
                        </a:rPr>
                        <a:t>El promedio de las unidades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50%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3964258"/>
                  </a:ext>
                </a:extLst>
              </a:tr>
              <a:tr h="2899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Evidencia final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50%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087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8930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1259632" y="314757"/>
            <a:ext cx="6984776" cy="454496"/>
          </a:xfrm>
          <a:prstGeom prst="rect">
            <a:avLst/>
          </a:prstGeom>
        </p:spPr>
        <p:txBody>
          <a:bodyPr vert="horz" anchor="ctr">
            <a:normAutofit fontScale="6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REGLAMENTO Y ACUERDOS INTERNOS</a:t>
            </a:r>
            <a:endParaRPr kumimoji="0" lang="es-MX" sz="4400" b="0" i="0" u="none" strike="noStrike" kern="1200" cap="none" spc="0" normalizeH="0" baseline="0" noProof="0" dirty="0">
              <a:ln>
                <a:noFill/>
              </a:ln>
              <a:solidFill>
                <a:srgbClr val="444D26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395536" y="1142898"/>
            <a:ext cx="849694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ES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LLEGAR PUNTUALMENTE, LA PUERTA SE CERRARÁ Y NO SE DEJARÁ ENTRAR AL SALÓN DESPUÉS DEL TIMBRE.</a:t>
            </a:r>
          </a:p>
          <a:p>
            <a:pPr algn="just">
              <a:defRPr/>
            </a:pPr>
            <a:endParaRPr lang="es-ES" sz="14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just">
              <a:defRPr/>
            </a:pPr>
            <a:r>
              <a:rPr lang="es-ES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TRAER  EN CADA CLASE DEL CURSO LOS MATERIALES  SOLICITADOS (CUADERNO DEL CURSO, LECTURAS, PROGRAMACIÓN ETC.), DE LO CONTRARIO SE SOLICITARÁ QUE ABANDONE EL SALÓN Y SE APLICARÁN LAS FALTAS CORRESPONDIENTES. </a:t>
            </a:r>
          </a:p>
          <a:p>
            <a:pPr algn="just">
              <a:defRPr/>
            </a:pPr>
            <a:endParaRPr lang="es-ES" sz="14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just">
              <a:defRPr/>
            </a:pPr>
            <a:r>
              <a:rPr lang="es-ES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EVITAR SALIR DEL SALÓN DURANTE LAS HORAS CLASE.</a:t>
            </a:r>
          </a:p>
          <a:p>
            <a:pPr algn="just">
              <a:defRPr/>
            </a:pPr>
            <a:endParaRPr lang="es-ES" sz="14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just">
              <a:defRPr/>
            </a:pPr>
            <a:r>
              <a:rPr lang="es-ES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NO USAR  CELULAR Y PC (LA PC SOLO CUANDO SEA SOLICITADA)</a:t>
            </a:r>
          </a:p>
          <a:p>
            <a:pPr algn="just">
              <a:defRPr/>
            </a:pPr>
            <a:endParaRPr lang="es-ES" sz="14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just">
              <a:defRPr/>
            </a:pPr>
            <a:r>
              <a:rPr lang="es-ES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ENTREGAR EN TIEMPO Y FORMA TRABAJOS Y TAREAS, NO SE ACEPTAN TRABAJOS FUERA DE TIEMPO, SÓLO SI ESTÁN JUSTIFICADAS LAS FALTAS. </a:t>
            </a:r>
          </a:p>
          <a:p>
            <a:pPr algn="just">
              <a:defRPr/>
            </a:pPr>
            <a:endParaRPr lang="es-ES" sz="14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just">
              <a:defRPr/>
            </a:pPr>
            <a:r>
              <a:rPr lang="en-US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EL USO DE CELULARES QUEDA CANCELADA , SE RECUERDA QUE SI SE RETIRA EL TELÉFONO SERÁ ENTREGADO AL DEPARTAMENTO DE PREFECTURA PARA LA SANCIÓN CORRESPONDIENTE.</a:t>
            </a:r>
          </a:p>
          <a:p>
            <a:pPr algn="just">
              <a:defRPr/>
            </a:pPr>
            <a:endParaRPr lang="en-US" sz="14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just">
              <a:defRPr/>
            </a:pPr>
            <a:r>
              <a:rPr lang="en-US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LA EVALUACIÓN FINAL DE CADA BIMESTRE QUEDARÁ SUJETA A LA BUENA ACTITUD, DISPOSICIÓN Y RESPETO EN EL AULA HACIA EL DOCENTE Y COMPAÑEROS, DE SER LO CONTRARIO AUTOMÁTICAMENTE PASARÁ A UNA EVALUACIÓN REPROBATORIA</a:t>
            </a:r>
          </a:p>
          <a:p>
            <a:pPr algn="just">
              <a:defRPr/>
            </a:pPr>
            <a:endParaRPr lang="en-US" dirty="0">
              <a:solidFill>
                <a:prstClr val="black"/>
              </a:solidFill>
              <a:latin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0905742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ángulo 7"/>
          <p:cNvSpPr/>
          <p:nvPr/>
        </p:nvSpPr>
        <p:spPr>
          <a:xfrm>
            <a:off x="395536" y="4797152"/>
            <a:ext cx="849694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EXCELENTE INICIO DE SEMESTRE</a:t>
            </a:r>
            <a:endParaRPr lang="en-US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ctr">
              <a:defRPr/>
            </a:pPr>
            <a:endParaRPr lang="en-US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1245943"/>
            <a:ext cx="7488832" cy="3034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870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8153400" cy="990600"/>
          </a:xfrm>
        </p:spPr>
        <p:txBody>
          <a:bodyPr/>
          <a:lstStyle/>
          <a:p>
            <a:r>
              <a:rPr lang="es-MX" dirty="0">
                <a:solidFill>
                  <a:schemeClr val="tx1"/>
                </a:solidFill>
                <a:latin typeface="Comic Sans MS" panose="030F0702030302020204" pitchFamily="66" charset="0"/>
              </a:rPr>
              <a:t>PROPÓSITOS DEL CURSO</a:t>
            </a:r>
            <a:endParaRPr lang="es-MX" dirty="0">
              <a:latin typeface="Comic Sans MS" panose="030F0702030302020204" pitchFamily="66" charset="0"/>
            </a:endParaRPr>
          </a:p>
        </p:txBody>
      </p:sp>
      <p:sp>
        <p:nvSpPr>
          <p:cNvPr id="12" name="Marcador de contenido 11"/>
          <p:cNvSpPr>
            <a:spLocks noGrp="1"/>
          </p:cNvSpPr>
          <p:nvPr>
            <p:ph idx="1"/>
          </p:nvPr>
        </p:nvSpPr>
        <p:spPr>
          <a:xfrm>
            <a:off x="179512" y="1600200"/>
            <a:ext cx="8801472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s-MX" sz="1600" dirty="0">
              <a:latin typeface="Comic Sans MS" panose="030F0702030302020204" pitchFamily="66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s-MX" sz="2000" dirty="0"/>
              <a:t>A partir de los aprendizajes teóricos y metodológicos construidos del curso Estudio del mundo social, las estudiantes normalistas pondrán en juego las experiencias de observación y practica en los centros de preescolar para diseñar actividades que posibiliten la exploración y reflexión de las niñas y niños de preescolar sobre los procesos de socialización de su mundo social. </a:t>
            </a:r>
            <a:endParaRPr lang="es-MX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117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pic>
        <p:nvPicPr>
          <p:cNvPr id="5" name="Imagen 4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8153400" cy="990600"/>
          </a:xfrm>
        </p:spPr>
        <p:txBody>
          <a:bodyPr>
            <a:normAutofit/>
          </a:bodyPr>
          <a:lstStyle/>
          <a:p>
            <a:r>
              <a:rPr lang="es-ES_tradnl" sz="3600" noProof="1">
                <a:solidFill>
                  <a:srgbClr val="444D26"/>
                </a:solidFill>
                <a:latin typeface="Comic Sans MS" panose="030F0702030302020204" pitchFamily="66" charset="0"/>
              </a:rPr>
              <a:t>COMPETENCIAS PROFESIONALES</a:t>
            </a:r>
            <a:endParaRPr lang="es-MX" sz="3600" dirty="0">
              <a:latin typeface="Comic Sans MS" panose="030F0702030302020204" pitchFamily="66" charset="0"/>
            </a:endParaRPr>
          </a:p>
        </p:txBody>
      </p:sp>
      <p:sp>
        <p:nvSpPr>
          <p:cNvPr id="12" name="Marcador de contenido 11"/>
          <p:cNvSpPr>
            <a:spLocks noGrp="1"/>
          </p:cNvSpPr>
          <p:nvPr>
            <p:ph idx="1"/>
          </p:nvPr>
        </p:nvSpPr>
        <p:spPr>
          <a:xfrm>
            <a:off x="179512" y="1251249"/>
            <a:ext cx="8801472" cy="484204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es-ES_tradnl" sz="1900" noProof="1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es-ES" sz="2000" dirty="0">
                <a:latin typeface="+mj-lt"/>
              </a:rPr>
              <a:t>Detecta los procesos de aprendizaje de sus alumnos para favorecer su desarrollo cognitivo y socioemocional.   </a:t>
            </a:r>
            <a:endParaRPr lang="es-MX" sz="2000" dirty="0">
              <a:latin typeface="+mj-lt"/>
            </a:endParaRPr>
          </a:p>
          <a:p>
            <a:pPr lvl="0"/>
            <a:r>
              <a:rPr lang="es-ES" sz="2000" dirty="0">
                <a:latin typeface="+mj-lt"/>
              </a:rPr>
              <a:t> Aplica el plan y programas de estudio para alcanzar los propósitos educativos y contribuir al pleno desenvolvimiento de las capacidades de sus alumnos. </a:t>
            </a:r>
            <a:endParaRPr lang="es-MX" sz="2000" dirty="0">
              <a:latin typeface="+mj-lt"/>
            </a:endParaRPr>
          </a:p>
          <a:p>
            <a:pPr lvl="0"/>
            <a:r>
              <a:rPr lang="es-ES" sz="2000" dirty="0">
                <a:latin typeface="+mj-lt"/>
              </a:rPr>
              <a:t> Diseña planeaciones aplicando sus conocimientos curriculares, psicopedagógicos, disciplinares, didácticos y tecnológicos para propiciar espacios de aprendizaje incluyentes que respondan a las necesidades de todos los alumnos en el marco del plan y programas de estudio. </a:t>
            </a:r>
            <a:endParaRPr lang="es-MX" sz="2000" dirty="0">
              <a:latin typeface="+mj-lt"/>
            </a:endParaRPr>
          </a:p>
          <a:p>
            <a:r>
              <a:rPr lang="es-MX" sz="1800" dirty="0">
                <a:latin typeface="+mj-lt"/>
              </a:rPr>
              <a:t> Emplea la evaluación para intervenir en los diferentes ámbitos y momentos de la tarea educativa para mejorar los aprendizajes de sus alumnos.</a:t>
            </a:r>
          </a:p>
          <a:p>
            <a:r>
              <a:rPr lang="es-MX" sz="1800" dirty="0">
                <a:latin typeface="+mj-lt"/>
              </a:rPr>
              <a:t>Integra recursos de la investigación educativa para enriquecer su práctica profesional, expresando su interés por el conocimiento, la ciencia y la mejora de la educación.</a:t>
            </a:r>
          </a:p>
          <a:p>
            <a:r>
              <a:rPr lang="es-MX" sz="1800" dirty="0">
                <a:latin typeface="+mj-lt"/>
              </a:rPr>
              <a:t>Actúa de manera ética ante la diversidad de situaciones que se presentan en la práctica profesional</a:t>
            </a:r>
            <a:endParaRPr lang="es-MX" sz="1900" dirty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endParaRPr lang="es-MX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96216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D1A270-B7C6-403F-953F-2C533AF61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COMPETENCIAS DEL CURSO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8B5BA5-07F4-4344-B340-626898D6E6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es-MX" dirty="0"/>
              <a:t> Establece relaciones entre los principios, conceptos disciplinarios y contenidos del plan y programas de estudio en función del logro de aprendizaje de sus alumnos, asegurando la coherencia y continuidad entre los distintos grados y niveles educativos. </a:t>
            </a:r>
          </a:p>
          <a:p>
            <a:pPr lvl="0"/>
            <a:r>
              <a:rPr lang="es-MX" dirty="0"/>
              <a:t>Incorpora los recursos y medios didácticos idóneos para favorecer el aprendizaje de acuerdo con el conocimiento de los procesos de desarrollo cognitivo y socioemocional de los alumnos.</a:t>
            </a:r>
          </a:p>
          <a:p>
            <a:pPr lvl="0"/>
            <a:r>
              <a:rPr lang="es-MX" dirty="0"/>
              <a:t> Elabora diagnósticos de los intereses, motivaciones y necesidades formativas de los alumnos para organizar las actividades de aprendizaje, así como las adecuaciones curriculares y didácticas pertinentes. </a:t>
            </a:r>
          </a:p>
          <a:p>
            <a:r>
              <a:rPr lang="es-MX" dirty="0"/>
              <a:t> Selecciona estrategias que favorecen el desarrollo intelectual, físico, social y emocional de los alumnos para procurar el logro de los aprendizajes. </a:t>
            </a:r>
          </a:p>
          <a:p>
            <a:r>
              <a:rPr lang="es-MX" dirty="0"/>
              <a:t> Construye escenarios y experiencias de aprendizaje utilizando diversos recursos metodológicos y tecnológicos para favorecer la educación inclusiva.</a:t>
            </a:r>
          </a:p>
          <a:p>
            <a:r>
              <a:rPr lang="es-MX" dirty="0"/>
              <a:t>Decide las estrategias pedagógicas para minimizar o eliminar las barreras para el aprendizaje y la participación, asegurando una educación inclusiva.</a:t>
            </a:r>
          </a:p>
        </p:txBody>
      </p:sp>
    </p:spTree>
    <p:extLst>
      <p:ext uri="{BB962C8B-B14F-4D97-AF65-F5344CB8AC3E}">
        <p14:creationId xmlns:p14="http://schemas.microsoft.com/office/powerpoint/2010/main" val="4122211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8153400" cy="2088232"/>
          </a:xfrm>
        </p:spPr>
        <p:txBody>
          <a:bodyPr>
            <a:normAutofit fontScale="90000"/>
          </a:bodyPr>
          <a:lstStyle/>
          <a:p>
            <a:r>
              <a:rPr lang="es-ES_tradnl" sz="3600" b="1" noProof="1">
                <a:solidFill>
                  <a:srgbClr val="444D26"/>
                </a:solidFill>
                <a:latin typeface="Comic Sans MS" panose="030F0702030302020204" pitchFamily="66" charset="0"/>
              </a:rPr>
              <a:t>UNIDAD I </a:t>
            </a:r>
            <a:br>
              <a:rPr lang="es-ES_tradnl" sz="3600" noProof="1">
                <a:solidFill>
                  <a:srgbClr val="444D26"/>
                </a:solidFill>
                <a:latin typeface="Comic Sans MS" panose="030F0702030302020204" pitchFamily="66" charset="0"/>
              </a:rPr>
            </a:br>
            <a:r>
              <a:rPr lang="es-MX" dirty="0"/>
              <a:t>El desarrollo de la identidad en los niños y las niñas de preescolar</a:t>
            </a:r>
            <a:br>
              <a:rPr lang="es-MX" dirty="0"/>
            </a:br>
            <a:endParaRPr lang="es-MX" sz="3600" dirty="0">
              <a:latin typeface="Comic Sans MS" panose="030F0702030302020204" pitchFamily="66" charset="0"/>
            </a:endParaRPr>
          </a:p>
        </p:txBody>
      </p:sp>
      <p:sp>
        <p:nvSpPr>
          <p:cNvPr id="12" name="Marcador de contenido 11"/>
          <p:cNvSpPr>
            <a:spLocks noGrp="1"/>
          </p:cNvSpPr>
          <p:nvPr>
            <p:ph idx="1"/>
          </p:nvPr>
        </p:nvSpPr>
        <p:spPr>
          <a:xfrm>
            <a:off x="179512" y="1251248"/>
            <a:ext cx="8801472" cy="3384376"/>
          </a:xfrm>
        </p:spPr>
        <p:txBody>
          <a:bodyPr>
            <a:normAutofit/>
          </a:bodyPr>
          <a:lstStyle/>
          <a:p>
            <a:pPr marL="0" lvl="0" indent="0">
              <a:lnSpc>
                <a:spcPct val="170000"/>
              </a:lnSpc>
              <a:spcBef>
                <a:spcPts val="700"/>
              </a:spcBef>
              <a:buClr>
                <a:srgbClr val="F3A447"/>
              </a:buClr>
              <a:buSzPct val="60000"/>
              <a:buNone/>
            </a:pPr>
            <a:endParaRPr lang="es-ES_tradnl" sz="1800" noProof="1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es-MX" dirty="0"/>
              <a:t>El concepto de infancia a través de la historia y su repercusión en la vida social. </a:t>
            </a:r>
          </a:p>
          <a:p>
            <a:r>
              <a:rPr lang="es-MX" dirty="0"/>
              <a:t> El conocimiento de sí mismo, y de los otros como fundamentos para la construcción de identidad. • Estrategias para el desarrollo de la identidad.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78735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67544" y="519863"/>
            <a:ext cx="8513440" cy="990600"/>
          </a:xfrm>
        </p:spPr>
        <p:txBody>
          <a:bodyPr>
            <a:noAutofit/>
          </a:bodyPr>
          <a:lstStyle/>
          <a:p>
            <a:br>
              <a:rPr lang="es-ES_tradnl" sz="3200" b="1" noProof="1">
                <a:solidFill>
                  <a:srgbClr val="444D26"/>
                </a:solidFill>
                <a:latin typeface="Comic Sans MS" panose="030F0702030302020204" pitchFamily="66" charset="0"/>
              </a:rPr>
            </a:br>
            <a:br>
              <a:rPr lang="es-ES_tradnl" sz="3200" b="1" noProof="1">
                <a:solidFill>
                  <a:srgbClr val="444D26"/>
                </a:solidFill>
                <a:latin typeface="Comic Sans MS" panose="030F0702030302020204" pitchFamily="66" charset="0"/>
              </a:rPr>
            </a:br>
            <a:br>
              <a:rPr lang="es-ES_tradnl" sz="3200" b="1" noProof="1">
                <a:solidFill>
                  <a:srgbClr val="444D26"/>
                </a:solidFill>
                <a:latin typeface="Comic Sans MS" panose="030F0702030302020204" pitchFamily="66" charset="0"/>
              </a:rPr>
            </a:br>
            <a:br>
              <a:rPr lang="es-ES_tradnl" sz="3200" b="1" noProof="1">
                <a:solidFill>
                  <a:srgbClr val="444D26"/>
                </a:solidFill>
                <a:latin typeface="Comic Sans MS" panose="030F0702030302020204" pitchFamily="66" charset="0"/>
              </a:rPr>
            </a:br>
            <a:r>
              <a:rPr lang="es-ES_tradnl" sz="3200" b="1" noProof="1">
                <a:solidFill>
                  <a:srgbClr val="444D26"/>
                </a:solidFill>
                <a:latin typeface="Comic Sans MS" panose="030F0702030302020204" pitchFamily="66" charset="0"/>
              </a:rPr>
              <a:t>UNIDAD II</a:t>
            </a:r>
            <a:br>
              <a:rPr lang="es-ES_tradnl" sz="3200" b="1" noProof="1">
                <a:solidFill>
                  <a:srgbClr val="444D26"/>
                </a:solidFill>
                <a:latin typeface="Comic Sans MS" panose="030F0702030302020204" pitchFamily="66" charset="0"/>
              </a:rPr>
            </a:br>
            <a:br>
              <a:rPr lang="es-ES_tradnl" sz="3200" b="1" noProof="1">
                <a:solidFill>
                  <a:srgbClr val="444D26"/>
                </a:solidFill>
                <a:latin typeface="Comic Sans MS" panose="030F0702030302020204" pitchFamily="66" charset="0"/>
              </a:rPr>
            </a:br>
            <a:br>
              <a:rPr lang="es-ES_tradnl" sz="3200" b="1" noProof="1">
                <a:solidFill>
                  <a:srgbClr val="444D26"/>
                </a:solidFill>
                <a:latin typeface="Comic Sans MS" panose="030F0702030302020204" pitchFamily="66" charset="0"/>
              </a:rPr>
            </a:br>
            <a:r>
              <a:rPr lang="es-MX" sz="3200" dirty="0"/>
              <a:t>La familia: el primer espacio social de las niñas y niños de preescolar.</a:t>
            </a:r>
            <a:r>
              <a:rPr lang="es-ES_tradnl" sz="3200" b="1" noProof="1">
                <a:solidFill>
                  <a:srgbClr val="444D26"/>
                </a:solidFill>
                <a:latin typeface="Comic Sans MS" panose="030F0702030302020204" pitchFamily="66" charset="0"/>
              </a:rPr>
              <a:t> </a:t>
            </a:r>
            <a:br>
              <a:rPr lang="es-ES_tradnl" sz="3200" noProof="1">
                <a:solidFill>
                  <a:srgbClr val="444D26"/>
                </a:solidFill>
                <a:latin typeface="Comic Sans MS" panose="030F0702030302020204" pitchFamily="66" charset="0"/>
              </a:rPr>
            </a:br>
            <a:endParaRPr lang="es-MX" sz="3200" dirty="0">
              <a:latin typeface="Comic Sans MS" panose="030F0702030302020204" pitchFamily="66" charset="0"/>
            </a:endParaRPr>
          </a:p>
        </p:txBody>
      </p:sp>
      <p:sp>
        <p:nvSpPr>
          <p:cNvPr id="12" name="Marcador de contenido 11"/>
          <p:cNvSpPr>
            <a:spLocks noGrp="1"/>
          </p:cNvSpPr>
          <p:nvPr>
            <p:ph idx="1"/>
          </p:nvPr>
        </p:nvSpPr>
        <p:spPr>
          <a:xfrm>
            <a:off x="628056" y="2564904"/>
            <a:ext cx="8352928" cy="2952328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MX" sz="2000" dirty="0"/>
              <a:t>•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MX" sz="2000" dirty="0"/>
              <a:t> </a:t>
            </a:r>
            <a:r>
              <a:rPr lang="es-MX" sz="3800" dirty="0"/>
              <a:t>La familia, como primer núcleo social de desarrollo de los niños y las niñas de preescolar.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MX" sz="3800" dirty="0"/>
              <a:t>• Estrategias para la exploración del mundo social, vinculado a la familia de los niños y niñas de preescolar.</a:t>
            </a:r>
            <a:endParaRPr lang="es-MX" sz="3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095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547800" y="392336"/>
            <a:ext cx="8513440" cy="990600"/>
          </a:xfrm>
        </p:spPr>
        <p:txBody>
          <a:bodyPr>
            <a:noAutofit/>
          </a:bodyPr>
          <a:lstStyle/>
          <a:p>
            <a:r>
              <a:rPr lang="es-ES_tradnl" sz="3200" b="1" noProof="1">
                <a:solidFill>
                  <a:srgbClr val="444D26"/>
                </a:solidFill>
                <a:latin typeface="Comic Sans MS" panose="030F0702030302020204" pitchFamily="66" charset="0"/>
              </a:rPr>
              <a:t>UNIDAD III </a:t>
            </a:r>
            <a:br>
              <a:rPr lang="es-ES_tradnl" sz="4000" noProof="1">
                <a:solidFill>
                  <a:srgbClr val="444D26"/>
                </a:solidFill>
                <a:latin typeface="Comic Sans MS" panose="030F0702030302020204" pitchFamily="66" charset="0"/>
              </a:rPr>
            </a:br>
            <a:br>
              <a:rPr lang="es-ES_tradnl" sz="4000" noProof="1">
                <a:solidFill>
                  <a:srgbClr val="444D26"/>
                </a:solidFill>
                <a:latin typeface="Comic Sans MS" panose="030F0702030302020204" pitchFamily="66" charset="0"/>
              </a:rPr>
            </a:br>
            <a:r>
              <a:rPr lang="es-MX" sz="2800" dirty="0"/>
              <a:t>La comunidad y la participación social de los niños y niñas de preescolar.</a:t>
            </a:r>
            <a:endParaRPr lang="es-MX" sz="2800" dirty="0">
              <a:latin typeface="Comic Sans MS" panose="030F0702030302020204" pitchFamily="66" charset="0"/>
            </a:endParaRPr>
          </a:p>
        </p:txBody>
      </p:sp>
      <p:sp>
        <p:nvSpPr>
          <p:cNvPr id="12" name="Marcador de contenido 11"/>
          <p:cNvSpPr>
            <a:spLocks noGrp="1"/>
          </p:cNvSpPr>
          <p:nvPr>
            <p:ph idx="1"/>
          </p:nvPr>
        </p:nvSpPr>
        <p:spPr>
          <a:xfrm>
            <a:off x="547800" y="1916832"/>
            <a:ext cx="8355786" cy="2511523"/>
          </a:xfrm>
        </p:spPr>
        <p:txBody>
          <a:bodyPr>
            <a:normAutofit fontScale="92500" lnSpcReduction="10000"/>
          </a:bodyPr>
          <a:lstStyle/>
          <a:p>
            <a:r>
              <a:rPr lang="es-MX" sz="2800" dirty="0"/>
              <a:t>El vínculo del niño con otras instituciones para su desarrollo social, cultural, económico, educativo. </a:t>
            </a:r>
          </a:p>
          <a:p>
            <a:pPr marL="0" indent="0">
              <a:buNone/>
            </a:pPr>
            <a:r>
              <a:rPr lang="es-MX" sz="2800" dirty="0"/>
              <a:t>• La participación del niño en su familia y comunidad, como sujeto de derecho. </a:t>
            </a:r>
          </a:p>
          <a:p>
            <a:pPr marL="0" indent="0">
              <a:buNone/>
            </a:pPr>
            <a:r>
              <a:rPr lang="es-MX" sz="2800" dirty="0"/>
              <a:t>• Diseño de estrategias para la participación social de niños y niñas de preescolar</a:t>
            </a:r>
            <a:endParaRPr lang="es-MX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93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Marcador de contenido 11"/>
          <p:cNvSpPr>
            <a:spLocks noGrp="1"/>
          </p:cNvSpPr>
          <p:nvPr>
            <p:ph idx="1"/>
          </p:nvPr>
        </p:nvSpPr>
        <p:spPr>
          <a:xfrm>
            <a:off x="467544" y="1268760"/>
            <a:ext cx="8352928" cy="3269344"/>
          </a:xfrm>
        </p:spPr>
        <p:txBody>
          <a:bodyPr>
            <a:normAutofit fontScale="92500" lnSpcReduction="10000"/>
          </a:bodyPr>
          <a:lstStyle/>
          <a:p>
            <a:pPr marL="0" lvl="0" indent="0">
              <a:spcBef>
                <a:spcPts val="0"/>
              </a:spcBef>
              <a:buNone/>
            </a:pPr>
            <a:endParaRPr lang="es-MX" sz="1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s-MX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  </a:t>
            </a:r>
            <a:r>
              <a:rPr lang="es-MX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CURSOS QUE ANTECEDEN</a:t>
            </a:r>
          </a:p>
          <a:p>
            <a:pPr marL="0" lvl="0" indent="0">
              <a:spcBef>
                <a:spcPts val="0"/>
              </a:spcBef>
              <a:buNone/>
            </a:pPr>
            <a:endParaRPr lang="es-MX" sz="28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s-MX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ESTUDIO DEL MUNDO SOCIAL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s-MX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Se relaciona con el Trayecto “</a:t>
            </a:r>
            <a:r>
              <a:rPr lang="es-MX" sz="2800" dirty="0"/>
              <a:t>Trayecto Práctica profesional”</a:t>
            </a:r>
            <a:endParaRPr lang="es-MX" sz="26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es-MX" sz="1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s-MX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CURSOS SUBSECUENTES</a:t>
            </a:r>
          </a:p>
          <a:p>
            <a:pPr marL="0" lvl="0" indent="0">
              <a:spcBef>
                <a:spcPts val="0"/>
              </a:spcBef>
              <a:buNone/>
            </a:pPr>
            <a:endParaRPr lang="es-MX" sz="26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s-MX" sz="1800" dirty="0">
                <a:solidFill>
                  <a:prstClr val="black"/>
                </a:solidFill>
                <a:latin typeface="Comic Sans MS" panose="030F0702030302020204" pitchFamily="66" charset="0"/>
              </a:rPr>
              <a:t>  NINGUNO</a:t>
            </a:r>
          </a:p>
          <a:p>
            <a:pPr marL="0" lvl="0" indent="0">
              <a:spcBef>
                <a:spcPts val="0"/>
              </a:spcBef>
              <a:buNone/>
            </a:pPr>
            <a:endParaRPr lang="es-MX" sz="1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es-MX" sz="1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700"/>
              </a:spcBef>
              <a:buClr>
                <a:srgbClr val="F3A447"/>
              </a:buClr>
              <a:buSzPct val="60000"/>
              <a:buNone/>
            </a:pPr>
            <a:endParaRPr lang="es-MX" sz="2000" dirty="0">
              <a:latin typeface="Comic Sans MS" panose="030F0702030302020204" pitchFamily="66" charset="0"/>
            </a:endParaRPr>
          </a:p>
        </p:txBody>
      </p:sp>
      <p:sp>
        <p:nvSpPr>
          <p:cNvPr id="3" name="Flecha derecha 2"/>
          <p:cNvSpPr/>
          <p:nvPr/>
        </p:nvSpPr>
        <p:spPr>
          <a:xfrm>
            <a:off x="5148064" y="5176744"/>
            <a:ext cx="2182213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Flecha derecha 9"/>
          <p:cNvSpPr/>
          <p:nvPr/>
        </p:nvSpPr>
        <p:spPr>
          <a:xfrm rot="10800000">
            <a:off x="1938282" y="5165668"/>
            <a:ext cx="2273678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9494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Marcador de contenido 11"/>
          <p:cNvSpPr>
            <a:spLocks noGrp="1"/>
          </p:cNvSpPr>
          <p:nvPr>
            <p:ph idx="1"/>
          </p:nvPr>
        </p:nvSpPr>
        <p:spPr>
          <a:xfrm>
            <a:off x="662418" y="443260"/>
            <a:ext cx="8352928" cy="5506020"/>
          </a:xfrm>
        </p:spPr>
        <p:txBody>
          <a:bodyPr>
            <a:normAutofit fontScale="40000" lnSpcReduction="20000"/>
          </a:bodyPr>
          <a:lstStyle/>
          <a:p>
            <a:pPr marL="0" lvl="0" indent="0">
              <a:spcBef>
                <a:spcPts val="0"/>
              </a:spcBef>
              <a:buNone/>
            </a:pPr>
            <a:endParaRPr lang="es-MX" sz="1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es-MX" sz="2900" dirty="0">
                <a:solidFill>
                  <a:prstClr val="black"/>
                </a:solidFill>
                <a:latin typeface="Comic Sans MS" panose="030F0702030302020204" pitchFamily="66" charset="0"/>
              </a:rPr>
              <a:t>BIBLIOGRAFIA Y MATERIALES DE APOYO UNIDAD I</a:t>
            </a:r>
          </a:p>
          <a:p>
            <a:r>
              <a:rPr lang="es-MX" sz="4800" dirty="0"/>
              <a:t>A continuación, se presentan un conjunto de fuentes como sugerencias para abordar los contenidos de esta unidad, pero el profesorado puede determinar cuáles de ellas abordar durante las sesiones del curso o proponer otras. Bibliografía básica </a:t>
            </a:r>
          </a:p>
          <a:p>
            <a:r>
              <a:rPr lang="es-MX" sz="4800" dirty="0"/>
              <a:t>La vida secreta de los niños SERIE COMPLETA https://www.youtube.com/watch?v=-B-6- </a:t>
            </a:r>
            <a:r>
              <a:rPr lang="es-MX" sz="4800" dirty="0" err="1"/>
              <a:t>ATNbuM</a:t>
            </a:r>
            <a:r>
              <a:rPr lang="es-MX" sz="4800" dirty="0"/>
              <a:t>&amp;=&amp;</a:t>
            </a:r>
            <a:r>
              <a:rPr lang="es-MX" sz="4800" dirty="0" err="1"/>
              <a:t>list</a:t>
            </a:r>
            <a:r>
              <a:rPr lang="es-MX" sz="4800" dirty="0"/>
              <a:t>=PLSXGfg6XHVB5b00m4yY-E5czhVOnynSui </a:t>
            </a:r>
          </a:p>
          <a:p>
            <a:r>
              <a:rPr lang="es-MX" sz="4800" dirty="0"/>
              <a:t>Lucas Marín, Antonio. El proceso de socialización: un enfoque sociológico. Universidad Complutense de Madrid. Consultado en https://revistadepedagogia.org/wpcontent/uploads/2018/04/3-El-Proceso-de-Socializaci%C3%B3n.pdf </a:t>
            </a:r>
            <a:r>
              <a:rPr lang="es-MX" sz="4800" dirty="0" err="1"/>
              <a:t>Skliar</a:t>
            </a:r>
            <a:r>
              <a:rPr lang="es-MX" sz="4800" dirty="0"/>
              <a:t>, Carlos. Normal - Anormal / Identidad y Discapacidad</a:t>
            </a:r>
          </a:p>
          <a:p>
            <a:r>
              <a:rPr lang="es-MX" sz="4800" dirty="0"/>
              <a:t> https://www.youtube.com/watch?v=t9pySfA3eS8 </a:t>
            </a:r>
          </a:p>
          <a:p>
            <a:r>
              <a:rPr lang="es-MX" sz="4800" dirty="0" err="1"/>
              <a:t>Skliar</a:t>
            </a:r>
            <a:r>
              <a:rPr lang="es-MX" sz="4800" dirty="0"/>
              <a:t>, Carlos LA INFANCIA, LA NIÑEZ, LAS INTERRUPCIONES. </a:t>
            </a:r>
            <a:r>
              <a:rPr lang="es-MX" sz="4800" dirty="0" err="1"/>
              <a:t>Childhood</a:t>
            </a:r>
            <a:r>
              <a:rPr lang="es-MX" sz="4800" dirty="0"/>
              <a:t> &amp; </a:t>
            </a:r>
            <a:r>
              <a:rPr lang="es-MX" sz="4800" dirty="0" err="1"/>
              <a:t>Philosophy</a:t>
            </a:r>
            <a:r>
              <a:rPr lang="es-MX" sz="4800" dirty="0"/>
              <a:t> [en </a:t>
            </a:r>
            <a:r>
              <a:rPr lang="es-MX" sz="4800" dirty="0" err="1"/>
              <a:t>linea</a:t>
            </a:r>
            <a:r>
              <a:rPr lang="es-MX" sz="4800" dirty="0"/>
              <a:t>]. 2012, 8(15), 67-81[fecha de Consulta 5 de Febrero de 2020]. ISSN: 2525-5061. Disponible </a:t>
            </a:r>
            <a:r>
              <a:rPr lang="es-MX" sz="4800" dirty="0" err="1"/>
              <a:t>en:https</a:t>
            </a:r>
            <a:r>
              <a:rPr lang="es-MX" sz="4800" dirty="0"/>
              <a:t>://www.redalyc.org/articulo.oa?id=512051606004</a:t>
            </a:r>
          </a:p>
          <a:p>
            <a:pPr marL="0" indent="0">
              <a:buNone/>
            </a:pPr>
            <a:endParaRPr lang="es-MX" sz="4800" dirty="0"/>
          </a:p>
          <a:p>
            <a:endParaRPr lang="es-MX" dirty="0"/>
          </a:p>
          <a:p>
            <a:pPr marL="0" indent="0">
              <a:buNone/>
            </a:pPr>
            <a:r>
              <a:rPr lang="es-MX" dirty="0"/>
              <a:t> </a:t>
            </a:r>
          </a:p>
          <a:p>
            <a:pPr marL="0" lvl="0" indent="0" algn="ctr">
              <a:spcBef>
                <a:spcPts val="0"/>
              </a:spcBef>
              <a:buNone/>
            </a:pPr>
            <a:endParaRPr lang="es-MX" sz="29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s-MX" sz="20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s-MX" sz="20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700"/>
              </a:spcBef>
              <a:buClr>
                <a:srgbClr val="F3A447"/>
              </a:buClr>
              <a:buSzPct val="60000"/>
              <a:buNone/>
            </a:pPr>
            <a:endParaRPr lang="es-MX" sz="2000" dirty="0">
              <a:latin typeface="Comic Sans MS" panose="030F0702030302020204" pitchFamily="66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23528" y="1493526"/>
            <a:ext cx="80358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372576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1539</Words>
  <Application>Microsoft Office PowerPoint</Application>
  <PresentationFormat>Presentación en pantalla (4:3)</PresentationFormat>
  <Paragraphs>160</Paragraphs>
  <Slides>18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Calibri</vt:lpstr>
      <vt:lpstr>Comic Sans MS</vt:lpstr>
      <vt:lpstr>Tw Cen MT</vt:lpstr>
      <vt:lpstr>Tema de Office</vt:lpstr>
      <vt:lpstr>Presentación de PowerPoint</vt:lpstr>
      <vt:lpstr>PROPÓSITOS DEL CURSO</vt:lpstr>
      <vt:lpstr>COMPETENCIAS PROFESIONALES</vt:lpstr>
      <vt:lpstr>COMPETENCIAS DEL CURSO</vt:lpstr>
      <vt:lpstr>UNIDAD I  El desarrollo de la identidad en los niños y las niñas de preescolar </vt:lpstr>
      <vt:lpstr>    UNIDAD II   La familia: el primer espacio social de las niñas y niños de preescolar.  </vt:lpstr>
      <vt:lpstr>UNIDAD III   La comunidad y la participación social de los niños y niñas de preescolar.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Fechas a Considerar 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Mq</dc:creator>
  <cp:lastModifiedBy>Roberto Acosta</cp:lastModifiedBy>
  <cp:revision>47</cp:revision>
  <dcterms:created xsi:type="dcterms:W3CDTF">2015-02-09T15:06:54Z</dcterms:created>
  <dcterms:modified xsi:type="dcterms:W3CDTF">2023-02-09T04:40:35Z</dcterms:modified>
</cp:coreProperties>
</file>