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A00"/>
    <a:srgbClr val="73FEFF"/>
    <a:srgbClr val="D883FF"/>
    <a:srgbClr val="B434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23"/>
    <p:restoredTop sz="94663"/>
  </p:normalViewPr>
  <p:slideViewPr>
    <p:cSldViewPr snapToGrid="0" snapToObjects="1">
      <p:cViewPr varScale="1">
        <p:scale>
          <a:sx n="87" d="100"/>
          <a:sy n="87" d="100"/>
        </p:scale>
        <p:origin x="4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FA3021-0909-3D4A-BBDF-9DB1E2A652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2953270-AC53-D140-A9A1-6F1B85EADF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D646D6-72B3-7E46-8E4C-BE702679E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03CA-5311-A84F-83D1-FD41A7E27DE2}" type="datetimeFigureOut">
              <a:rPr lang="es-MX" smtClean="0"/>
              <a:t>15/03/21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E63E99-A26B-3744-8846-75E21FD98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C80262-47BB-514A-BD31-BBF157EE0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177D-34CF-5E43-919E-62ED2026C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4654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C53289-A8D4-2643-9EC2-B8B5715F6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9D29069-466D-B042-93A0-2062ED33EB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6D0D58-5F28-B847-B2C6-52693DC69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03CA-5311-A84F-83D1-FD41A7E27DE2}" type="datetimeFigureOut">
              <a:rPr lang="es-MX" smtClean="0"/>
              <a:t>15/03/21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85BC43-C0B0-8F45-B3E8-989980B67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894CF5-3A54-3E47-8C31-1988F0678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177D-34CF-5E43-919E-62ED2026C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2257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F851E44-F49B-B247-8D6A-10F736A029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09D9EAE-F78F-4A4E-B85F-577E16EBF9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BEA258-6FEC-DD45-BDD8-0D82C00EF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03CA-5311-A84F-83D1-FD41A7E27DE2}" type="datetimeFigureOut">
              <a:rPr lang="es-MX" smtClean="0"/>
              <a:t>15/03/21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7CF28A-983C-B145-B9F0-2F8C39FAF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015836-D17F-0C4A-AFC6-BD20BCE2E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177D-34CF-5E43-919E-62ED2026C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5222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FFD224-EB18-0F44-9CCD-600E1607C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624D67-53F5-DB44-8FE8-17443767A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3BBF8B-147D-174A-BB95-640E23388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03CA-5311-A84F-83D1-FD41A7E27DE2}" type="datetimeFigureOut">
              <a:rPr lang="es-MX" smtClean="0"/>
              <a:t>15/03/21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328DDB-DED8-EB46-B94F-92E9FEDD2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F200F8-7132-1840-B380-60EF61478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177D-34CF-5E43-919E-62ED2026C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1665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72E22F-6973-934D-9AD8-B1B507F43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699D571-FFA1-AE4D-ACBE-3A47C81EF6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5D0E33-1F19-8B44-A589-9CF5DB3C0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03CA-5311-A84F-83D1-FD41A7E27DE2}" type="datetimeFigureOut">
              <a:rPr lang="es-MX" smtClean="0"/>
              <a:t>15/03/21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CB3C7F-4976-F947-868E-84A5552BC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3D6752-7C89-A040-8D43-07D9A9BA4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177D-34CF-5E43-919E-62ED2026C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874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9C92EE-C263-6347-AEDC-B496D8795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B6C54E-5929-5F40-8390-CC6F17054B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7B39F47-6A63-AC42-8C59-CDD8E682CE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34FCF5E-00A0-1147-B037-599B8D4AA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03CA-5311-A84F-83D1-FD41A7E27DE2}" type="datetimeFigureOut">
              <a:rPr lang="es-MX" smtClean="0"/>
              <a:t>15/03/21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8F07DC-1A33-474F-999C-1F0FD081F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2C30E84-B355-1849-8D97-4C10AAC17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177D-34CF-5E43-919E-62ED2026C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2984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D02607-0A2D-BF46-9880-3213BF138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9E1E1AA-C688-AE4E-9B07-5FCFDDBBEE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41E00F9-8555-4A4A-BFA0-FF0B54B9A3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0889C9C-5110-1448-B9F1-C9A8AEF78C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CD445DD-25B6-3C43-B9CA-56C1B8A4AF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0F47AB2-790A-5D47-BCE1-9EE532CCA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03CA-5311-A84F-83D1-FD41A7E27DE2}" type="datetimeFigureOut">
              <a:rPr lang="es-MX" smtClean="0"/>
              <a:t>15/03/21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23C0802-8EDC-D34E-90CF-947782E36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6256A39-8A4E-DE4D-82E9-72039C55D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177D-34CF-5E43-919E-62ED2026C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7074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AE85D0-349A-A24F-9AA0-384E1E200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DC5FCDA-84CF-4B47-9AEF-71ABC8EB9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03CA-5311-A84F-83D1-FD41A7E27DE2}" type="datetimeFigureOut">
              <a:rPr lang="es-MX" smtClean="0"/>
              <a:t>15/03/21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086ED2E-D1B6-684D-ADC1-1CAF1875D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DB246D3-88C0-A547-A080-B3F0D3A65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177D-34CF-5E43-919E-62ED2026C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6188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971ECDB-F237-8844-9DD1-95B2E385D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03CA-5311-A84F-83D1-FD41A7E27DE2}" type="datetimeFigureOut">
              <a:rPr lang="es-MX" smtClean="0"/>
              <a:t>15/03/21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97938C5-F0D1-DA4F-9B6B-61B2D1EDD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C219874-3F88-4249-BB58-372B581B3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177D-34CF-5E43-919E-62ED2026C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0761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FF4814-3C10-0E42-932C-1B2052FF6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61C2C6-0584-6040-9F58-31803ECB1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BF87E4B-1BFE-F341-821A-B46A7AC2CD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4498354-9970-6E4E-ABE2-36ACCE020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03CA-5311-A84F-83D1-FD41A7E27DE2}" type="datetimeFigureOut">
              <a:rPr lang="es-MX" smtClean="0"/>
              <a:t>15/03/21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57F409-40A0-3442-B4FD-EB23EAEF7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B07CC74-1EAB-FD43-A46C-F4D037597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177D-34CF-5E43-919E-62ED2026C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7619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4E58A4-DF04-134A-B395-4D83BAEF1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1FCEDCD-70BA-7646-941E-1EABD38BC8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B8DE869-EB6D-F547-A894-8209DBA3AC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64DAA71-7C0B-2A4E-8FEC-E9E1D5BCB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03CA-5311-A84F-83D1-FD41A7E27DE2}" type="datetimeFigureOut">
              <a:rPr lang="es-MX" smtClean="0"/>
              <a:t>15/03/21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B563294-85EB-DB4E-B596-5F67F3D7B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34D5D6F-B12C-C349-B89A-9596AC12D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177D-34CF-5E43-919E-62ED2026C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9677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E0EE7EF-E6B3-2845-A971-EA9163488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AD33444-AC05-A145-A22A-AE7A166BCF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75A8C6-D94E-C048-A33E-E526189214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D03CA-5311-A84F-83D1-FD41A7E27DE2}" type="datetimeFigureOut">
              <a:rPr lang="es-MX" smtClean="0"/>
              <a:t>15/03/21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1EEDC2F-5FF4-7C42-B510-FF32D8156A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84F3D8-6AA8-3044-8AEE-837B531691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E177D-34CF-5E43-919E-62ED2026C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77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850944"/>
              </p:ext>
            </p:extLst>
          </p:nvPr>
        </p:nvGraphicFramePr>
        <p:xfrm>
          <a:off x="1615226" y="1017863"/>
          <a:ext cx="9131664" cy="5741484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440461">
                  <a:extLst>
                    <a:ext uri="{9D8B030D-6E8A-4147-A177-3AD203B41FA5}">
                      <a16:colId xmlns:a16="http://schemas.microsoft.com/office/drawing/2014/main" val="1565015723"/>
                    </a:ext>
                  </a:extLst>
                </a:gridCol>
                <a:gridCol w="2098424">
                  <a:extLst>
                    <a:ext uri="{9D8B030D-6E8A-4147-A177-3AD203B41FA5}">
                      <a16:colId xmlns:a16="http://schemas.microsoft.com/office/drawing/2014/main" val="2672178520"/>
                    </a:ext>
                  </a:extLst>
                </a:gridCol>
                <a:gridCol w="2177610">
                  <a:extLst>
                    <a:ext uri="{9D8B030D-6E8A-4147-A177-3AD203B41FA5}">
                      <a16:colId xmlns:a16="http://schemas.microsoft.com/office/drawing/2014/main" val="3595732992"/>
                    </a:ext>
                  </a:extLst>
                </a:gridCol>
                <a:gridCol w="2415169">
                  <a:extLst>
                    <a:ext uri="{9D8B030D-6E8A-4147-A177-3AD203B41FA5}">
                      <a16:colId xmlns:a16="http://schemas.microsoft.com/office/drawing/2014/main" val="3702007743"/>
                    </a:ext>
                  </a:extLst>
                </a:gridCol>
              </a:tblGrid>
              <a:tr h="449704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bg1"/>
                          </a:solidFill>
                        </a:rPr>
                        <a:t>WEEK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bg1"/>
                          </a:solidFill>
                        </a:rPr>
                        <a:t>DAY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bg1"/>
                          </a:solidFill>
                        </a:rPr>
                        <a:t>CLASS HOURS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bg1"/>
                          </a:solidFill>
                        </a:rPr>
                        <a:t>ACTIVITIES</a:t>
                      </a:r>
                      <a:r>
                        <a:rPr lang="es-ES" sz="1600" baseline="0" dirty="0">
                          <a:solidFill>
                            <a:schemeClr val="bg1"/>
                          </a:solidFill>
                        </a:rPr>
                        <a:t> ASSIGNED</a:t>
                      </a:r>
                      <a:endParaRPr lang="es-ES" sz="16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534015"/>
                  </a:ext>
                </a:extLst>
              </a:tr>
              <a:tr h="492365">
                <a:tc rowSpan="6">
                  <a:txBody>
                    <a:bodyPr/>
                    <a:lstStyle/>
                    <a:p>
                      <a:pPr algn="ctr"/>
                      <a:r>
                        <a:rPr lang="es-ES" sz="2000" b="1" dirty="0" err="1"/>
                        <a:t>Week</a:t>
                      </a:r>
                      <a:r>
                        <a:rPr lang="es-ES" sz="2000" b="1" dirty="0"/>
                        <a:t> 1</a:t>
                      </a:r>
                    </a:p>
                    <a:p>
                      <a:pPr algn="ctr"/>
                      <a:r>
                        <a:rPr lang="es-ES" sz="2000" b="1" dirty="0" err="1"/>
                        <a:t>March</a:t>
                      </a:r>
                      <a:r>
                        <a:rPr lang="es-ES" sz="2000" b="1" dirty="0"/>
                        <a:t> 8th – 12th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83FF">
                        <a:alpha val="5098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400" b="1" dirty="0" err="1"/>
                        <a:t>Monday</a:t>
                      </a:r>
                      <a:endParaRPr lang="es-ES" sz="1400" b="1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83FF">
                        <a:alpha val="5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Class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hour</a:t>
                      </a:r>
                      <a:r>
                        <a:rPr lang="es-ES" sz="1400" dirty="0"/>
                        <a:t> 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83FF">
                        <a:alpha val="5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i="1" dirty="0" err="1"/>
                        <a:t>Check</a:t>
                      </a:r>
                      <a:r>
                        <a:rPr lang="es-ES" sz="1400" i="1" dirty="0"/>
                        <a:t> </a:t>
                      </a:r>
                      <a:r>
                        <a:rPr lang="es-ES" sz="1400" b="1" i="1" dirty="0"/>
                        <a:t>Calendar of </a:t>
                      </a:r>
                      <a:r>
                        <a:rPr lang="es-ES" sz="1400" b="1" i="1" dirty="0" err="1"/>
                        <a:t>Activities</a:t>
                      </a:r>
                      <a:r>
                        <a:rPr lang="es-ES" sz="1400" b="1" i="1" dirty="0"/>
                        <a:t> </a:t>
                      </a:r>
                      <a:r>
                        <a:rPr lang="es-ES" sz="1400" i="1" dirty="0"/>
                        <a:t>in Escuela en Red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83FF">
                        <a:alpha val="5098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278716"/>
                  </a:ext>
                </a:extLst>
              </a:tr>
              <a:tr h="492365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Class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hour</a:t>
                      </a:r>
                      <a:r>
                        <a:rPr lang="es-ES" sz="1400" dirty="0"/>
                        <a:t> 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83FF">
                        <a:alpha val="5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i="1" dirty="0" err="1"/>
                        <a:t>Read</a:t>
                      </a:r>
                      <a:r>
                        <a:rPr lang="es-ES" sz="1400" i="1" dirty="0"/>
                        <a:t> and </a:t>
                      </a:r>
                      <a:r>
                        <a:rPr lang="es-ES" sz="1400" i="1" dirty="0" err="1"/>
                        <a:t>analyze</a:t>
                      </a:r>
                      <a:r>
                        <a:rPr lang="es-ES" sz="1400" i="1" dirty="0"/>
                        <a:t> </a:t>
                      </a:r>
                      <a:r>
                        <a:rPr lang="es-ES" sz="1400" i="1" dirty="0" err="1"/>
                        <a:t>the</a:t>
                      </a:r>
                      <a:r>
                        <a:rPr lang="es-ES" sz="1400" i="1" dirty="0"/>
                        <a:t> </a:t>
                      </a:r>
                      <a:r>
                        <a:rPr lang="es-ES" sz="1400" b="1" i="1" dirty="0" err="1"/>
                        <a:t>Course</a:t>
                      </a:r>
                      <a:r>
                        <a:rPr lang="es-ES" sz="1400" b="1" i="1" dirty="0"/>
                        <a:t> Framework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83FF">
                        <a:alpha val="5098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898129"/>
                  </a:ext>
                </a:extLst>
              </a:tr>
              <a:tr h="49236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400" b="1" dirty="0" err="1"/>
                        <a:t>Wednesday</a:t>
                      </a:r>
                      <a:endParaRPr lang="es-ES" sz="1400" b="1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83FF">
                        <a:alpha val="5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Class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hour</a:t>
                      </a:r>
                      <a:r>
                        <a:rPr lang="es-ES" sz="1400" dirty="0"/>
                        <a:t> 3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83FF">
                        <a:alpha val="5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i="1" dirty="0" err="1"/>
                        <a:t>Read</a:t>
                      </a:r>
                      <a:r>
                        <a:rPr lang="es-ES" sz="1400" i="1" dirty="0"/>
                        <a:t> and </a:t>
                      </a:r>
                      <a:r>
                        <a:rPr lang="es-ES" sz="1400" i="1" dirty="0" err="1"/>
                        <a:t>analyze</a:t>
                      </a:r>
                      <a:r>
                        <a:rPr lang="es-ES" sz="1400" i="1" dirty="0"/>
                        <a:t> </a:t>
                      </a:r>
                      <a:r>
                        <a:rPr lang="es-ES" sz="1400" i="1" dirty="0" err="1"/>
                        <a:t>the</a:t>
                      </a:r>
                      <a:r>
                        <a:rPr lang="es-ES" sz="1400" i="1" dirty="0"/>
                        <a:t> </a:t>
                      </a:r>
                      <a:r>
                        <a:rPr lang="es-ES" sz="1400" b="1" i="1" dirty="0" err="1"/>
                        <a:t>Evaluation</a:t>
                      </a:r>
                      <a:r>
                        <a:rPr lang="es-ES" sz="1400" b="1" i="1" dirty="0"/>
                        <a:t> </a:t>
                      </a:r>
                      <a:r>
                        <a:rPr lang="es-ES" sz="1400" b="1" i="1" dirty="0" err="1"/>
                        <a:t>Criteria</a:t>
                      </a:r>
                      <a:endParaRPr lang="es-ES" sz="1400" b="1" i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83FF">
                        <a:alpha val="5098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729111"/>
                  </a:ext>
                </a:extLst>
              </a:tr>
              <a:tr h="70446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Class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hour</a:t>
                      </a:r>
                      <a:r>
                        <a:rPr lang="es-ES" sz="1400" dirty="0"/>
                        <a:t> 4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83FF">
                        <a:alpha val="5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i="1" dirty="0" err="1"/>
                        <a:t>Watch</a:t>
                      </a:r>
                      <a:r>
                        <a:rPr lang="es-ES" sz="1400" i="1" dirty="0"/>
                        <a:t> </a:t>
                      </a:r>
                      <a:r>
                        <a:rPr lang="es-ES" sz="1400" i="1" dirty="0" err="1"/>
                        <a:t>the</a:t>
                      </a:r>
                      <a:r>
                        <a:rPr lang="es-ES" sz="1400" i="1" dirty="0"/>
                        <a:t> </a:t>
                      </a:r>
                      <a:r>
                        <a:rPr lang="es-ES" sz="1400" b="1" i="1" dirty="0" err="1"/>
                        <a:t>Welcome</a:t>
                      </a:r>
                      <a:r>
                        <a:rPr lang="es-ES" sz="1400" b="1" i="1" dirty="0"/>
                        <a:t> Video </a:t>
                      </a:r>
                      <a:r>
                        <a:rPr lang="es-ES" sz="1400" i="1" dirty="0"/>
                        <a:t>and share </a:t>
                      </a:r>
                      <a:r>
                        <a:rPr lang="es-ES" sz="1400" i="1" dirty="0" err="1"/>
                        <a:t>your</a:t>
                      </a:r>
                      <a:r>
                        <a:rPr lang="es-ES" sz="1400" i="1" dirty="0"/>
                        <a:t> </a:t>
                      </a:r>
                      <a:r>
                        <a:rPr lang="es-ES" sz="1400" i="1" dirty="0" err="1"/>
                        <a:t>expectations</a:t>
                      </a:r>
                      <a:r>
                        <a:rPr lang="es-ES" sz="1400" i="1" dirty="0"/>
                        <a:t> </a:t>
                      </a:r>
                      <a:r>
                        <a:rPr lang="es-ES" sz="1400" i="1" dirty="0" err="1"/>
                        <a:t>for</a:t>
                      </a:r>
                      <a:r>
                        <a:rPr lang="es-ES" sz="1400" i="1" dirty="0"/>
                        <a:t> </a:t>
                      </a:r>
                      <a:r>
                        <a:rPr lang="es-ES" sz="1400" i="1" dirty="0" err="1"/>
                        <a:t>this</a:t>
                      </a:r>
                      <a:r>
                        <a:rPr lang="es-ES" sz="1400" i="1" dirty="0"/>
                        <a:t> </a:t>
                      </a:r>
                      <a:r>
                        <a:rPr lang="es-ES" sz="1400" i="1" dirty="0" err="1"/>
                        <a:t>semester</a:t>
                      </a:r>
                      <a:r>
                        <a:rPr lang="es-ES" sz="1400" i="1" dirty="0"/>
                        <a:t> (</a:t>
                      </a:r>
                      <a:r>
                        <a:rPr lang="es-ES" sz="1400" i="1" dirty="0" err="1"/>
                        <a:t>Padlet</a:t>
                      </a:r>
                      <a:r>
                        <a:rPr lang="es-ES" sz="1400" i="1" dirty="0"/>
                        <a:t>)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83FF">
                        <a:alpha val="5098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455186"/>
                  </a:ext>
                </a:extLst>
              </a:tr>
              <a:tr h="28026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Friday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  <a:alpha val="5098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Class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hour</a:t>
                      </a:r>
                      <a:r>
                        <a:rPr lang="es-ES" sz="1400" dirty="0"/>
                        <a:t> 5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  <a:alpha val="5098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Zoom</a:t>
                      </a:r>
                      <a:r>
                        <a:rPr lang="es-ES" sz="1400" b="1" baseline="0" dirty="0"/>
                        <a:t> meeting </a:t>
                      </a:r>
                      <a:endParaRPr lang="es-ES" sz="1400" b="1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  <a:alpha val="5098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721786"/>
                  </a:ext>
                </a:extLst>
              </a:tr>
              <a:tr h="280269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Class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hour</a:t>
                      </a:r>
                      <a:r>
                        <a:rPr lang="es-ES" sz="1400" dirty="0"/>
                        <a:t> 6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  <a:alpha val="5098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83FF">
                        <a:alpha val="5098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960841"/>
                  </a:ext>
                </a:extLst>
              </a:tr>
              <a:tr h="492365">
                <a:tc rowSpan="6">
                  <a:txBody>
                    <a:bodyPr/>
                    <a:lstStyle/>
                    <a:p>
                      <a:pPr algn="ctr"/>
                      <a:r>
                        <a:rPr lang="es-ES" sz="2000" b="1" dirty="0" err="1"/>
                        <a:t>Week</a:t>
                      </a:r>
                      <a:r>
                        <a:rPr lang="es-ES" sz="2000" b="1" dirty="0"/>
                        <a:t> 2</a:t>
                      </a:r>
                    </a:p>
                    <a:p>
                      <a:pPr algn="ctr"/>
                      <a:r>
                        <a:rPr lang="es-ES" sz="2000" b="1" dirty="0" err="1"/>
                        <a:t>March</a:t>
                      </a:r>
                      <a:r>
                        <a:rPr lang="es-ES" sz="2000" b="1" dirty="0"/>
                        <a:t> 15th – 19th</a:t>
                      </a:r>
                    </a:p>
                    <a:p>
                      <a:pPr algn="ctr"/>
                      <a:endParaRPr lang="es-ES" sz="2000" b="1" dirty="0"/>
                    </a:p>
                    <a:p>
                      <a:pPr algn="ctr"/>
                      <a:r>
                        <a:rPr lang="es-ES" sz="2000" b="1" dirty="0"/>
                        <a:t>REVIEW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E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400" b="1" dirty="0" err="1"/>
                        <a:t>Monday</a:t>
                      </a:r>
                      <a:endParaRPr lang="es-ES" sz="1400" b="1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Class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hour</a:t>
                      </a:r>
                      <a:r>
                        <a:rPr lang="es-ES" sz="1400" dirty="0"/>
                        <a:t> 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E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s-ES" sz="1400" i="1" dirty="0" err="1"/>
                        <a:t>Activities</a:t>
                      </a:r>
                      <a:r>
                        <a:rPr lang="es-ES" sz="1400" i="1" dirty="0"/>
                        <a:t> in Escuela en Red</a:t>
                      </a:r>
                    </a:p>
                    <a:p>
                      <a:pPr algn="ctr"/>
                      <a:r>
                        <a:rPr lang="es-ES" sz="1400" i="1" dirty="0">
                          <a:highlight>
                            <a:srgbClr val="FFFF00"/>
                          </a:highlight>
                        </a:rPr>
                        <a:t>DUE DATE: THURSDAY</a:t>
                      </a:r>
                    </a:p>
                    <a:p>
                      <a:pPr algn="ctr"/>
                      <a:endParaRPr lang="es-ES" sz="1400" i="1" dirty="0"/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es-ES" sz="1400" dirty="0" err="1"/>
                        <a:t>Vocabulary</a:t>
                      </a:r>
                      <a:endParaRPr lang="es-ES" sz="1400" dirty="0"/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es-ES" sz="1400" dirty="0" err="1"/>
                        <a:t>Grammar</a:t>
                      </a:r>
                      <a:endParaRPr lang="es-ES" sz="1400" dirty="0"/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es-ES" sz="1400" dirty="0" err="1"/>
                        <a:t>Listening</a:t>
                      </a:r>
                      <a:r>
                        <a:rPr lang="es-ES" sz="1400" dirty="0"/>
                        <a:t> and </a:t>
                      </a:r>
                      <a:r>
                        <a:rPr lang="es-ES" sz="1400" dirty="0" err="1"/>
                        <a:t>Speaking</a:t>
                      </a:r>
                      <a:endParaRPr lang="es-ES" sz="1400" dirty="0"/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es-ES" sz="1400" dirty="0"/>
                        <a:t>Reading and </a:t>
                      </a:r>
                      <a:r>
                        <a:rPr lang="es-ES" sz="1400" dirty="0" err="1"/>
                        <a:t>Writing</a:t>
                      </a:r>
                      <a:endParaRPr lang="es-ES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04106"/>
                  </a:ext>
                </a:extLst>
              </a:tr>
              <a:tr h="492365">
                <a:tc vMerge="1"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68580" marR="68580" marT="34290" marB="34290" anchor="ctr"/>
                </a:tc>
                <a:tc vMerge="1"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Class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hour</a:t>
                      </a:r>
                      <a:r>
                        <a:rPr lang="es-ES" sz="1400" dirty="0"/>
                        <a:t> 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EFF"/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es-ES" sz="1400" i="1" dirty="0"/>
                        <a:t>EFS </a:t>
                      </a:r>
                      <a:r>
                        <a:rPr lang="es-ES" sz="1400" i="1" dirty="0" err="1"/>
                        <a:t>Platform</a:t>
                      </a:r>
                      <a:r>
                        <a:rPr lang="es-ES" sz="1400" i="1" dirty="0"/>
                        <a:t> </a:t>
                      </a:r>
                      <a:r>
                        <a:rPr lang="es-ES" sz="1400" i="1" dirty="0" err="1"/>
                        <a:t>Unit</a:t>
                      </a:r>
                      <a:r>
                        <a:rPr lang="es-ES" sz="1400" i="1" dirty="0"/>
                        <a:t> 8</a:t>
                      </a:r>
                    </a:p>
                    <a:p>
                      <a:r>
                        <a:rPr lang="es-ES" sz="1400" dirty="0" err="1"/>
                        <a:t>Lessons</a:t>
                      </a:r>
                      <a:r>
                        <a:rPr lang="es-ES" sz="1400" dirty="0"/>
                        <a:t> 3 and 4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632022"/>
                  </a:ext>
                </a:extLst>
              </a:tr>
              <a:tr h="492365">
                <a:tc vMerge="1"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68580" marR="68580" marT="34290" marB="3429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400" b="1" dirty="0" err="1"/>
                        <a:t>Wednesday</a:t>
                      </a:r>
                      <a:endParaRPr lang="es-ES" sz="1400" b="1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Class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hour</a:t>
                      </a:r>
                      <a:r>
                        <a:rPr lang="es-ES" sz="1400" dirty="0"/>
                        <a:t> 3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EFF"/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es-ES" sz="1400" i="1" dirty="0"/>
                        <a:t>EFS </a:t>
                      </a:r>
                      <a:r>
                        <a:rPr lang="es-ES" sz="1400" i="1" dirty="0" err="1"/>
                        <a:t>Platform</a:t>
                      </a:r>
                      <a:r>
                        <a:rPr lang="es-ES" sz="1400" i="1" dirty="0"/>
                        <a:t> </a:t>
                      </a:r>
                      <a:r>
                        <a:rPr lang="es-ES" sz="1400" i="1" dirty="0" err="1"/>
                        <a:t>Unit</a:t>
                      </a:r>
                      <a:r>
                        <a:rPr lang="es-ES" sz="1400" i="1" dirty="0"/>
                        <a:t> 8</a:t>
                      </a:r>
                    </a:p>
                    <a:p>
                      <a:r>
                        <a:rPr lang="es-ES" sz="1400" dirty="0" err="1"/>
                        <a:t>Lesson</a:t>
                      </a:r>
                      <a:r>
                        <a:rPr lang="es-ES" sz="1400" baseline="0" dirty="0" err="1"/>
                        <a:t>s</a:t>
                      </a:r>
                      <a:r>
                        <a:rPr lang="es-ES" sz="1400" baseline="0" dirty="0"/>
                        <a:t> 5 and 6</a:t>
                      </a:r>
                      <a:endParaRPr lang="es-E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774550"/>
                  </a:ext>
                </a:extLst>
              </a:tr>
              <a:tr h="492365">
                <a:tc vMerge="1"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68580" marR="68580" marT="34290" marB="34290" anchor="ctr"/>
                </a:tc>
                <a:tc vMerge="1"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Class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hour</a:t>
                      </a:r>
                      <a:r>
                        <a:rPr lang="es-ES" sz="1400" dirty="0"/>
                        <a:t> 4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E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s-ES" sz="1400" i="1" dirty="0"/>
                        <a:t>Escuela en Red</a:t>
                      </a:r>
                    </a:p>
                    <a:p>
                      <a:pPr algn="ctr"/>
                      <a:r>
                        <a:rPr lang="es-ES" sz="1400" dirty="0" err="1"/>
                        <a:t>Activity</a:t>
                      </a:r>
                      <a:r>
                        <a:rPr lang="es-ES" sz="1400" dirty="0"/>
                        <a:t> 1 - U8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529352"/>
                  </a:ext>
                </a:extLst>
              </a:tr>
              <a:tr h="280269">
                <a:tc vMerge="1"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68580" marR="68580" marT="34290" marB="3429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Friday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Class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hour</a:t>
                      </a:r>
                      <a:r>
                        <a:rPr lang="es-ES" sz="1400" dirty="0"/>
                        <a:t> 5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Zoom</a:t>
                      </a:r>
                      <a:r>
                        <a:rPr lang="es-ES" sz="1400" b="1" baseline="0" dirty="0"/>
                        <a:t> meeting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706855"/>
                  </a:ext>
                </a:extLst>
              </a:tr>
              <a:tr h="280269">
                <a:tc vMerge="1"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68580" marR="68580" marT="34290" marB="34290" anchor="ctr"/>
                </a:tc>
                <a:tc vMerge="1"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Class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hour</a:t>
                      </a:r>
                      <a:r>
                        <a:rPr lang="es-ES" sz="1400" dirty="0"/>
                        <a:t> 6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es-ES" sz="1400" dirty="0" err="1"/>
                        <a:t>Assessment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activity</a:t>
                      </a:r>
                      <a:endParaRPr lang="es-ES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F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953848"/>
                  </a:ext>
                </a:extLst>
              </a:tr>
            </a:tbl>
          </a:graphicData>
        </a:graphic>
      </p:graphicFrame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2127431" y="225908"/>
            <a:ext cx="7886700" cy="653794"/>
          </a:xfrm>
        </p:spPr>
        <p:txBody>
          <a:bodyPr>
            <a:noAutofit/>
          </a:bodyPr>
          <a:lstStyle/>
          <a:p>
            <a:pPr algn="ctr"/>
            <a:r>
              <a:rPr lang="es-ES" sz="2000" b="1" dirty="0"/>
              <a:t>ESCUELA NORMAL DE EDUCACIÓN PREESCOLAR</a:t>
            </a:r>
            <a:br>
              <a:rPr lang="es-ES" sz="2000" b="1" dirty="0"/>
            </a:br>
            <a:r>
              <a:rPr lang="es-ES" sz="2000" b="1" dirty="0"/>
              <a:t>ENGLISH A2.2</a:t>
            </a:r>
            <a:br>
              <a:rPr lang="es-ES" sz="2000" b="1" dirty="0"/>
            </a:br>
            <a:r>
              <a:rPr lang="es-ES" sz="2000" b="1" dirty="0"/>
              <a:t>CALENDAR OF ACTIVITIES</a:t>
            </a:r>
          </a:p>
        </p:txBody>
      </p:sp>
      <p:pic>
        <p:nvPicPr>
          <p:cNvPr id="1026" name="Picture 2" descr="Escuela Normal de Educación Preescolar – Desarrollo de competencias  linguistic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3322" y="77397"/>
            <a:ext cx="1776648" cy="1321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9362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8316366"/>
              </p:ext>
            </p:extLst>
          </p:nvPr>
        </p:nvGraphicFramePr>
        <p:xfrm>
          <a:off x="1292495" y="1002639"/>
          <a:ext cx="9454392" cy="5776027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526711">
                  <a:extLst>
                    <a:ext uri="{9D8B030D-6E8A-4147-A177-3AD203B41FA5}">
                      <a16:colId xmlns:a16="http://schemas.microsoft.com/office/drawing/2014/main" val="1565015723"/>
                    </a:ext>
                  </a:extLst>
                </a:gridCol>
                <a:gridCol w="2172586">
                  <a:extLst>
                    <a:ext uri="{9D8B030D-6E8A-4147-A177-3AD203B41FA5}">
                      <a16:colId xmlns:a16="http://schemas.microsoft.com/office/drawing/2014/main" val="2672178520"/>
                    </a:ext>
                  </a:extLst>
                </a:gridCol>
                <a:gridCol w="2254570">
                  <a:extLst>
                    <a:ext uri="{9D8B030D-6E8A-4147-A177-3AD203B41FA5}">
                      <a16:colId xmlns:a16="http://schemas.microsoft.com/office/drawing/2014/main" val="3595732992"/>
                    </a:ext>
                  </a:extLst>
                </a:gridCol>
                <a:gridCol w="2500525">
                  <a:extLst>
                    <a:ext uri="{9D8B030D-6E8A-4147-A177-3AD203B41FA5}">
                      <a16:colId xmlns:a16="http://schemas.microsoft.com/office/drawing/2014/main" val="3702007743"/>
                    </a:ext>
                  </a:extLst>
                </a:gridCol>
              </a:tblGrid>
              <a:tr h="587867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bg1"/>
                          </a:solidFill>
                        </a:rPr>
                        <a:t>WEEK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bg1"/>
                          </a:solidFill>
                        </a:rPr>
                        <a:t>DAY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bg1"/>
                          </a:solidFill>
                        </a:rPr>
                        <a:t>CLASS HOURS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bg1"/>
                          </a:solidFill>
                        </a:rPr>
                        <a:t>ACTIVITIES</a:t>
                      </a:r>
                      <a:r>
                        <a:rPr lang="es-ES" sz="1600" baseline="0" dirty="0">
                          <a:solidFill>
                            <a:schemeClr val="bg1"/>
                          </a:solidFill>
                        </a:rPr>
                        <a:t> ASSIGNED</a:t>
                      </a:r>
                      <a:endParaRPr lang="es-ES" sz="16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534015"/>
                  </a:ext>
                </a:extLst>
              </a:tr>
              <a:tr h="606530">
                <a:tc rowSpan="6">
                  <a:txBody>
                    <a:bodyPr/>
                    <a:lstStyle/>
                    <a:p>
                      <a:pPr algn="ctr"/>
                      <a:r>
                        <a:rPr lang="es-ES" sz="2000" b="1" dirty="0" err="1"/>
                        <a:t>Week</a:t>
                      </a:r>
                      <a:r>
                        <a:rPr lang="es-ES" sz="2000" b="1" dirty="0"/>
                        <a:t> 3</a:t>
                      </a:r>
                    </a:p>
                    <a:p>
                      <a:pPr algn="ctr"/>
                      <a:r>
                        <a:rPr lang="es-ES" sz="2000" b="1" dirty="0" err="1"/>
                        <a:t>March</a:t>
                      </a:r>
                      <a:r>
                        <a:rPr lang="es-ES" sz="2000" b="1" dirty="0"/>
                        <a:t> 22nd – 26th</a:t>
                      </a:r>
                    </a:p>
                    <a:p>
                      <a:pPr algn="ctr"/>
                      <a:endParaRPr lang="es-ES" sz="2000" b="1" dirty="0"/>
                    </a:p>
                    <a:p>
                      <a:pPr algn="ctr"/>
                      <a:r>
                        <a:rPr lang="es-ES" sz="2000" b="1" dirty="0"/>
                        <a:t>BOOK UNIT 7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A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400" b="1" dirty="0" err="1"/>
                        <a:t>Monday</a:t>
                      </a:r>
                      <a:endParaRPr lang="es-ES" sz="1400" b="1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A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Class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hour</a:t>
                      </a:r>
                      <a:r>
                        <a:rPr lang="es-ES" sz="1400" dirty="0"/>
                        <a:t> 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A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s-ES" sz="1400" i="1" dirty="0" err="1"/>
                        <a:t>Activities</a:t>
                      </a:r>
                      <a:r>
                        <a:rPr lang="es-ES" sz="1400" i="1" dirty="0"/>
                        <a:t> in Escuela en Red</a:t>
                      </a:r>
                    </a:p>
                    <a:p>
                      <a:pPr algn="ctr"/>
                      <a:r>
                        <a:rPr lang="es-ES" sz="1400" i="1" dirty="0">
                          <a:highlight>
                            <a:srgbClr val="FFFF00"/>
                          </a:highlight>
                        </a:rPr>
                        <a:t>DUE DATE: THURSDAY</a:t>
                      </a:r>
                    </a:p>
                    <a:p>
                      <a:pPr algn="ctr"/>
                      <a:endParaRPr lang="es-ES" sz="1400" i="1" dirty="0"/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es-ES" sz="1400" dirty="0" err="1"/>
                        <a:t>Vocabulary</a:t>
                      </a:r>
                      <a:endParaRPr lang="es-ES" sz="1400" dirty="0"/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es-ES" sz="1400" dirty="0" err="1"/>
                        <a:t>Grammar</a:t>
                      </a:r>
                      <a:endParaRPr lang="es-ES" sz="1400" dirty="0"/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es-ES" sz="1400" dirty="0" err="1"/>
                        <a:t>Listening</a:t>
                      </a:r>
                      <a:r>
                        <a:rPr lang="es-ES" sz="1400" dirty="0"/>
                        <a:t> and </a:t>
                      </a:r>
                      <a:r>
                        <a:rPr lang="es-ES" sz="1400" dirty="0" err="1"/>
                        <a:t>Speaking</a:t>
                      </a:r>
                      <a:endParaRPr lang="es-ES" sz="1400" dirty="0"/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es-ES" sz="1400" dirty="0"/>
                        <a:t>Reading and </a:t>
                      </a:r>
                      <a:r>
                        <a:rPr lang="es-ES" sz="1400" dirty="0" err="1"/>
                        <a:t>Writing</a:t>
                      </a:r>
                      <a:endParaRPr lang="es-ES" sz="1400" dirty="0"/>
                    </a:p>
                    <a:p>
                      <a:pPr algn="ctr"/>
                      <a:endParaRPr lang="es-ES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278716"/>
                  </a:ext>
                </a:extLst>
              </a:tr>
              <a:tr h="60653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Class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hour</a:t>
                      </a:r>
                      <a:r>
                        <a:rPr lang="es-ES" sz="1400" dirty="0"/>
                        <a:t> 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A00"/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es-ES" sz="1400" i="1" dirty="0"/>
                        <a:t>EFS </a:t>
                      </a:r>
                      <a:r>
                        <a:rPr lang="es-ES" sz="1400" i="1" dirty="0" err="1"/>
                        <a:t>Platform</a:t>
                      </a:r>
                      <a:r>
                        <a:rPr lang="es-ES" sz="1400" i="1" dirty="0"/>
                        <a:t> </a:t>
                      </a:r>
                      <a:r>
                        <a:rPr lang="es-ES" sz="1400" i="1" dirty="0" err="1"/>
                        <a:t>Unit</a:t>
                      </a:r>
                      <a:r>
                        <a:rPr lang="es-ES" sz="1400" i="1" dirty="0"/>
                        <a:t> 5</a:t>
                      </a:r>
                    </a:p>
                    <a:p>
                      <a:r>
                        <a:rPr lang="es-ES" sz="1400" dirty="0" err="1"/>
                        <a:t>Lessons</a:t>
                      </a:r>
                      <a:r>
                        <a:rPr lang="es-ES" sz="1400" dirty="0"/>
                        <a:t> 8 and 9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898129"/>
                  </a:ext>
                </a:extLst>
              </a:tr>
              <a:tr h="60653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400" b="1" dirty="0" err="1"/>
                        <a:t>Wednesday</a:t>
                      </a:r>
                      <a:endParaRPr lang="es-ES" sz="1400" b="1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A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Class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hour</a:t>
                      </a:r>
                      <a:r>
                        <a:rPr lang="es-ES" sz="1400" dirty="0"/>
                        <a:t> 3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A00"/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es-ES" sz="1400" i="1" dirty="0"/>
                        <a:t>EFS </a:t>
                      </a:r>
                      <a:r>
                        <a:rPr lang="es-ES" sz="1400" i="1" dirty="0" err="1"/>
                        <a:t>Platform</a:t>
                      </a:r>
                      <a:r>
                        <a:rPr lang="es-ES" sz="1400" i="1" dirty="0"/>
                        <a:t> </a:t>
                      </a:r>
                      <a:r>
                        <a:rPr lang="es-ES" sz="1400" i="1" dirty="0" err="1"/>
                        <a:t>Unit</a:t>
                      </a:r>
                      <a:r>
                        <a:rPr lang="es-ES" sz="1400" i="1" dirty="0"/>
                        <a:t> 5</a:t>
                      </a:r>
                    </a:p>
                    <a:p>
                      <a:r>
                        <a:rPr lang="es-ES" sz="1400" dirty="0" err="1"/>
                        <a:t>Lesson</a:t>
                      </a:r>
                      <a:r>
                        <a:rPr lang="es-ES" sz="1400" baseline="0" dirty="0" err="1"/>
                        <a:t>s</a:t>
                      </a:r>
                      <a:r>
                        <a:rPr lang="es-ES" sz="1400" baseline="0" dirty="0"/>
                        <a:t> 10 and 11</a:t>
                      </a:r>
                      <a:endParaRPr lang="es-E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729111"/>
                  </a:ext>
                </a:extLst>
              </a:tr>
              <a:tr h="60653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Class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hour</a:t>
                      </a:r>
                      <a:r>
                        <a:rPr lang="es-ES" sz="1400" dirty="0"/>
                        <a:t> 4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A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s-ES" sz="1400" i="1" dirty="0"/>
                        <a:t>Escuela en Red</a:t>
                      </a:r>
                    </a:p>
                    <a:p>
                      <a:pPr algn="ctr"/>
                      <a:r>
                        <a:rPr lang="es-ES" sz="1400" dirty="0" err="1"/>
                        <a:t>Activity</a:t>
                      </a:r>
                      <a:r>
                        <a:rPr lang="es-ES" sz="1400" dirty="0"/>
                        <a:t> 2 – U9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455186"/>
                  </a:ext>
                </a:extLst>
              </a:tr>
              <a:tr h="34525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Friday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Class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hour</a:t>
                      </a:r>
                      <a:r>
                        <a:rPr lang="es-ES" sz="1400" dirty="0"/>
                        <a:t> 5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Zoom</a:t>
                      </a:r>
                      <a:r>
                        <a:rPr lang="es-ES" sz="1400" b="1" baseline="0" dirty="0"/>
                        <a:t> meeting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721786"/>
                  </a:ext>
                </a:extLst>
              </a:tr>
              <a:tr h="345255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Class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hour</a:t>
                      </a:r>
                      <a:r>
                        <a:rPr lang="es-ES" sz="1400" dirty="0"/>
                        <a:t> 6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es-ES" sz="1400" dirty="0" err="1"/>
                        <a:t>Unit</a:t>
                      </a:r>
                      <a:r>
                        <a:rPr lang="es-ES" sz="1400" dirty="0"/>
                        <a:t> 5</a:t>
                      </a:r>
                      <a:r>
                        <a:rPr lang="es-ES" sz="1400" baseline="0" dirty="0"/>
                        <a:t> test</a:t>
                      </a:r>
                      <a:endParaRPr lang="es-E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960841"/>
                  </a:ext>
                </a:extLst>
              </a:tr>
              <a:tr h="345255">
                <a:tc rowSpan="6">
                  <a:txBody>
                    <a:bodyPr/>
                    <a:lstStyle/>
                    <a:p>
                      <a:pPr algn="ctr"/>
                      <a:r>
                        <a:rPr lang="es-ES" sz="1800" b="1" dirty="0" err="1"/>
                        <a:t>March</a:t>
                      </a:r>
                      <a:r>
                        <a:rPr lang="es-ES" sz="1800" b="1" dirty="0"/>
                        <a:t> 29th – </a:t>
                      </a:r>
                      <a:r>
                        <a:rPr lang="es-ES" sz="1800" b="1" dirty="0" err="1"/>
                        <a:t>April</a:t>
                      </a:r>
                      <a:r>
                        <a:rPr lang="es-ES" sz="1800" b="1" dirty="0"/>
                        <a:t> 9th</a:t>
                      </a:r>
                    </a:p>
                    <a:p>
                      <a:pPr algn="ctr"/>
                      <a:r>
                        <a:rPr lang="es-ES" sz="1800" b="1" dirty="0"/>
                        <a:t>VACATION PERIOD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i="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04106"/>
                  </a:ext>
                </a:extLst>
              </a:tr>
              <a:tr h="345255">
                <a:tc vMerge="1"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68580" marR="68580" marT="34290" marB="34290" anchor="ctr"/>
                </a:tc>
                <a:tc vMerge="1"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632022"/>
                  </a:ext>
                </a:extLst>
              </a:tr>
              <a:tr h="345255">
                <a:tc vMerge="1"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68580" marR="68580" marT="34290" marB="34290"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774550"/>
                  </a:ext>
                </a:extLst>
              </a:tr>
              <a:tr h="345255">
                <a:tc vMerge="1"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68580" marR="68580" marT="34290" marB="34290" anchor="ctr"/>
                </a:tc>
                <a:tc vMerge="1"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529352"/>
                  </a:ext>
                </a:extLst>
              </a:tr>
              <a:tr h="345255">
                <a:tc vMerge="1"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68580" marR="68580" marT="34290" marB="34290"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706855"/>
                  </a:ext>
                </a:extLst>
              </a:tr>
              <a:tr h="345255">
                <a:tc vMerge="1"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68580" marR="68580" marT="34290" marB="34290" anchor="ctr"/>
                </a:tc>
                <a:tc vMerge="1"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953848"/>
                  </a:ext>
                </a:extLst>
              </a:tr>
            </a:tbl>
          </a:graphicData>
        </a:graphic>
      </p:graphicFrame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2127431" y="79333"/>
            <a:ext cx="7886700" cy="909883"/>
          </a:xfrm>
        </p:spPr>
        <p:txBody>
          <a:bodyPr>
            <a:noAutofit/>
          </a:bodyPr>
          <a:lstStyle/>
          <a:p>
            <a:pPr algn="ctr"/>
            <a:r>
              <a:rPr lang="es-ES" sz="2000" b="1" dirty="0"/>
              <a:t>ESCUELA NORMAL DE EDUCACIÓN PREESCOLAR</a:t>
            </a:r>
            <a:br>
              <a:rPr lang="es-ES" sz="2000" b="1" dirty="0"/>
            </a:br>
            <a:r>
              <a:rPr lang="es-ES" sz="2000" b="1" dirty="0"/>
              <a:t>ENGLISH A2.2</a:t>
            </a:r>
            <a:br>
              <a:rPr lang="es-ES" sz="2000" b="1" dirty="0"/>
            </a:br>
            <a:r>
              <a:rPr lang="es-ES" sz="2000" b="1" dirty="0"/>
              <a:t>CALENDAR OF ACTIVITIES</a:t>
            </a:r>
          </a:p>
        </p:txBody>
      </p:sp>
      <p:pic>
        <p:nvPicPr>
          <p:cNvPr id="1026" name="Picture 2" descr="Escuela Normal de Educación Preescolar – Desarrollo de competencias  linguistic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0437" y="79332"/>
            <a:ext cx="1716175" cy="1276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09310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</TotalTime>
  <Words>202</Words>
  <Application>Microsoft Macintosh PowerPoint</Application>
  <PresentationFormat>Panorámica</PresentationFormat>
  <Paragraphs>70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ESCUELA NORMAL DE EDUCACIÓN PREESCOLAR ENGLISH A2.2 CALENDAR OF ACTIVITIES</vt:lpstr>
      <vt:lpstr>ESCUELA NORMAL DE EDUCACIÓN PREESCOLAR ENGLISH A2.2 CALENDAR OF ACTIVITIES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 ENGLISH B2+ ONLINE CALENDAR OF ACTIVITIES</dc:title>
  <dc:creator>Milton Arandia</dc:creator>
  <cp:lastModifiedBy>Milton Arandia</cp:lastModifiedBy>
  <cp:revision>7</cp:revision>
  <dcterms:created xsi:type="dcterms:W3CDTF">2021-03-02T19:29:42Z</dcterms:created>
  <dcterms:modified xsi:type="dcterms:W3CDTF">2021-03-15T15:33:49Z</dcterms:modified>
</cp:coreProperties>
</file>