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6" r:id="rId6"/>
    <p:sldId id="267" r:id="rId7"/>
    <p:sldId id="268" r:id="rId8"/>
    <p:sldId id="275" r:id="rId9"/>
    <p:sldId id="276" r:id="rId10"/>
    <p:sldId id="260" r:id="rId11"/>
    <p:sldId id="269" r:id="rId12"/>
    <p:sldId id="270" r:id="rId13"/>
    <p:sldId id="271" r:id="rId14"/>
    <p:sldId id="261" r:id="rId15"/>
    <p:sldId id="272" r:id="rId16"/>
    <p:sldId id="278" r:id="rId17"/>
    <p:sldId id="262" r:id="rId18"/>
    <p:sldId id="279" r:id="rId19"/>
    <p:sldId id="273" r:id="rId20"/>
    <p:sldId id="277" r:id="rId21"/>
    <p:sldId id="282" r:id="rId22"/>
    <p:sldId id="263" r:id="rId23"/>
    <p:sldId id="274" r:id="rId24"/>
    <p:sldId id="265" r:id="rId25"/>
    <p:sldId id="280" r:id="rId26"/>
    <p:sldId id="281" r:id="rId27"/>
    <p:sldId id="283"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9E0"/>
    <a:srgbClr val="83B5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40" d="100"/>
          <a:sy n="40" d="100"/>
        </p:scale>
        <p:origin x="1644"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6771A-D538-4FAA-B6F8-B01A5AD901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B748144A-15F8-4ECD-9506-7DCF1B126D9E}">
      <dgm:prSet phldrT="[Texto]"/>
      <dgm:spPr>
        <a:solidFill>
          <a:schemeClr val="bg1"/>
        </a:solidFill>
        <a:ln>
          <a:solidFill>
            <a:schemeClr val="tx1"/>
          </a:solidFill>
        </a:ln>
      </dgm:spPr>
      <dgm:t>
        <a:bodyPr/>
        <a:lstStyle/>
        <a:p>
          <a:r>
            <a:rPr lang="es-ES" b="1" dirty="0">
              <a:solidFill>
                <a:schemeClr val="tx1"/>
              </a:solidFill>
            </a:rPr>
            <a:t>Identidad</a:t>
          </a:r>
        </a:p>
      </dgm:t>
    </dgm:pt>
    <dgm:pt modelId="{3DD95DA5-40D8-4C20-8886-F61F8D0E6F7F}" type="parTrans" cxnId="{4A7AF925-5E7D-49E7-A6E5-FBFB48C56FE8}">
      <dgm:prSet/>
      <dgm:spPr/>
      <dgm:t>
        <a:bodyPr/>
        <a:lstStyle/>
        <a:p>
          <a:endParaRPr lang="es-ES"/>
        </a:p>
      </dgm:t>
    </dgm:pt>
    <dgm:pt modelId="{3668A045-B7BB-408C-892F-54536B3CD1F5}" type="sibTrans" cxnId="{4A7AF925-5E7D-49E7-A6E5-FBFB48C56FE8}">
      <dgm:prSet/>
      <dgm:spPr/>
      <dgm:t>
        <a:bodyPr/>
        <a:lstStyle/>
        <a:p>
          <a:endParaRPr lang="es-ES"/>
        </a:p>
      </dgm:t>
    </dgm:pt>
    <dgm:pt modelId="{E20DEA26-329E-4DA6-A6D3-41B90A20858C}">
      <dgm:prSet phldrT="[Texto]"/>
      <dgm:spPr>
        <a:solidFill>
          <a:srgbClr val="83B5C2"/>
        </a:solidFill>
        <a:ln>
          <a:solidFill>
            <a:schemeClr val="tx1"/>
          </a:solidFill>
        </a:ln>
      </dgm:spPr>
      <dgm:t>
        <a:bodyPr/>
        <a:lstStyle/>
        <a:p>
          <a:r>
            <a:rPr lang="es-ES" b="1" dirty="0">
              <a:effectLst/>
            </a:rPr>
            <a:t>Determinar </a:t>
          </a:r>
        </a:p>
      </dgm:t>
    </dgm:pt>
    <dgm:pt modelId="{40EFE083-B361-4B19-AB8F-0A986B820458}" type="parTrans" cxnId="{0650F255-A981-43A6-BBF8-2EFA3E1BFA8A}">
      <dgm:prSet/>
      <dgm:spPr/>
      <dgm:t>
        <a:bodyPr/>
        <a:lstStyle/>
        <a:p>
          <a:endParaRPr lang="es-ES"/>
        </a:p>
      </dgm:t>
    </dgm:pt>
    <dgm:pt modelId="{57AF82D7-4E0D-4292-91F4-8CAD2C58E46B}" type="sibTrans" cxnId="{0650F255-A981-43A6-BBF8-2EFA3E1BFA8A}">
      <dgm:prSet/>
      <dgm:spPr/>
      <dgm:t>
        <a:bodyPr/>
        <a:lstStyle/>
        <a:p>
          <a:endParaRPr lang="es-ES"/>
        </a:p>
      </dgm:t>
    </dgm:pt>
    <dgm:pt modelId="{11C1E7A8-35C0-48E9-86D0-D6D386AFDE34}">
      <dgm:prSet phldrT="[Texto]"/>
      <dgm:spPr>
        <a:solidFill>
          <a:srgbClr val="EDE9E0"/>
        </a:solidFill>
        <a:ln>
          <a:solidFill>
            <a:schemeClr val="tx1"/>
          </a:solidFill>
        </a:ln>
      </dgm:spPr>
      <dgm:t>
        <a:bodyPr/>
        <a:lstStyle/>
        <a:p>
          <a:r>
            <a:rPr lang="es-ES" b="1" dirty="0">
              <a:effectLst/>
            </a:rPr>
            <a:t>metas</a:t>
          </a:r>
        </a:p>
      </dgm:t>
    </dgm:pt>
    <dgm:pt modelId="{D30112B3-F943-41B6-8F22-40B545C02B97}" type="parTrans" cxnId="{0353CDEA-C0DB-49D2-8832-122F7AA0BC2E}">
      <dgm:prSet/>
      <dgm:spPr/>
      <dgm:t>
        <a:bodyPr/>
        <a:lstStyle/>
        <a:p>
          <a:endParaRPr lang="es-ES"/>
        </a:p>
      </dgm:t>
    </dgm:pt>
    <dgm:pt modelId="{37D4864E-771D-4607-A691-903F4876279F}" type="sibTrans" cxnId="{0353CDEA-C0DB-49D2-8832-122F7AA0BC2E}">
      <dgm:prSet/>
      <dgm:spPr/>
      <dgm:t>
        <a:bodyPr/>
        <a:lstStyle/>
        <a:p>
          <a:endParaRPr lang="es-ES"/>
        </a:p>
      </dgm:t>
    </dgm:pt>
    <dgm:pt modelId="{FB2B3C72-13F1-4C57-8CC1-379D4389DC81}">
      <dgm:prSet phldrT="[Texto]"/>
      <dgm:spPr>
        <a:solidFill>
          <a:schemeClr val="bg1"/>
        </a:solidFill>
        <a:ln>
          <a:solidFill>
            <a:schemeClr val="tx1"/>
          </a:solidFill>
        </a:ln>
      </dgm:spPr>
      <dgm:t>
        <a:bodyPr/>
        <a:lstStyle/>
        <a:p>
          <a:r>
            <a:rPr lang="es-ES" b="1" dirty="0">
              <a:solidFill>
                <a:schemeClr val="tx1"/>
              </a:solidFill>
            </a:rPr>
            <a:t>Autonomía</a:t>
          </a:r>
        </a:p>
      </dgm:t>
    </dgm:pt>
    <dgm:pt modelId="{ADCC775D-CE48-4924-9355-C085EF58EF90}" type="parTrans" cxnId="{AAAFED14-333C-4443-9528-08F0E1355DE2}">
      <dgm:prSet/>
      <dgm:spPr/>
      <dgm:t>
        <a:bodyPr/>
        <a:lstStyle/>
        <a:p>
          <a:endParaRPr lang="es-ES"/>
        </a:p>
      </dgm:t>
    </dgm:pt>
    <dgm:pt modelId="{D77E525B-4F1B-4241-9A04-E6BC1183CAB6}" type="sibTrans" cxnId="{AAAFED14-333C-4443-9528-08F0E1355DE2}">
      <dgm:prSet/>
      <dgm:spPr/>
      <dgm:t>
        <a:bodyPr/>
        <a:lstStyle/>
        <a:p>
          <a:endParaRPr lang="es-ES"/>
        </a:p>
      </dgm:t>
    </dgm:pt>
    <dgm:pt modelId="{9627DB68-E869-4E59-9C93-21B98D6AE159}">
      <dgm:prSet phldrT="[Texto]"/>
      <dgm:spPr>
        <a:solidFill>
          <a:srgbClr val="83B5C2"/>
        </a:solidFill>
        <a:ln>
          <a:solidFill>
            <a:schemeClr val="tx1"/>
          </a:solidFill>
        </a:ln>
      </dgm:spPr>
      <dgm:t>
        <a:bodyPr/>
        <a:lstStyle/>
        <a:p>
          <a:r>
            <a:rPr lang="es-ES" b="1" dirty="0">
              <a:effectLst/>
            </a:rPr>
            <a:t>Tomar</a:t>
          </a:r>
        </a:p>
      </dgm:t>
    </dgm:pt>
    <dgm:pt modelId="{7BD7D794-CEAB-4A25-9DE3-6A50017F0B91}" type="parTrans" cxnId="{3D4C5437-530E-414C-8AA3-2E7901F460DD}">
      <dgm:prSet/>
      <dgm:spPr/>
      <dgm:t>
        <a:bodyPr/>
        <a:lstStyle/>
        <a:p>
          <a:endParaRPr lang="es-ES"/>
        </a:p>
      </dgm:t>
    </dgm:pt>
    <dgm:pt modelId="{475F45BE-07B7-4E9B-BB6C-D02552FCD3B5}" type="sibTrans" cxnId="{3D4C5437-530E-414C-8AA3-2E7901F460DD}">
      <dgm:prSet/>
      <dgm:spPr/>
      <dgm:t>
        <a:bodyPr/>
        <a:lstStyle/>
        <a:p>
          <a:endParaRPr lang="es-ES"/>
        </a:p>
      </dgm:t>
    </dgm:pt>
    <dgm:pt modelId="{C742D317-D2A5-4936-9C15-DE5D131CC3E3}">
      <dgm:prSet phldrT="[Texto]"/>
      <dgm:spPr>
        <a:solidFill>
          <a:srgbClr val="EDE9E0"/>
        </a:solidFill>
        <a:ln>
          <a:solidFill>
            <a:schemeClr val="tx1"/>
          </a:solidFill>
        </a:ln>
      </dgm:spPr>
      <dgm:t>
        <a:bodyPr/>
        <a:lstStyle/>
        <a:p>
          <a:r>
            <a:rPr lang="es-ES" b="1" dirty="0">
              <a:effectLst/>
            </a:rPr>
            <a:t>decisiones</a:t>
          </a:r>
        </a:p>
      </dgm:t>
    </dgm:pt>
    <dgm:pt modelId="{4B0F0BEE-25B5-47D9-9090-11C259A12ACB}" type="parTrans" cxnId="{F6275547-0F8F-4D6F-B241-41BF1585C119}">
      <dgm:prSet/>
      <dgm:spPr/>
      <dgm:t>
        <a:bodyPr/>
        <a:lstStyle/>
        <a:p>
          <a:endParaRPr lang="es-ES"/>
        </a:p>
      </dgm:t>
    </dgm:pt>
    <dgm:pt modelId="{4BDFB48A-947C-41FF-99A9-8325E0FF1D95}" type="sibTrans" cxnId="{F6275547-0F8F-4D6F-B241-41BF1585C119}">
      <dgm:prSet/>
      <dgm:spPr/>
      <dgm:t>
        <a:bodyPr/>
        <a:lstStyle/>
        <a:p>
          <a:endParaRPr lang="es-ES"/>
        </a:p>
      </dgm:t>
    </dgm:pt>
    <dgm:pt modelId="{D832D373-68A6-452D-A21D-F276C665806C}">
      <dgm:prSet phldrT="[Texto]"/>
      <dgm:spPr>
        <a:solidFill>
          <a:schemeClr val="bg1"/>
        </a:solidFill>
        <a:ln>
          <a:solidFill>
            <a:schemeClr val="tx1"/>
          </a:solidFill>
        </a:ln>
      </dgm:spPr>
      <dgm:t>
        <a:bodyPr/>
        <a:lstStyle/>
        <a:p>
          <a:r>
            <a:rPr lang="es-ES" b="1" dirty="0">
              <a:solidFill>
                <a:schemeClr val="tx1"/>
              </a:solidFill>
            </a:rPr>
            <a:t>Seguridad</a:t>
          </a:r>
        </a:p>
      </dgm:t>
    </dgm:pt>
    <dgm:pt modelId="{367E7344-1917-4DDA-B77C-0053B238D69A}" type="parTrans" cxnId="{76E5D6B7-E452-4C5C-8635-A2D11F64BCB5}">
      <dgm:prSet/>
      <dgm:spPr/>
      <dgm:t>
        <a:bodyPr/>
        <a:lstStyle/>
        <a:p>
          <a:endParaRPr lang="es-ES"/>
        </a:p>
      </dgm:t>
    </dgm:pt>
    <dgm:pt modelId="{0786F201-875A-4C25-BF9E-A5E064553448}" type="sibTrans" cxnId="{76E5D6B7-E452-4C5C-8635-A2D11F64BCB5}">
      <dgm:prSet/>
      <dgm:spPr/>
      <dgm:t>
        <a:bodyPr/>
        <a:lstStyle/>
        <a:p>
          <a:endParaRPr lang="es-ES"/>
        </a:p>
      </dgm:t>
    </dgm:pt>
    <dgm:pt modelId="{1D418E5F-BE83-40A5-8573-A3B299EBB261}">
      <dgm:prSet phldrT="[Texto]"/>
      <dgm:spPr>
        <a:solidFill>
          <a:srgbClr val="83B5C2"/>
        </a:solidFill>
        <a:ln>
          <a:solidFill>
            <a:schemeClr val="tx1"/>
          </a:solidFill>
        </a:ln>
      </dgm:spPr>
      <dgm:t>
        <a:bodyPr/>
        <a:lstStyle/>
        <a:p>
          <a:r>
            <a:rPr lang="es-ES" b="1" dirty="0">
              <a:effectLst/>
            </a:rPr>
            <a:t>Manejar </a:t>
          </a:r>
        </a:p>
      </dgm:t>
    </dgm:pt>
    <dgm:pt modelId="{5F16DDDD-B049-4BB8-B39C-E5B035AB9DFC}" type="parTrans" cxnId="{79DBBB58-19C1-41E0-8BC0-C52E5BA53E9E}">
      <dgm:prSet/>
      <dgm:spPr/>
      <dgm:t>
        <a:bodyPr/>
        <a:lstStyle/>
        <a:p>
          <a:endParaRPr lang="es-ES"/>
        </a:p>
      </dgm:t>
    </dgm:pt>
    <dgm:pt modelId="{8BD08DB5-8E4D-413D-8846-17A817F06187}" type="sibTrans" cxnId="{79DBBB58-19C1-41E0-8BC0-C52E5BA53E9E}">
      <dgm:prSet/>
      <dgm:spPr/>
      <dgm:t>
        <a:bodyPr/>
        <a:lstStyle/>
        <a:p>
          <a:endParaRPr lang="es-ES"/>
        </a:p>
      </dgm:t>
    </dgm:pt>
    <dgm:pt modelId="{C1A72B4E-6555-4D03-A237-FD969CEDC788}">
      <dgm:prSet phldrT="[Texto]"/>
      <dgm:spPr>
        <a:solidFill>
          <a:srgbClr val="EDE9E0"/>
        </a:solidFill>
        <a:ln>
          <a:solidFill>
            <a:schemeClr val="tx1"/>
          </a:solidFill>
        </a:ln>
      </dgm:spPr>
      <dgm:t>
        <a:bodyPr/>
        <a:lstStyle/>
        <a:p>
          <a:r>
            <a:rPr lang="es-ES" b="1" dirty="0">
              <a:effectLst/>
            </a:rPr>
            <a:t>emociones</a:t>
          </a:r>
        </a:p>
      </dgm:t>
    </dgm:pt>
    <dgm:pt modelId="{C4744979-3162-4165-A93C-3C2A83AB2417}" type="parTrans" cxnId="{ABDFE0C5-248B-4B39-BC88-8E7ECAFC9C1A}">
      <dgm:prSet/>
      <dgm:spPr/>
      <dgm:t>
        <a:bodyPr/>
        <a:lstStyle/>
        <a:p>
          <a:endParaRPr lang="es-ES"/>
        </a:p>
      </dgm:t>
    </dgm:pt>
    <dgm:pt modelId="{1D38E541-AB28-4A6E-87C9-C01F8B9A2301}" type="sibTrans" cxnId="{ABDFE0C5-248B-4B39-BC88-8E7ECAFC9C1A}">
      <dgm:prSet/>
      <dgm:spPr/>
      <dgm:t>
        <a:bodyPr/>
        <a:lstStyle/>
        <a:p>
          <a:endParaRPr lang="es-ES"/>
        </a:p>
      </dgm:t>
    </dgm:pt>
    <dgm:pt modelId="{F9922C74-6F26-4709-AAA2-349AE019E564}" type="pres">
      <dgm:prSet presAssocID="{5126771A-D538-4FAA-B6F8-B01A5AD901D9}" presName="Name0" presStyleCnt="0">
        <dgm:presLayoutVars>
          <dgm:chPref val="3"/>
          <dgm:dir/>
          <dgm:animLvl val="lvl"/>
          <dgm:resizeHandles/>
        </dgm:presLayoutVars>
      </dgm:prSet>
      <dgm:spPr/>
      <dgm:t>
        <a:bodyPr/>
        <a:lstStyle/>
        <a:p>
          <a:endParaRPr lang="es-ES"/>
        </a:p>
      </dgm:t>
    </dgm:pt>
    <dgm:pt modelId="{47D17A40-4BFB-4900-B67C-474B82BD9EB8}" type="pres">
      <dgm:prSet presAssocID="{B748144A-15F8-4ECD-9506-7DCF1B126D9E}" presName="horFlow" presStyleCnt="0"/>
      <dgm:spPr/>
    </dgm:pt>
    <dgm:pt modelId="{C37563B8-A45B-488B-ABD0-F65B43DB4DEE}" type="pres">
      <dgm:prSet presAssocID="{B748144A-15F8-4ECD-9506-7DCF1B126D9E}" presName="bigChev" presStyleLbl="node1" presStyleIdx="0" presStyleCnt="3"/>
      <dgm:spPr/>
      <dgm:t>
        <a:bodyPr/>
        <a:lstStyle/>
        <a:p>
          <a:endParaRPr lang="es-ES"/>
        </a:p>
      </dgm:t>
    </dgm:pt>
    <dgm:pt modelId="{E0DC6B2E-50E6-46AE-B51B-3A726837745B}" type="pres">
      <dgm:prSet presAssocID="{40EFE083-B361-4B19-AB8F-0A986B820458}" presName="parTrans" presStyleCnt="0"/>
      <dgm:spPr/>
    </dgm:pt>
    <dgm:pt modelId="{124E6746-62BD-4ADF-81DE-70849AEB9D13}" type="pres">
      <dgm:prSet presAssocID="{E20DEA26-329E-4DA6-A6D3-41B90A20858C}" presName="node" presStyleLbl="alignAccFollowNode1" presStyleIdx="0" presStyleCnt="6">
        <dgm:presLayoutVars>
          <dgm:bulletEnabled val="1"/>
        </dgm:presLayoutVars>
      </dgm:prSet>
      <dgm:spPr/>
      <dgm:t>
        <a:bodyPr/>
        <a:lstStyle/>
        <a:p>
          <a:endParaRPr lang="es-ES"/>
        </a:p>
      </dgm:t>
    </dgm:pt>
    <dgm:pt modelId="{3ED9C45D-B183-4ABB-B16F-0E23CB575B50}" type="pres">
      <dgm:prSet presAssocID="{57AF82D7-4E0D-4292-91F4-8CAD2C58E46B}" presName="sibTrans" presStyleCnt="0"/>
      <dgm:spPr/>
    </dgm:pt>
    <dgm:pt modelId="{8359B36E-4A39-47A1-92D6-F49AA8CDE352}" type="pres">
      <dgm:prSet presAssocID="{11C1E7A8-35C0-48E9-86D0-D6D386AFDE34}" presName="node" presStyleLbl="alignAccFollowNode1" presStyleIdx="1" presStyleCnt="6">
        <dgm:presLayoutVars>
          <dgm:bulletEnabled val="1"/>
        </dgm:presLayoutVars>
      </dgm:prSet>
      <dgm:spPr/>
      <dgm:t>
        <a:bodyPr/>
        <a:lstStyle/>
        <a:p>
          <a:endParaRPr lang="es-ES"/>
        </a:p>
      </dgm:t>
    </dgm:pt>
    <dgm:pt modelId="{612B0F7B-D1E5-404F-BD0B-71A9AFFE42D5}" type="pres">
      <dgm:prSet presAssocID="{B748144A-15F8-4ECD-9506-7DCF1B126D9E}" presName="vSp" presStyleCnt="0"/>
      <dgm:spPr/>
    </dgm:pt>
    <dgm:pt modelId="{7B836220-663A-4D68-B49A-146B8FAB249D}" type="pres">
      <dgm:prSet presAssocID="{FB2B3C72-13F1-4C57-8CC1-379D4389DC81}" presName="horFlow" presStyleCnt="0"/>
      <dgm:spPr/>
    </dgm:pt>
    <dgm:pt modelId="{9EE20E1B-E466-4370-ABB7-DE6D97B52D9C}" type="pres">
      <dgm:prSet presAssocID="{FB2B3C72-13F1-4C57-8CC1-379D4389DC81}" presName="bigChev" presStyleLbl="node1" presStyleIdx="1" presStyleCnt="3"/>
      <dgm:spPr/>
      <dgm:t>
        <a:bodyPr/>
        <a:lstStyle/>
        <a:p>
          <a:endParaRPr lang="es-ES"/>
        </a:p>
      </dgm:t>
    </dgm:pt>
    <dgm:pt modelId="{438FEA73-46D9-45DC-8452-CB2E29662E31}" type="pres">
      <dgm:prSet presAssocID="{7BD7D794-CEAB-4A25-9DE3-6A50017F0B91}" presName="parTrans" presStyleCnt="0"/>
      <dgm:spPr/>
    </dgm:pt>
    <dgm:pt modelId="{61CECED8-B74D-4D1C-A3B6-1B627969B32C}" type="pres">
      <dgm:prSet presAssocID="{9627DB68-E869-4E59-9C93-21B98D6AE159}" presName="node" presStyleLbl="alignAccFollowNode1" presStyleIdx="2" presStyleCnt="6">
        <dgm:presLayoutVars>
          <dgm:bulletEnabled val="1"/>
        </dgm:presLayoutVars>
      </dgm:prSet>
      <dgm:spPr/>
      <dgm:t>
        <a:bodyPr/>
        <a:lstStyle/>
        <a:p>
          <a:endParaRPr lang="es-ES"/>
        </a:p>
      </dgm:t>
    </dgm:pt>
    <dgm:pt modelId="{42EA3E1D-EE22-4745-8CCA-0F4385EA620A}" type="pres">
      <dgm:prSet presAssocID="{475F45BE-07B7-4E9B-BB6C-D02552FCD3B5}" presName="sibTrans" presStyleCnt="0"/>
      <dgm:spPr/>
    </dgm:pt>
    <dgm:pt modelId="{A5EF2D91-7C99-49BE-8298-BB0A2C028347}" type="pres">
      <dgm:prSet presAssocID="{C742D317-D2A5-4936-9C15-DE5D131CC3E3}" presName="node" presStyleLbl="alignAccFollowNode1" presStyleIdx="3" presStyleCnt="6">
        <dgm:presLayoutVars>
          <dgm:bulletEnabled val="1"/>
        </dgm:presLayoutVars>
      </dgm:prSet>
      <dgm:spPr/>
      <dgm:t>
        <a:bodyPr/>
        <a:lstStyle/>
        <a:p>
          <a:endParaRPr lang="es-ES"/>
        </a:p>
      </dgm:t>
    </dgm:pt>
    <dgm:pt modelId="{7F4CCF7E-6B26-4625-9793-FE7000ECF98D}" type="pres">
      <dgm:prSet presAssocID="{FB2B3C72-13F1-4C57-8CC1-379D4389DC81}" presName="vSp" presStyleCnt="0"/>
      <dgm:spPr/>
    </dgm:pt>
    <dgm:pt modelId="{550A50B2-A163-4D4B-B50F-DEC99101B676}" type="pres">
      <dgm:prSet presAssocID="{D832D373-68A6-452D-A21D-F276C665806C}" presName="horFlow" presStyleCnt="0"/>
      <dgm:spPr/>
    </dgm:pt>
    <dgm:pt modelId="{996DA7F8-3FDF-435A-B18E-B022478AFC7B}" type="pres">
      <dgm:prSet presAssocID="{D832D373-68A6-452D-A21D-F276C665806C}" presName="bigChev" presStyleLbl="node1" presStyleIdx="2" presStyleCnt="3"/>
      <dgm:spPr/>
      <dgm:t>
        <a:bodyPr/>
        <a:lstStyle/>
        <a:p>
          <a:endParaRPr lang="es-ES"/>
        </a:p>
      </dgm:t>
    </dgm:pt>
    <dgm:pt modelId="{6B4FC851-B352-458B-8E80-991205BD5B8E}" type="pres">
      <dgm:prSet presAssocID="{5F16DDDD-B049-4BB8-B39C-E5B035AB9DFC}" presName="parTrans" presStyleCnt="0"/>
      <dgm:spPr/>
    </dgm:pt>
    <dgm:pt modelId="{85E220D5-3358-4F7A-BA7A-2CC6E65833C2}" type="pres">
      <dgm:prSet presAssocID="{1D418E5F-BE83-40A5-8573-A3B299EBB261}" presName="node" presStyleLbl="alignAccFollowNode1" presStyleIdx="4" presStyleCnt="6">
        <dgm:presLayoutVars>
          <dgm:bulletEnabled val="1"/>
        </dgm:presLayoutVars>
      </dgm:prSet>
      <dgm:spPr/>
      <dgm:t>
        <a:bodyPr/>
        <a:lstStyle/>
        <a:p>
          <a:endParaRPr lang="es-ES"/>
        </a:p>
      </dgm:t>
    </dgm:pt>
    <dgm:pt modelId="{A543E138-E885-439F-9555-D3A7EF6FF409}" type="pres">
      <dgm:prSet presAssocID="{8BD08DB5-8E4D-413D-8846-17A817F06187}" presName="sibTrans" presStyleCnt="0"/>
      <dgm:spPr/>
    </dgm:pt>
    <dgm:pt modelId="{DC9D17AC-9799-4F04-ABCC-56266EFBDDC6}" type="pres">
      <dgm:prSet presAssocID="{C1A72B4E-6555-4D03-A237-FD969CEDC788}" presName="node" presStyleLbl="alignAccFollowNode1" presStyleIdx="5" presStyleCnt="6">
        <dgm:presLayoutVars>
          <dgm:bulletEnabled val="1"/>
        </dgm:presLayoutVars>
      </dgm:prSet>
      <dgm:spPr/>
      <dgm:t>
        <a:bodyPr/>
        <a:lstStyle/>
        <a:p>
          <a:endParaRPr lang="es-ES"/>
        </a:p>
      </dgm:t>
    </dgm:pt>
  </dgm:ptLst>
  <dgm:cxnLst>
    <dgm:cxn modelId="{7B259740-1397-4298-B933-B76B06C006E0}" type="presOf" srcId="{FB2B3C72-13F1-4C57-8CC1-379D4389DC81}" destId="{9EE20E1B-E466-4370-ABB7-DE6D97B52D9C}" srcOrd="0" destOrd="0" presId="urn:microsoft.com/office/officeart/2005/8/layout/lProcess3"/>
    <dgm:cxn modelId="{0650F255-A981-43A6-BBF8-2EFA3E1BFA8A}" srcId="{B748144A-15F8-4ECD-9506-7DCF1B126D9E}" destId="{E20DEA26-329E-4DA6-A6D3-41B90A20858C}" srcOrd="0" destOrd="0" parTransId="{40EFE083-B361-4B19-AB8F-0A986B820458}" sibTransId="{57AF82D7-4E0D-4292-91F4-8CAD2C58E46B}"/>
    <dgm:cxn modelId="{0353CDEA-C0DB-49D2-8832-122F7AA0BC2E}" srcId="{B748144A-15F8-4ECD-9506-7DCF1B126D9E}" destId="{11C1E7A8-35C0-48E9-86D0-D6D386AFDE34}" srcOrd="1" destOrd="0" parTransId="{D30112B3-F943-41B6-8F22-40B545C02B97}" sibTransId="{37D4864E-771D-4607-A691-903F4876279F}"/>
    <dgm:cxn modelId="{3D4C5437-530E-414C-8AA3-2E7901F460DD}" srcId="{FB2B3C72-13F1-4C57-8CC1-379D4389DC81}" destId="{9627DB68-E869-4E59-9C93-21B98D6AE159}" srcOrd="0" destOrd="0" parTransId="{7BD7D794-CEAB-4A25-9DE3-6A50017F0B91}" sibTransId="{475F45BE-07B7-4E9B-BB6C-D02552FCD3B5}"/>
    <dgm:cxn modelId="{AAAFED14-333C-4443-9528-08F0E1355DE2}" srcId="{5126771A-D538-4FAA-B6F8-B01A5AD901D9}" destId="{FB2B3C72-13F1-4C57-8CC1-379D4389DC81}" srcOrd="1" destOrd="0" parTransId="{ADCC775D-CE48-4924-9355-C085EF58EF90}" sibTransId="{D77E525B-4F1B-4241-9A04-E6BC1183CAB6}"/>
    <dgm:cxn modelId="{ABDFE0C5-248B-4B39-BC88-8E7ECAFC9C1A}" srcId="{D832D373-68A6-452D-A21D-F276C665806C}" destId="{C1A72B4E-6555-4D03-A237-FD969CEDC788}" srcOrd="1" destOrd="0" parTransId="{C4744979-3162-4165-A93C-3C2A83AB2417}" sibTransId="{1D38E541-AB28-4A6E-87C9-C01F8B9A2301}"/>
    <dgm:cxn modelId="{38606997-CF22-4ABC-9CCB-FEE87846E804}" type="presOf" srcId="{C742D317-D2A5-4936-9C15-DE5D131CC3E3}" destId="{A5EF2D91-7C99-49BE-8298-BB0A2C028347}" srcOrd="0" destOrd="0" presId="urn:microsoft.com/office/officeart/2005/8/layout/lProcess3"/>
    <dgm:cxn modelId="{EB2452BB-5946-4322-9607-F631BAD55187}" type="presOf" srcId="{C1A72B4E-6555-4D03-A237-FD969CEDC788}" destId="{DC9D17AC-9799-4F04-ABCC-56266EFBDDC6}" srcOrd="0" destOrd="0" presId="urn:microsoft.com/office/officeart/2005/8/layout/lProcess3"/>
    <dgm:cxn modelId="{79DBBB58-19C1-41E0-8BC0-C52E5BA53E9E}" srcId="{D832D373-68A6-452D-A21D-F276C665806C}" destId="{1D418E5F-BE83-40A5-8573-A3B299EBB261}" srcOrd="0" destOrd="0" parTransId="{5F16DDDD-B049-4BB8-B39C-E5B035AB9DFC}" sibTransId="{8BD08DB5-8E4D-413D-8846-17A817F06187}"/>
    <dgm:cxn modelId="{97F9716B-0EC0-4219-9D22-4CBF9208CBE6}" type="presOf" srcId="{5126771A-D538-4FAA-B6F8-B01A5AD901D9}" destId="{F9922C74-6F26-4709-AAA2-349AE019E564}" srcOrd="0" destOrd="0" presId="urn:microsoft.com/office/officeart/2005/8/layout/lProcess3"/>
    <dgm:cxn modelId="{D9C2FF6D-B433-4BBC-B0C3-B869BE0AC93A}" type="presOf" srcId="{11C1E7A8-35C0-48E9-86D0-D6D386AFDE34}" destId="{8359B36E-4A39-47A1-92D6-F49AA8CDE352}" srcOrd="0" destOrd="0" presId="urn:microsoft.com/office/officeart/2005/8/layout/lProcess3"/>
    <dgm:cxn modelId="{767B3463-39EC-437F-A9ED-89B728E7C181}" type="presOf" srcId="{E20DEA26-329E-4DA6-A6D3-41B90A20858C}" destId="{124E6746-62BD-4ADF-81DE-70849AEB9D13}" srcOrd="0" destOrd="0" presId="urn:microsoft.com/office/officeart/2005/8/layout/lProcess3"/>
    <dgm:cxn modelId="{E16CB576-64F2-4826-86A4-D9AF56973B1B}" type="presOf" srcId="{1D418E5F-BE83-40A5-8573-A3B299EBB261}" destId="{85E220D5-3358-4F7A-BA7A-2CC6E65833C2}" srcOrd="0" destOrd="0" presId="urn:microsoft.com/office/officeart/2005/8/layout/lProcess3"/>
    <dgm:cxn modelId="{F6275547-0F8F-4D6F-B241-41BF1585C119}" srcId="{FB2B3C72-13F1-4C57-8CC1-379D4389DC81}" destId="{C742D317-D2A5-4936-9C15-DE5D131CC3E3}" srcOrd="1" destOrd="0" parTransId="{4B0F0BEE-25B5-47D9-9090-11C259A12ACB}" sibTransId="{4BDFB48A-947C-41FF-99A9-8325E0FF1D95}"/>
    <dgm:cxn modelId="{ECC9D39C-E414-4218-8A72-5A833599E9A1}" type="presOf" srcId="{D832D373-68A6-452D-A21D-F276C665806C}" destId="{996DA7F8-3FDF-435A-B18E-B022478AFC7B}" srcOrd="0" destOrd="0" presId="urn:microsoft.com/office/officeart/2005/8/layout/lProcess3"/>
    <dgm:cxn modelId="{008C683E-D64B-4F27-A7D9-D3CA7F5E4787}" type="presOf" srcId="{B748144A-15F8-4ECD-9506-7DCF1B126D9E}" destId="{C37563B8-A45B-488B-ABD0-F65B43DB4DEE}" srcOrd="0" destOrd="0" presId="urn:microsoft.com/office/officeart/2005/8/layout/lProcess3"/>
    <dgm:cxn modelId="{55C47777-D247-459D-8B98-F81EC54ABEAE}" type="presOf" srcId="{9627DB68-E869-4E59-9C93-21B98D6AE159}" destId="{61CECED8-B74D-4D1C-A3B6-1B627969B32C}" srcOrd="0" destOrd="0" presId="urn:microsoft.com/office/officeart/2005/8/layout/lProcess3"/>
    <dgm:cxn modelId="{76E5D6B7-E452-4C5C-8635-A2D11F64BCB5}" srcId="{5126771A-D538-4FAA-B6F8-B01A5AD901D9}" destId="{D832D373-68A6-452D-A21D-F276C665806C}" srcOrd="2" destOrd="0" parTransId="{367E7344-1917-4DDA-B77C-0053B238D69A}" sibTransId="{0786F201-875A-4C25-BF9E-A5E064553448}"/>
    <dgm:cxn modelId="{4A7AF925-5E7D-49E7-A6E5-FBFB48C56FE8}" srcId="{5126771A-D538-4FAA-B6F8-B01A5AD901D9}" destId="{B748144A-15F8-4ECD-9506-7DCF1B126D9E}" srcOrd="0" destOrd="0" parTransId="{3DD95DA5-40D8-4C20-8886-F61F8D0E6F7F}" sibTransId="{3668A045-B7BB-408C-892F-54536B3CD1F5}"/>
    <dgm:cxn modelId="{1EEA202C-976A-440B-A1C3-5F0B215AC574}" type="presParOf" srcId="{F9922C74-6F26-4709-AAA2-349AE019E564}" destId="{47D17A40-4BFB-4900-B67C-474B82BD9EB8}" srcOrd="0" destOrd="0" presId="urn:microsoft.com/office/officeart/2005/8/layout/lProcess3"/>
    <dgm:cxn modelId="{5DF69332-7365-4C70-8141-1CD1F3BBB052}" type="presParOf" srcId="{47D17A40-4BFB-4900-B67C-474B82BD9EB8}" destId="{C37563B8-A45B-488B-ABD0-F65B43DB4DEE}" srcOrd="0" destOrd="0" presId="urn:microsoft.com/office/officeart/2005/8/layout/lProcess3"/>
    <dgm:cxn modelId="{6733CE2D-90C6-439A-85BC-301FDA6B4C8C}" type="presParOf" srcId="{47D17A40-4BFB-4900-B67C-474B82BD9EB8}" destId="{E0DC6B2E-50E6-46AE-B51B-3A726837745B}" srcOrd="1" destOrd="0" presId="urn:microsoft.com/office/officeart/2005/8/layout/lProcess3"/>
    <dgm:cxn modelId="{49EA5630-4400-439F-A9A0-B9D31F8626B4}" type="presParOf" srcId="{47D17A40-4BFB-4900-B67C-474B82BD9EB8}" destId="{124E6746-62BD-4ADF-81DE-70849AEB9D13}" srcOrd="2" destOrd="0" presId="urn:microsoft.com/office/officeart/2005/8/layout/lProcess3"/>
    <dgm:cxn modelId="{17E9F477-B0E9-47F2-ADD0-84830AE39F10}" type="presParOf" srcId="{47D17A40-4BFB-4900-B67C-474B82BD9EB8}" destId="{3ED9C45D-B183-4ABB-B16F-0E23CB575B50}" srcOrd="3" destOrd="0" presId="urn:microsoft.com/office/officeart/2005/8/layout/lProcess3"/>
    <dgm:cxn modelId="{978BE886-416D-4F22-AA65-2ED39A20E89F}" type="presParOf" srcId="{47D17A40-4BFB-4900-B67C-474B82BD9EB8}" destId="{8359B36E-4A39-47A1-92D6-F49AA8CDE352}" srcOrd="4" destOrd="0" presId="urn:microsoft.com/office/officeart/2005/8/layout/lProcess3"/>
    <dgm:cxn modelId="{DBA8C4F7-1EC0-4C23-B67F-8B99376C5BFA}" type="presParOf" srcId="{F9922C74-6F26-4709-AAA2-349AE019E564}" destId="{612B0F7B-D1E5-404F-BD0B-71A9AFFE42D5}" srcOrd="1" destOrd="0" presId="urn:microsoft.com/office/officeart/2005/8/layout/lProcess3"/>
    <dgm:cxn modelId="{B72A7FAB-B08B-456C-824C-A6E7F03AF7B0}" type="presParOf" srcId="{F9922C74-6F26-4709-AAA2-349AE019E564}" destId="{7B836220-663A-4D68-B49A-146B8FAB249D}" srcOrd="2" destOrd="0" presId="urn:microsoft.com/office/officeart/2005/8/layout/lProcess3"/>
    <dgm:cxn modelId="{77355967-E150-481C-96E4-C0C12D736F1B}" type="presParOf" srcId="{7B836220-663A-4D68-B49A-146B8FAB249D}" destId="{9EE20E1B-E466-4370-ABB7-DE6D97B52D9C}" srcOrd="0" destOrd="0" presId="urn:microsoft.com/office/officeart/2005/8/layout/lProcess3"/>
    <dgm:cxn modelId="{EA92A060-237B-4378-B128-547000245042}" type="presParOf" srcId="{7B836220-663A-4D68-B49A-146B8FAB249D}" destId="{438FEA73-46D9-45DC-8452-CB2E29662E31}" srcOrd="1" destOrd="0" presId="urn:microsoft.com/office/officeart/2005/8/layout/lProcess3"/>
    <dgm:cxn modelId="{3DAD973A-905C-4F78-9DC3-E90DE8C441B7}" type="presParOf" srcId="{7B836220-663A-4D68-B49A-146B8FAB249D}" destId="{61CECED8-B74D-4D1C-A3B6-1B627969B32C}" srcOrd="2" destOrd="0" presId="urn:microsoft.com/office/officeart/2005/8/layout/lProcess3"/>
    <dgm:cxn modelId="{A2504519-17AF-4E98-A394-167577AED7DF}" type="presParOf" srcId="{7B836220-663A-4D68-B49A-146B8FAB249D}" destId="{42EA3E1D-EE22-4745-8CCA-0F4385EA620A}" srcOrd="3" destOrd="0" presId="urn:microsoft.com/office/officeart/2005/8/layout/lProcess3"/>
    <dgm:cxn modelId="{6955B409-6E64-4FD3-9E88-122BC73B3BDA}" type="presParOf" srcId="{7B836220-663A-4D68-B49A-146B8FAB249D}" destId="{A5EF2D91-7C99-49BE-8298-BB0A2C028347}" srcOrd="4" destOrd="0" presId="urn:microsoft.com/office/officeart/2005/8/layout/lProcess3"/>
    <dgm:cxn modelId="{7EB4C388-D247-4A07-AAAB-0FFF08084492}" type="presParOf" srcId="{F9922C74-6F26-4709-AAA2-349AE019E564}" destId="{7F4CCF7E-6B26-4625-9793-FE7000ECF98D}" srcOrd="3" destOrd="0" presId="urn:microsoft.com/office/officeart/2005/8/layout/lProcess3"/>
    <dgm:cxn modelId="{B0EF2DB7-FC4A-4416-85EF-0357D30AC988}" type="presParOf" srcId="{F9922C74-6F26-4709-AAA2-349AE019E564}" destId="{550A50B2-A163-4D4B-B50F-DEC99101B676}" srcOrd="4" destOrd="0" presId="urn:microsoft.com/office/officeart/2005/8/layout/lProcess3"/>
    <dgm:cxn modelId="{32BAE4D8-94D5-4DC3-970D-068306115238}" type="presParOf" srcId="{550A50B2-A163-4D4B-B50F-DEC99101B676}" destId="{996DA7F8-3FDF-435A-B18E-B022478AFC7B}" srcOrd="0" destOrd="0" presId="urn:microsoft.com/office/officeart/2005/8/layout/lProcess3"/>
    <dgm:cxn modelId="{2B62D9D3-C337-4863-91CC-5D40C11CC49E}" type="presParOf" srcId="{550A50B2-A163-4D4B-B50F-DEC99101B676}" destId="{6B4FC851-B352-458B-8E80-991205BD5B8E}" srcOrd="1" destOrd="0" presId="urn:microsoft.com/office/officeart/2005/8/layout/lProcess3"/>
    <dgm:cxn modelId="{5E0C6F57-4663-4393-9125-BD15F8DB50F6}" type="presParOf" srcId="{550A50B2-A163-4D4B-B50F-DEC99101B676}" destId="{85E220D5-3358-4F7A-BA7A-2CC6E65833C2}" srcOrd="2" destOrd="0" presId="urn:microsoft.com/office/officeart/2005/8/layout/lProcess3"/>
    <dgm:cxn modelId="{4234B10C-914C-43ED-B546-F8FDCE865141}" type="presParOf" srcId="{550A50B2-A163-4D4B-B50F-DEC99101B676}" destId="{A543E138-E885-439F-9555-D3A7EF6FF409}" srcOrd="3" destOrd="0" presId="urn:microsoft.com/office/officeart/2005/8/layout/lProcess3"/>
    <dgm:cxn modelId="{7BF89294-2656-408E-A2BA-A171C92AB6A7}" type="presParOf" srcId="{550A50B2-A163-4D4B-B50F-DEC99101B676}" destId="{DC9D17AC-9799-4F04-ABCC-56266EFBDDC6}" srcOrd="4" destOrd="0" presId="urn:microsoft.com/office/officeart/2005/8/layout/l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563B8-A45B-488B-ABD0-F65B43DB4DEE}">
      <dsp:nvSpPr>
        <dsp:cNvPr id="0" name=""/>
        <dsp:cNvSpPr/>
      </dsp:nvSpPr>
      <dsp:spPr>
        <a:xfrm>
          <a:off x="1413436" y="801"/>
          <a:ext cx="2995910" cy="1198364"/>
        </a:xfrm>
        <a:prstGeom prst="chevron">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ES" sz="2500" b="1" kern="1200" dirty="0">
              <a:solidFill>
                <a:schemeClr val="tx1"/>
              </a:solidFill>
            </a:rPr>
            <a:t>Identidad</a:t>
          </a:r>
        </a:p>
      </dsp:txBody>
      <dsp:txXfrm>
        <a:off x="2012618" y="801"/>
        <a:ext cx="1797546" cy="1198364"/>
      </dsp:txXfrm>
    </dsp:sp>
    <dsp:sp modelId="{124E6746-62BD-4ADF-81DE-70849AEB9D13}">
      <dsp:nvSpPr>
        <dsp:cNvPr id="0" name=""/>
        <dsp:cNvSpPr/>
      </dsp:nvSpPr>
      <dsp:spPr>
        <a:xfrm>
          <a:off x="4019877" y="102662"/>
          <a:ext cx="2486605" cy="994642"/>
        </a:xfrm>
        <a:prstGeom prst="chevron">
          <a:avLst/>
        </a:prstGeom>
        <a:solidFill>
          <a:srgbClr val="83B5C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 sz="2100" b="1" kern="1200" dirty="0">
              <a:effectLst/>
            </a:rPr>
            <a:t>Determinar </a:t>
          </a:r>
        </a:p>
      </dsp:txBody>
      <dsp:txXfrm>
        <a:off x="4517198" y="102662"/>
        <a:ext cx="1491963" cy="994642"/>
      </dsp:txXfrm>
    </dsp:sp>
    <dsp:sp modelId="{8359B36E-4A39-47A1-92D6-F49AA8CDE352}">
      <dsp:nvSpPr>
        <dsp:cNvPr id="0" name=""/>
        <dsp:cNvSpPr/>
      </dsp:nvSpPr>
      <dsp:spPr>
        <a:xfrm>
          <a:off x="6158358" y="102662"/>
          <a:ext cx="2486605" cy="994642"/>
        </a:xfrm>
        <a:prstGeom prst="chevron">
          <a:avLst/>
        </a:prstGeom>
        <a:solidFill>
          <a:srgbClr val="EDE9E0"/>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 sz="2100" b="1" kern="1200" dirty="0">
              <a:effectLst/>
            </a:rPr>
            <a:t>metas</a:t>
          </a:r>
        </a:p>
      </dsp:txBody>
      <dsp:txXfrm>
        <a:off x="6655679" y="102662"/>
        <a:ext cx="1491963" cy="994642"/>
      </dsp:txXfrm>
    </dsp:sp>
    <dsp:sp modelId="{9EE20E1B-E466-4370-ABB7-DE6D97B52D9C}">
      <dsp:nvSpPr>
        <dsp:cNvPr id="0" name=""/>
        <dsp:cNvSpPr/>
      </dsp:nvSpPr>
      <dsp:spPr>
        <a:xfrm>
          <a:off x="1413436" y="1366936"/>
          <a:ext cx="2995910" cy="1198364"/>
        </a:xfrm>
        <a:prstGeom prst="chevron">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ES" sz="2500" b="1" kern="1200" dirty="0">
              <a:solidFill>
                <a:schemeClr val="tx1"/>
              </a:solidFill>
            </a:rPr>
            <a:t>Autonomía</a:t>
          </a:r>
        </a:p>
      </dsp:txBody>
      <dsp:txXfrm>
        <a:off x="2012618" y="1366936"/>
        <a:ext cx="1797546" cy="1198364"/>
      </dsp:txXfrm>
    </dsp:sp>
    <dsp:sp modelId="{61CECED8-B74D-4D1C-A3B6-1B627969B32C}">
      <dsp:nvSpPr>
        <dsp:cNvPr id="0" name=""/>
        <dsp:cNvSpPr/>
      </dsp:nvSpPr>
      <dsp:spPr>
        <a:xfrm>
          <a:off x="4019877" y="1468797"/>
          <a:ext cx="2486605" cy="994642"/>
        </a:xfrm>
        <a:prstGeom prst="chevron">
          <a:avLst/>
        </a:prstGeom>
        <a:solidFill>
          <a:srgbClr val="83B5C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 sz="2100" b="1" kern="1200" dirty="0">
              <a:effectLst/>
            </a:rPr>
            <a:t>Tomar</a:t>
          </a:r>
        </a:p>
      </dsp:txBody>
      <dsp:txXfrm>
        <a:off x="4517198" y="1468797"/>
        <a:ext cx="1491963" cy="994642"/>
      </dsp:txXfrm>
    </dsp:sp>
    <dsp:sp modelId="{A5EF2D91-7C99-49BE-8298-BB0A2C028347}">
      <dsp:nvSpPr>
        <dsp:cNvPr id="0" name=""/>
        <dsp:cNvSpPr/>
      </dsp:nvSpPr>
      <dsp:spPr>
        <a:xfrm>
          <a:off x="6158358" y="1468797"/>
          <a:ext cx="2486605" cy="994642"/>
        </a:xfrm>
        <a:prstGeom prst="chevron">
          <a:avLst/>
        </a:prstGeom>
        <a:solidFill>
          <a:srgbClr val="EDE9E0"/>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 sz="2100" b="1" kern="1200" dirty="0">
              <a:effectLst/>
            </a:rPr>
            <a:t>decisiones</a:t>
          </a:r>
        </a:p>
      </dsp:txBody>
      <dsp:txXfrm>
        <a:off x="6655679" y="1468797"/>
        <a:ext cx="1491963" cy="994642"/>
      </dsp:txXfrm>
    </dsp:sp>
    <dsp:sp modelId="{996DA7F8-3FDF-435A-B18E-B022478AFC7B}">
      <dsp:nvSpPr>
        <dsp:cNvPr id="0" name=""/>
        <dsp:cNvSpPr/>
      </dsp:nvSpPr>
      <dsp:spPr>
        <a:xfrm>
          <a:off x="1413436" y="2733071"/>
          <a:ext cx="2995910" cy="1198364"/>
        </a:xfrm>
        <a:prstGeom prst="chevron">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ES" sz="2500" b="1" kern="1200" dirty="0">
              <a:solidFill>
                <a:schemeClr val="tx1"/>
              </a:solidFill>
            </a:rPr>
            <a:t>Seguridad</a:t>
          </a:r>
        </a:p>
      </dsp:txBody>
      <dsp:txXfrm>
        <a:off x="2012618" y="2733071"/>
        <a:ext cx="1797546" cy="1198364"/>
      </dsp:txXfrm>
    </dsp:sp>
    <dsp:sp modelId="{85E220D5-3358-4F7A-BA7A-2CC6E65833C2}">
      <dsp:nvSpPr>
        <dsp:cNvPr id="0" name=""/>
        <dsp:cNvSpPr/>
      </dsp:nvSpPr>
      <dsp:spPr>
        <a:xfrm>
          <a:off x="4019877" y="2834932"/>
          <a:ext cx="2486605" cy="994642"/>
        </a:xfrm>
        <a:prstGeom prst="chevron">
          <a:avLst/>
        </a:prstGeom>
        <a:solidFill>
          <a:srgbClr val="83B5C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 sz="2100" b="1" kern="1200" dirty="0">
              <a:effectLst/>
            </a:rPr>
            <a:t>Manejar </a:t>
          </a:r>
        </a:p>
      </dsp:txBody>
      <dsp:txXfrm>
        <a:off x="4517198" y="2834932"/>
        <a:ext cx="1491963" cy="994642"/>
      </dsp:txXfrm>
    </dsp:sp>
    <dsp:sp modelId="{DC9D17AC-9799-4F04-ABCC-56266EFBDDC6}">
      <dsp:nvSpPr>
        <dsp:cNvPr id="0" name=""/>
        <dsp:cNvSpPr/>
      </dsp:nvSpPr>
      <dsp:spPr>
        <a:xfrm>
          <a:off x="6158358" y="2834932"/>
          <a:ext cx="2486605" cy="994642"/>
        </a:xfrm>
        <a:prstGeom prst="chevron">
          <a:avLst/>
        </a:prstGeom>
        <a:solidFill>
          <a:srgbClr val="EDE9E0"/>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 sz="2100" b="1" kern="1200" dirty="0">
              <a:effectLst/>
            </a:rPr>
            <a:t>emociones</a:t>
          </a:r>
        </a:p>
      </dsp:txBody>
      <dsp:txXfrm>
        <a:off x="6655679" y="2834932"/>
        <a:ext cx="1491963" cy="9946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2/13/2022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2/13/2022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2/13/2022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1CF131DD-A141-4471-BCF9-C6073EDD7E20}" type="datetimeFigureOut">
              <a:rPr lang="en-US" dirty="0"/>
              <a:t>2/13/2022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2/13/2022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2/13/2022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sz="4800" b="1" dirty="0"/>
              <a:t>Estrategias para el desarrollo socioemocional </a:t>
            </a:r>
            <a:br>
              <a:rPr lang="es-MX" sz="4800" b="1" dirty="0"/>
            </a:br>
            <a:endParaRPr lang="es-MX" sz="4800" b="1" dirty="0"/>
          </a:p>
        </p:txBody>
      </p:sp>
      <p:sp>
        <p:nvSpPr>
          <p:cNvPr id="3" name="Subtítulo 2"/>
          <p:cNvSpPr>
            <a:spLocks noGrp="1"/>
          </p:cNvSpPr>
          <p:nvPr>
            <p:ph type="subTitle" idx="1"/>
          </p:nvPr>
        </p:nvSpPr>
        <p:spPr>
          <a:xfrm>
            <a:off x="1562100" y="4314306"/>
            <a:ext cx="9070848" cy="1363288"/>
          </a:xfrm>
        </p:spPr>
        <p:txBody>
          <a:bodyPr>
            <a:normAutofit/>
          </a:bodyPr>
          <a:lstStyle/>
          <a:p>
            <a:r>
              <a:rPr lang="es-MX" sz="1800" dirty="0"/>
              <a:t>Maestra. </a:t>
            </a:r>
            <a:r>
              <a:rPr lang="es-MX" sz="1800" dirty="0" smtClean="0"/>
              <a:t>Roxana Janet Sánchez Suárez</a:t>
            </a:r>
            <a:endParaRPr lang="es-MX" sz="1800" dirty="0"/>
          </a:p>
          <a:p>
            <a:r>
              <a:rPr lang="es-MX" sz="1800" dirty="0"/>
              <a:t>4° semestre, 6 </a:t>
            </a:r>
            <a:r>
              <a:rPr lang="es-MX" sz="1800" dirty="0" err="1"/>
              <a:t>hrs</a:t>
            </a:r>
            <a:r>
              <a:rPr lang="es-MX" sz="1800" dirty="0"/>
              <a:t> por semana, créditos 6.75 </a:t>
            </a:r>
          </a:p>
          <a:p>
            <a:r>
              <a:rPr lang="es-MX" sz="1800" dirty="0"/>
              <a:t>Trayecto formativo: Formación para la enseñanza y el aprendizaje </a:t>
            </a:r>
            <a:br>
              <a:rPr lang="es-MX" sz="1800" dirty="0"/>
            </a:br>
            <a:endParaRPr lang="es-MX" sz="1800" dirty="0"/>
          </a:p>
        </p:txBody>
      </p:sp>
    </p:spTree>
    <p:extLst>
      <p:ext uri="{BB962C8B-B14F-4D97-AF65-F5344CB8AC3E}">
        <p14:creationId xmlns:p14="http://schemas.microsoft.com/office/powerpoint/2010/main" val="372392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Competencias del perfil de egreso</a:t>
            </a:r>
          </a:p>
        </p:txBody>
      </p:sp>
      <p:sp>
        <p:nvSpPr>
          <p:cNvPr id="3" name="Marcador de contenido 2"/>
          <p:cNvSpPr>
            <a:spLocks noGrp="1"/>
          </p:cNvSpPr>
          <p:nvPr>
            <p:ph idx="1"/>
          </p:nvPr>
        </p:nvSpPr>
        <p:spPr/>
        <p:txBody>
          <a:bodyPr>
            <a:noAutofit/>
          </a:bodyPr>
          <a:lstStyle/>
          <a:p>
            <a:pPr marL="0" lvl="0" indent="0">
              <a:buNone/>
            </a:pPr>
            <a:r>
              <a:rPr lang="es-MX" sz="2400" b="1" i="1" dirty="0"/>
              <a:t>1. </a:t>
            </a:r>
            <a:r>
              <a:rPr lang="es-MX" sz="2400" i="1" dirty="0"/>
              <a:t>Detecta los procesos de aprendizaje de sus alumnos para favorecer su desarrollo cognitivo y socioemocional.</a:t>
            </a:r>
            <a:endParaRPr lang="es-MX" sz="2400" dirty="0"/>
          </a:p>
          <a:p>
            <a:pPr marL="0" indent="0">
              <a:buNone/>
            </a:pPr>
            <a:r>
              <a:rPr lang="es-MX" sz="2400" b="1" dirty="0"/>
              <a:t>1.1</a:t>
            </a:r>
            <a:r>
              <a:rPr lang="es-MX" sz="2400" dirty="0"/>
              <a:t> Plantea las necesidades formativas de los alumnos de acuerdo con sus procesos de desarrollo y de aprendizaje, con base en los nuevos enfoques pedagógicos.</a:t>
            </a:r>
          </a:p>
          <a:p>
            <a:pPr marL="0" indent="0">
              <a:buNone/>
            </a:pPr>
            <a:r>
              <a:rPr lang="es-MX" sz="2400" b="1" dirty="0"/>
              <a:t>1.2</a:t>
            </a:r>
            <a:r>
              <a:rPr lang="es-MX" sz="2400" dirty="0"/>
              <a:t> Establece relaciones entre los principios, conceptos disciplinarios y contenidos del plan y programas de estudio en función del logro de aprendizaje de sus alumnos, asegurando la coherencia y continuidad entre los distintos grados y niveles educativos.</a:t>
            </a:r>
          </a:p>
          <a:p>
            <a:endParaRPr lang="es-MX" sz="2400" dirty="0"/>
          </a:p>
        </p:txBody>
      </p:sp>
      <p:pic>
        <p:nvPicPr>
          <p:cNvPr id="4" name="Imagen 3"/>
          <p:cNvPicPr>
            <a:picLocks noChangeAspect="1"/>
          </p:cNvPicPr>
          <p:nvPr/>
        </p:nvPicPr>
        <p:blipFill rotWithShape="1">
          <a:blip r:embed="rId2"/>
          <a:srcRect l="43917" t="40222" r="28708" b="55101"/>
          <a:stretch/>
        </p:blipFill>
        <p:spPr>
          <a:xfrm rot="16200000">
            <a:off x="-2624404" y="3111724"/>
            <a:ext cx="6366510" cy="623122"/>
          </a:xfrm>
          <a:prstGeom prst="rect">
            <a:avLst/>
          </a:prstGeom>
        </p:spPr>
      </p:pic>
    </p:spTree>
    <p:extLst>
      <p:ext uri="{BB962C8B-B14F-4D97-AF65-F5344CB8AC3E}">
        <p14:creationId xmlns:p14="http://schemas.microsoft.com/office/powerpoint/2010/main" val="85557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lvl="0" indent="0">
              <a:buNone/>
            </a:pPr>
            <a:r>
              <a:rPr lang="es-MX" sz="2400" b="1" i="1" dirty="0"/>
              <a:t>2. </a:t>
            </a:r>
            <a:r>
              <a:rPr lang="es-MX" sz="2400" i="1" dirty="0"/>
              <a:t>Aplica el plan y programas de estudio para alcanzar los propósitos educativos y contribuir al pleno desenvolvimiento de las capacidades de sus alumnos.</a:t>
            </a:r>
            <a:endParaRPr lang="es-MX" sz="2400" dirty="0"/>
          </a:p>
          <a:p>
            <a:pPr marL="0" indent="0">
              <a:buNone/>
            </a:pPr>
            <a:r>
              <a:rPr lang="es-MX" sz="2400" b="1" dirty="0"/>
              <a:t>2. 2 </a:t>
            </a:r>
            <a:r>
              <a:rPr lang="es-MX" sz="2400" dirty="0"/>
              <a:t>Incorpora los recursos y medios didácticos idóneos para favorecer el aprendizaje de acuerdo con el conocimiento de los procesos de desarrollo cognitivo y socioemocional de los alumnos.</a:t>
            </a:r>
          </a:p>
          <a:p>
            <a:endParaRPr lang="es-MX" sz="2400" dirty="0"/>
          </a:p>
        </p:txBody>
      </p:sp>
    </p:spTree>
    <p:extLst>
      <p:ext uri="{BB962C8B-B14F-4D97-AF65-F5344CB8AC3E}">
        <p14:creationId xmlns:p14="http://schemas.microsoft.com/office/powerpoint/2010/main" val="206589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lvl="0" indent="0">
              <a:buNone/>
            </a:pPr>
            <a:r>
              <a:rPr lang="es-MX" sz="2400" b="1" i="1" dirty="0"/>
              <a:t>4. </a:t>
            </a:r>
            <a:r>
              <a:rPr lang="es-MX" sz="2400" i="1" dirty="0"/>
              <a:t>Emplea la evaluación para intervenir en los diferentes ámbitos y momentos de la tarea educativa para mejorar los aprendizajes de sus alumnos.</a:t>
            </a:r>
          </a:p>
          <a:p>
            <a:pPr marL="0" lvl="0" indent="0">
              <a:buNone/>
            </a:pPr>
            <a:r>
              <a:rPr lang="es-MX" sz="2400" b="1" dirty="0"/>
              <a:t>4.1</a:t>
            </a:r>
            <a:r>
              <a:rPr lang="es-MX" sz="2400" dirty="0"/>
              <a:t> Evalúa el aprendizaje de sus alumnos mediante la aplicación de distintas teorías, métodos e instrumentos considerando las áreas, campos y ámbitos de conocimiento, así como los saberes correspondientes al grado y nivel educativo.</a:t>
            </a:r>
          </a:p>
          <a:p>
            <a:endParaRPr lang="es-MX" sz="2400" dirty="0"/>
          </a:p>
        </p:txBody>
      </p:sp>
    </p:spTree>
    <p:extLst>
      <p:ext uri="{BB962C8B-B14F-4D97-AF65-F5344CB8AC3E}">
        <p14:creationId xmlns:p14="http://schemas.microsoft.com/office/powerpoint/2010/main" val="339767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lvl="0" indent="0">
              <a:buNone/>
            </a:pPr>
            <a:r>
              <a:rPr lang="es-MX" sz="2400" b="1" i="1" dirty="0"/>
              <a:t>5. </a:t>
            </a:r>
            <a:r>
              <a:rPr lang="es-MX" sz="2400" i="1" dirty="0"/>
              <a:t>Integra recursos de la investigación educativa para enriquecer su práctica profesional, expresando su interés por el conocimiento, la ciencia y la mejora de la educación.</a:t>
            </a:r>
            <a:endParaRPr lang="es-MX" sz="2400" dirty="0"/>
          </a:p>
          <a:p>
            <a:pPr marL="0" indent="0">
              <a:buNone/>
            </a:pPr>
            <a:r>
              <a:rPr lang="es-MX" sz="2400" b="1" dirty="0"/>
              <a:t>5.3</a:t>
            </a:r>
            <a:r>
              <a:rPr lang="es-MX" sz="2400" dirty="0"/>
              <a:t> Utiliza los recursos metodológicos y técnicos de la investigación para explicar, comprender situaciones educativas y mejorar su docencia.</a:t>
            </a:r>
          </a:p>
          <a:p>
            <a:endParaRPr lang="es-MX" sz="2400" dirty="0"/>
          </a:p>
        </p:txBody>
      </p:sp>
    </p:spTree>
    <p:extLst>
      <p:ext uri="{BB962C8B-B14F-4D97-AF65-F5344CB8AC3E}">
        <p14:creationId xmlns:p14="http://schemas.microsoft.com/office/powerpoint/2010/main" val="46449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Propósitos del curso</a:t>
            </a:r>
          </a:p>
        </p:txBody>
      </p:sp>
      <p:sp>
        <p:nvSpPr>
          <p:cNvPr id="11"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chemeClr val="tx1"/>
                </a:solidFill>
                <a:effectLst/>
                <a:latin typeface="Arial" panose="020B0604020202020204" pitchFamily="34" charset="0"/>
              </a:rPr>
              <a:t/>
            </a: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 name="Marcador de contenido 11"/>
          <p:cNvSpPr>
            <a:spLocks noGrp="1"/>
          </p:cNvSpPr>
          <p:nvPr>
            <p:ph idx="1"/>
          </p:nvPr>
        </p:nvSpPr>
        <p:spPr>
          <a:xfrm>
            <a:off x="1066800" y="1753985"/>
            <a:ext cx="10058400" cy="3931920"/>
          </a:xfrm>
        </p:spPr>
        <p:txBody>
          <a:bodyPr>
            <a:noAutofit/>
          </a:bodyPr>
          <a:lstStyle/>
          <a:p>
            <a:pPr marL="342900" indent="-342900">
              <a:buFont typeface="+mj-lt"/>
              <a:buAutoNum type="arabicPeriod"/>
            </a:pPr>
            <a:r>
              <a:rPr lang="es-MX" sz="2100" dirty="0">
                <a:solidFill>
                  <a:srgbClr val="000000"/>
                </a:solidFill>
              </a:rPr>
              <a:t>Valoren la importancia de la educación socioemocional desde el aspecto científico, educativo y desde su propia experiencia.</a:t>
            </a:r>
            <a:endParaRPr lang="es-MX" sz="2100" dirty="0"/>
          </a:p>
          <a:p>
            <a:pPr marL="342900" indent="-342900">
              <a:buFont typeface="+mj-lt"/>
              <a:buAutoNum type="arabicPeriod"/>
            </a:pPr>
            <a:r>
              <a:rPr lang="es-MX" sz="2100" dirty="0">
                <a:solidFill>
                  <a:srgbClr val="000000"/>
                </a:solidFill>
              </a:rPr>
              <a:t>Desarrolle sus propias capacidades para conocer y regular sus</a:t>
            </a:r>
            <a:br>
              <a:rPr lang="es-MX" sz="2100" dirty="0">
                <a:solidFill>
                  <a:srgbClr val="000000"/>
                </a:solidFill>
              </a:rPr>
            </a:br>
            <a:r>
              <a:rPr lang="es-MX" sz="2100" dirty="0">
                <a:solidFill>
                  <a:srgbClr val="000000"/>
                </a:solidFill>
              </a:rPr>
              <a:t>emociones, establecer relaciones con sus colegas basadas en la empatía </a:t>
            </a:r>
            <a:r>
              <a:rPr lang="es-MX" sz="2100" dirty="0"/>
              <a:t>y la colaboración, tomar decisiones responsables y perseverar ante las dificultades. </a:t>
            </a:r>
          </a:p>
          <a:p>
            <a:pPr marL="342900" indent="-342900">
              <a:buFont typeface="+mj-lt"/>
              <a:buAutoNum type="arabicPeriod"/>
            </a:pPr>
            <a:r>
              <a:rPr lang="es-MX" sz="2100" dirty="0">
                <a:solidFill>
                  <a:srgbClr val="000000"/>
                </a:solidFill>
              </a:rPr>
              <a:t>Comprenda analice y explique el proceso de desarrollo socioemocional en la primera infancia.</a:t>
            </a:r>
            <a:endParaRPr lang="es-MX" sz="2100" dirty="0"/>
          </a:p>
          <a:p>
            <a:pPr marL="342900" indent="-342900">
              <a:buFont typeface="+mj-lt"/>
              <a:buAutoNum type="arabicPeriod"/>
            </a:pPr>
            <a:r>
              <a:rPr lang="es-MX" sz="2100" dirty="0">
                <a:solidFill>
                  <a:srgbClr val="000000"/>
                </a:solidFill>
              </a:rPr>
              <a:t>Analice la evidencia que le permita evaluar aspectos socioemocionales del clima del aula y del desarrollo socioemocional.</a:t>
            </a:r>
            <a:endParaRPr lang="es-MX" sz="2100" dirty="0"/>
          </a:p>
          <a:p>
            <a:pPr marL="342900" indent="-342900">
              <a:buFont typeface="+mj-lt"/>
              <a:buAutoNum type="arabicPeriod"/>
            </a:pPr>
            <a:r>
              <a:rPr lang="es-MX" sz="2100" dirty="0">
                <a:solidFill>
                  <a:srgbClr val="000000"/>
                </a:solidFill>
              </a:rPr>
              <a:t>Utilice diferentes estrategias de educación socioemocional para promover un clima del aula, positivo e incluyente, y promover el </a:t>
            </a:r>
            <a:r>
              <a:rPr lang="es-MX" sz="2100" dirty="0"/>
              <a:t>desarrollo socioemocional de sus futuros estudiantes. </a:t>
            </a:r>
            <a:br>
              <a:rPr lang="es-MX" sz="2100" dirty="0"/>
            </a:br>
            <a:endParaRPr lang="es-MX" sz="2100" dirty="0"/>
          </a:p>
          <a:p>
            <a:pPr marL="342900" indent="-342900">
              <a:buFont typeface="+mj-lt"/>
              <a:buAutoNum type="arabicPeriod"/>
            </a:pPr>
            <a:endParaRPr lang="es-MX" sz="2100" dirty="0"/>
          </a:p>
          <a:p>
            <a:pPr marL="342900" indent="-342900">
              <a:buFont typeface="+mj-lt"/>
              <a:buAutoNum type="arabicPeriod"/>
            </a:pPr>
            <a:endParaRPr lang="es-MX" sz="2100" dirty="0"/>
          </a:p>
        </p:txBody>
      </p:sp>
      <p:pic>
        <p:nvPicPr>
          <p:cNvPr id="5" name="Imagen 4"/>
          <p:cNvPicPr>
            <a:picLocks noChangeAspect="1"/>
          </p:cNvPicPr>
          <p:nvPr/>
        </p:nvPicPr>
        <p:blipFill rotWithShape="1">
          <a:blip r:embed="rId2"/>
          <a:srcRect l="43917" t="40222" r="28708" b="55101"/>
          <a:stretch/>
        </p:blipFill>
        <p:spPr>
          <a:xfrm rot="16200000">
            <a:off x="-2624404" y="3123154"/>
            <a:ext cx="6366510" cy="623122"/>
          </a:xfrm>
          <a:prstGeom prst="rect">
            <a:avLst/>
          </a:prstGeom>
        </p:spPr>
      </p:pic>
    </p:spTree>
    <p:extLst>
      <p:ext uri="{BB962C8B-B14F-4D97-AF65-F5344CB8AC3E}">
        <p14:creationId xmlns:p14="http://schemas.microsoft.com/office/powerpoint/2010/main" val="422840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Estructura </a:t>
            </a:r>
          </a:p>
        </p:txBody>
      </p:sp>
      <p:sp>
        <p:nvSpPr>
          <p:cNvPr id="3" name="Marcador de contenido 2"/>
          <p:cNvSpPr>
            <a:spLocks noGrp="1"/>
          </p:cNvSpPr>
          <p:nvPr>
            <p:ph idx="1"/>
          </p:nvPr>
        </p:nvSpPr>
        <p:spPr>
          <a:xfrm>
            <a:off x="1066800" y="2103120"/>
            <a:ext cx="4207329" cy="3931920"/>
          </a:xfrm>
        </p:spPr>
        <p:txBody>
          <a:bodyPr>
            <a:normAutofit fontScale="92500"/>
          </a:bodyPr>
          <a:lstStyle/>
          <a:p>
            <a:pPr marL="0" indent="0">
              <a:buNone/>
            </a:pPr>
            <a:r>
              <a:rPr lang="es-MX" sz="2400" b="1" dirty="0"/>
              <a:t>Unidad de aprendizaje </a:t>
            </a:r>
            <a:r>
              <a:rPr lang="es-MX" sz="2400" b="1" dirty="0" smtClean="0"/>
              <a:t>II</a:t>
            </a:r>
            <a:r>
              <a:rPr lang="es-MX" sz="2400" b="1" dirty="0"/>
              <a:t>. </a:t>
            </a:r>
            <a:r>
              <a:rPr lang="es-MX" sz="2400" dirty="0"/>
              <a:t>La evaluación de las habilidades</a:t>
            </a:r>
            <a:br>
              <a:rPr lang="es-MX" sz="2400" dirty="0"/>
            </a:br>
            <a:r>
              <a:rPr lang="es-MX" sz="2400" dirty="0"/>
              <a:t>sociales y emocionales en el nivel preescolar </a:t>
            </a:r>
          </a:p>
          <a:p>
            <a:pPr marL="0" indent="0">
              <a:buNone/>
            </a:pPr>
            <a:endParaRPr lang="es-MX" sz="2400" dirty="0"/>
          </a:p>
          <a:p>
            <a:pPr marL="0" indent="0">
              <a:buNone/>
            </a:pPr>
            <a:endParaRPr lang="es-MX" sz="2400" dirty="0"/>
          </a:p>
          <a:p>
            <a:r>
              <a:rPr lang="es-MX" sz="2400" i="1" dirty="0">
                <a:effectLst>
                  <a:outerShdw blurRad="38100" dist="38100" dir="2700000" algn="tl">
                    <a:srgbClr val="000000">
                      <a:alpha val="43137"/>
                    </a:srgbClr>
                  </a:outerShdw>
                </a:effectLst>
              </a:rPr>
              <a:t>Se aborda y evalúa como la primera unidad del curso</a:t>
            </a:r>
            <a:r>
              <a:rPr lang="es-MX" sz="2400" dirty="0"/>
              <a:t/>
            </a:r>
            <a:br>
              <a:rPr lang="es-MX" sz="2400" dirty="0"/>
            </a:br>
            <a:endParaRPr lang="es-MX" sz="2400" dirty="0"/>
          </a:p>
        </p:txBody>
      </p:sp>
      <p:pic>
        <p:nvPicPr>
          <p:cNvPr id="4" name="Imagen 3"/>
          <p:cNvPicPr>
            <a:picLocks noChangeAspect="1"/>
          </p:cNvPicPr>
          <p:nvPr/>
        </p:nvPicPr>
        <p:blipFill rotWithShape="1">
          <a:blip r:embed="rId2"/>
          <a:srcRect l="33363" t="22064" r="31547" b="6508"/>
          <a:stretch/>
        </p:blipFill>
        <p:spPr>
          <a:xfrm>
            <a:off x="6917873" y="1123407"/>
            <a:ext cx="4855026" cy="5293722"/>
          </a:xfrm>
          <a:prstGeom prst="rect">
            <a:avLst/>
          </a:prstGeom>
        </p:spPr>
      </p:pic>
      <p:pic>
        <p:nvPicPr>
          <p:cNvPr id="7" name="Imagen 6"/>
          <p:cNvPicPr>
            <a:picLocks noChangeAspect="1"/>
          </p:cNvPicPr>
          <p:nvPr/>
        </p:nvPicPr>
        <p:blipFill rotWithShape="1">
          <a:blip r:embed="rId3"/>
          <a:srcRect l="43917" t="40222" r="28708" b="55101"/>
          <a:stretch/>
        </p:blipFill>
        <p:spPr>
          <a:xfrm rot="16200000">
            <a:off x="-2624404" y="3123154"/>
            <a:ext cx="6366510" cy="623122"/>
          </a:xfrm>
          <a:prstGeom prst="rect">
            <a:avLst/>
          </a:prstGeom>
        </p:spPr>
      </p:pic>
      <p:sp>
        <p:nvSpPr>
          <p:cNvPr id="6" name="Marcador de contenido 2">
            <a:extLst>
              <a:ext uri="{FF2B5EF4-FFF2-40B4-BE49-F238E27FC236}">
                <a16:creationId xmlns:a16="http://schemas.microsoft.com/office/drawing/2014/main" id="{2945D063-FEF0-4A91-B650-52A372B5766C}"/>
              </a:ext>
            </a:extLst>
          </p:cNvPr>
          <p:cNvSpPr txBox="1">
            <a:spLocks/>
          </p:cNvSpPr>
          <p:nvPr/>
        </p:nvSpPr>
        <p:spPr>
          <a:xfrm>
            <a:off x="6917873" y="397925"/>
            <a:ext cx="4855026" cy="93549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s-MX" sz="1600" dirty="0"/>
              <a:t>Análisis del programa de Aprendizajes CLAVE y el apartado de Educación socio emocional en preescolar (156-177 y 303-327 págs.).</a:t>
            </a:r>
            <a:br>
              <a:rPr lang="es-MX" sz="1600" dirty="0"/>
            </a:br>
            <a:endParaRPr lang="es-MX" sz="1600" dirty="0"/>
          </a:p>
        </p:txBody>
      </p:sp>
    </p:spTree>
    <p:extLst>
      <p:ext uri="{BB962C8B-B14F-4D97-AF65-F5344CB8AC3E}">
        <p14:creationId xmlns:p14="http://schemas.microsoft.com/office/powerpoint/2010/main" val="252457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01687-D87A-4F5F-B06C-E5AA10C0DE43}"/>
              </a:ext>
            </a:extLst>
          </p:cNvPr>
          <p:cNvSpPr>
            <a:spLocks noGrp="1"/>
          </p:cNvSpPr>
          <p:nvPr>
            <p:ph type="title"/>
          </p:nvPr>
        </p:nvSpPr>
        <p:spPr/>
        <p:txBody>
          <a:bodyPr/>
          <a:lstStyle/>
          <a:p>
            <a:r>
              <a:rPr lang="es-MX" b="1" dirty="0"/>
              <a:t>Evidencia Unidad II</a:t>
            </a:r>
          </a:p>
        </p:txBody>
      </p:sp>
      <p:sp>
        <p:nvSpPr>
          <p:cNvPr id="4" name="Marcador de contenido 2">
            <a:extLst>
              <a:ext uri="{FF2B5EF4-FFF2-40B4-BE49-F238E27FC236}">
                <a16:creationId xmlns:a16="http://schemas.microsoft.com/office/drawing/2014/main" id="{B385361B-BE31-413D-84A6-ED866263DE07}"/>
              </a:ext>
            </a:extLst>
          </p:cNvPr>
          <p:cNvSpPr>
            <a:spLocks noGrp="1"/>
          </p:cNvSpPr>
          <p:nvPr>
            <p:ph idx="1"/>
          </p:nvPr>
        </p:nvSpPr>
        <p:spPr>
          <a:xfrm>
            <a:off x="8316686" y="2934788"/>
            <a:ext cx="2808514" cy="988423"/>
          </a:xfrm>
        </p:spPr>
        <p:txBody>
          <a:bodyPr>
            <a:normAutofit/>
          </a:bodyPr>
          <a:lstStyle/>
          <a:p>
            <a:r>
              <a:rPr lang="es-MX" sz="2400" b="1" dirty="0"/>
              <a:t>Ver rúbrica en Escuela en red</a:t>
            </a:r>
          </a:p>
        </p:txBody>
      </p:sp>
      <p:pic>
        <p:nvPicPr>
          <p:cNvPr id="6" name="Imagen 5">
            <a:extLst>
              <a:ext uri="{FF2B5EF4-FFF2-40B4-BE49-F238E27FC236}">
                <a16:creationId xmlns:a16="http://schemas.microsoft.com/office/drawing/2014/main" id="{E4873D75-BDC2-43BF-BDAB-D2C293432E41}"/>
              </a:ext>
            </a:extLst>
          </p:cNvPr>
          <p:cNvPicPr>
            <a:picLocks noChangeAspect="1"/>
          </p:cNvPicPr>
          <p:nvPr/>
        </p:nvPicPr>
        <p:blipFill rotWithShape="1">
          <a:blip r:embed="rId2"/>
          <a:srcRect l="29643" t="25596" r="30357" b="23797"/>
          <a:stretch/>
        </p:blipFill>
        <p:spPr>
          <a:xfrm>
            <a:off x="1219199" y="1694541"/>
            <a:ext cx="6514305" cy="4633687"/>
          </a:xfrm>
          <a:prstGeom prst="rect">
            <a:avLst/>
          </a:prstGeom>
        </p:spPr>
      </p:pic>
      <p:graphicFrame>
        <p:nvGraphicFramePr>
          <p:cNvPr id="7" name="Tabla 6">
            <a:extLst>
              <a:ext uri="{FF2B5EF4-FFF2-40B4-BE49-F238E27FC236}">
                <a16:creationId xmlns:a16="http://schemas.microsoft.com/office/drawing/2014/main" id="{052EB9ED-8B61-47F5-84C5-C5EDC87B0B6B}"/>
              </a:ext>
            </a:extLst>
          </p:cNvPr>
          <p:cNvGraphicFramePr>
            <a:graphicFrameLocks noGrp="1"/>
          </p:cNvGraphicFramePr>
          <p:nvPr>
            <p:extLst>
              <p:ext uri="{D42A27DB-BD31-4B8C-83A1-F6EECF244321}">
                <p14:modId xmlns:p14="http://schemas.microsoft.com/office/powerpoint/2010/main" val="2537661144"/>
              </p:ext>
            </p:extLst>
          </p:nvPr>
        </p:nvGraphicFramePr>
        <p:xfrm>
          <a:off x="8044543" y="4011384"/>
          <a:ext cx="3352800" cy="74168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196801251"/>
                    </a:ext>
                  </a:extLst>
                </a:gridCol>
              </a:tblGrid>
              <a:tr h="370840">
                <a:tc>
                  <a:txBody>
                    <a:bodyPr/>
                    <a:lstStyle/>
                    <a:p>
                      <a:pPr algn="ctr"/>
                      <a:r>
                        <a:rPr lang="es-MX" b="1" dirty="0"/>
                        <a:t>Fecha</a:t>
                      </a:r>
                    </a:p>
                  </a:txBody>
                  <a:tcPr>
                    <a:solidFill>
                      <a:schemeClr val="bg1"/>
                    </a:solidFill>
                  </a:tcPr>
                </a:tc>
                <a:extLst>
                  <a:ext uri="{0D108BD9-81ED-4DB2-BD59-A6C34878D82A}">
                    <a16:rowId xmlns:a16="http://schemas.microsoft.com/office/drawing/2014/main" val="19190743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7 al 11 de marzo</a:t>
                      </a:r>
                    </a:p>
                  </a:txBody>
                  <a:tcPr/>
                </a:tc>
                <a:extLst>
                  <a:ext uri="{0D108BD9-81ED-4DB2-BD59-A6C34878D82A}">
                    <a16:rowId xmlns:a16="http://schemas.microsoft.com/office/drawing/2014/main" val="3113518109"/>
                  </a:ext>
                </a:extLst>
              </a:tr>
            </a:tbl>
          </a:graphicData>
        </a:graphic>
      </p:graphicFrame>
    </p:spTree>
    <p:extLst>
      <p:ext uri="{BB962C8B-B14F-4D97-AF65-F5344CB8AC3E}">
        <p14:creationId xmlns:p14="http://schemas.microsoft.com/office/powerpoint/2010/main" val="251255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Estructura </a:t>
            </a:r>
          </a:p>
        </p:txBody>
      </p:sp>
      <p:sp>
        <p:nvSpPr>
          <p:cNvPr id="3" name="Marcador de contenido 2"/>
          <p:cNvSpPr>
            <a:spLocks noGrp="1"/>
          </p:cNvSpPr>
          <p:nvPr>
            <p:ph idx="1"/>
          </p:nvPr>
        </p:nvSpPr>
        <p:spPr>
          <a:xfrm>
            <a:off x="1066800" y="2103120"/>
            <a:ext cx="3096986" cy="3931920"/>
          </a:xfrm>
        </p:spPr>
        <p:txBody>
          <a:bodyPr>
            <a:normAutofit fontScale="92500"/>
          </a:bodyPr>
          <a:lstStyle/>
          <a:p>
            <a:pPr marL="0" indent="0">
              <a:buNone/>
            </a:pPr>
            <a:r>
              <a:rPr lang="es-MX" sz="2400" b="1" dirty="0"/>
              <a:t>Unidad de aprendizaje I</a:t>
            </a:r>
            <a:r>
              <a:rPr lang="es-MX" sz="2400" dirty="0"/>
              <a:t>. Bases teóricas del desarrollo de las</a:t>
            </a:r>
            <a:br>
              <a:rPr lang="es-MX" sz="2400" dirty="0"/>
            </a:br>
            <a:r>
              <a:rPr lang="es-MX" sz="2400" dirty="0"/>
              <a:t>habilidades socioemocionales </a:t>
            </a:r>
          </a:p>
          <a:p>
            <a:pPr marL="0" indent="0">
              <a:buNone/>
            </a:pPr>
            <a:endParaRPr lang="es-MX" sz="2400" dirty="0"/>
          </a:p>
          <a:p>
            <a:r>
              <a:rPr lang="es-MX" sz="2400" i="1" dirty="0">
                <a:effectLst>
                  <a:outerShdw blurRad="38100" dist="38100" dir="2700000" algn="tl">
                    <a:srgbClr val="000000">
                      <a:alpha val="43137"/>
                    </a:srgbClr>
                  </a:outerShdw>
                </a:effectLst>
              </a:rPr>
              <a:t>Se aborda y evalúa como la segunda unidad del curso</a:t>
            </a:r>
            <a:endParaRPr lang="es-MX" sz="2400" dirty="0"/>
          </a:p>
        </p:txBody>
      </p:sp>
      <p:pic>
        <p:nvPicPr>
          <p:cNvPr id="6" name="Imagen 5"/>
          <p:cNvPicPr>
            <a:picLocks noChangeAspect="1"/>
          </p:cNvPicPr>
          <p:nvPr/>
        </p:nvPicPr>
        <p:blipFill rotWithShape="1">
          <a:blip r:embed="rId2"/>
          <a:srcRect l="32738" t="25238" r="30655" b="19206"/>
          <a:stretch/>
        </p:blipFill>
        <p:spPr>
          <a:xfrm>
            <a:off x="4751615" y="453024"/>
            <a:ext cx="6972300" cy="5951964"/>
          </a:xfrm>
          <a:prstGeom prst="rect">
            <a:avLst/>
          </a:prstGeom>
        </p:spPr>
      </p:pic>
      <p:pic>
        <p:nvPicPr>
          <p:cNvPr id="7" name="Imagen 6"/>
          <p:cNvPicPr>
            <a:picLocks noChangeAspect="1"/>
          </p:cNvPicPr>
          <p:nvPr/>
        </p:nvPicPr>
        <p:blipFill rotWithShape="1">
          <a:blip r:embed="rId3"/>
          <a:srcRect l="43917" t="40222" r="28708" b="55101"/>
          <a:stretch/>
        </p:blipFill>
        <p:spPr>
          <a:xfrm rot="16200000">
            <a:off x="-2624404" y="3123154"/>
            <a:ext cx="6366510" cy="623122"/>
          </a:xfrm>
          <a:prstGeom prst="rect">
            <a:avLst/>
          </a:prstGeom>
        </p:spPr>
      </p:pic>
    </p:spTree>
    <p:extLst>
      <p:ext uri="{BB962C8B-B14F-4D97-AF65-F5344CB8AC3E}">
        <p14:creationId xmlns:p14="http://schemas.microsoft.com/office/powerpoint/2010/main" val="67700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D6CA3-9DF6-4CA3-B20D-5E81FF92F12C}"/>
              </a:ext>
            </a:extLst>
          </p:cNvPr>
          <p:cNvSpPr>
            <a:spLocks noGrp="1"/>
          </p:cNvSpPr>
          <p:nvPr>
            <p:ph type="title"/>
          </p:nvPr>
        </p:nvSpPr>
        <p:spPr/>
        <p:txBody>
          <a:bodyPr/>
          <a:lstStyle/>
          <a:p>
            <a:r>
              <a:rPr lang="es-MX" b="1" dirty="0"/>
              <a:t>Evidencia Unidad I</a:t>
            </a:r>
          </a:p>
        </p:txBody>
      </p:sp>
      <p:sp>
        <p:nvSpPr>
          <p:cNvPr id="3" name="Marcador de contenido 2">
            <a:extLst>
              <a:ext uri="{FF2B5EF4-FFF2-40B4-BE49-F238E27FC236}">
                <a16:creationId xmlns:a16="http://schemas.microsoft.com/office/drawing/2014/main" id="{FCDA5806-25DB-4F09-A813-A2659E429850}"/>
              </a:ext>
            </a:extLst>
          </p:cNvPr>
          <p:cNvSpPr>
            <a:spLocks noGrp="1"/>
          </p:cNvSpPr>
          <p:nvPr>
            <p:ph idx="1"/>
          </p:nvPr>
        </p:nvSpPr>
        <p:spPr>
          <a:xfrm>
            <a:off x="8316686" y="2934788"/>
            <a:ext cx="2808514" cy="988423"/>
          </a:xfrm>
        </p:spPr>
        <p:txBody>
          <a:bodyPr>
            <a:normAutofit/>
          </a:bodyPr>
          <a:lstStyle/>
          <a:p>
            <a:r>
              <a:rPr lang="es-MX" sz="2400" b="1" dirty="0"/>
              <a:t>Ver rúbrica en Escuela en red</a:t>
            </a:r>
          </a:p>
        </p:txBody>
      </p:sp>
      <p:pic>
        <p:nvPicPr>
          <p:cNvPr id="5" name="Imagen 4">
            <a:extLst>
              <a:ext uri="{FF2B5EF4-FFF2-40B4-BE49-F238E27FC236}">
                <a16:creationId xmlns:a16="http://schemas.microsoft.com/office/drawing/2014/main" id="{5C17229C-63A5-4AC7-A5AB-9557D3E82C9A}"/>
              </a:ext>
            </a:extLst>
          </p:cNvPr>
          <p:cNvPicPr>
            <a:picLocks noChangeAspect="1"/>
          </p:cNvPicPr>
          <p:nvPr/>
        </p:nvPicPr>
        <p:blipFill rotWithShape="1">
          <a:blip r:embed="rId2"/>
          <a:srcRect l="30952" t="27714" r="30000" b="22103"/>
          <a:stretch/>
        </p:blipFill>
        <p:spPr>
          <a:xfrm>
            <a:off x="1066799" y="1758236"/>
            <a:ext cx="6425151" cy="4642564"/>
          </a:xfrm>
          <a:prstGeom prst="rect">
            <a:avLst/>
          </a:prstGeom>
        </p:spPr>
      </p:pic>
      <p:graphicFrame>
        <p:nvGraphicFramePr>
          <p:cNvPr id="4" name="Tabla 3">
            <a:extLst>
              <a:ext uri="{FF2B5EF4-FFF2-40B4-BE49-F238E27FC236}">
                <a16:creationId xmlns:a16="http://schemas.microsoft.com/office/drawing/2014/main" id="{FE6EE900-4B67-4394-BF2E-36C4F059F80F}"/>
              </a:ext>
            </a:extLst>
          </p:cNvPr>
          <p:cNvGraphicFramePr>
            <a:graphicFrameLocks noGrp="1"/>
          </p:cNvGraphicFramePr>
          <p:nvPr>
            <p:extLst>
              <p:ext uri="{D42A27DB-BD31-4B8C-83A1-F6EECF244321}">
                <p14:modId xmlns:p14="http://schemas.microsoft.com/office/powerpoint/2010/main" val="1829058428"/>
              </p:ext>
            </p:extLst>
          </p:nvPr>
        </p:nvGraphicFramePr>
        <p:xfrm>
          <a:off x="8044543" y="4079518"/>
          <a:ext cx="3352800" cy="74168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196801251"/>
                    </a:ext>
                  </a:extLst>
                </a:gridCol>
              </a:tblGrid>
              <a:tr h="370840">
                <a:tc>
                  <a:txBody>
                    <a:bodyPr/>
                    <a:lstStyle/>
                    <a:p>
                      <a:pPr algn="ctr"/>
                      <a:r>
                        <a:rPr lang="es-MX" b="1" dirty="0"/>
                        <a:t>Fecha</a:t>
                      </a:r>
                    </a:p>
                  </a:txBody>
                  <a:tcPr>
                    <a:solidFill>
                      <a:schemeClr val="bg1"/>
                    </a:solidFill>
                  </a:tcPr>
                </a:tc>
                <a:extLst>
                  <a:ext uri="{0D108BD9-81ED-4DB2-BD59-A6C34878D82A}">
                    <a16:rowId xmlns:a16="http://schemas.microsoft.com/office/drawing/2014/main" val="19190743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2 al 6 de mayo</a:t>
                      </a:r>
                    </a:p>
                  </a:txBody>
                  <a:tcPr/>
                </a:tc>
                <a:extLst>
                  <a:ext uri="{0D108BD9-81ED-4DB2-BD59-A6C34878D82A}">
                    <a16:rowId xmlns:a16="http://schemas.microsoft.com/office/drawing/2014/main" val="3113518109"/>
                  </a:ext>
                </a:extLst>
              </a:tr>
            </a:tbl>
          </a:graphicData>
        </a:graphic>
      </p:graphicFrame>
    </p:spTree>
    <p:extLst>
      <p:ext uri="{BB962C8B-B14F-4D97-AF65-F5344CB8AC3E}">
        <p14:creationId xmlns:p14="http://schemas.microsoft.com/office/powerpoint/2010/main" val="3057648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Estructura</a:t>
            </a:r>
          </a:p>
        </p:txBody>
      </p:sp>
      <p:sp>
        <p:nvSpPr>
          <p:cNvPr id="3" name="Marcador de contenido 2"/>
          <p:cNvSpPr>
            <a:spLocks noGrp="1"/>
          </p:cNvSpPr>
          <p:nvPr>
            <p:ph idx="1"/>
          </p:nvPr>
        </p:nvSpPr>
        <p:spPr>
          <a:xfrm>
            <a:off x="1066800" y="2103120"/>
            <a:ext cx="3684814" cy="3931920"/>
          </a:xfrm>
        </p:spPr>
        <p:txBody>
          <a:bodyPr>
            <a:normAutofit/>
          </a:bodyPr>
          <a:lstStyle/>
          <a:p>
            <a:pPr marL="0" indent="0">
              <a:buNone/>
            </a:pPr>
            <a:r>
              <a:rPr lang="es-MX" sz="2400" b="1" dirty="0"/>
              <a:t>Unidad de aprendizaje III. </a:t>
            </a:r>
            <a:r>
              <a:rPr lang="es-MX" sz="2400" dirty="0"/>
              <a:t>Estrategias para el desarrollo</a:t>
            </a:r>
            <a:br>
              <a:rPr lang="es-MX" sz="2400" dirty="0"/>
            </a:br>
            <a:r>
              <a:rPr lang="es-MX" sz="2400" dirty="0"/>
              <a:t>socioemocional en preescolar </a:t>
            </a:r>
            <a:br>
              <a:rPr lang="es-MX" sz="2400" dirty="0"/>
            </a:br>
            <a:r>
              <a:rPr lang="es-MX" sz="2400" dirty="0"/>
              <a:t/>
            </a:r>
            <a:br>
              <a:rPr lang="es-MX" sz="2400" dirty="0"/>
            </a:br>
            <a:endParaRPr lang="es-MX" sz="2400" dirty="0"/>
          </a:p>
        </p:txBody>
      </p:sp>
      <p:pic>
        <p:nvPicPr>
          <p:cNvPr id="4" name="Imagen 3"/>
          <p:cNvPicPr>
            <a:picLocks noChangeAspect="1"/>
          </p:cNvPicPr>
          <p:nvPr/>
        </p:nvPicPr>
        <p:blipFill rotWithShape="1">
          <a:blip r:embed="rId2"/>
          <a:srcRect l="33363" t="22064" r="30655" b="32539"/>
          <a:stretch/>
        </p:blipFill>
        <p:spPr>
          <a:xfrm>
            <a:off x="4947556" y="793568"/>
            <a:ext cx="6797880" cy="5241472"/>
          </a:xfrm>
          <a:prstGeom prst="rect">
            <a:avLst/>
          </a:prstGeom>
        </p:spPr>
      </p:pic>
      <p:pic>
        <p:nvPicPr>
          <p:cNvPr id="7" name="Imagen 6"/>
          <p:cNvPicPr>
            <a:picLocks noChangeAspect="1"/>
          </p:cNvPicPr>
          <p:nvPr/>
        </p:nvPicPr>
        <p:blipFill rotWithShape="1">
          <a:blip r:embed="rId3"/>
          <a:srcRect l="43917" t="40222" r="28708" b="55101"/>
          <a:stretch/>
        </p:blipFill>
        <p:spPr>
          <a:xfrm rot="16200000">
            <a:off x="-2624404" y="3123154"/>
            <a:ext cx="6366510" cy="623122"/>
          </a:xfrm>
          <a:prstGeom prst="rect">
            <a:avLst/>
          </a:prstGeom>
        </p:spPr>
      </p:pic>
    </p:spTree>
    <p:extLst>
      <p:ext uri="{BB962C8B-B14F-4D97-AF65-F5344CB8AC3E}">
        <p14:creationId xmlns:p14="http://schemas.microsoft.com/office/powerpoint/2010/main" val="78379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Propósito</a:t>
            </a:r>
          </a:p>
        </p:txBody>
      </p:sp>
      <p:sp>
        <p:nvSpPr>
          <p:cNvPr id="3" name="Marcador de contenido 2"/>
          <p:cNvSpPr>
            <a:spLocks noGrp="1"/>
          </p:cNvSpPr>
          <p:nvPr>
            <p:ph idx="1"/>
          </p:nvPr>
        </p:nvSpPr>
        <p:spPr>
          <a:xfrm>
            <a:off x="858981" y="1620981"/>
            <a:ext cx="10058400" cy="3931920"/>
          </a:xfrm>
        </p:spPr>
        <p:txBody>
          <a:bodyPr>
            <a:noAutofit/>
          </a:bodyPr>
          <a:lstStyle/>
          <a:p>
            <a:r>
              <a:rPr lang="es-MX" sz="2800" dirty="0"/>
              <a:t>El curso </a:t>
            </a:r>
            <a:r>
              <a:rPr lang="es-MX" sz="2800" i="1" dirty="0"/>
              <a:t>Estrategias para el desarrollo socioemocional </a:t>
            </a:r>
            <a:r>
              <a:rPr lang="es-MX" sz="2800" dirty="0"/>
              <a:t>tiene como propósito general que cada estudiante normalista seleccione, aplique y evalúe estrategias socioemocionales que contribuyan al sano desarrollo de los alumnos de educación preescolar en ambientes de aprendizaje incluyentes, mediante la recuperación de saberes previos, la contratación de los mismos y la</a:t>
            </a:r>
            <a:br>
              <a:rPr lang="es-MX" sz="2800" dirty="0"/>
            </a:br>
            <a:r>
              <a:rPr lang="es-MX" sz="2800" dirty="0"/>
              <a:t>reflexión de experiencias, para incorporar estrategias afectivas a la práctica docente. </a:t>
            </a:r>
            <a:br>
              <a:rPr lang="es-MX" sz="2800" dirty="0"/>
            </a:br>
            <a:endParaRPr lang="es-MX" sz="2800" dirty="0"/>
          </a:p>
        </p:txBody>
      </p:sp>
      <p:pic>
        <p:nvPicPr>
          <p:cNvPr id="5" name="Imagen 4"/>
          <p:cNvPicPr>
            <a:picLocks noChangeAspect="1"/>
          </p:cNvPicPr>
          <p:nvPr/>
        </p:nvPicPr>
        <p:blipFill rotWithShape="1">
          <a:blip r:embed="rId2"/>
          <a:srcRect l="43917" t="40222" r="28708" b="55101"/>
          <a:stretch/>
        </p:blipFill>
        <p:spPr>
          <a:xfrm rot="16200000">
            <a:off x="-2624404" y="3123154"/>
            <a:ext cx="6366510" cy="623122"/>
          </a:xfrm>
          <a:prstGeom prst="rect">
            <a:avLst/>
          </a:prstGeom>
        </p:spPr>
      </p:pic>
    </p:spTree>
    <p:extLst>
      <p:ext uri="{BB962C8B-B14F-4D97-AF65-F5344CB8AC3E}">
        <p14:creationId xmlns:p14="http://schemas.microsoft.com/office/powerpoint/2010/main" val="2293325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D1FA9-9641-4CB5-9838-0054B53EC36E}"/>
              </a:ext>
            </a:extLst>
          </p:cNvPr>
          <p:cNvSpPr>
            <a:spLocks noGrp="1"/>
          </p:cNvSpPr>
          <p:nvPr>
            <p:ph type="title"/>
          </p:nvPr>
        </p:nvSpPr>
        <p:spPr/>
        <p:txBody>
          <a:bodyPr/>
          <a:lstStyle/>
          <a:p>
            <a:r>
              <a:rPr lang="es-MX" b="1" dirty="0"/>
              <a:t>Evidencia Unidad III</a:t>
            </a:r>
          </a:p>
        </p:txBody>
      </p:sp>
      <p:sp>
        <p:nvSpPr>
          <p:cNvPr id="4" name="Marcador de contenido 2">
            <a:extLst>
              <a:ext uri="{FF2B5EF4-FFF2-40B4-BE49-F238E27FC236}">
                <a16:creationId xmlns:a16="http://schemas.microsoft.com/office/drawing/2014/main" id="{4EEE9E50-009D-467A-9391-4757D77C8454}"/>
              </a:ext>
            </a:extLst>
          </p:cNvPr>
          <p:cNvSpPr>
            <a:spLocks noGrp="1"/>
          </p:cNvSpPr>
          <p:nvPr>
            <p:ph idx="1"/>
          </p:nvPr>
        </p:nvSpPr>
        <p:spPr>
          <a:xfrm>
            <a:off x="8940800" y="2934788"/>
            <a:ext cx="2808514" cy="988423"/>
          </a:xfrm>
        </p:spPr>
        <p:txBody>
          <a:bodyPr>
            <a:normAutofit/>
          </a:bodyPr>
          <a:lstStyle/>
          <a:p>
            <a:r>
              <a:rPr lang="es-MX" sz="2400" b="1" dirty="0"/>
              <a:t>Ver rúbrica en Escuela en red</a:t>
            </a:r>
          </a:p>
        </p:txBody>
      </p:sp>
      <p:pic>
        <p:nvPicPr>
          <p:cNvPr id="6" name="Imagen 5">
            <a:extLst>
              <a:ext uri="{FF2B5EF4-FFF2-40B4-BE49-F238E27FC236}">
                <a16:creationId xmlns:a16="http://schemas.microsoft.com/office/drawing/2014/main" id="{9C3E1072-BAD2-4EEA-AE1D-DE0FCC8A4CEF}"/>
              </a:ext>
            </a:extLst>
          </p:cNvPr>
          <p:cNvPicPr>
            <a:picLocks noChangeAspect="1"/>
          </p:cNvPicPr>
          <p:nvPr/>
        </p:nvPicPr>
        <p:blipFill rotWithShape="1">
          <a:blip r:embed="rId2"/>
          <a:srcRect l="29642" t="36819" r="29763" b="22102"/>
          <a:stretch/>
        </p:blipFill>
        <p:spPr>
          <a:xfrm>
            <a:off x="1066800" y="1843315"/>
            <a:ext cx="7684966" cy="4372091"/>
          </a:xfrm>
          <a:prstGeom prst="rect">
            <a:avLst/>
          </a:prstGeom>
        </p:spPr>
      </p:pic>
      <p:graphicFrame>
        <p:nvGraphicFramePr>
          <p:cNvPr id="7" name="Tabla 6">
            <a:extLst>
              <a:ext uri="{FF2B5EF4-FFF2-40B4-BE49-F238E27FC236}">
                <a16:creationId xmlns:a16="http://schemas.microsoft.com/office/drawing/2014/main" id="{F2600725-E7FD-4E97-B613-D43BE2414D5F}"/>
              </a:ext>
            </a:extLst>
          </p:cNvPr>
          <p:cNvGraphicFramePr>
            <a:graphicFrameLocks noGrp="1"/>
          </p:cNvGraphicFramePr>
          <p:nvPr>
            <p:extLst>
              <p:ext uri="{D42A27DB-BD31-4B8C-83A1-F6EECF244321}">
                <p14:modId xmlns:p14="http://schemas.microsoft.com/office/powerpoint/2010/main" val="3251758258"/>
              </p:ext>
            </p:extLst>
          </p:nvPr>
        </p:nvGraphicFramePr>
        <p:xfrm>
          <a:off x="8980714" y="3806371"/>
          <a:ext cx="2728686" cy="741680"/>
        </p:xfrm>
        <a:graphic>
          <a:graphicData uri="http://schemas.openxmlformats.org/drawingml/2006/table">
            <a:tbl>
              <a:tblPr firstRow="1" bandRow="1">
                <a:tableStyleId>{5940675A-B579-460E-94D1-54222C63F5DA}</a:tableStyleId>
              </a:tblPr>
              <a:tblGrid>
                <a:gridCol w="2728686">
                  <a:extLst>
                    <a:ext uri="{9D8B030D-6E8A-4147-A177-3AD203B41FA5}">
                      <a16:colId xmlns:a16="http://schemas.microsoft.com/office/drawing/2014/main" val="196801251"/>
                    </a:ext>
                  </a:extLst>
                </a:gridCol>
              </a:tblGrid>
              <a:tr h="370840">
                <a:tc>
                  <a:txBody>
                    <a:bodyPr/>
                    <a:lstStyle/>
                    <a:p>
                      <a:pPr algn="ctr"/>
                      <a:r>
                        <a:rPr lang="es-MX" b="1" dirty="0"/>
                        <a:t>Fecha</a:t>
                      </a:r>
                    </a:p>
                  </a:txBody>
                  <a:tcPr>
                    <a:solidFill>
                      <a:schemeClr val="bg1"/>
                    </a:solidFill>
                  </a:tcPr>
                </a:tc>
                <a:extLst>
                  <a:ext uri="{0D108BD9-81ED-4DB2-BD59-A6C34878D82A}">
                    <a16:rowId xmlns:a16="http://schemas.microsoft.com/office/drawing/2014/main" val="19190743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20 al 24 de junio</a:t>
                      </a:r>
                    </a:p>
                  </a:txBody>
                  <a:tcPr/>
                </a:tc>
                <a:extLst>
                  <a:ext uri="{0D108BD9-81ED-4DB2-BD59-A6C34878D82A}">
                    <a16:rowId xmlns:a16="http://schemas.microsoft.com/office/drawing/2014/main" val="3113518109"/>
                  </a:ext>
                </a:extLst>
              </a:tr>
            </a:tbl>
          </a:graphicData>
        </a:graphic>
      </p:graphicFrame>
    </p:spTree>
    <p:extLst>
      <p:ext uri="{BB962C8B-B14F-4D97-AF65-F5344CB8AC3E}">
        <p14:creationId xmlns:p14="http://schemas.microsoft.com/office/powerpoint/2010/main" val="78967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B26B8-674E-4632-B25B-35D0B5D6FDF9}"/>
              </a:ext>
            </a:extLst>
          </p:cNvPr>
          <p:cNvSpPr>
            <a:spLocks noGrp="1"/>
          </p:cNvSpPr>
          <p:nvPr>
            <p:ph type="title"/>
          </p:nvPr>
        </p:nvSpPr>
        <p:spPr/>
        <p:txBody>
          <a:bodyPr/>
          <a:lstStyle/>
          <a:p>
            <a:r>
              <a:rPr lang="es-MX" b="1" dirty="0"/>
              <a:t>Evidencia global o integradora</a:t>
            </a:r>
          </a:p>
        </p:txBody>
      </p:sp>
      <p:pic>
        <p:nvPicPr>
          <p:cNvPr id="5" name="Imagen 4">
            <a:extLst>
              <a:ext uri="{FF2B5EF4-FFF2-40B4-BE49-F238E27FC236}">
                <a16:creationId xmlns:a16="http://schemas.microsoft.com/office/drawing/2014/main" id="{831C6911-D295-4E57-AD17-E441E624B566}"/>
              </a:ext>
            </a:extLst>
          </p:cNvPr>
          <p:cNvPicPr>
            <a:picLocks noChangeAspect="1"/>
          </p:cNvPicPr>
          <p:nvPr/>
        </p:nvPicPr>
        <p:blipFill rotWithShape="1">
          <a:blip r:embed="rId2"/>
          <a:srcRect l="29404" t="26444" r="29763" b="43970"/>
          <a:stretch/>
        </p:blipFill>
        <p:spPr>
          <a:xfrm>
            <a:off x="1117600" y="1831702"/>
            <a:ext cx="9327952" cy="3799841"/>
          </a:xfrm>
          <a:prstGeom prst="rect">
            <a:avLst/>
          </a:prstGeom>
        </p:spPr>
      </p:pic>
      <p:sp>
        <p:nvSpPr>
          <p:cNvPr id="6" name="Marcador de contenido 2">
            <a:extLst>
              <a:ext uri="{FF2B5EF4-FFF2-40B4-BE49-F238E27FC236}">
                <a16:creationId xmlns:a16="http://schemas.microsoft.com/office/drawing/2014/main" id="{1D1A4793-A5CA-48AB-BF84-D2391D750E04}"/>
              </a:ext>
            </a:extLst>
          </p:cNvPr>
          <p:cNvSpPr>
            <a:spLocks noGrp="1"/>
          </p:cNvSpPr>
          <p:nvPr>
            <p:ph idx="1"/>
          </p:nvPr>
        </p:nvSpPr>
        <p:spPr>
          <a:xfrm>
            <a:off x="5781576" y="5769428"/>
            <a:ext cx="5471887" cy="638629"/>
          </a:xfrm>
        </p:spPr>
        <p:txBody>
          <a:bodyPr>
            <a:normAutofit/>
          </a:bodyPr>
          <a:lstStyle/>
          <a:p>
            <a:r>
              <a:rPr lang="es-MX" sz="2400" b="1" dirty="0"/>
              <a:t>Ver rúbrica en Escuela en red</a:t>
            </a:r>
          </a:p>
        </p:txBody>
      </p:sp>
      <p:graphicFrame>
        <p:nvGraphicFramePr>
          <p:cNvPr id="7" name="Tabla 6">
            <a:extLst>
              <a:ext uri="{FF2B5EF4-FFF2-40B4-BE49-F238E27FC236}">
                <a16:creationId xmlns:a16="http://schemas.microsoft.com/office/drawing/2014/main" id="{9D393A16-3FE3-4686-95BB-4EEE4736190A}"/>
              </a:ext>
            </a:extLst>
          </p:cNvPr>
          <p:cNvGraphicFramePr>
            <a:graphicFrameLocks noGrp="1"/>
          </p:cNvGraphicFramePr>
          <p:nvPr>
            <p:extLst>
              <p:ext uri="{D42A27DB-BD31-4B8C-83A1-F6EECF244321}">
                <p14:modId xmlns:p14="http://schemas.microsoft.com/office/powerpoint/2010/main" val="564015259"/>
              </p:ext>
            </p:extLst>
          </p:nvPr>
        </p:nvGraphicFramePr>
        <p:xfrm>
          <a:off x="1117600" y="5769428"/>
          <a:ext cx="3352800" cy="74168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196801251"/>
                    </a:ext>
                  </a:extLst>
                </a:gridCol>
              </a:tblGrid>
              <a:tr h="370840">
                <a:tc>
                  <a:txBody>
                    <a:bodyPr/>
                    <a:lstStyle/>
                    <a:p>
                      <a:pPr algn="ctr"/>
                      <a:r>
                        <a:rPr lang="es-MX" b="1" dirty="0"/>
                        <a:t>Fecha</a:t>
                      </a:r>
                    </a:p>
                  </a:txBody>
                  <a:tcPr>
                    <a:solidFill>
                      <a:schemeClr val="bg1"/>
                    </a:solidFill>
                  </a:tcPr>
                </a:tc>
                <a:extLst>
                  <a:ext uri="{0D108BD9-81ED-4DB2-BD59-A6C34878D82A}">
                    <a16:rowId xmlns:a16="http://schemas.microsoft.com/office/drawing/2014/main" val="1919074317"/>
                  </a:ext>
                </a:extLst>
              </a:tr>
              <a:tr h="370840">
                <a:tc>
                  <a:txBody>
                    <a:bodyPr/>
                    <a:lstStyle/>
                    <a:p>
                      <a:pPr algn="ctr"/>
                      <a:r>
                        <a:rPr lang="es-MX" dirty="0"/>
                        <a:t>27 al 29 de junio</a:t>
                      </a:r>
                    </a:p>
                  </a:txBody>
                  <a:tcPr/>
                </a:tc>
                <a:extLst>
                  <a:ext uri="{0D108BD9-81ED-4DB2-BD59-A6C34878D82A}">
                    <a16:rowId xmlns:a16="http://schemas.microsoft.com/office/drawing/2014/main" val="562773049"/>
                  </a:ext>
                </a:extLst>
              </a:tr>
            </a:tbl>
          </a:graphicData>
        </a:graphic>
      </p:graphicFrame>
    </p:spTree>
    <p:extLst>
      <p:ext uri="{BB962C8B-B14F-4D97-AF65-F5344CB8AC3E}">
        <p14:creationId xmlns:p14="http://schemas.microsoft.com/office/powerpoint/2010/main" val="181968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Fechas de Evaluación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37442292"/>
              </p:ext>
            </p:extLst>
          </p:nvPr>
        </p:nvGraphicFramePr>
        <p:xfrm>
          <a:off x="1066800" y="1788648"/>
          <a:ext cx="10058400" cy="185420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564306138"/>
                    </a:ext>
                  </a:extLst>
                </a:gridCol>
                <a:gridCol w="3352800">
                  <a:extLst>
                    <a:ext uri="{9D8B030D-6E8A-4147-A177-3AD203B41FA5}">
                      <a16:colId xmlns:a16="http://schemas.microsoft.com/office/drawing/2014/main" val="156742333"/>
                    </a:ext>
                  </a:extLst>
                </a:gridCol>
                <a:gridCol w="3352800">
                  <a:extLst>
                    <a:ext uri="{9D8B030D-6E8A-4147-A177-3AD203B41FA5}">
                      <a16:colId xmlns:a16="http://schemas.microsoft.com/office/drawing/2014/main" val="246838097"/>
                    </a:ext>
                  </a:extLst>
                </a:gridCol>
              </a:tblGrid>
              <a:tr h="370840">
                <a:tc>
                  <a:txBody>
                    <a:bodyPr/>
                    <a:lstStyle/>
                    <a:p>
                      <a:pPr algn="ctr"/>
                      <a:r>
                        <a:rPr lang="es-MX" b="1" dirty="0"/>
                        <a:t>Fecha</a:t>
                      </a:r>
                    </a:p>
                  </a:txBody>
                  <a:tcPr>
                    <a:solidFill>
                      <a:schemeClr val="bg1"/>
                    </a:solidFill>
                  </a:tcPr>
                </a:tc>
                <a:tc>
                  <a:txBody>
                    <a:bodyPr/>
                    <a:lstStyle/>
                    <a:p>
                      <a:pPr algn="ctr"/>
                      <a:r>
                        <a:rPr lang="es-MX" b="1" dirty="0"/>
                        <a:t>Evaluación</a:t>
                      </a:r>
                    </a:p>
                  </a:txBody>
                  <a:tcPr>
                    <a:solidFill>
                      <a:schemeClr val="bg1"/>
                    </a:solidFill>
                  </a:tcPr>
                </a:tc>
                <a:tc>
                  <a:txBody>
                    <a:bodyPr/>
                    <a:lstStyle/>
                    <a:p>
                      <a:pPr algn="ctr"/>
                      <a:r>
                        <a:rPr lang="es-MX" b="1" dirty="0"/>
                        <a:t>Escuela en red</a:t>
                      </a:r>
                    </a:p>
                  </a:txBody>
                  <a:tcPr>
                    <a:solidFill>
                      <a:schemeClr val="bg1"/>
                    </a:solidFill>
                  </a:tcPr>
                </a:tc>
                <a:extLst>
                  <a:ext uri="{0D108BD9-81ED-4DB2-BD59-A6C34878D82A}">
                    <a16:rowId xmlns:a16="http://schemas.microsoft.com/office/drawing/2014/main" val="1937545074"/>
                  </a:ext>
                </a:extLst>
              </a:tr>
              <a:tr h="370840">
                <a:tc>
                  <a:txBody>
                    <a:bodyPr/>
                    <a:lstStyle/>
                    <a:p>
                      <a:pPr algn="ctr"/>
                      <a:r>
                        <a:rPr lang="es-MX" dirty="0"/>
                        <a:t>7 al 11 marzo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Unidad</a:t>
                      </a:r>
                      <a:r>
                        <a:rPr lang="es-MX" baseline="0" dirty="0"/>
                        <a:t> </a:t>
                      </a:r>
                      <a:r>
                        <a:rPr lang="es-MX" dirty="0"/>
                        <a:t>I </a:t>
                      </a:r>
                      <a:r>
                        <a:rPr lang="es-MX" sz="1200" b="1" i="1" dirty="0"/>
                        <a:t>(Se evalúa Unidad II)</a:t>
                      </a:r>
                    </a:p>
                  </a:txBody>
                  <a:tcPr/>
                </a:tc>
                <a:tc>
                  <a:txBody>
                    <a:bodyPr/>
                    <a:lstStyle/>
                    <a:p>
                      <a:pPr algn="ctr"/>
                      <a:r>
                        <a:rPr lang="es-MX" dirty="0"/>
                        <a:t>16 de marzo</a:t>
                      </a:r>
                    </a:p>
                  </a:txBody>
                  <a:tcPr/>
                </a:tc>
                <a:extLst>
                  <a:ext uri="{0D108BD9-81ED-4DB2-BD59-A6C34878D82A}">
                    <a16:rowId xmlns:a16="http://schemas.microsoft.com/office/drawing/2014/main" val="3768127347"/>
                  </a:ext>
                </a:extLst>
              </a:tr>
              <a:tr h="370840">
                <a:tc>
                  <a:txBody>
                    <a:bodyPr/>
                    <a:lstStyle/>
                    <a:p>
                      <a:pPr algn="ctr"/>
                      <a:r>
                        <a:rPr lang="es-MX" dirty="0"/>
                        <a:t>2 al 6 de mayo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Unidad</a:t>
                      </a:r>
                      <a:r>
                        <a:rPr lang="es-MX" baseline="0" dirty="0"/>
                        <a:t> </a:t>
                      </a:r>
                      <a:r>
                        <a:rPr lang="es-MX" dirty="0"/>
                        <a:t>II  </a:t>
                      </a:r>
                      <a:r>
                        <a:rPr lang="es-MX" sz="1200" b="1" i="1" dirty="0"/>
                        <a:t>(Se evalúa Unidad I)</a:t>
                      </a:r>
                    </a:p>
                  </a:txBody>
                  <a:tcPr/>
                </a:tc>
                <a:tc>
                  <a:txBody>
                    <a:bodyPr/>
                    <a:lstStyle/>
                    <a:p>
                      <a:pPr algn="ctr"/>
                      <a:r>
                        <a:rPr lang="es-MX" dirty="0"/>
                        <a:t>11 de mayo</a:t>
                      </a:r>
                    </a:p>
                  </a:txBody>
                  <a:tcPr/>
                </a:tc>
                <a:extLst>
                  <a:ext uri="{0D108BD9-81ED-4DB2-BD59-A6C34878D82A}">
                    <a16:rowId xmlns:a16="http://schemas.microsoft.com/office/drawing/2014/main" val="4014251917"/>
                  </a:ext>
                </a:extLst>
              </a:tr>
              <a:tr h="370840">
                <a:tc>
                  <a:txBody>
                    <a:bodyPr/>
                    <a:lstStyle/>
                    <a:p>
                      <a:pPr algn="ctr"/>
                      <a:r>
                        <a:rPr lang="es-MX" dirty="0"/>
                        <a:t>20 al 24 de junio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Unidad</a:t>
                      </a:r>
                      <a:r>
                        <a:rPr lang="es-MX" baseline="0" dirty="0"/>
                        <a:t> </a:t>
                      </a:r>
                      <a:r>
                        <a:rPr lang="es-MX" dirty="0"/>
                        <a:t>III</a:t>
                      </a:r>
                    </a:p>
                  </a:txBody>
                  <a:tcPr/>
                </a:tc>
                <a:tc>
                  <a:txBody>
                    <a:bodyPr/>
                    <a:lstStyle/>
                    <a:p>
                      <a:pPr algn="ctr"/>
                      <a:r>
                        <a:rPr lang="es-MX" dirty="0"/>
                        <a:t>27 de junio</a:t>
                      </a:r>
                    </a:p>
                  </a:txBody>
                  <a:tcPr/>
                </a:tc>
                <a:extLst>
                  <a:ext uri="{0D108BD9-81ED-4DB2-BD59-A6C34878D82A}">
                    <a16:rowId xmlns:a16="http://schemas.microsoft.com/office/drawing/2014/main" val="3114980609"/>
                  </a:ext>
                </a:extLst>
              </a:tr>
              <a:tr h="370840">
                <a:tc>
                  <a:txBody>
                    <a:bodyPr/>
                    <a:lstStyle/>
                    <a:p>
                      <a:pPr algn="ctr"/>
                      <a:r>
                        <a:rPr lang="es-MX" dirty="0"/>
                        <a:t>27 al 30 de junio</a:t>
                      </a:r>
                    </a:p>
                  </a:txBody>
                  <a:tcPr/>
                </a:tc>
                <a:tc>
                  <a:txBody>
                    <a:bodyPr/>
                    <a:lstStyle/>
                    <a:p>
                      <a:pPr algn="ctr"/>
                      <a:r>
                        <a:rPr lang="es-MX" dirty="0"/>
                        <a:t>Evidencia Integradora</a:t>
                      </a:r>
                    </a:p>
                  </a:txBody>
                  <a:tcPr/>
                </a:tc>
                <a:tc>
                  <a:txBody>
                    <a:bodyPr/>
                    <a:lstStyle/>
                    <a:p>
                      <a:pPr algn="ctr"/>
                      <a:r>
                        <a:rPr lang="es-MX" dirty="0"/>
                        <a:t>30 de junio</a:t>
                      </a:r>
                    </a:p>
                  </a:txBody>
                  <a:tcPr/>
                </a:tc>
                <a:extLst>
                  <a:ext uri="{0D108BD9-81ED-4DB2-BD59-A6C34878D82A}">
                    <a16:rowId xmlns:a16="http://schemas.microsoft.com/office/drawing/2014/main" val="3396144574"/>
                  </a:ext>
                </a:extLst>
              </a:tr>
            </a:tbl>
          </a:graphicData>
        </a:graphic>
      </p:graphicFrame>
      <p:graphicFrame>
        <p:nvGraphicFramePr>
          <p:cNvPr id="5" name="Marcador de contenido 3"/>
          <p:cNvGraphicFramePr>
            <a:graphicFrameLocks/>
          </p:cNvGraphicFramePr>
          <p:nvPr>
            <p:extLst>
              <p:ext uri="{D42A27DB-BD31-4B8C-83A1-F6EECF244321}">
                <p14:modId xmlns:p14="http://schemas.microsoft.com/office/powerpoint/2010/main" val="1058585626"/>
              </p:ext>
            </p:extLst>
          </p:nvPr>
        </p:nvGraphicFramePr>
        <p:xfrm>
          <a:off x="1066800" y="3900402"/>
          <a:ext cx="6705600" cy="147320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564306138"/>
                    </a:ext>
                  </a:extLst>
                </a:gridCol>
                <a:gridCol w="3352800">
                  <a:extLst>
                    <a:ext uri="{9D8B030D-6E8A-4147-A177-3AD203B41FA5}">
                      <a16:colId xmlns:a16="http://schemas.microsoft.com/office/drawing/2014/main" val="156742333"/>
                    </a:ext>
                  </a:extLst>
                </a:gridCol>
              </a:tblGrid>
              <a:tr h="185420">
                <a:tc gridSpan="2">
                  <a:txBody>
                    <a:bodyPr/>
                    <a:lstStyle/>
                    <a:p>
                      <a:pPr algn="ctr"/>
                      <a:r>
                        <a:rPr lang="es-MX" b="1" dirty="0"/>
                        <a:t>Jornadas de observación y práctica profesional</a:t>
                      </a:r>
                    </a:p>
                  </a:txBody>
                  <a:tcPr>
                    <a:solidFill>
                      <a:schemeClr val="bg1"/>
                    </a:solidFill>
                  </a:tcPr>
                </a:tc>
                <a:tc hMerge="1">
                  <a:txBody>
                    <a:bodyPr/>
                    <a:lstStyle/>
                    <a:p>
                      <a:pPr algn="ctr"/>
                      <a:endParaRPr lang="es-MX" b="1" dirty="0"/>
                    </a:p>
                  </a:txBody>
                  <a:tcPr>
                    <a:solidFill>
                      <a:schemeClr val="bg1"/>
                    </a:solidFill>
                  </a:tcPr>
                </a:tc>
                <a:extLst>
                  <a:ext uri="{0D108BD9-81ED-4DB2-BD59-A6C34878D82A}">
                    <a16:rowId xmlns:a16="http://schemas.microsoft.com/office/drawing/2014/main" val="1937545074"/>
                  </a:ext>
                </a:extLst>
              </a:tr>
              <a:tr h="185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1" dirty="0"/>
                        <a:t>Fecha</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1" dirty="0"/>
                        <a:t>Jornada</a:t>
                      </a:r>
                    </a:p>
                  </a:txBody>
                  <a:tcPr>
                    <a:solidFill>
                      <a:schemeClr val="bg1"/>
                    </a:solidFill>
                  </a:tcPr>
                </a:tc>
                <a:extLst>
                  <a:ext uri="{0D108BD9-81ED-4DB2-BD59-A6C34878D82A}">
                    <a16:rowId xmlns:a16="http://schemas.microsoft.com/office/drawing/2014/main" val="398082934"/>
                  </a:ext>
                </a:extLst>
              </a:tr>
              <a:tr h="370840">
                <a:tc>
                  <a:txBody>
                    <a:bodyPr/>
                    <a:lstStyle/>
                    <a:p>
                      <a:pPr algn="ctr"/>
                      <a:r>
                        <a:rPr lang="es-MX" dirty="0"/>
                        <a:t>14 al 25 de marzo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1era</a:t>
                      </a:r>
                    </a:p>
                  </a:txBody>
                  <a:tcPr/>
                </a:tc>
                <a:extLst>
                  <a:ext uri="{0D108BD9-81ED-4DB2-BD59-A6C34878D82A}">
                    <a16:rowId xmlns:a16="http://schemas.microsoft.com/office/drawing/2014/main" val="3768127347"/>
                  </a:ext>
                </a:extLst>
              </a:tr>
              <a:tr h="370840">
                <a:tc>
                  <a:txBody>
                    <a:bodyPr/>
                    <a:lstStyle/>
                    <a:p>
                      <a:pPr algn="ctr"/>
                      <a:r>
                        <a:rPr lang="es-MX" dirty="0"/>
                        <a:t>16 al 27 de mayo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2nda</a:t>
                      </a:r>
                    </a:p>
                  </a:txBody>
                  <a:tcPr/>
                </a:tc>
                <a:extLst>
                  <a:ext uri="{0D108BD9-81ED-4DB2-BD59-A6C34878D82A}">
                    <a16:rowId xmlns:a16="http://schemas.microsoft.com/office/drawing/2014/main" val="4014251917"/>
                  </a:ext>
                </a:extLst>
              </a:tr>
            </a:tbl>
          </a:graphicData>
        </a:graphic>
      </p:graphicFrame>
      <p:graphicFrame>
        <p:nvGraphicFramePr>
          <p:cNvPr id="6" name="Marcador de contenido 3"/>
          <p:cNvGraphicFramePr>
            <a:graphicFrameLocks/>
          </p:cNvGraphicFramePr>
          <p:nvPr>
            <p:extLst>
              <p:ext uri="{D42A27DB-BD31-4B8C-83A1-F6EECF244321}">
                <p14:modId xmlns:p14="http://schemas.microsoft.com/office/powerpoint/2010/main" val="2683533860"/>
              </p:ext>
            </p:extLst>
          </p:nvPr>
        </p:nvGraphicFramePr>
        <p:xfrm>
          <a:off x="1066800" y="5641759"/>
          <a:ext cx="3352800" cy="73660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564306138"/>
                    </a:ext>
                  </a:extLst>
                </a:gridCol>
              </a:tblGrid>
              <a:tr h="185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1" dirty="0"/>
                        <a:t>Vacaciones</a:t>
                      </a:r>
                    </a:p>
                  </a:txBody>
                  <a:tcPr>
                    <a:solidFill>
                      <a:schemeClr val="bg1"/>
                    </a:solidFill>
                  </a:tcPr>
                </a:tc>
                <a:extLst>
                  <a:ext uri="{0D108BD9-81ED-4DB2-BD59-A6C34878D82A}">
                    <a16:rowId xmlns:a16="http://schemas.microsoft.com/office/drawing/2014/main" val="398082934"/>
                  </a:ext>
                </a:extLst>
              </a:tr>
              <a:tr h="370840">
                <a:tc>
                  <a:txBody>
                    <a:bodyPr/>
                    <a:lstStyle/>
                    <a:p>
                      <a:pPr algn="ctr"/>
                      <a:r>
                        <a:rPr lang="es-MX" dirty="0"/>
                        <a:t>11 al 22 de abril</a:t>
                      </a:r>
                    </a:p>
                  </a:txBody>
                  <a:tcPr/>
                </a:tc>
                <a:extLst>
                  <a:ext uri="{0D108BD9-81ED-4DB2-BD59-A6C34878D82A}">
                    <a16:rowId xmlns:a16="http://schemas.microsoft.com/office/drawing/2014/main" val="3768127347"/>
                  </a:ext>
                </a:extLst>
              </a:tr>
            </a:tbl>
          </a:graphicData>
        </a:graphic>
      </p:graphicFrame>
    </p:spTree>
    <p:extLst>
      <p:ext uri="{BB962C8B-B14F-4D97-AF65-F5344CB8AC3E}">
        <p14:creationId xmlns:p14="http://schemas.microsoft.com/office/powerpoint/2010/main" val="257681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4680" y="2378629"/>
            <a:ext cx="3717233" cy="1371600"/>
          </a:xfrm>
        </p:spPr>
        <p:txBody>
          <a:bodyPr>
            <a:normAutofit fontScale="90000"/>
          </a:bodyPr>
          <a:lstStyle/>
          <a:p>
            <a:pPr algn="ctr"/>
            <a:r>
              <a:rPr lang="es-MX" b="1" dirty="0"/>
              <a:t>Criterios de Evaluación</a:t>
            </a:r>
            <a:endParaRPr lang="es-MX" dirty="0"/>
          </a:p>
        </p:txBody>
      </p:sp>
      <p:pic>
        <p:nvPicPr>
          <p:cNvPr id="5" name="Imagen 4">
            <a:extLst>
              <a:ext uri="{FF2B5EF4-FFF2-40B4-BE49-F238E27FC236}">
                <a16:creationId xmlns:a16="http://schemas.microsoft.com/office/drawing/2014/main" id="{066FF5FE-7958-4F1A-BB51-AA5B8C782335}"/>
              </a:ext>
            </a:extLst>
          </p:cNvPr>
          <p:cNvPicPr>
            <a:picLocks noChangeAspect="1"/>
          </p:cNvPicPr>
          <p:nvPr/>
        </p:nvPicPr>
        <p:blipFill rotWithShape="1">
          <a:blip r:embed="rId2"/>
          <a:srcRect l="28370" t="27236" r="28152" b="11291"/>
          <a:stretch/>
        </p:blipFill>
        <p:spPr>
          <a:xfrm>
            <a:off x="487700" y="463826"/>
            <a:ext cx="7418522" cy="5897217"/>
          </a:xfrm>
          <a:prstGeom prst="rect">
            <a:avLst/>
          </a:prstGeom>
        </p:spPr>
      </p:pic>
    </p:spTree>
    <p:extLst>
      <p:ext uri="{BB962C8B-B14F-4D97-AF65-F5344CB8AC3E}">
        <p14:creationId xmlns:p14="http://schemas.microsoft.com/office/powerpoint/2010/main" val="3959418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Criterios de evaluación internos del curso:</a:t>
            </a:r>
          </a:p>
        </p:txBody>
      </p:sp>
      <p:sp>
        <p:nvSpPr>
          <p:cNvPr id="3" name="Marcador de contenido 2"/>
          <p:cNvSpPr>
            <a:spLocks noGrp="1"/>
          </p:cNvSpPr>
          <p:nvPr>
            <p:ph idx="1"/>
          </p:nvPr>
        </p:nvSpPr>
        <p:spPr/>
        <p:txBody>
          <a:bodyPr>
            <a:noAutofit/>
          </a:bodyPr>
          <a:lstStyle/>
          <a:p>
            <a:r>
              <a:rPr lang="es-MX" sz="2400" dirty="0"/>
              <a:t>La asistencia se toma en cuenta por el pase de lista oral y por las participaciones dentro de la sesión, si se te llama a participar y no contestas, se aplican las dos faltas correspondientes a la sesión, sin importar que en línea aparezcas registrada.</a:t>
            </a:r>
          </a:p>
          <a:p>
            <a:r>
              <a:rPr lang="es-MX" sz="2400" dirty="0"/>
              <a:t>Cada sesión equivale a dos faltas, tenemos 3 sesiones por semana.</a:t>
            </a:r>
          </a:p>
          <a:p>
            <a:r>
              <a:rPr lang="es-MX" sz="2400" dirty="0"/>
              <a:t>Las sesiones de </a:t>
            </a:r>
            <a:r>
              <a:rPr lang="es-MX" sz="2400" dirty="0" err="1"/>
              <a:t>teams</a:t>
            </a:r>
            <a:r>
              <a:rPr lang="es-MX" sz="2400" dirty="0"/>
              <a:t> no pueden ser grabadas, quien comience una grabación será acreedora a las faltas correspondientes a la sesión. Las dudas del contenido se despejan en clase, pongan atención y no falten.</a:t>
            </a:r>
          </a:p>
          <a:p>
            <a:pPr marL="0" indent="0">
              <a:buNone/>
            </a:pPr>
            <a:endParaRPr lang="es-MX" sz="2400" dirty="0"/>
          </a:p>
        </p:txBody>
      </p:sp>
      <p:pic>
        <p:nvPicPr>
          <p:cNvPr id="4" name="Imagen 3">
            <a:extLst>
              <a:ext uri="{FF2B5EF4-FFF2-40B4-BE49-F238E27FC236}">
                <a16:creationId xmlns:a16="http://schemas.microsoft.com/office/drawing/2014/main" id="{97B5AFB7-FCED-45C0-A25D-CDB2D7308BC6}"/>
              </a:ext>
            </a:extLst>
          </p:cNvPr>
          <p:cNvPicPr>
            <a:picLocks noChangeAspect="1"/>
          </p:cNvPicPr>
          <p:nvPr/>
        </p:nvPicPr>
        <p:blipFill rotWithShape="1">
          <a:blip r:embed="rId2"/>
          <a:srcRect l="43917" t="40222" r="28708" b="55101"/>
          <a:stretch/>
        </p:blipFill>
        <p:spPr>
          <a:xfrm rot="16200000">
            <a:off x="-2624404" y="3123154"/>
            <a:ext cx="6366510" cy="623122"/>
          </a:xfrm>
          <a:prstGeom prst="rect">
            <a:avLst/>
          </a:prstGeom>
        </p:spPr>
      </p:pic>
    </p:spTree>
    <p:extLst>
      <p:ext uri="{BB962C8B-B14F-4D97-AF65-F5344CB8AC3E}">
        <p14:creationId xmlns:p14="http://schemas.microsoft.com/office/powerpoint/2010/main" val="733501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C4B096-62EE-4024-93F2-031BEFCC68AA}"/>
              </a:ext>
            </a:extLst>
          </p:cNvPr>
          <p:cNvSpPr>
            <a:spLocks noGrp="1"/>
          </p:cNvSpPr>
          <p:nvPr>
            <p:ph idx="1"/>
          </p:nvPr>
        </p:nvSpPr>
        <p:spPr/>
        <p:txBody>
          <a:bodyPr>
            <a:normAutofit lnSpcReduction="10000"/>
          </a:bodyPr>
          <a:lstStyle/>
          <a:p>
            <a:r>
              <a:rPr lang="es-MX" sz="2400" dirty="0"/>
              <a:t>La recepción de trabajos solo se lleva a cabo en los tiempos y formas acordados, el medio oficial para la entrega es escuela en red, pues es ahí donde se pondera y promedia, además de ser nuestra cartera de calificaciones digital. No se abrirán actividades fuera del tiempo acordado.</a:t>
            </a:r>
          </a:p>
          <a:p>
            <a:r>
              <a:rPr lang="es-MX" sz="2400" dirty="0"/>
              <a:t>Las faltas no se justifican (solo con prueba positiva </a:t>
            </a:r>
            <a:r>
              <a:rPr lang="es-MX" sz="2400" dirty="0" err="1"/>
              <a:t>covid</a:t>
            </a:r>
            <a:r>
              <a:rPr lang="es-MX" sz="2400" dirty="0"/>
              <a:t> o por asistir a la aplicación de vacuna), pero si se pueden aceptar tareas y trabajos correspondientes a esa fecha, siempre y cuando la ausencia lo justifique. Las participaciones quedan exentas de acreditación a menos que se cuente con la asistencia.</a:t>
            </a:r>
          </a:p>
          <a:p>
            <a:endParaRPr lang="es-MX" sz="2400" dirty="0"/>
          </a:p>
          <a:p>
            <a:endParaRPr lang="es-MX" sz="2400" dirty="0"/>
          </a:p>
        </p:txBody>
      </p:sp>
    </p:spTree>
    <p:extLst>
      <p:ext uri="{BB962C8B-B14F-4D97-AF65-F5344CB8AC3E}">
        <p14:creationId xmlns:p14="http://schemas.microsoft.com/office/powerpoint/2010/main" val="342110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40B593-97C7-43BA-B95F-1D21C088B929}"/>
              </a:ext>
            </a:extLst>
          </p:cNvPr>
          <p:cNvSpPr>
            <a:spLocks noGrp="1"/>
          </p:cNvSpPr>
          <p:nvPr>
            <p:ph idx="1"/>
          </p:nvPr>
        </p:nvSpPr>
        <p:spPr/>
        <p:txBody>
          <a:bodyPr>
            <a:normAutofit/>
          </a:bodyPr>
          <a:lstStyle/>
          <a:p>
            <a:r>
              <a:rPr lang="es-MX" sz="2400" dirty="0"/>
              <a:t>Durante las sesiones en </a:t>
            </a:r>
            <a:r>
              <a:rPr lang="es-MX" sz="2400" dirty="0" err="1"/>
              <a:t>teams</a:t>
            </a:r>
            <a:r>
              <a:rPr lang="es-MX" sz="2400" dirty="0"/>
              <a:t> es imperativo que tengan la cámara encendida, además de ser indispensable para contar con la asistencia completa de la sesión.</a:t>
            </a:r>
          </a:p>
          <a:p>
            <a:r>
              <a:rPr lang="es-MX" sz="2400" dirty="0"/>
              <a:t>Tienen 10 minutos de tolerancia para entrar a la sesión en </a:t>
            </a:r>
            <a:r>
              <a:rPr lang="es-MX" sz="2400" dirty="0" err="1"/>
              <a:t>teams</a:t>
            </a:r>
            <a:r>
              <a:rPr lang="es-MX" sz="2400" dirty="0"/>
              <a:t>, a partir de ese momento es falta dentro de la primera </a:t>
            </a:r>
            <a:r>
              <a:rPr lang="es-MX" sz="2400" dirty="0" smtClean="0"/>
              <a:t>hora </a:t>
            </a:r>
            <a:r>
              <a:rPr lang="es-MX" sz="2400" dirty="0"/>
              <a:t>de la sesión.</a:t>
            </a:r>
          </a:p>
        </p:txBody>
      </p:sp>
    </p:spTree>
    <p:extLst>
      <p:ext uri="{BB962C8B-B14F-4D97-AF65-F5344CB8AC3E}">
        <p14:creationId xmlns:p14="http://schemas.microsoft.com/office/powerpoint/2010/main" val="2179710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5175" t="32730" r="27544" b="13937"/>
          <a:stretch/>
        </p:blipFill>
        <p:spPr>
          <a:xfrm>
            <a:off x="1235242" y="401052"/>
            <a:ext cx="9480884" cy="6015701"/>
          </a:xfrm>
          <a:prstGeom prst="rect">
            <a:avLst/>
          </a:prstGeom>
        </p:spPr>
      </p:pic>
    </p:spTree>
    <p:extLst>
      <p:ext uri="{BB962C8B-B14F-4D97-AF65-F5344CB8AC3E}">
        <p14:creationId xmlns:p14="http://schemas.microsoft.com/office/powerpoint/2010/main" val="160528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Firma de acuerdos establecidos</a:t>
            </a:r>
          </a:p>
        </p:txBody>
      </p:sp>
    </p:spTree>
    <p:extLst>
      <p:ext uri="{BB962C8B-B14F-4D97-AF65-F5344CB8AC3E}">
        <p14:creationId xmlns:p14="http://schemas.microsoft.com/office/powerpoint/2010/main" val="205069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Cursos que le anteceden y subsecuentes</a:t>
            </a:r>
          </a:p>
        </p:txBody>
      </p:sp>
      <p:sp>
        <p:nvSpPr>
          <p:cNvPr id="3" name="Marcador de contenido 2"/>
          <p:cNvSpPr>
            <a:spLocks noGrp="1"/>
          </p:cNvSpPr>
          <p:nvPr>
            <p:ph idx="1"/>
          </p:nvPr>
        </p:nvSpPr>
        <p:spPr/>
        <p:txBody>
          <a:bodyPr>
            <a:normAutofit fontScale="92500" lnSpcReduction="20000"/>
          </a:bodyPr>
          <a:lstStyle/>
          <a:p>
            <a:r>
              <a:rPr lang="es-MX" sz="3200" dirty="0"/>
              <a:t>Educación socioemocional         3° </a:t>
            </a:r>
          </a:p>
          <a:p>
            <a:r>
              <a:rPr lang="es-MX" sz="3200" dirty="0"/>
              <a:t>Educación inclusiva        5°</a:t>
            </a:r>
          </a:p>
          <a:p>
            <a:r>
              <a:rPr lang="es-MX" sz="3200" dirty="0"/>
              <a:t>Planeación y evaluación de la enseñanza y el aprendizaje        2°</a:t>
            </a:r>
          </a:p>
          <a:p>
            <a:r>
              <a:rPr lang="es-MX" sz="3200" dirty="0"/>
              <a:t>Desarrollo y aprendizaje        1°</a:t>
            </a:r>
          </a:p>
          <a:p>
            <a:r>
              <a:rPr lang="es-MX" sz="3200" dirty="0"/>
              <a:t>Herramientas para la observación y análisis de la práctica educativa        1°</a:t>
            </a:r>
          </a:p>
          <a:p>
            <a:r>
              <a:rPr lang="es-MX" sz="3200" dirty="0">
                <a:effectLst>
                  <a:outerShdw blurRad="38100" dist="38100" dir="2700000" algn="tl">
                    <a:srgbClr val="000000">
                      <a:alpha val="43137"/>
                    </a:srgbClr>
                  </a:outerShdw>
                </a:effectLst>
              </a:rPr>
              <a:t>Todos los cursos del trayecto de Práctica Profesional</a:t>
            </a:r>
          </a:p>
        </p:txBody>
      </p:sp>
      <p:sp>
        <p:nvSpPr>
          <p:cNvPr id="4" name="Flecha derecha 3"/>
          <p:cNvSpPr/>
          <p:nvPr/>
        </p:nvSpPr>
        <p:spPr>
          <a:xfrm>
            <a:off x="5145576" y="2660072"/>
            <a:ext cx="615142" cy="299258"/>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izquierda 4"/>
          <p:cNvSpPr/>
          <p:nvPr/>
        </p:nvSpPr>
        <p:spPr>
          <a:xfrm>
            <a:off x="6575367" y="2136371"/>
            <a:ext cx="640080" cy="299258"/>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izquierda 8"/>
          <p:cNvSpPr/>
          <p:nvPr/>
        </p:nvSpPr>
        <p:spPr>
          <a:xfrm>
            <a:off x="5048596" y="4840779"/>
            <a:ext cx="640080" cy="299258"/>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izquierda 9"/>
          <p:cNvSpPr/>
          <p:nvPr/>
        </p:nvSpPr>
        <p:spPr>
          <a:xfrm>
            <a:off x="5846618" y="3992881"/>
            <a:ext cx="640080" cy="299258"/>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izquierda 10"/>
          <p:cNvSpPr/>
          <p:nvPr/>
        </p:nvSpPr>
        <p:spPr>
          <a:xfrm>
            <a:off x="3621578" y="3471950"/>
            <a:ext cx="640080" cy="299258"/>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p:cNvPicPr>
            <a:picLocks noChangeAspect="1"/>
          </p:cNvPicPr>
          <p:nvPr/>
        </p:nvPicPr>
        <p:blipFill rotWithShape="1">
          <a:blip r:embed="rId2"/>
          <a:srcRect l="43917" t="40222" r="28708" b="55101"/>
          <a:stretch/>
        </p:blipFill>
        <p:spPr>
          <a:xfrm rot="16200000">
            <a:off x="-2627521" y="3126099"/>
            <a:ext cx="6366510" cy="623122"/>
          </a:xfrm>
          <a:prstGeom prst="rect">
            <a:avLst/>
          </a:prstGeom>
        </p:spPr>
      </p:pic>
    </p:spTree>
    <p:extLst>
      <p:ext uri="{BB962C8B-B14F-4D97-AF65-F5344CB8AC3E}">
        <p14:creationId xmlns:p14="http://schemas.microsoft.com/office/powerpoint/2010/main" val="242826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Descripción del curso</a:t>
            </a:r>
          </a:p>
        </p:txBody>
      </p:sp>
      <p:sp>
        <p:nvSpPr>
          <p:cNvPr id="3" name="Marcador de contenido 2"/>
          <p:cNvSpPr>
            <a:spLocks noGrp="1"/>
          </p:cNvSpPr>
          <p:nvPr>
            <p:ph idx="1"/>
          </p:nvPr>
        </p:nvSpPr>
        <p:spPr>
          <a:xfrm>
            <a:off x="1066800" y="2103120"/>
            <a:ext cx="10413076" cy="3931920"/>
          </a:xfrm>
        </p:spPr>
        <p:txBody>
          <a:bodyPr>
            <a:noAutofit/>
          </a:bodyPr>
          <a:lstStyle/>
          <a:p>
            <a:r>
              <a:rPr lang="es-MX" sz="2800" dirty="0"/>
              <a:t>La educación socioemocional es un proceso donde el sujeto desarrolla y utiliza sus habilidades sociales y emocionales para tomar decisiones y establecer relaciones de convivencias positivas y sanas. Dichas habilidades son consecuencia de un desarrollo desde la infancia y es a la educadora de preescolar a quien le corresponde promover su desarrollo de manera intencionada. </a:t>
            </a:r>
            <a:br>
              <a:rPr lang="es-MX" sz="2800" dirty="0"/>
            </a:br>
            <a:endParaRPr lang="es-MX" sz="2800" dirty="0"/>
          </a:p>
        </p:txBody>
      </p:sp>
      <p:pic>
        <p:nvPicPr>
          <p:cNvPr id="4" name="Imagen 3"/>
          <p:cNvPicPr>
            <a:picLocks noChangeAspect="1"/>
          </p:cNvPicPr>
          <p:nvPr/>
        </p:nvPicPr>
        <p:blipFill rotWithShape="1">
          <a:blip r:embed="rId2"/>
          <a:srcRect l="43917" t="40222" r="28708" b="55101"/>
          <a:stretch/>
        </p:blipFill>
        <p:spPr>
          <a:xfrm rot="16200000">
            <a:off x="-2624404" y="3123154"/>
            <a:ext cx="6366510" cy="623122"/>
          </a:xfrm>
          <a:prstGeom prst="rect">
            <a:avLst/>
          </a:prstGeom>
        </p:spPr>
      </p:pic>
    </p:spTree>
    <p:extLst>
      <p:ext uri="{BB962C8B-B14F-4D97-AF65-F5344CB8AC3E}">
        <p14:creationId xmlns:p14="http://schemas.microsoft.com/office/powerpoint/2010/main" val="269991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Autofit/>
          </a:bodyPr>
          <a:lstStyle/>
          <a:p>
            <a:r>
              <a:rPr lang="es-MX" sz="2800" dirty="0"/>
              <a:t>Las investigaciones demuestran que las habilidades sociales y emocionales son la base para el desarrollo personal, el aprendizaje, la socialización, entre otras. </a:t>
            </a:r>
          </a:p>
          <a:p>
            <a:r>
              <a:rPr lang="es-MX" sz="2800" dirty="0"/>
              <a:t>En este caso, su estudio ayuda a que cada estudiante normalista comprenda y se explique su forma de comportarse, asimismo, coadyuva a que como personas adultas identifiquen las áreas de oportunidad y como docente, le ayuda a reconocer en las que niñas, niños y adolescentes los niveles de desarrollo. </a:t>
            </a:r>
            <a:br>
              <a:rPr lang="es-MX" sz="2800" dirty="0"/>
            </a:br>
            <a:endParaRPr lang="es-MX" sz="2800" dirty="0"/>
          </a:p>
        </p:txBody>
      </p:sp>
    </p:spTree>
    <p:extLst>
      <p:ext uri="{BB962C8B-B14F-4D97-AF65-F5344CB8AC3E}">
        <p14:creationId xmlns:p14="http://schemas.microsoft.com/office/powerpoint/2010/main" val="341850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1066800" y="1972488"/>
            <a:ext cx="10058400" cy="3931920"/>
          </a:xfrm>
        </p:spPr>
        <p:txBody>
          <a:bodyPr>
            <a:noAutofit/>
          </a:bodyPr>
          <a:lstStyle/>
          <a:p>
            <a:r>
              <a:rPr lang="es-MX" sz="2800" dirty="0"/>
              <a:t>En este curso podrá ahondar en las características del desarrollo socioemocional de niñas y niños en edad</a:t>
            </a:r>
            <a:br>
              <a:rPr lang="es-MX" sz="2800" dirty="0"/>
            </a:br>
            <a:r>
              <a:rPr lang="es-MX" sz="2800" dirty="0"/>
              <a:t>preescolar, y explorar diversas estrategias didácticas socioemocionales que respondan a las necesidades del grupo y del contexto, que promuevan la construcción de la identidad, la autonomía y la seguridad infantil en los ambientes de aprendizaje que mejoren las relaciones interpersonales, la colaboración y la convivencia escolar. </a:t>
            </a:r>
            <a:br>
              <a:rPr lang="es-MX" sz="2800" dirty="0"/>
            </a:br>
            <a:endParaRPr lang="es-MX" sz="2800" dirty="0"/>
          </a:p>
        </p:txBody>
      </p:sp>
    </p:spTree>
    <p:extLst>
      <p:ext uri="{BB962C8B-B14F-4D97-AF65-F5344CB8AC3E}">
        <p14:creationId xmlns:p14="http://schemas.microsoft.com/office/powerpoint/2010/main" val="193592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Autofit/>
          </a:bodyPr>
          <a:lstStyle/>
          <a:p>
            <a:r>
              <a:rPr lang="es-MX" sz="2800" dirty="0"/>
              <a:t>Para integrar de forma exitosa la educación socioemocional, se requiere de una transversalidad que se refleje en todo momento de la intervención pedagógica del docente, es decir, en todos los campos de formación académica y las áreas </a:t>
            </a:r>
            <a:br>
              <a:rPr lang="es-MX" sz="2800" dirty="0"/>
            </a:br>
            <a:r>
              <a:rPr lang="es-MX" sz="2800" dirty="0"/>
              <a:t>de desarrollo, convivencia en el aula y en la escuela, por lo que es importante involucrar a los diversos actores de la comunidad educativa. </a:t>
            </a:r>
            <a:br>
              <a:rPr lang="es-MX" sz="2800" dirty="0"/>
            </a:br>
            <a:endParaRPr lang="es-MX" sz="2800" dirty="0"/>
          </a:p>
        </p:txBody>
      </p:sp>
    </p:spTree>
    <p:extLst>
      <p:ext uri="{BB962C8B-B14F-4D97-AF65-F5344CB8AC3E}">
        <p14:creationId xmlns:p14="http://schemas.microsoft.com/office/powerpoint/2010/main" val="375475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1698385"/>
            <a:ext cx="10058400" cy="3931920"/>
          </a:xfrm>
        </p:spPr>
        <p:txBody>
          <a:bodyPr>
            <a:normAutofit/>
          </a:bodyPr>
          <a:lstStyle/>
          <a:p>
            <a:pPr marL="0" indent="0" algn="ctr">
              <a:buNone/>
            </a:pPr>
            <a:r>
              <a:rPr lang="es-MX" sz="3200" b="1" dirty="0"/>
              <a:t>El curso de Estrategias para el desarrollo socioemocional cobra relevancia al favorecer el desarrollo de las competencias socioemocionales de cada estudiante y habilitarle para promover las competencias socioemocionales en las niñas y los niños.</a:t>
            </a:r>
          </a:p>
        </p:txBody>
      </p:sp>
      <p:pic>
        <p:nvPicPr>
          <p:cNvPr id="4" name="Imagen 3"/>
          <p:cNvPicPr>
            <a:picLocks noChangeAspect="1"/>
          </p:cNvPicPr>
          <p:nvPr/>
        </p:nvPicPr>
        <p:blipFill rotWithShape="1">
          <a:blip r:embed="rId2"/>
          <a:srcRect l="43917" t="40222" r="28708" b="55101"/>
          <a:stretch/>
        </p:blipFill>
        <p:spPr>
          <a:xfrm rot="16200000">
            <a:off x="8253506" y="3126714"/>
            <a:ext cx="6366510" cy="623122"/>
          </a:xfrm>
          <a:prstGeom prst="rect">
            <a:avLst/>
          </a:prstGeom>
        </p:spPr>
      </p:pic>
      <p:pic>
        <p:nvPicPr>
          <p:cNvPr id="5" name="Imagen 4"/>
          <p:cNvPicPr>
            <a:picLocks noChangeAspect="1"/>
          </p:cNvPicPr>
          <p:nvPr/>
        </p:nvPicPr>
        <p:blipFill rotWithShape="1">
          <a:blip r:embed="rId2"/>
          <a:srcRect l="43917" t="40222" r="28708" b="55101"/>
          <a:stretch/>
        </p:blipFill>
        <p:spPr>
          <a:xfrm rot="16200000">
            <a:off x="-2416992" y="3126714"/>
            <a:ext cx="6366510" cy="623122"/>
          </a:xfrm>
          <a:prstGeom prst="rect">
            <a:avLst/>
          </a:prstGeom>
        </p:spPr>
      </p:pic>
    </p:spTree>
    <p:extLst>
      <p:ext uri="{BB962C8B-B14F-4D97-AF65-F5344CB8AC3E}">
        <p14:creationId xmlns:p14="http://schemas.microsoft.com/office/powerpoint/2010/main" val="200056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t>Desarrollo socioemocional</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777543687"/>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rotWithShape="1">
          <a:blip r:embed="rId7"/>
          <a:srcRect l="43917" t="40222" r="28708" b="55101"/>
          <a:stretch/>
        </p:blipFill>
        <p:spPr>
          <a:xfrm rot="16200000">
            <a:off x="-2624404" y="3123154"/>
            <a:ext cx="6366510" cy="623122"/>
          </a:xfrm>
          <a:prstGeom prst="rect">
            <a:avLst/>
          </a:prstGeom>
        </p:spPr>
      </p:pic>
    </p:spTree>
    <p:extLst>
      <p:ext uri="{BB962C8B-B14F-4D97-AF65-F5344CB8AC3E}">
        <p14:creationId xmlns:p14="http://schemas.microsoft.com/office/powerpoint/2010/main" val="1172974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2048</TotalTime>
  <Words>1070</Words>
  <Application>Microsoft Office PowerPoint</Application>
  <PresentationFormat>Panorámica</PresentationFormat>
  <Paragraphs>110</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Century Gothic</vt:lpstr>
      <vt:lpstr>Garamond</vt:lpstr>
      <vt:lpstr>Savon</vt:lpstr>
      <vt:lpstr>Estrategias para el desarrollo socioemocional  </vt:lpstr>
      <vt:lpstr>Propósito</vt:lpstr>
      <vt:lpstr>Cursos que le anteceden y subsecuentes</vt:lpstr>
      <vt:lpstr>Descripción del curso</vt:lpstr>
      <vt:lpstr>Presentación de PowerPoint</vt:lpstr>
      <vt:lpstr>Presentación de PowerPoint</vt:lpstr>
      <vt:lpstr>Presentación de PowerPoint</vt:lpstr>
      <vt:lpstr>Presentación de PowerPoint</vt:lpstr>
      <vt:lpstr>Desarrollo socioemocional</vt:lpstr>
      <vt:lpstr>Competencias del perfil de egreso</vt:lpstr>
      <vt:lpstr>Presentación de PowerPoint</vt:lpstr>
      <vt:lpstr>Presentación de PowerPoint</vt:lpstr>
      <vt:lpstr>Presentación de PowerPoint</vt:lpstr>
      <vt:lpstr>Propósitos del curso</vt:lpstr>
      <vt:lpstr>Estructura </vt:lpstr>
      <vt:lpstr>Evidencia Unidad II</vt:lpstr>
      <vt:lpstr>Estructura </vt:lpstr>
      <vt:lpstr>Evidencia Unidad I</vt:lpstr>
      <vt:lpstr>Estructura</vt:lpstr>
      <vt:lpstr>Evidencia Unidad III</vt:lpstr>
      <vt:lpstr>Evidencia global o integradora</vt:lpstr>
      <vt:lpstr>Fechas de Evaluación</vt:lpstr>
      <vt:lpstr>Criterios de Evaluación</vt:lpstr>
      <vt:lpstr>Criterios de evaluación internos del curso:</vt:lpstr>
      <vt:lpstr>Presentación de PowerPoint</vt:lpstr>
      <vt:lpstr>Presentación de PowerPoint</vt:lpstr>
      <vt:lpstr>Presentación de PowerPoint</vt:lpstr>
      <vt:lpstr>Firma de acuerdos establecidos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para el desarrollo socioemocional</dc:title>
  <dc:creator>ENEP</dc:creator>
  <cp:lastModifiedBy>Planeacion</cp:lastModifiedBy>
  <cp:revision>47</cp:revision>
  <dcterms:created xsi:type="dcterms:W3CDTF">2022-02-02T15:39:04Z</dcterms:created>
  <dcterms:modified xsi:type="dcterms:W3CDTF">2022-02-13T20:34:15Z</dcterms:modified>
</cp:coreProperties>
</file>