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sldIdLst>
    <p:sldId id="293" r:id="rId5"/>
    <p:sldId id="282" r:id="rId6"/>
    <p:sldId id="287" r:id="rId7"/>
    <p:sldId id="288" r:id="rId8"/>
    <p:sldId id="285" r:id="rId9"/>
    <p:sldId id="283" r:id="rId10"/>
    <p:sldId id="273" r:id="rId11"/>
    <p:sldId id="292" r:id="rId12"/>
    <p:sldId id="294" r:id="rId13"/>
    <p:sldId id="284" r:id="rId14"/>
    <p:sldId id="271" r:id="rId15"/>
    <p:sldId id="291" r:id="rId16"/>
    <p:sldId id="274" r:id="rId17"/>
    <p:sldId id="275" r:id="rId18"/>
    <p:sldId id="276" r:id="rId19"/>
    <p:sldId id="29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9" d="100"/>
          <a:sy n="69" d="100"/>
        </p:scale>
        <p:origin x="11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A4F20-BD2D-4ADD-BC0C-B510E82B4A64}"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MX"/>
        </a:p>
      </dgm:t>
    </dgm:pt>
    <dgm:pt modelId="{DDB197AB-4515-4AB5-AF9B-E80F87E745EA}">
      <dgm:prSet phldrT="[Texto]" custT="1"/>
      <dgm:spPr/>
      <dgm:t>
        <a:bodyPr/>
        <a:lstStyle/>
        <a:p>
          <a:r>
            <a:rPr lang="es-MX" sz="2800" b="1" dirty="0"/>
            <a:t>Unidad 1</a:t>
          </a:r>
        </a:p>
      </dgm:t>
    </dgm:pt>
    <dgm:pt modelId="{71A2BDDB-2DC8-4A21-82E8-031E692D681B}" type="parTrans" cxnId="{6014C617-2CF4-44FB-A172-6B531EDA6A90}">
      <dgm:prSet/>
      <dgm:spPr/>
      <dgm:t>
        <a:bodyPr/>
        <a:lstStyle/>
        <a:p>
          <a:endParaRPr lang="es-MX" sz="2800" b="1"/>
        </a:p>
      </dgm:t>
    </dgm:pt>
    <dgm:pt modelId="{5B4F0BF6-750C-4FFF-816F-1CA1E91E5D3D}" type="sibTrans" cxnId="{6014C617-2CF4-44FB-A172-6B531EDA6A90}">
      <dgm:prSet/>
      <dgm:spPr/>
      <dgm:t>
        <a:bodyPr/>
        <a:lstStyle/>
        <a:p>
          <a:endParaRPr lang="es-MX" sz="2800" b="1"/>
        </a:p>
      </dgm:t>
    </dgm:pt>
    <dgm:pt modelId="{1EDB7BAB-102E-418F-83BC-37B9CC71EA42}">
      <dgm:prSet phldrT="[Texto]" custT="1"/>
      <dgm:spPr/>
      <dgm:t>
        <a:bodyPr/>
        <a:lstStyle/>
        <a:p>
          <a:r>
            <a:rPr lang="es-MX" sz="2800" b="1" dirty="0"/>
            <a:t>Introducción a la informática educativa</a:t>
          </a:r>
        </a:p>
      </dgm:t>
    </dgm:pt>
    <dgm:pt modelId="{7936D6EC-CC58-43AD-81F6-3428B923A3B0}" type="parTrans" cxnId="{EB18B3DA-F228-4172-96EA-EED4C3655A84}">
      <dgm:prSet/>
      <dgm:spPr/>
      <dgm:t>
        <a:bodyPr/>
        <a:lstStyle/>
        <a:p>
          <a:endParaRPr lang="es-MX" sz="2800" b="1"/>
        </a:p>
      </dgm:t>
    </dgm:pt>
    <dgm:pt modelId="{B56F86C9-BAD7-4EA3-8E21-EB1BDB58FC57}" type="sibTrans" cxnId="{EB18B3DA-F228-4172-96EA-EED4C3655A84}">
      <dgm:prSet/>
      <dgm:spPr/>
      <dgm:t>
        <a:bodyPr/>
        <a:lstStyle/>
        <a:p>
          <a:endParaRPr lang="es-MX" sz="2800" b="1"/>
        </a:p>
      </dgm:t>
    </dgm:pt>
    <dgm:pt modelId="{FE258965-75C5-45E0-B28B-EC1BF9344E93}">
      <dgm:prSet phldrT="[Texto]" custT="1"/>
      <dgm:spPr>
        <a:solidFill>
          <a:schemeClr val="accent5">
            <a:lumMod val="75000"/>
          </a:schemeClr>
        </a:solidFill>
      </dgm:spPr>
      <dgm:t>
        <a:bodyPr/>
        <a:lstStyle/>
        <a:p>
          <a:r>
            <a:rPr lang="es-MX" sz="2800" b="1" dirty="0"/>
            <a:t>Unidad 2</a:t>
          </a:r>
        </a:p>
      </dgm:t>
    </dgm:pt>
    <dgm:pt modelId="{681908CD-2459-4866-ADD2-773735ACB606}" type="parTrans" cxnId="{282F32AF-7EB3-4DF8-B87F-3C239B2D49E4}">
      <dgm:prSet/>
      <dgm:spPr/>
      <dgm:t>
        <a:bodyPr/>
        <a:lstStyle/>
        <a:p>
          <a:endParaRPr lang="es-MX" sz="2800" b="1"/>
        </a:p>
      </dgm:t>
    </dgm:pt>
    <dgm:pt modelId="{1D4F0015-6472-4237-A483-0D5019498117}" type="sibTrans" cxnId="{282F32AF-7EB3-4DF8-B87F-3C239B2D49E4}">
      <dgm:prSet/>
      <dgm:spPr/>
      <dgm:t>
        <a:bodyPr/>
        <a:lstStyle/>
        <a:p>
          <a:endParaRPr lang="es-MX" sz="2800" b="1"/>
        </a:p>
      </dgm:t>
    </dgm:pt>
    <dgm:pt modelId="{D020B9F0-F1A5-412D-829F-6D9E815B8E4D}">
      <dgm:prSet phldrT="[Texto]" custT="1"/>
      <dgm:spPr/>
      <dgm:t>
        <a:bodyPr/>
        <a:lstStyle/>
        <a:p>
          <a:r>
            <a:rPr lang="es-MX" sz="2800" b="1" dirty="0"/>
            <a:t>Unidad 3</a:t>
          </a:r>
        </a:p>
      </dgm:t>
    </dgm:pt>
    <dgm:pt modelId="{130572AA-6D93-4A15-9876-A3CEE9481964}" type="parTrans" cxnId="{2F9FB8B5-1DBD-41ED-BFA9-733C668D100B}">
      <dgm:prSet/>
      <dgm:spPr/>
      <dgm:t>
        <a:bodyPr/>
        <a:lstStyle/>
        <a:p>
          <a:endParaRPr lang="es-MX" sz="2800" b="1"/>
        </a:p>
      </dgm:t>
    </dgm:pt>
    <dgm:pt modelId="{694778C7-D427-49A9-9547-082613B5A948}" type="sibTrans" cxnId="{2F9FB8B5-1DBD-41ED-BFA9-733C668D100B}">
      <dgm:prSet/>
      <dgm:spPr/>
      <dgm:t>
        <a:bodyPr/>
        <a:lstStyle/>
        <a:p>
          <a:endParaRPr lang="es-MX" sz="2800" b="1"/>
        </a:p>
      </dgm:t>
    </dgm:pt>
    <dgm:pt modelId="{69E4E11B-4AF8-44AC-B598-9DF75FE0D361}">
      <dgm:prSet phldrT="[Texto]" custT="1"/>
      <dgm:spPr/>
      <dgm:t>
        <a:bodyPr/>
        <a:lstStyle/>
        <a:p>
          <a:r>
            <a:rPr lang="es-MX" sz="2800" b="1" dirty="0"/>
            <a:t>Herramientas y recursos de la Web 2.0 para la educación</a:t>
          </a:r>
        </a:p>
      </dgm:t>
    </dgm:pt>
    <dgm:pt modelId="{8F901658-D4F5-4F3E-9637-26752ACC80F1}" type="parTrans" cxnId="{A73DD08C-BD1C-4761-85C9-77C4073645A8}">
      <dgm:prSet/>
      <dgm:spPr/>
      <dgm:t>
        <a:bodyPr/>
        <a:lstStyle/>
        <a:p>
          <a:endParaRPr lang="es-MX" sz="2800" b="1"/>
        </a:p>
      </dgm:t>
    </dgm:pt>
    <dgm:pt modelId="{9AB43583-6A22-40FB-9857-2A14634867B1}" type="sibTrans" cxnId="{A73DD08C-BD1C-4761-85C9-77C4073645A8}">
      <dgm:prSet/>
      <dgm:spPr/>
      <dgm:t>
        <a:bodyPr/>
        <a:lstStyle/>
        <a:p>
          <a:endParaRPr lang="es-MX" sz="2800" b="1"/>
        </a:p>
      </dgm:t>
    </dgm:pt>
    <dgm:pt modelId="{72E60B96-3689-44E1-A521-15CBBC07A6FA}">
      <dgm:prSet custT="1"/>
      <dgm:spPr>
        <a:solidFill>
          <a:schemeClr val="accent5">
            <a:lumMod val="75000"/>
          </a:schemeClr>
        </a:solidFill>
      </dgm:spPr>
      <dgm:t>
        <a:bodyPr/>
        <a:lstStyle/>
        <a:p>
          <a:r>
            <a:rPr lang="es-MX" sz="2800" b="1" dirty="0"/>
            <a:t>Literacidad digital y seguridad de la información en Internet</a:t>
          </a:r>
        </a:p>
      </dgm:t>
    </dgm:pt>
    <dgm:pt modelId="{D94249F7-719F-4F52-9849-0A7254316523}" type="parTrans" cxnId="{76099606-E099-4200-860B-C570E7A19929}">
      <dgm:prSet/>
      <dgm:spPr/>
      <dgm:t>
        <a:bodyPr/>
        <a:lstStyle/>
        <a:p>
          <a:endParaRPr lang="es-MX" sz="2800" b="1"/>
        </a:p>
      </dgm:t>
    </dgm:pt>
    <dgm:pt modelId="{DB95578C-84D6-455D-B19A-A1668D4D0D50}" type="sibTrans" cxnId="{76099606-E099-4200-860B-C570E7A19929}">
      <dgm:prSet/>
      <dgm:spPr/>
      <dgm:t>
        <a:bodyPr/>
        <a:lstStyle/>
        <a:p>
          <a:endParaRPr lang="es-MX" sz="2800" b="1"/>
        </a:p>
      </dgm:t>
    </dgm:pt>
    <dgm:pt modelId="{83A4DAE2-83A5-4A05-A85A-81FD6EFC503B}" type="pres">
      <dgm:prSet presAssocID="{465A4F20-BD2D-4ADD-BC0C-B510E82B4A64}" presName="linear" presStyleCnt="0">
        <dgm:presLayoutVars>
          <dgm:dir/>
          <dgm:resizeHandles val="exact"/>
        </dgm:presLayoutVars>
      </dgm:prSet>
      <dgm:spPr/>
    </dgm:pt>
    <dgm:pt modelId="{9D5C4416-BC48-40B3-890C-A90BDBB05042}" type="pres">
      <dgm:prSet presAssocID="{DDB197AB-4515-4AB5-AF9B-E80F87E745EA}" presName="comp" presStyleCnt="0"/>
      <dgm:spPr/>
    </dgm:pt>
    <dgm:pt modelId="{110740C8-BB6B-49C1-B1ED-3285DCA91C45}" type="pres">
      <dgm:prSet presAssocID="{DDB197AB-4515-4AB5-AF9B-E80F87E745EA}" presName="box" presStyleLbl="node1" presStyleIdx="0" presStyleCnt="3"/>
      <dgm:spPr/>
    </dgm:pt>
    <dgm:pt modelId="{F68CAF08-6E9C-4487-B635-D4ADAD92DB19}" type="pres">
      <dgm:prSet presAssocID="{DDB197AB-4515-4AB5-AF9B-E80F87E745EA}" presName="img" presStyleLbl="fgImgPlace1" presStyleIdx="0" presStyleCnt="3"/>
      <dgm:spPr>
        <a:blipFill>
          <a:blip xmlns:r="http://schemas.openxmlformats.org/officeDocument/2006/relationships" r:embed="rId1"/>
          <a:srcRect/>
          <a:stretch>
            <a:fillRect t="-10000" b="-10000"/>
          </a:stretch>
        </a:blipFill>
      </dgm:spPr>
    </dgm:pt>
    <dgm:pt modelId="{E2A5A4AE-0454-4693-9129-FDF5494C6CA0}" type="pres">
      <dgm:prSet presAssocID="{DDB197AB-4515-4AB5-AF9B-E80F87E745EA}" presName="text" presStyleLbl="node1" presStyleIdx="0" presStyleCnt="3">
        <dgm:presLayoutVars>
          <dgm:bulletEnabled val="1"/>
        </dgm:presLayoutVars>
      </dgm:prSet>
      <dgm:spPr/>
    </dgm:pt>
    <dgm:pt modelId="{AEBFA707-C389-4E25-8389-4FD7CC7126D1}" type="pres">
      <dgm:prSet presAssocID="{5B4F0BF6-750C-4FFF-816F-1CA1E91E5D3D}" presName="spacer" presStyleCnt="0"/>
      <dgm:spPr/>
    </dgm:pt>
    <dgm:pt modelId="{0FA2C461-C8BC-4353-9B0C-DA484B234C96}" type="pres">
      <dgm:prSet presAssocID="{FE258965-75C5-45E0-B28B-EC1BF9344E93}" presName="comp" presStyleCnt="0"/>
      <dgm:spPr/>
    </dgm:pt>
    <dgm:pt modelId="{4AE02F9D-E472-4C31-B531-5A4FA54CCAA1}" type="pres">
      <dgm:prSet presAssocID="{FE258965-75C5-45E0-B28B-EC1BF9344E93}" presName="box" presStyleLbl="node1" presStyleIdx="1" presStyleCnt="3"/>
      <dgm:spPr/>
    </dgm:pt>
    <dgm:pt modelId="{596F5AC5-DC17-4AAD-826B-9CDF16A0BBEA}" type="pres">
      <dgm:prSet presAssocID="{FE258965-75C5-45E0-B28B-EC1BF9344E9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D757BC29-D8D5-4E8C-986B-D62AD11A9FE6}" type="pres">
      <dgm:prSet presAssocID="{FE258965-75C5-45E0-B28B-EC1BF9344E93}" presName="text" presStyleLbl="node1" presStyleIdx="1" presStyleCnt="3">
        <dgm:presLayoutVars>
          <dgm:bulletEnabled val="1"/>
        </dgm:presLayoutVars>
      </dgm:prSet>
      <dgm:spPr/>
    </dgm:pt>
    <dgm:pt modelId="{C1141571-D576-40EC-A472-1E115382BEF4}" type="pres">
      <dgm:prSet presAssocID="{1D4F0015-6472-4237-A483-0D5019498117}" presName="spacer" presStyleCnt="0"/>
      <dgm:spPr/>
    </dgm:pt>
    <dgm:pt modelId="{8250A1EF-85D2-47B4-A7DF-7FF6EE55867E}" type="pres">
      <dgm:prSet presAssocID="{D020B9F0-F1A5-412D-829F-6D9E815B8E4D}" presName="comp" presStyleCnt="0"/>
      <dgm:spPr/>
    </dgm:pt>
    <dgm:pt modelId="{AC52294E-0DD4-4A35-8437-91AC9B700475}" type="pres">
      <dgm:prSet presAssocID="{D020B9F0-F1A5-412D-829F-6D9E815B8E4D}" presName="box" presStyleLbl="node1" presStyleIdx="2" presStyleCnt="3"/>
      <dgm:spPr/>
    </dgm:pt>
    <dgm:pt modelId="{97D462C4-2B22-43F0-821F-EFD998A54519}" type="pres">
      <dgm:prSet presAssocID="{D020B9F0-F1A5-412D-829F-6D9E815B8E4D}" presName="img"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052" t="-10714" r="-83375" b="-124999"/>
          </a:stretch>
        </a:blipFill>
      </dgm:spPr>
    </dgm:pt>
    <dgm:pt modelId="{3EC0A7BB-C120-43C4-8CB8-54BF2323F410}" type="pres">
      <dgm:prSet presAssocID="{D020B9F0-F1A5-412D-829F-6D9E815B8E4D}" presName="text" presStyleLbl="node1" presStyleIdx="2" presStyleCnt="3">
        <dgm:presLayoutVars>
          <dgm:bulletEnabled val="1"/>
        </dgm:presLayoutVars>
      </dgm:prSet>
      <dgm:spPr/>
    </dgm:pt>
  </dgm:ptLst>
  <dgm:cxnLst>
    <dgm:cxn modelId="{76099606-E099-4200-860B-C570E7A19929}" srcId="{FE258965-75C5-45E0-B28B-EC1BF9344E93}" destId="{72E60B96-3689-44E1-A521-15CBBC07A6FA}" srcOrd="0" destOrd="0" parTransId="{D94249F7-719F-4F52-9849-0A7254316523}" sibTransId="{DB95578C-84D6-455D-B19A-A1668D4D0D50}"/>
    <dgm:cxn modelId="{33A00E09-0D30-41D7-8A30-7C9175B784B8}" type="presOf" srcId="{FE258965-75C5-45E0-B28B-EC1BF9344E93}" destId="{4AE02F9D-E472-4C31-B531-5A4FA54CCAA1}" srcOrd="0" destOrd="0" presId="urn:microsoft.com/office/officeart/2005/8/layout/vList4"/>
    <dgm:cxn modelId="{80C68010-E8C0-479A-ADE6-3C49B6CED8E9}" type="presOf" srcId="{465A4F20-BD2D-4ADD-BC0C-B510E82B4A64}" destId="{83A4DAE2-83A5-4A05-A85A-81FD6EFC503B}" srcOrd="0" destOrd="0" presId="urn:microsoft.com/office/officeart/2005/8/layout/vList4"/>
    <dgm:cxn modelId="{6014C617-2CF4-44FB-A172-6B531EDA6A90}" srcId="{465A4F20-BD2D-4ADD-BC0C-B510E82B4A64}" destId="{DDB197AB-4515-4AB5-AF9B-E80F87E745EA}" srcOrd="0" destOrd="0" parTransId="{71A2BDDB-2DC8-4A21-82E8-031E692D681B}" sibTransId="{5B4F0BF6-750C-4FFF-816F-1CA1E91E5D3D}"/>
    <dgm:cxn modelId="{C782412E-3C3E-4C07-AB62-B8BC320A2283}" type="presOf" srcId="{72E60B96-3689-44E1-A521-15CBBC07A6FA}" destId="{D757BC29-D8D5-4E8C-986B-D62AD11A9FE6}" srcOrd="1" destOrd="1" presId="urn:microsoft.com/office/officeart/2005/8/layout/vList4"/>
    <dgm:cxn modelId="{77ADF665-A3E6-480D-AAD6-4C55B719F674}" type="presOf" srcId="{D020B9F0-F1A5-412D-829F-6D9E815B8E4D}" destId="{3EC0A7BB-C120-43C4-8CB8-54BF2323F410}" srcOrd="1" destOrd="0" presId="urn:microsoft.com/office/officeart/2005/8/layout/vList4"/>
    <dgm:cxn modelId="{0522106A-9075-488A-9E09-EBB1D62EDE20}" type="presOf" srcId="{DDB197AB-4515-4AB5-AF9B-E80F87E745EA}" destId="{E2A5A4AE-0454-4693-9129-FDF5494C6CA0}" srcOrd="1" destOrd="0" presId="urn:microsoft.com/office/officeart/2005/8/layout/vList4"/>
    <dgm:cxn modelId="{4216B852-9C72-41AA-9CDF-0B7EAC3C9ACA}" type="presOf" srcId="{72E60B96-3689-44E1-A521-15CBBC07A6FA}" destId="{4AE02F9D-E472-4C31-B531-5A4FA54CCAA1}" srcOrd="0" destOrd="1" presId="urn:microsoft.com/office/officeart/2005/8/layout/vList4"/>
    <dgm:cxn modelId="{DED3E654-35E5-45AE-B4F6-9C67CAB5E7B0}" type="presOf" srcId="{69E4E11B-4AF8-44AC-B598-9DF75FE0D361}" destId="{AC52294E-0DD4-4A35-8437-91AC9B700475}" srcOrd="0" destOrd="1" presId="urn:microsoft.com/office/officeart/2005/8/layout/vList4"/>
    <dgm:cxn modelId="{335FE07E-03CF-4B13-A1DE-418F917C8796}" type="presOf" srcId="{D020B9F0-F1A5-412D-829F-6D9E815B8E4D}" destId="{AC52294E-0DD4-4A35-8437-91AC9B700475}" srcOrd="0" destOrd="0" presId="urn:microsoft.com/office/officeart/2005/8/layout/vList4"/>
    <dgm:cxn modelId="{7132E580-8DD8-4810-AD2B-BC88C112C16F}" type="presOf" srcId="{69E4E11B-4AF8-44AC-B598-9DF75FE0D361}" destId="{3EC0A7BB-C120-43C4-8CB8-54BF2323F410}" srcOrd="1" destOrd="1" presId="urn:microsoft.com/office/officeart/2005/8/layout/vList4"/>
    <dgm:cxn modelId="{A73DD08C-BD1C-4761-85C9-77C4073645A8}" srcId="{D020B9F0-F1A5-412D-829F-6D9E815B8E4D}" destId="{69E4E11B-4AF8-44AC-B598-9DF75FE0D361}" srcOrd="0" destOrd="0" parTransId="{8F901658-D4F5-4F3E-9637-26752ACC80F1}" sibTransId="{9AB43583-6A22-40FB-9857-2A14634867B1}"/>
    <dgm:cxn modelId="{282F32AF-7EB3-4DF8-B87F-3C239B2D49E4}" srcId="{465A4F20-BD2D-4ADD-BC0C-B510E82B4A64}" destId="{FE258965-75C5-45E0-B28B-EC1BF9344E93}" srcOrd="1" destOrd="0" parTransId="{681908CD-2459-4866-ADD2-773735ACB606}" sibTransId="{1D4F0015-6472-4237-A483-0D5019498117}"/>
    <dgm:cxn modelId="{2F9FB8B5-1DBD-41ED-BFA9-733C668D100B}" srcId="{465A4F20-BD2D-4ADD-BC0C-B510E82B4A64}" destId="{D020B9F0-F1A5-412D-829F-6D9E815B8E4D}" srcOrd="2" destOrd="0" parTransId="{130572AA-6D93-4A15-9876-A3CEE9481964}" sibTransId="{694778C7-D427-49A9-9547-082613B5A948}"/>
    <dgm:cxn modelId="{57FF85D8-58DA-460F-BF04-44CF63270A0B}" type="presOf" srcId="{DDB197AB-4515-4AB5-AF9B-E80F87E745EA}" destId="{110740C8-BB6B-49C1-B1ED-3285DCA91C45}" srcOrd="0" destOrd="0" presId="urn:microsoft.com/office/officeart/2005/8/layout/vList4"/>
    <dgm:cxn modelId="{EB18B3DA-F228-4172-96EA-EED4C3655A84}" srcId="{DDB197AB-4515-4AB5-AF9B-E80F87E745EA}" destId="{1EDB7BAB-102E-418F-83BC-37B9CC71EA42}" srcOrd="0" destOrd="0" parTransId="{7936D6EC-CC58-43AD-81F6-3428B923A3B0}" sibTransId="{B56F86C9-BAD7-4EA3-8E21-EB1BDB58FC57}"/>
    <dgm:cxn modelId="{87FD54E3-8F77-46FE-B8E1-21A2B943A5E1}" type="presOf" srcId="{1EDB7BAB-102E-418F-83BC-37B9CC71EA42}" destId="{110740C8-BB6B-49C1-B1ED-3285DCA91C45}" srcOrd="0" destOrd="1" presId="urn:microsoft.com/office/officeart/2005/8/layout/vList4"/>
    <dgm:cxn modelId="{97B7E4E3-BF6A-4BE4-9730-0280A1667C84}" type="presOf" srcId="{1EDB7BAB-102E-418F-83BC-37B9CC71EA42}" destId="{E2A5A4AE-0454-4693-9129-FDF5494C6CA0}" srcOrd="1" destOrd="1" presId="urn:microsoft.com/office/officeart/2005/8/layout/vList4"/>
    <dgm:cxn modelId="{D99B27ED-DBE0-42B4-BDAE-03351ACC9F47}" type="presOf" srcId="{FE258965-75C5-45E0-B28B-EC1BF9344E93}" destId="{D757BC29-D8D5-4E8C-986B-D62AD11A9FE6}" srcOrd="1" destOrd="0" presId="urn:microsoft.com/office/officeart/2005/8/layout/vList4"/>
    <dgm:cxn modelId="{1B711618-68E0-49A0-AD5C-9B4533830A16}" type="presParOf" srcId="{83A4DAE2-83A5-4A05-A85A-81FD6EFC503B}" destId="{9D5C4416-BC48-40B3-890C-A90BDBB05042}" srcOrd="0" destOrd="0" presId="urn:microsoft.com/office/officeart/2005/8/layout/vList4"/>
    <dgm:cxn modelId="{9BE84917-CE97-40FE-B76A-0483775C74AE}" type="presParOf" srcId="{9D5C4416-BC48-40B3-890C-A90BDBB05042}" destId="{110740C8-BB6B-49C1-B1ED-3285DCA91C45}" srcOrd="0" destOrd="0" presId="urn:microsoft.com/office/officeart/2005/8/layout/vList4"/>
    <dgm:cxn modelId="{F6ED4CFF-D9A9-4FA5-BB5C-B40AC9924612}" type="presParOf" srcId="{9D5C4416-BC48-40B3-890C-A90BDBB05042}" destId="{F68CAF08-6E9C-4487-B635-D4ADAD92DB19}" srcOrd="1" destOrd="0" presId="urn:microsoft.com/office/officeart/2005/8/layout/vList4"/>
    <dgm:cxn modelId="{936B192F-72FA-4339-A7D4-B2B83EDAE295}" type="presParOf" srcId="{9D5C4416-BC48-40B3-890C-A90BDBB05042}" destId="{E2A5A4AE-0454-4693-9129-FDF5494C6CA0}" srcOrd="2" destOrd="0" presId="urn:microsoft.com/office/officeart/2005/8/layout/vList4"/>
    <dgm:cxn modelId="{7668BF84-A69D-471E-A2B5-0429B862CB04}" type="presParOf" srcId="{83A4DAE2-83A5-4A05-A85A-81FD6EFC503B}" destId="{AEBFA707-C389-4E25-8389-4FD7CC7126D1}" srcOrd="1" destOrd="0" presId="urn:microsoft.com/office/officeart/2005/8/layout/vList4"/>
    <dgm:cxn modelId="{90C1C26A-E79E-49E7-8A04-2CE0B6F5FECC}" type="presParOf" srcId="{83A4DAE2-83A5-4A05-A85A-81FD6EFC503B}" destId="{0FA2C461-C8BC-4353-9B0C-DA484B234C96}" srcOrd="2" destOrd="0" presId="urn:microsoft.com/office/officeart/2005/8/layout/vList4"/>
    <dgm:cxn modelId="{078ED4BE-1387-4C05-AA57-0AB8A3540C96}" type="presParOf" srcId="{0FA2C461-C8BC-4353-9B0C-DA484B234C96}" destId="{4AE02F9D-E472-4C31-B531-5A4FA54CCAA1}" srcOrd="0" destOrd="0" presId="urn:microsoft.com/office/officeart/2005/8/layout/vList4"/>
    <dgm:cxn modelId="{8BD409CF-9F4C-4FDB-A24E-0DFCB4C22C81}" type="presParOf" srcId="{0FA2C461-C8BC-4353-9B0C-DA484B234C96}" destId="{596F5AC5-DC17-4AAD-826B-9CDF16A0BBEA}" srcOrd="1" destOrd="0" presId="urn:microsoft.com/office/officeart/2005/8/layout/vList4"/>
    <dgm:cxn modelId="{C8DBE611-0744-4620-8918-C0CEF3B679D5}" type="presParOf" srcId="{0FA2C461-C8BC-4353-9B0C-DA484B234C96}" destId="{D757BC29-D8D5-4E8C-986B-D62AD11A9FE6}" srcOrd="2" destOrd="0" presId="urn:microsoft.com/office/officeart/2005/8/layout/vList4"/>
    <dgm:cxn modelId="{BC95A70D-6F15-44F4-94B2-BEF875A211BE}" type="presParOf" srcId="{83A4DAE2-83A5-4A05-A85A-81FD6EFC503B}" destId="{C1141571-D576-40EC-A472-1E115382BEF4}" srcOrd="3" destOrd="0" presId="urn:microsoft.com/office/officeart/2005/8/layout/vList4"/>
    <dgm:cxn modelId="{ACDE7435-3253-4779-BC01-41B18A6B7E67}" type="presParOf" srcId="{83A4DAE2-83A5-4A05-A85A-81FD6EFC503B}" destId="{8250A1EF-85D2-47B4-A7DF-7FF6EE55867E}" srcOrd="4" destOrd="0" presId="urn:microsoft.com/office/officeart/2005/8/layout/vList4"/>
    <dgm:cxn modelId="{F4DD1268-A531-49F7-B135-3F6FA8BA17D8}" type="presParOf" srcId="{8250A1EF-85D2-47B4-A7DF-7FF6EE55867E}" destId="{AC52294E-0DD4-4A35-8437-91AC9B700475}" srcOrd="0" destOrd="0" presId="urn:microsoft.com/office/officeart/2005/8/layout/vList4"/>
    <dgm:cxn modelId="{DB08E416-2D54-468A-8BD4-BFB2712B150B}" type="presParOf" srcId="{8250A1EF-85D2-47B4-A7DF-7FF6EE55867E}" destId="{97D462C4-2B22-43F0-821F-EFD998A54519}" srcOrd="1" destOrd="0" presId="urn:microsoft.com/office/officeart/2005/8/layout/vList4"/>
    <dgm:cxn modelId="{7F8BC953-431E-41C2-834E-D4C107F51AE6}" type="presParOf" srcId="{8250A1EF-85D2-47B4-A7DF-7FF6EE55867E}" destId="{3EC0A7BB-C120-43C4-8CB8-54BF2323F41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740C8-BB6B-49C1-B1ED-3285DCA91C45}">
      <dsp:nvSpPr>
        <dsp:cNvPr id="0" name=""/>
        <dsp:cNvSpPr/>
      </dsp:nvSpPr>
      <dsp:spPr>
        <a:xfrm>
          <a:off x="0" y="0"/>
          <a:ext cx="7471954" cy="139201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MX" sz="2800" b="1" kern="1200" dirty="0"/>
            <a:t>Unidad 1</a:t>
          </a:r>
        </a:p>
        <a:p>
          <a:pPr marL="285750" lvl="1" indent="-285750" algn="l" defTabSz="1244600">
            <a:lnSpc>
              <a:spcPct val="90000"/>
            </a:lnSpc>
            <a:spcBef>
              <a:spcPct val="0"/>
            </a:spcBef>
            <a:spcAft>
              <a:spcPct val="15000"/>
            </a:spcAft>
            <a:buChar char="•"/>
          </a:pPr>
          <a:r>
            <a:rPr lang="es-MX" sz="2800" b="1" kern="1200" dirty="0"/>
            <a:t>Introducción a la informática educativa</a:t>
          </a:r>
        </a:p>
      </dsp:txBody>
      <dsp:txXfrm>
        <a:off x="1633591" y="0"/>
        <a:ext cx="5838362" cy="1392010"/>
      </dsp:txXfrm>
    </dsp:sp>
    <dsp:sp modelId="{F68CAF08-6E9C-4487-B635-D4ADAD92DB19}">
      <dsp:nvSpPr>
        <dsp:cNvPr id="0" name=""/>
        <dsp:cNvSpPr/>
      </dsp:nvSpPr>
      <dsp:spPr>
        <a:xfrm>
          <a:off x="139201" y="139201"/>
          <a:ext cx="1494390" cy="1113608"/>
        </a:xfrm>
        <a:prstGeom prst="roundRect">
          <a:avLst>
            <a:gd name="adj" fmla="val 10000"/>
          </a:avLst>
        </a:prstGeom>
        <a:blipFill>
          <a:blip xmlns:r="http://schemas.openxmlformats.org/officeDocument/2006/relationships" r:embed="rId1"/>
          <a:srcRect/>
          <a:stretch>
            <a:fillRect t="-10000" b="-1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E02F9D-E472-4C31-B531-5A4FA54CCAA1}">
      <dsp:nvSpPr>
        <dsp:cNvPr id="0" name=""/>
        <dsp:cNvSpPr/>
      </dsp:nvSpPr>
      <dsp:spPr>
        <a:xfrm>
          <a:off x="0" y="1531211"/>
          <a:ext cx="7471954" cy="1392010"/>
        </a:xfrm>
        <a:prstGeom prst="roundRect">
          <a:avLst>
            <a:gd name="adj" fmla="val 10000"/>
          </a:avLst>
        </a:prstGeom>
        <a:solidFill>
          <a:schemeClr val="accent5">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MX" sz="2800" b="1" kern="1200" dirty="0"/>
            <a:t>Unidad 2</a:t>
          </a:r>
        </a:p>
        <a:p>
          <a:pPr marL="285750" lvl="1" indent="-285750" algn="l" defTabSz="1244600">
            <a:lnSpc>
              <a:spcPct val="90000"/>
            </a:lnSpc>
            <a:spcBef>
              <a:spcPct val="0"/>
            </a:spcBef>
            <a:spcAft>
              <a:spcPct val="15000"/>
            </a:spcAft>
            <a:buChar char="•"/>
          </a:pPr>
          <a:r>
            <a:rPr lang="es-MX" sz="2800" b="1" kern="1200" dirty="0"/>
            <a:t>Literacidad digital y seguridad de la información en Internet</a:t>
          </a:r>
        </a:p>
      </dsp:txBody>
      <dsp:txXfrm>
        <a:off x="1633591" y="1531211"/>
        <a:ext cx="5838362" cy="1392010"/>
      </dsp:txXfrm>
    </dsp:sp>
    <dsp:sp modelId="{596F5AC5-DC17-4AAD-826B-9CDF16A0BBEA}">
      <dsp:nvSpPr>
        <dsp:cNvPr id="0" name=""/>
        <dsp:cNvSpPr/>
      </dsp:nvSpPr>
      <dsp:spPr>
        <a:xfrm>
          <a:off x="139201" y="1670412"/>
          <a:ext cx="1494390" cy="111360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52294E-0DD4-4A35-8437-91AC9B700475}">
      <dsp:nvSpPr>
        <dsp:cNvPr id="0" name=""/>
        <dsp:cNvSpPr/>
      </dsp:nvSpPr>
      <dsp:spPr>
        <a:xfrm>
          <a:off x="0" y="3062423"/>
          <a:ext cx="7471954" cy="139201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MX" sz="2800" b="1" kern="1200" dirty="0"/>
            <a:t>Unidad 3</a:t>
          </a:r>
        </a:p>
        <a:p>
          <a:pPr marL="285750" lvl="1" indent="-285750" algn="l" defTabSz="1244600">
            <a:lnSpc>
              <a:spcPct val="90000"/>
            </a:lnSpc>
            <a:spcBef>
              <a:spcPct val="0"/>
            </a:spcBef>
            <a:spcAft>
              <a:spcPct val="15000"/>
            </a:spcAft>
            <a:buChar char="•"/>
          </a:pPr>
          <a:r>
            <a:rPr lang="es-MX" sz="2800" b="1" kern="1200" dirty="0"/>
            <a:t>Herramientas y recursos de la Web 2.0 para la educación</a:t>
          </a:r>
        </a:p>
      </dsp:txBody>
      <dsp:txXfrm>
        <a:off x="1633591" y="3062423"/>
        <a:ext cx="5838362" cy="1392010"/>
      </dsp:txXfrm>
    </dsp:sp>
    <dsp:sp modelId="{97D462C4-2B22-43F0-821F-EFD998A54519}">
      <dsp:nvSpPr>
        <dsp:cNvPr id="0" name=""/>
        <dsp:cNvSpPr/>
      </dsp:nvSpPr>
      <dsp:spPr>
        <a:xfrm>
          <a:off x="139201" y="3201624"/>
          <a:ext cx="1494390" cy="1113608"/>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052" t="-10714" r="-83375" b="-124999"/>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8A87A34-81AB-432B-8DAE-1953F412C126}" type="datetimeFigureOut">
              <a:rPr lang="en-US" smtClean="0"/>
              <a:t>9/4/2023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6D22F896-40B5-4ADD-8801-0D06FADFA095}" type="slidenum">
              <a:rPr lang="en-US" smtClean="0"/>
              <a:t>‹Nº›</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4" name="Imagen 13">
            <a:extLst>
              <a:ext uri="{FF2B5EF4-FFF2-40B4-BE49-F238E27FC236}">
                <a16:creationId xmlns:a16="http://schemas.microsoft.com/office/drawing/2014/main" id="{5974032C-06BC-2264-D5AA-8264615256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0124" y="-19967"/>
            <a:ext cx="3003753" cy="3885806"/>
          </a:xfrm>
          <a:prstGeom prst="rect">
            <a:avLst/>
          </a:prstGeom>
        </p:spPr>
      </p:pic>
    </p:spTree>
    <p:extLst>
      <p:ext uri="{BB962C8B-B14F-4D97-AF65-F5344CB8AC3E}">
        <p14:creationId xmlns:p14="http://schemas.microsoft.com/office/powerpoint/2010/main" val="10767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7295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795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462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13550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749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15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729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31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1705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45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4633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441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067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8102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82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270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9/4/2023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523288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0B4C2D37-921D-5882-F48A-935EB3BA04D3}"/>
              </a:ext>
            </a:extLst>
          </p:cNvPr>
          <p:cNvSpPr txBox="1">
            <a:spLocks/>
          </p:cNvSpPr>
          <p:nvPr/>
        </p:nvSpPr>
        <p:spPr>
          <a:xfrm>
            <a:off x="216733" y="299154"/>
            <a:ext cx="3443496" cy="1040940"/>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s-MX" sz="3600" b="1" dirty="0">
                <a:latin typeface="Arial Black" panose="020B0A04020102020204" pitchFamily="34" charset="0"/>
              </a:rPr>
              <a:t>TICCAD</a:t>
            </a:r>
            <a:endParaRPr lang="es-MX" sz="3600" dirty="0"/>
          </a:p>
        </p:txBody>
      </p:sp>
      <p:sp>
        <p:nvSpPr>
          <p:cNvPr id="6" name="Título 1">
            <a:extLst>
              <a:ext uri="{FF2B5EF4-FFF2-40B4-BE49-F238E27FC236}">
                <a16:creationId xmlns:a16="http://schemas.microsoft.com/office/drawing/2014/main" id="{A32BA936-45DF-9FC3-C564-760BE6502D27}"/>
              </a:ext>
            </a:extLst>
          </p:cNvPr>
          <p:cNvSpPr txBox="1">
            <a:spLocks/>
          </p:cNvSpPr>
          <p:nvPr/>
        </p:nvSpPr>
        <p:spPr>
          <a:xfrm>
            <a:off x="1358537" y="2913016"/>
            <a:ext cx="6309360" cy="2741741"/>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4400" b="1" dirty="0"/>
              <a:t>Tecnologías digitales para el aprendizaje y la enseñanza </a:t>
            </a:r>
            <a:endParaRPr lang="es-MX" sz="4400" b="1" dirty="0">
              <a:solidFill>
                <a:schemeClr val="tx1">
                  <a:lumMod val="85000"/>
                  <a:lumOff val="15000"/>
                </a:schemeClr>
              </a:solidFill>
            </a:endParaRPr>
          </a:p>
        </p:txBody>
      </p:sp>
      <p:sp>
        <p:nvSpPr>
          <p:cNvPr id="7" name="Título 1">
            <a:extLst>
              <a:ext uri="{FF2B5EF4-FFF2-40B4-BE49-F238E27FC236}">
                <a16:creationId xmlns:a16="http://schemas.microsoft.com/office/drawing/2014/main" id="{E7EC3F4F-95F9-42BF-2BFA-EF4F86708C98}"/>
              </a:ext>
            </a:extLst>
          </p:cNvPr>
          <p:cNvSpPr txBox="1">
            <a:spLocks/>
          </p:cNvSpPr>
          <p:nvPr/>
        </p:nvSpPr>
        <p:spPr>
          <a:xfrm>
            <a:off x="457200" y="5798451"/>
            <a:ext cx="8412480" cy="755064"/>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3200" b="1" dirty="0"/>
              <a:t>M.C. Diana Elizabeth Cerda </a:t>
            </a:r>
            <a:r>
              <a:rPr lang="es-ES" sz="3200" b="1" dirty="0" err="1"/>
              <a:t>Orocio</a:t>
            </a:r>
            <a:endParaRPr lang="es-ES" sz="3200" b="1" dirty="0"/>
          </a:p>
          <a:p>
            <a:pPr algn="ctr"/>
            <a:endParaRPr lang="es-ES" sz="3200" b="1" dirty="0"/>
          </a:p>
          <a:p>
            <a:r>
              <a:rPr lang="es-ES" sz="3200" b="1" dirty="0"/>
              <a:t>dianaelizabeth.cerda@docentecoahuila.gob.mx</a:t>
            </a:r>
          </a:p>
        </p:txBody>
      </p:sp>
    </p:spTree>
    <p:extLst>
      <p:ext uri="{BB962C8B-B14F-4D97-AF65-F5344CB8AC3E}">
        <p14:creationId xmlns:p14="http://schemas.microsoft.com/office/powerpoint/2010/main" val="321995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F9BF81EC-8611-E10B-819A-6F5B5FD8CC68}"/>
              </a:ext>
            </a:extLst>
          </p:cNvPr>
          <p:cNvSpPr txBox="1">
            <a:spLocks noGrp="1"/>
          </p:cNvSpPr>
          <p:nvPr>
            <p:ph type="title"/>
          </p:nvPr>
        </p:nvSpPr>
        <p:spPr>
          <a:xfrm>
            <a:off x="857250" y="92916"/>
            <a:ext cx="7429500" cy="1477961"/>
          </a:xfrm>
          <a:prstGeom prst="rect">
            <a:avLst/>
          </a:prstGeom>
        </p:spPr>
        <p:txBody>
          <a:bodyP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MX" sz="3200" b="1" dirty="0">
                <a:solidFill>
                  <a:schemeClr val="tx1">
                    <a:lumMod val="85000"/>
                    <a:lumOff val="15000"/>
                  </a:schemeClr>
                </a:solidFill>
                <a:latin typeface="+mn-lt"/>
              </a:rPr>
              <a:t>FECHA DE EVALUACION Y JORNADAS</a:t>
            </a:r>
          </a:p>
        </p:txBody>
      </p:sp>
      <p:graphicFrame>
        <p:nvGraphicFramePr>
          <p:cNvPr id="10" name="2 Tabla">
            <a:extLst>
              <a:ext uri="{FF2B5EF4-FFF2-40B4-BE49-F238E27FC236}">
                <a16:creationId xmlns:a16="http://schemas.microsoft.com/office/drawing/2014/main" id="{7C63E584-BA63-2C9F-2560-8190F6059F60}"/>
              </a:ext>
            </a:extLst>
          </p:cNvPr>
          <p:cNvGraphicFramePr>
            <a:graphicFrameLocks noGrp="1"/>
          </p:cNvGraphicFramePr>
          <p:nvPr>
            <p:extLst>
              <p:ext uri="{D42A27DB-BD31-4B8C-83A1-F6EECF244321}">
                <p14:modId xmlns:p14="http://schemas.microsoft.com/office/powerpoint/2010/main" val="3510212438"/>
              </p:ext>
            </p:extLst>
          </p:nvPr>
        </p:nvGraphicFramePr>
        <p:xfrm>
          <a:off x="857250" y="1330738"/>
          <a:ext cx="7575366" cy="2626789"/>
        </p:xfrm>
        <a:graphic>
          <a:graphicData uri="http://schemas.openxmlformats.org/drawingml/2006/table">
            <a:tbl>
              <a:tblPr firstRow="1" bandRow="1">
                <a:tableStyleId>{72833802-FEF1-4C79-8D5D-14CF1EAF98D9}</a:tableStyleId>
              </a:tblPr>
              <a:tblGrid>
                <a:gridCol w="2220140">
                  <a:extLst>
                    <a:ext uri="{9D8B030D-6E8A-4147-A177-3AD203B41FA5}">
                      <a16:colId xmlns:a16="http://schemas.microsoft.com/office/drawing/2014/main" val="20000"/>
                    </a:ext>
                  </a:extLst>
                </a:gridCol>
                <a:gridCol w="5355226">
                  <a:extLst>
                    <a:ext uri="{9D8B030D-6E8A-4147-A177-3AD203B41FA5}">
                      <a16:colId xmlns:a16="http://schemas.microsoft.com/office/drawing/2014/main" val="20001"/>
                    </a:ext>
                  </a:extLst>
                </a:gridCol>
              </a:tblGrid>
              <a:tr h="649927">
                <a:tc gridSpan="2">
                  <a:txBody>
                    <a:bodyPr/>
                    <a:lstStyle/>
                    <a:p>
                      <a:pPr algn="ctr"/>
                      <a:r>
                        <a:rPr lang="es-MX" sz="2400" b="1" dirty="0">
                          <a:solidFill>
                            <a:schemeClr val="tx1"/>
                          </a:solidFill>
                          <a:latin typeface="+mn-lt"/>
                        </a:rPr>
                        <a:t>EVALUACION</a:t>
                      </a:r>
                      <a:endParaRPr lang="es-MX" sz="240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pPr algn="ctr"/>
                      <a:r>
                        <a:rPr lang="es-MX" sz="2400" b="1" dirty="0">
                          <a:solidFill>
                            <a:schemeClr val="tx1">
                              <a:lumMod val="85000"/>
                              <a:lumOff val="15000"/>
                            </a:schemeClr>
                          </a:solidFill>
                          <a:latin typeface="+mn-lt"/>
                        </a:rPr>
                        <a:t>EVALUACION</a:t>
                      </a:r>
                      <a:endParaRPr lang="es-MX" sz="24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658954">
                <a:tc>
                  <a:txBody>
                    <a:bodyPr/>
                    <a:lstStyle/>
                    <a:p>
                      <a:pPr algn="ctr"/>
                      <a:r>
                        <a:rPr lang="es-MX" sz="2400" dirty="0"/>
                        <a:t>Unidad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algn="l" defTabSz="685783" rtl="0" eaLnBrk="1" latinLnBrk="0" hangingPunct="1"/>
                      <a:r>
                        <a:rPr lang="es-MX" sz="2400" kern="1200" dirty="0">
                          <a:solidFill>
                            <a:schemeClr val="tx1"/>
                          </a:solidFill>
                          <a:latin typeface="+mn-lt"/>
                          <a:ea typeface="+mn-ea"/>
                          <a:cs typeface="+mn-cs"/>
                        </a:rPr>
                        <a:t>11 al 15 octubre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1"/>
                  </a:ext>
                </a:extLst>
              </a:tr>
              <a:tr h="658954">
                <a:tc>
                  <a:txBody>
                    <a:bodyPr/>
                    <a:lstStyle/>
                    <a:p>
                      <a:pPr marL="0" algn="ctr" defTabSz="685783" rtl="0" eaLnBrk="1" latinLnBrk="0" hangingPunct="1"/>
                      <a:r>
                        <a:rPr lang="es-MX" sz="2400" kern="1200" dirty="0">
                          <a:solidFill>
                            <a:schemeClr val="tx1"/>
                          </a:solidFill>
                          <a:latin typeface="+mn-lt"/>
                          <a:ea typeface="+mn-ea"/>
                          <a:cs typeface="+mn-cs"/>
                        </a:rPr>
                        <a:t>Unidad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algn="l" defTabSz="685783" rtl="0" eaLnBrk="1" latinLnBrk="0" hangingPunct="1">
                        <a:lnSpc>
                          <a:spcPct val="107000"/>
                        </a:lnSpc>
                        <a:spcAft>
                          <a:spcPts val="800"/>
                        </a:spcAft>
                      </a:pPr>
                      <a:r>
                        <a:rPr lang="es-MX" sz="2400" kern="1200" dirty="0">
                          <a:solidFill>
                            <a:schemeClr val="tx1"/>
                          </a:solidFill>
                          <a:latin typeface="+mn-lt"/>
                          <a:ea typeface="+mn-ea"/>
                          <a:cs typeface="+mn-cs"/>
                        </a:rPr>
                        <a:t>22 al 26 noviembre</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2"/>
                  </a:ext>
                </a:extLst>
              </a:tr>
              <a:tr h="658954">
                <a:tc>
                  <a:txBody>
                    <a:bodyPr/>
                    <a:lstStyle/>
                    <a:p>
                      <a:pPr algn="ctr"/>
                      <a:r>
                        <a:rPr lang="es-MX" sz="2400" dirty="0"/>
                        <a:t>Unidad 3</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algn="l" defTabSz="685783" rtl="0" eaLnBrk="1" latinLnBrk="0" hangingPunct="1">
                        <a:lnSpc>
                          <a:spcPct val="107000"/>
                        </a:lnSpc>
                        <a:spcAft>
                          <a:spcPts val="800"/>
                        </a:spcAft>
                      </a:pPr>
                      <a:r>
                        <a:rPr lang="es-MX" sz="2400" kern="1200" dirty="0">
                          <a:solidFill>
                            <a:schemeClr val="tx1"/>
                          </a:solidFill>
                          <a:latin typeface="+mn-lt"/>
                          <a:ea typeface="+mn-ea"/>
                          <a:cs typeface="+mn-cs"/>
                        </a:rPr>
                        <a:t>17 al 21 enero</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997064415"/>
                  </a:ext>
                </a:extLst>
              </a:tr>
            </a:tbl>
          </a:graphicData>
        </a:graphic>
      </p:graphicFrame>
      <p:graphicFrame>
        <p:nvGraphicFramePr>
          <p:cNvPr id="12" name="2 Tabla">
            <a:extLst>
              <a:ext uri="{FF2B5EF4-FFF2-40B4-BE49-F238E27FC236}">
                <a16:creationId xmlns:a16="http://schemas.microsoft.com/office/drawing/2014/main" id="{D70EFBCB-4328-F66C-B910-3B436B94D9EC}"/>
              </a:ext>
            </a:extLst>
          </p:cNvPr>
          <p:cNvGraphicFramePr>
            <a:graphicFrameLocks noGrp="1"/>
          </p:cNvGraphicFramePr>
          <p:nvPr>
            <p:extLst>
              <p:ext uri="{D42A27DB-BD31-4B8C-83A1-F6EECF244321}">
                <p14:modId xmlns:p14="http://schemas.microsoft.com/office/powerpoint/2010/main" val="3121081644"/>
              </p:ext>
            </p:extLst>
          </p:nvPr>
        </p:nvGraphicFramePr>
        <p:xfrm>
          <a:off x="857250" y="4139252"/>
          <a:ext cx="7575366" cy="2295847"/>
        </p:xfrm>
        <a:graphic>
          <a:graphicData uri="http://schemas.openxmlformats.org/drawingml/2006/table">
            <a:tbl>
              <a:tblPr firstRow="1" bandRow="1">
                <a:tableStyleId>{72833802-FEF1-4C79-8D5D-14CF1EAF98D9}</a:tableStyleId>
              </a:tblPr>
              <a:tblGrid>
                <a:gridCol w="2220140">
                  <a:extLst>
                    <a:ext uri="{9D8B030D-6E8A-4147-A177-3AD203B41FA5}">
                      <a16:colId xmlns:a16="http://schemas.microsoft.com/office/drawing/2014/main" val="20000"/>
                    </a:ext>
                  </a:extLst>
                </a:gridCol>
                <a:gridCol w="5355226">
                  <a:extLst>
                    <a:ext uri="{9D8B030D-6E8A-4147-A177-3AD203B41FA5}">
                      <a16:colId xmlns:a16="http://schemas.microsoft.com/office/drawing/2014/main" val="20001"/>
                    </a:ext>
                  </a:extLst>
                </a:gridCol>
              </a:tblGrid>
              <a:tr h="649927">
                <a:tc gridSpan="2">
                  <a:txBody>
                    <a:bodyPr/>
                    <a:lstStyle/>
                    <a:p>
                      <a:pPr algn="ctr"/>
                      <a:r>
                        <a:rPr lang="es-MX" sz="2400" b="1" dirty="0">
                          <a:solidFill>
                            <a:schemeClr val="tx1"/>
                          </a:solidFill>
                          <a:latin typeface="+mn-lt"/>
                        </a:rPr>
                        <a:t>JORNADAS OBSERVACIÓN EN LOS JN </a:t>
                      </a:r>
                      <a:endParaRPr lang="es-MX" sz="240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pPr algn="ctr"/>
                      <a:endParaRPr lang="es-MX" sz="24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658954">
                <a:tc>
                  <a:txBody>
                    <a:bodyPr/>
                    <a:lstStyle/>
                    <a:p>
                      <a:r>
                        <a:rPr lang="es-MX" sz="2400"/>
                        <a:t>PRIMERA JORNADA</a:t>
                      </a:r>
                      <a:endParaRPr lang="es-MX" sz="24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algn="l" defTabSz="685783" rtl="0" eaLnBrk="1" latinLnBrk="0" hangingPunct="1"/>
                      <a:r>
                        <a:rPr lang="es-MX" sz="2400" kern="1200" dirty="0">
                          <a:solidFill>
                            <a:schemeClr val="tx1"/>
                          </a:solidFill>
                          <a:latin typeface="+mn-lt"/>
                          <a:ea typeface="+mn-ea"/>
                          <a:cs typeface="+mn-cs"/>
                        </a:rPr>
                        <a:t>9 al 12 octubre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1"/>
                  </a:ext>
                </a:extLst>
              </a:tr>
              <a:tr h="658954">
                <a:tc>
                  <a:txBody>
                    <a:bodyPr/>
                    <a:lstStyle/>
                    <a:p>
                      <a:r>
                        <a:rPr lang="es-MX" sz="2400" dirty="0"/>
                        <a:t>SEGUNDA JORNADA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algn="l" defTabSz="685783" rtl="0" eaLnBrk="1" latinLnBrk="0" hangingPunct="1">
                        <a:lnSpc>
                          <a:spcPct val="107000"/>
                        </a:lnSpc>
                        <a:spcAft>
                          <a:spcPts val="800"/>
                        </a:spcAft>
                      </a:pPr>
                      <a:r>
                        <a:rPr lang="es-MX" sz="2400" kern="1200" dirty="0">
                          <a:solidFill>
                            <a:schemeClr val="tx1"/>
                          </a:solidFill>
                          <a:latin typeface="+mn-lt"/>
                          <a:ea typeface="+mn-ea"/>
                          <a:cs typeface="+mn-cs"/>
                        </a:rPr>
                        <a:t>5 al 8 diciembre</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0925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890" y="94891"/>
            <a:ext cx="8954219" cy="883042"/>
          </a:xfrm>
        </p:spPr>
        <p:txBody>
          <a:bodyPr>
            <a:normAutofit/>
          </a:bodyPr>
          <a:lstStyle/>
          <a:p>
            <a:pPr algn="ctr"/>
            <a:r>
              <a:rPr lang="es-MX" sz="2700" dirty="0">
                <a:solidFill>
                  <a:schemeClr val="bg1">
                    <a:lumMod val="95000"/>
                    <a:lumOff val="5000"/>
                  </a:schemeClr>
                </a:solidFill>
              </a:rPr>
              <a:t>Criterios de Evaluación</a:t>
            </a:r>
          </a:p>
        </p:txBody>
      </p:sp>
      <p:pic>
        <p:nvPicPr>
          <p:cNvPr id="10" name="Imagen 9"/>
          <p:cNvPicPr/>
          <p:nvPr/>
        </p:nvPicPr>
        <p:blipFill rotWithShape="1">
          <a:blip r:embed="rId2" cstate="print">
            <a:extLst>
              <a:ext uri="{28A0092B-C50C-407E-A947-70E740481C1C}">
                <a14:useLocalDpi xmlns:a14="http://schemas.microsoft.com/office/drawing/2010/main" val="0"/>
              </a:ext>
            </a:extLst>
          </a:blip>
          <a:srcRect l="65639" t="87997" r="6058" b="3998"/>
          <a:stretch/>
        </p:blipFill>
        <p:spPr bwMode="auto">
          <a:xfrm>
            <a:off x="7591123" y="5397646"/>
            <a:ext cx="1359218" cy="364331"/>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827B3D3A-613A-F3FD-8B02-58DF2E298EEA}"/>
              </a:ext>
            </a:extLst>
          </p:cNvPr>
          <p:cNvPicPr>
            <a:picLocks noChangeAspect="1"/>
          </p:cNvPicPr>
          <p:nvPr/>
        </p:nvPicPr>
        <p:blipFill rotWithShape="1">
          <a:blip r:embed="rId3"/>
          <a:srcRect l="63689" t="36144" r="13319" b="25015"/>
          <a:stretch/>
        </p:blipFill>
        <p:spPr>
          <a:xfrm>
            <a:off x="729765" y="1096023"/>
            <a:ext cx="8014475" cy="4528400"/>
          </a:xfrm>
          <a:prstGeom prst="rect">
            <a:avLst/>
          </a:prstGeom>
        </p:spPr>
      </p:pic>
    </p:spTree>
    <p:extLst>
      <p:ext uri="{BB962C8B-B14F-4D97-AF65-F5344CB8AC3E}">
        <p14:creationId xmlns:p14="http://schemas.microsoft.com/office/powerpoint/2010/main" val="242578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6F2B214-BC67-8DAF-3A72-932867536723}"/>
              </a:ext>
            </a:extLst>
          </p:cNvPr>
          <p:cNvSpPr txBox="1"/>
          <p:nvPr/>
        </p:nvSpPr>
        <p:spPr>
          <a:xfrm>
            <a:off x="523768" y="450440"/>
            <a:ext cx="8273876" cy="6372770"/>
          </a:xfrm>
          <a:prstGeom prst="rect">
            <a:avLst/>
          </a:prstGeom>
          <a:noFill/>
        </p:spPr>
        <p:txBody>
          <a:bodyPr wrap="square">
            <a:spAutoFit/>
          </a:bodyPr>
          <a:lstStyle/>
          <a:p>
            <a:pPr algn="ctr">
              <a:lnSpc>
                <a:spcPct val="107000"/>
              </a:lnSpc>
              <a:spcAft>
                <a:spcPts val="800"/>
              </a:spcAft>
            </a:pPr>
            <a:r>
              <a:rPr lang="es-MX" sz="2200" b="1" dirty="0">
                <a:effectLst/>
                <a:latin typeface="Calibri" panose="020F0502020204030204" pitchFamily="34" charset="0"/>
                <a:ea typeface="Calibri" panose="020F0502020204030204" pitchFamily="34" charset="0"/>
                <a:cs typeface="Times New Roman" panose="02020603050405020304" pitchFamily="18" charset="0"/>
              </a:rPr>
              <a:t>ACUERDOS DE EVALUACIÓN</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228600" algn="l"/>
              </a:tabLst>
            </a:pPr>
            <a:r>
              <a:rPr lang="es-MX" sz="2000" dirty="0">
                <a:effectLst/>
                <a:latin typeface="Calibri" panose="020F0502020204030204" pitchFamily="34" charset="0"/>
                <a:ea typeface="Calibri" panose="020F0502020204030204" pitchFamily="34" charset="0"/>
                <a:cs typeface="Times New Roman" panose="02020603050405020304" pitchFamily="18" charset="0"/>
              </a:rPr>
              <a:t>Tener una actitud positiva y de disposición, evitando palabras altisonantes, así como cuidar el lenguaje corporal.</a:t>
            </a:r>
          </a:p>
          <a:p>
            <a:pPr marL="342900" lvl="0" indent="-342900" algn="just">
              <a:lnSpc>
                <a:spcPct val="107000"/>
              </a:lnSpc>
              <a:spcAft>
                <a:spcPts val="800"/>
              </a:spcAft>
              <a:buFont typeface="Arial" panose="020B0604020202020204" pitchFamily="34" charset="0"/>
              <a:buChar char="•"/>
              <a:tabLst>
                <a:tab pos="228600" algn="l"/>
              </a:tabLst>
            </a:pPr>
            <a:r>
              <a:rPr lang="es-MX" sz="2000" dirty="0">
                <a:effectLst/>
                <a:latin typeface="Calibri" panose="020F0502020204030204" pitchFamily="34" charset="0"/>
                <a:ea typeface="Calibri" panose="020F0502020204030204" pitchFamily="34" charset="0"/>
                <a:cs typeface="Times New Roman" panose="02020603050405020304" pitchFamily="18" charset="0"/>
              </a:rPr>
              <a:t>Entregar materiales y/o trabajos en tiempo y forma (no se realizarán concesiones para volver a abrir la plataforma).</a:t>
            </a:r>
          </a:p>
          <a:p>
            <a:pPr marL="342900" lvl="0" indent="-342900" algn="just">
              <a:lnSpc>
                <a:spcPct val="107000"/>
              </a:lnSpc>
              <a:spcAft>
                <a:spcPts val="800"/>
              </a:spcAft>
              <a:buFont typeface="Arial" panose="020B0604020202020204" pitchFamily="34" charset="0"/>
              <a:buChar char="•"/>
              <a:tabLst>
                <a:tab pos="228600" algn="l"/>
              </a:tabLst>
            </a:pPr>
            <a:r>
              <a:rPr lang="es-MX" sz="2000" dirty="0">
                <a:effectLst/>
                <a:latin typeface="Calibri" panose="020F0502020204030204" pitchFamily="34" charset="0"/>
                <a:ea typeface="Calibri" panose="020F0502020204030204" pitchFamily="34" charset="0"/>
                <a:cs typeface="Times New Roman" panose="02020603050405020304" pitchFamily="18" charset="0"/>
              </a:rPr>
              <a:t>Traer completas las herramientas de trabajo en cada una de las sesiones (cuaderno y/o carpeta, memoria o trabajos en la nube)</a:t>
            </a:r>
          </a:p>
          <a:p>
            <a:pPr marL="342900" lvl="0" indent="-342900" algn="just">
              <a:lnSpc>
                <a:spcPct val="107000"/>
              </a:lnSpc>
              <a:spcAft>
                <a:spcPts val="800"/>
              </a:spcAft>
              <a:buFont typeface="Arial" panose="020B0604020202020204" pitchFamily="34" charset="0"/>
              <a:buChar char="•"/>
              <a:tabLst>
                <a:tab pos="228600" algn="l"/>
              </a:tabLst>
            </a:pPr>
            <a:r>
              <a:rPr lang="es-MX" sz="2000" dirty="0">
                <a:effectLst/>
                <a:latin typeface="Calibri" panose="020F0502020204030204" pitchFamily="34" charset="0"/>
                <a:ea typeface="Calibri" panose="020F0502020204030204" pitchFamily="34" charset="0"/>
                <a:cs typeface="Times New Roman" panose="02020603050405020304" pitchFamily="18" charset="0"/>
              </a:rPr>
              <a:t>No consumir alimentos durante la sesión. Sólo fuera del salón de clases.</a:t>
            </a:r>
          </a:p>
          <a:p>
            <a:pPr marL="342900" lvl="0" indent="-342900" algn="just">
              <a:lnSpc>
                <a:spcPct val="107000"/>
              </a:lnSpc>
              <a:spcAft>
                <a:spcPts val="800"/>
              </a:spcAft>
              <a:buFont typeface="Arial" panose="020B0604020202020204" pitchFamily="34" charset="0"/>
              <a:buChar char="•"/>
              <a:tabLst>
                <a:tab pos="228600" algn="l"/>
              </a:tabLst>
            </a:pPr>
            <a:r>
              <a:rPr lang="es-MX" sz="2000" dirty="0">
                <a:effectLst/>
                <a:latin typeface="Calibri" panose="020F0502020204030204" pitchFamily="34" charset="0"/>
                <a:ea typeface="Calibri" panose="020F0502020204030204" pitchFamily="34" charset="0"/>
                <a:cs typeface="Times New Roman" panose="02020603050405020304" pitchFamily="18" charset="0"/>
              </a:rPr>
              <a:t>Mantener en todo momento el respeto hacia docentes y compañeras.</a:t>
            </a:r>
          </a:p>
          <a:p>
            <a:pPr marL="342900" lvl="0" indent="-342900" algn="just">
              <a:lnSpc>
                <a:spcPct val="107000"/>
              </a:lnSpc>
              <a:spcAft>
                <a:spcPts val="800"/>
              </a:spcAft>
              <a:buFont typeface="Arial" panose="020B0604020202020204" pitchFamily="34" charset="0"/>
              <a:buChar char="•"/>
              <a:tabLst>
                <a:tab pos="228600" algn="l"/>
              </a:tabLst>
            </a:pPr>
            <a:r>
              <a:rPr lang="es-MX" sz="2000" dirty="0">
                <a:effectLst/>
                <a:latin typeface="Calibri" panose="020F0502020204030204" pitchFamily="34" charset="0"/>
                <a:ea typeface="Calibri" panose="020F0502020204030204" pitchFamily="34" charset="0"/>
                <a:cs typeface="Times New Roman" panose="02020603050405020304" pitchFamily="18" charset="0"/>
              </a:rPr>
              <a:t>Atender el curso con la importancia debida que eso implica.</a:t>
            </a:r>
          </a:p>
          <a:p>
            <a:pPr marL="342900" lvl="0" indent="-342900" algn="just">
              <a:lnSpc>
                <a:spcPct val="107000"/>
              </a:lnSpc>
              <a:spcAft>
                <a:spcPts val="800"/>
              </a:spcAft>
              <a:buFont typeface="Arial" panose="020B0604020202020204" pitchFamily="34" charset="0"/>
              <a:buChar char="•"/>
              <a:tabLst>
                <a:tab pos="228600" algn="l"/>
              </a:tabLst>
            </a:pPr>
            <a:r>
              <a:rPr lang="es-MX" sz="2000" dirty="0">
                <a:effectLst/>
                <a:latin typeface="Calibri" panose="020F0502020204030204" pitchFamily="34" charset="0"/>
                <a:ea typeface="Calibri" panose="020F0502020204030204" pitchFamily="34" charset="0"/>
                <a:cs typeface="Times New Roman" panose="02020603050405020304" pitchFamily="18" charset="0"/>
              </a:rPr>
              <a:t>Cumplir con las actividades en tiempo y forma según los contenidos del curso.</a:t>
            </a:r>
          </a:p>
          <a:p>
            <a:pPr marL="342900" lvl="0" indent="-342900" algn="just">
              <a:lnSpc>
                <a:spcPct val="107000"/>
              </a:lnSpc>
              <a:spcAft>
                <a:spcPts val="800"/>
              </a:spcAft>
              <a:buFont typeface="Arial" panose="020B0604020202020204" pitchFamily="34" charset="0"/>
              <a:buChar char="•"/>
              <a:tabLst>
                <a:tab pos="228600" algn="l"/>
              </a:tabLst>
            </a:pPr>
            <a:r>
              <a:rPr lang="es-MX" sz="2000" dirty="0">
                <a:effectLst/>
                <a:latin typeface="Calibri" panose="020F0502020204030204" pitchFamily="34" charset="0"/>
                <a:ea typeface="Calibri" panose="020F0502020204030204" pitchFamily="34" charset="0"/>
                <a:cs typeface="Times New Roman" panose="02020603050405020304" pitchFamily="18" charset="0"/>
              </a:rPr>
              <a:t>El teléfono celular será de uso moderado y limitado en las clases.</a:t>
            </a:r>
          </a:p>
          <a:p>
            <a:pPr marL="342900" lvl="0" indent="-342900" algn="just">
              <a:lnSpc>
                <a:spcPct val="107000"/>
              </a:lnSpc>
              <a:spcAft>
                <a:spcPts val="800"/>
              </a:spcAft>
              <a:buFont typeface="Arial" panose="020B0604020202020204" pitchFamily="34" charset="0"/>
              <a:buChar char="•"/>
              <a:tabLst>
                <a:tab pos="228600" algn="l"/>
              </a:tabLst>
            </a:pPr>
            <a:r>
              <a:rPr lang="es-MX" sz="2000" b="1" dirty="0">
                <a:latin typeface="Calibri" panose="020F0502020204030204" pitchFamily="34" charset="0"/>
                <a:ea typeface="Calibri" panose="020F0502020204030204" pitchFamily="34" charset="0"/>
                <a:cs typeface="Times New Roman" panose="02020603050405020304" pitchFamily="18" charset="0"/>
              </a:rPr>
              <a:t>No copiar ni hacer plagio de trabajos, si se encuentran trabajos copiados no se tomarán en cuenta para calificar y será cero.</a:t>
            </a:r>
            <a:endParaRPr lang="es-MX" sz="2000" b="1"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tabLst>
                <a:tab pos="228600" algn="l"/>
              </a:tabLst>
            </a:pPr>
            <a:r>
              <a:rPr lang="es-MX"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9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4020DC4E-8BBA-DDED-D2D9-203A6325B055}"/>
              </a:ext>
            </a:extLst>
          </p:cNvPr>
          <p:cNvSpPr txBox="1"/>
          <p:nvPr/>
        </p:nvSpPr>
        <p:spPr>
          <a:xfrm>
            <a:off x="661342" y="1593946"/>
            <a:ext cx="7900767" cy="4616648"/>
          </a:xfrm>
          <a:prstGeom prst="rect">
            <a:avLst/>
          </a:prstGeom>
          <a:noFill/>
        </p:spPr>
        <p:txBody>
          <a:bodyPr wrap="square">
            <a:spAutoFit/>
          </a:bodyPr>
          <a:lstStyle/>
          <a:p>
            <a:pPr algn="just"/>
            <a:r>
              <a:rPr lang="es-ES" sz="2100" dirty="0"/>
              <a:t>Los usuarios dentro del laboratorio de cómputo deberán observar las siguientes reglas:  </a:t>
            </a:r>
          </a:p>
          <a:p>
            <a:pPr algn="just"/>
            <a:endParaRPr lang="es-ES" sz="2100" dirty="0"/>
          </a:p>
          <a:p>
            <a:pPr algn="just"/>
            <a:r>
              <a:rPr lang="es-ES" sz="2100" dirty="0"/>
              <a:t>• No introducir ninguna clase de alimentos o bebidas. </a:t>
            </a:r>
          </a:p>
          <a:p>
            <a:pPr algn="just"/>
            <a:endParaRPr lang="es-ES" sz="2100" dirty="0"/>
          </a:p>
          <a:p>
            <a:pPr algn="just"/>
            <a:r>
              <a:rPr lang="es-ES" sz="2100" dirty="0"/>
              <a:t>• No ingresar mochilas a las salas del laboratorio de cómputo, éstas se deberán entregar a la sección de vigilancia para su resguardo. Se recomienda no dejar objetos de valor (celulares, calculadoras, carteras, monederos, Laptops, etc.) en su mochila, el laboratorio no se hace responsable por la pérdida de los mismos.</a:t>
            </a:r>
          </a:p>
          <a:p>
            <a:pPr algn="just"/>
            <a:endParaRPr lang="es-ES" sz="2100" dirty="0"/>
          </a:p>
          <a:p>
            <a:pPr algn="just"/>
            <a:r>
              <a:rPr lang="es-ES" sz="2100" dirty="0"/>
              <a:t>• En las diferentes salas solo se permite un usuario por equipo, excepto a petición del docente. </a:t>
            </a:r>
          </a:p>
          <a:p>
            <a:pPr algn="just"/>
            <a:endParaRPr lang="es-ES" sz="2100" dirty="0"/>
          </a:p>
        </p:txBody>
      </p:sp>
      <p:sp>
        <p:nvSpPr>
          <p:cNvPr id="10" name="Título 1">
            <a:extLst>
              <a:ext uri="{FF2B5EF4-FFF2-40B4-BE49-F238E27FC236}">
                <a16:creationId xmlns:a16="http://schemas.microsoft.com/office/drawing/2014/main" id="{A106CCDF-AC0D-9CFD-34D3-B68A476A72E9}"/>
              </a:ext>
            </a:extLst>
          </p:cNvPr>
          <p:cNvSpPr txBox="1">
            <a:spLocks/>
          </p:cNvSpPr>
          <p:nvPr/>
        </p:nvSpPr>
        <p:spPr>
          <a:xfrm>
            <a:off x="-286138" y="268383"/>
            <a:ext cx="9088016"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3200" b="1" dirty="0">
                <a:solidFill>
                  <a:schemeClr val="tx1">
                    <a:lumMod val="85000"/>
                    <a:lumOff val="15000"/>
                  </a:schemeClr>
                </a:solidFill>
                <a:latin typeface="Arial Black" panose="020B0A04020102020204" pitchFamily="34" charset="0"/>
              </a:rPr>
              <a:t>REGLAMENTO DE USO DEL LABORATORIO DE CÓMPUTO</a:t>
            </a:r>
            <a:endParaRPr lang="es-MX" sz="7200" b="1" dirty="0">
              <a:solidFill>
                <a:schemeClr val="tx1">
                  <a:lumMod val="85000"/>
                  <a:lumOff val="15000"/>
                </a:schemeClr>
              </a:solidFill>
              <a:latin typeface="Arial Black" panose="020B0A04020102020204" pitchFamily="34" charset="0"/>
            </a:endParaRPr>
          </a:p>
        </p:txBody>
      </p:sp>
    </p:spTree>
    <p:extLst>
      <p:ext uri="{BB962C8B-B14F-4D97-AF65-F5344CB8AC3E}">
        <p14:creationId xmlns:p14="http://schemas.microsoft.com/office/powerpoint/2010/main" val="166802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8B10D1-FDF9-B24F-CB61-1C8CF6BD0172}"/>
              </a:ext>
            </a:extLst>
          </p:cNvPr>
          <p:cNvSpPr txBox="1"/>
          <p:nvPr/>
        </p:nvSpPr>
        <p:spPr>
          <a:xfrm>
            <a:off x="539309" y="1207996"/>
            <a:ext cx="8036655" cy="6555641"/>
          </a:xfrm>
          <a:prstGeom prst="rect">
            <a:avLst/>
          </a:prstGeom>
          <a:noFill/>
        </p:spPr>
        <p:txBody>
          <a:bodyPr wrap="square">
            <a:spAutoFit/>
          </a:bodyPr>
          <a:lstStyle/>
          <a:p>
            <a:pPr algn="just"/>
            <a:r>
              <a:rPr lang="es-ES" sz="2200" dirty="0"/>
              <a:t>• No está permitido cambiar la ubicación del equipo o alguno de sus componentes, ni realizar cualquier tipo de modificación al hardware ni software instalado en los equipos.</a:t>
            </a:r>
          </a:p>
          <a:p>
            <a:pPr algn="just"/>
            <a:endParaRPr lang="es-ES" sz="2200" dirty="0"/>
          </a:p>
          <a:p>
            <a:pPr algn="just"/>
            <a:r>
              <a:rPr lang="es-ES" sz="2200" dirty="0"/>
              <a:t>• No está permitido utilizar el equipo con vídeo juegos. </a:t>
            </a:r>
          </a:p>
          <a:p>
            <a:pPr algn="just"/>
            <a:endParaRPr lang="es-ES" sz="2200" dirty="0"/>
          </a:p>
          <a:p>
            <a:pPr algn="just"/>
            <a:r>
              <a:rPr lang="es-ES" sz="2200" dirty="0"/>
              <a:t>• No está permitido chatear, ver pornografía, enviar mensajes obscenos, así como enviar spam en la red en las salas del laboratorio, ya que el empleo del uso de Internet es exclusivamente para uso académico (consultas e investigación).</a:t>
            </a:r>
          </a:p>
          <a:p>
            <a:pPr algn="just"/>
            <a:endParaRPr lang="es-ES" sz="2200" dirty="0"/>
          </a:p>
          <a:p>
            <a:pPr algn="just"/>
            <a:r>
              <a:rPr lang="es-ES" sz="2400" dirty="0"/>
              <a:t>• </a:t>
            </a:r>
            <a:r>
              <a:rPr lang="es-ES" sz="2200" dirty="0"/>
              <a:t>Cualquier usuario que no acate las disposiciones establecidas en este reglamento y/o que sea sorprendido haciendo uso incorrecto del equipo asignado, será amonestado verbalmente y si reincide se le podrá cancelar temporal o permanentemente el servicio.</a:t>
            </a:r>
          </a:p>
          <a:p>
            <a:pPr algn="just"/>
            <a:endParaRPr lang="es-ES" sz="2200" dirty="0"/>
          </a:p>
          <a:p>
            <a:pPr algn="just"/>
            <a:r>
              <a:rPr lang="es-ES" sz="2200" dirty="0"/>
              <a:t> </a:t>
            </a:r>
          </a:p>
          <a:p>
            <a:pPr algn="just"/>
            <a:endParaRPr lang="es-ES" sz="2200" dirty="0"/>
          </a:p>
          <a:p>
            <a:pPr algn="just"/>
            <a:endParaRPr lang="es-ES" sz="2200" dirty="0"/>
          </a:p>
        </p:txBody>
      </p:sp>
      <p:sp>
        <p:nvSpPr>
          <p:cNvPr id="8" name="Título 1">
            <a:extLst>
              <a:ext uri="{FF2B5EF4-FFF2-40B4-BE49-F238E27FC236}">
                <a16:creationId xmlns:a16="http://schemas.microsoft.com/office/drawing/2014/main" id="{CB1C9287-BB96-AE41-23A8-6FBF0AE8F30E}"/>
              </a:ext>
            </a:extLst>
          </p:cNvPr>
          <p:cNvSpPr txBox="1">
            <a:spLocks/>
          </p:cNvSpPr>
          <p:nvPr/>
        </p:nvSpPr>
        <p:spPr>
          <a:xfrm>
            <a:off x="0" y="0"/>
            <a:ext cx="9088016"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2800" b="1" dirty="0">
                <a:solidFill>
                  <a:schemeClr val="tx1">
                    <a:lumMod val="85000"/>
                    <a:lumOff val="15000"/>
                  </a:schemeClr>
                </a:solidFill>
                <a:latin typeface="Arial Black" panose="020B0A04020102020204" pitchFamily="34" charset="0"/>
              </a:rPr>
              <a:t>REGLAMENTO DE USO DEL LABORATORIO DE CÓMPUTO</a:t>
            </a:r>
            <a:endParaRPr lang="es-MX" sz="2800" b="1" dirty="0">
              <a:solidFill>
                <a:schemeClr val="tx1">
                  <a:lumMod val="85000"/>
                  <a:lumOff val="15000"/>
                </a:schemeClr>
              </a:solidFill>
              <a:latin typeface="Arial Black" panose="020B0A04020102020204" pitchFamily="34" charset="0"/>
            </a:endParaRPr>
          </a:p>
        </p:txBody>
      </p:sp>
    </p:spTree>
    <p:extLst>
      <p:ext uri="{BB962C8B-B14F-4D97-AF65-F5344CB8AC3E}">
        <p14:creationId xmlns:p14="http://schemas.microsoft.com/office/powerpoint/2010/main" val="309772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2D1C165-39A1-4EA2-3350-BBDADCE80B8C}"/>
              </a:ext>
            </a:extLst>
          </p:cNvPr>
          <p:cNvSpPr txBox="1"/>
          <p:nvPr/>
        </p:nvSpPr>
        <p:spPr>
          <a:xfrm>
            <a:off x="604453" y="941856"/>
            <a:ext cx="7935093" cy="6063198"/>
          </a:xfrm>
          <a:prstGeom prst="rect">
            <a:avLst/>
          </a:prstGeom>
          <a:noFill/>
        </p:spPr>
        <p:txBody>
          <a:bodyPr wrap="square">
            <a:spAutoFit/>
          </a:bodyPr>
          <a:lstStyle/>
          <a:p>
            <a:pPr algn="just"/>
            <a:endParaRPr lang="es-ES" sz="2200" dirty="0"/>
          </a:p>
          <a:p>
            <a:pPr algn="just"/>
            <a:r>
              <a:rPr lang="es-ES" sz="2200" dirty="0"/>
              <a:t>• Cualquier usuario que sea sorprendido sustrayendo material y/o equipo del laboratorio, será turnado a las autoridades de la ENEP, quedando a consideración del comité de ética las acciones y sanción correspondientes, mientras tanto quedan suspendidos sus derechos como usuario del Laboratorio de Cómputo.</a:t>
            </a:r>
          </a:p>
          <a:p>
            <a:pPr algn="just"/>
            <a:endParaRPr lang="es-ES" sz="2200" dirty="0"/>
          </a:p>
          <a:p>
            <a:pPr algn="just"/>
            <a:r>
              <a:rPr lang="es-ES" sz="2200" dirty="0"/>
              <a:t>• El usuario es responsable del equipo que se le haya asignado, por lo que se recomienda verificar las condiciones en que lo recibe y reportar a los auxiliares de laboratorio cualquier anomalía que detecte. </a:t>
            </a:r>
          </a:p>
          <a:p>
            <a:pPr algn="just"/>
            <a:endParaRPr lang="es-ES" sz="2200" dirty="0"/>
          </a:p>
          <a:p>
            <a:pPr algn="just"/>
            <a:r>
              <a:rPr lang="es-ES" sz="2200" dirty="0"/>
              <a:t>• El empleo de dispositivos masivos de almacenamiento es de la exclusiva responsabilidad de los usuarios, el laboratorio no se hace responsable por los daños fortuitos que ocurrieran a dichos dispositivos.</a:t>
            </a:r>
          </a:p>
          <a:p>
            <a:pPr marL="342900" indent="-342900" algn="just">
              <a:buFont typeface="Arial" panose="020B0604020202020204" pitchFamily="34" charset="0"/>
              <a:buChar char="•"/>
            </a:pPr>
            <a:r>
              <a:rPr lang="es-ES" sz="2200" b="1" dirty="0"/>
              <a:t>No introducir alimentos, el agua ponerla en el suelo  </a:t>
            </a:r>
          </a:p>
          <a:p>
            <a:pPr algn="just"/>
            <a:endParaRPr lang="es-MX" sz="1800" dirty="0"/>
          </a:p>
          <a:p>
            <a:pPr algn="just"/>
            <a:endParaRPr lang="es-MX" dirty="0"/>
          </a:p>
        </p:txBody>
      </p:sp>
      <p:sp>
        <p:nvSpPr>
          <p:cNvPr id="7" name="Título 1">
            <a:extLst>
              <a:ext uri="{FF2B5EF4-FFF2-40B4-BE49-F238E27FC236}">
                <a16:creationId xmlns:a16="http://schemas.microsoft.com/office/drawing/2014/main" id="{3A5ED22B-9FF6-EB72-F709-14696981D7BB}"/>
              </a:ext>
            </a:extLst>
          </p:cNvPr>
          <p:cNvSpPr txBox="1">
            <a:spLocks/>
          </p:cNvSpPr>
          <p:nvPr/>
        </p:nvSpPr>
        <p:spPr>
          <a:xfrm>
            <a:off x="55984" y="237510"/>
            <a:ext cx="9088016"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2800" b="1" dirty="0">
                <a:solidFill>
                  <a:schemeClr val="tx1">
                    <a:lumMod val="85000"/>
                    <a:lumOff val="15000"/>
                  </a:schemeClr>
                </a:solidFill>
                <a:latin typeface="Arial Black" panose="020B0A04020102020204" pitchFamily="34" charset="0"/>
              </a:rPr>
              <a:t>REGLAMENTO DE USO DEL LABORATORIO DE CÓMPUTO</a:t>
            </a:r>
            <a:endParaRPr lang="es-MX" sz="2800" b="1" dirty="0">
              <a:solidFill>
                <a:schemeClr val="tx1">
                  <a:lumMod val="85000"/>
                  <a:lumOff val="15000"/>
                </a:schemeClr>
              </a:solidFill>
              <a:latin typeface="Arial Black" panose="020B0A04020102020204" pitchFamily="34" charset="0"/>
            </a:endParaRPr>
          </a:p>
        </p:txBody>
      </p:sp>
    </p:spTree>
    <p:extLst>
      <p:ext uri="{BB962C8B-B14F-4D97-AF65-F5344CB8AC3E}">
        <p14:creationId xmlns:p14="http://schemas.microsoft.com/office/powerpoint/2010/main" val="334877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50 Frases sobre la TECNOLOGÍA - ¡Inspiradoras y positivas!">
            <a:extLst>
              <a:ext uri="{FF2B5EF4-FFF2-40B4-BE49-F238E27FC236}">
                <a16:creationId xmlns:a16="http://schemas.microsoft.com/office/drawing/2014/main" id="{BBFE9CE7-F46F-62BB-2E50-CCA5CE43810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Imagen 3">
            <a:extLst>
              <a:ext uri="{FF2B5EF4-FFF2-40B4-BE49-F238E27FC236}">
                <a16:creationId xmlns:a16="http://schemas.microsoft.com/office/drawing/2014/main" id="{AA2805A0-0F8E-74BC-A75B-A403CB96A32B}"/>
              </a:ext>
            </a:extLst>
          </p:cNvPr>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89544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DEEE381-26E0-C9FB-6BF0-47F21D562E67}"/>
              </a:ext>
            </a:extLst>
          </p:cNvPr>
          <p:cNvSpPr/>
          <p:nvPr/>
        </p:nvSpPr>
        <p:spPr>
          <a:xfrm>
            <a:off x="463003" y="1375567"/>
            <a:ext cx="8186060" cy="13226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i="1" dirty="0">
                <a:solidFill>
                  <a:schemeClr val="tx1"/>
                </a:solidFill>
                <a:latin typeface="+mn-lt"/>
              </a:rPr>
              <a:t>Lenguas, lenguajes y tecnologías digitales</a:t>
            </a:r>
            <a:endParaRPr lang="es-MX" sz="4000" dirty="0">
              <a:solidFill>
                <a:schemeClr val="tx1"/>
              </a:solidFill>
              <a:latin typeface="+mn-lt"/>
            </a:endParaRPr>
          </a:p>
        </p:txBody>
      </p:sp>
      <p:sp>
        <p:nvSpPr>
          <p:cNvPr id="5" name="1 Título">
            <a:extLst>
              <a:ext uri="{FF2B5EF4-FFF2-40B4-BE49-F238E27FC236}">
                <a16:creationId xmlns:a16="http://schemas.microsoft.com/office/drawing/2014/main" id="{A0D39244-F4D7-F04F-DF8F-56EEEDE3AB73}"/>
              </a:ext>
            </a:extLst>
          </p:cNvPr>
          <p:cNvSpPr txBox="1">
            <a:spLocks/>
          </p:cNvSpPr>
          <p:nvPr/>
        </p:nvSpPr>
        <p:spPr>
          <a:xfrm>
            <a:off x="784133" y="660737"/>
            <a:ext cx="7543800" cy="615063"/>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es-MX" sz="3200" b="1" dirty="0">
                <a:latin typeface="Arial Black" panose="020B0A04020102020204" pitchFamily="34" charset="0"/>
              </a:rPr>
              <a:t>Trayecto Formativo</a:t>
            </a:r>
          </a:p>
        </p:txBody>
      </p:sp>
      <p:sp>
        <p:nvSpPr>
          <p:cNvPr id="9" name="Rectángulo redondeado 2">
            <a:extLst>
              <a:ext uri="{FF2B5EF4-FFF2-40B4-BE49-F238E27FC236}">
                <a16:creationId xmlns:a16="http://schemas.microsoft.com/office/drawing/2014/main" id="{188478EB-2C7A-127D-4115-7D65E26D828B}"/>
              </a:ext>
            </a:extLst>
          </p:cNvPr>
          <p:cNvSpPr/>
          <p:nvPr/>
        </p:nvSpPr>
        <p:spPr>
          <a:xfrm>
            <a:off x="463003" y="3995395"/>
            <a:ext cx="8186060" cy="6150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i="1" dirty="0">
                <a:solidFill>
                  <a:schemeClr val="tx1"/>
                </a:solidFill>
                <a:latin typeface="+mn-lt"/>
              </a:rPr>
              <a:t>Marco curricular común</a:t>
            </a:r>
          </a:p>
        </p:txBody>
      </p:sp>
      <p:sp>
        <p:nvSpPr>
          <p:cNvPr id="11" name="1 Título">
            <a:extLst>
              <a:ext uri="{FF2B5EF4-FFF2-40B4-BE49-F238E27FC236}">
                <a16:creationId xmlns:a16="http://schemas.microsoft.com/office/drawing/2014/main" id="{35517DF6-D71E-2033-D622-23AA9F8D4797}"/>
              </a:ext>
            </a:extLst>
          </p:cNvPr>
          <p:cNvSpPr txBox="1">
            <a:spLocks/>
          </p:cNvSpPr>
          <p:nvPr/>
        </p:nvSpPr>
        <p:spPr>
          <a:xfrm>
            <a:off x="784133" y="3280565"/>
            <a:ext cx="7543800" cy="615063"/>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es-MX" sz="3200" b="1" dirty="0">
                <a:solidFill>
                  <a:schemeClr val="tx1">
                    <a:lumMod val="85000"/>
                    <a:lumOff val="15000"/>
                  </a:schemeClr>
                </a:solidFill>
                <a:latin typeface="Arial Black" panose="020B0A04020102020204" pitchFamily="34" charset="0"/>
              </a:rPr>
              <a:t>Carácter del curso</a:t>
            </a:r>
          </a:p>
        </p:txBody>
      </p:sp>
      <p:sp>
        <p:nvSpPr>
          <p:cNvPr id="13" name="Rectángulo redondeado 2">
            <a:extLst>
              <a:ext uri="{FF2B5EF4-FFF2-40B4-BE49-F238E27FC236}">
                <a16:creationId xmlns:a16="http://schemas.microsoft.com/office/drawing/2014/main" id="{8E72F76E-22C3-D715-7852-EB5594A1F07E}"/>
              </a:ext>
            </a:extLst>
          </p:cNvPr>
          <p:cNvSpPr/>
          <p:nvPr/>
        </p:nvSpPr>
        <p:spPr>
          <a:xfrm>
            <a:off x="463003" y="5436856"/>
            <a:ext cx="8186060" cy="6150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i="1" dirty="0">
                <a:solidFill>
                  <a:schemeClr val="tx1"/>
                </a:solidFill>
                <a:latin typeface="+mn-lt"/>
              </a:rPr>
              <a:t>Horas: 4                    Créditos: 4.5</a:t>
            </a:r>
          </a:p>
        </p:txBody>
      </p:sp>
    </p:spTree>
    <p:extLst>
      <p:ext uri="{BB962C8B-B14F-4D97-AF65-F5344CB8AC3E}">
        <p14:creationId xmlns:p14="http://schemas.microsoft.com/office/powerpoint/2010/main" val="305429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AFB4B-E938-B180-812E-DEA5B1A96565}"/>
              </a:ext>
            </a:extLst>
          </p:cNvPr>
          <p:cNvSpPr>
            <a:spLocks noGrp="1"/>
          </p:cNvSpPr>
          <p:nvPr>
            <p:ph type="title"/>
          </p:nvPr>
        </p:nvSpPr>
        <p:spPr>
          <a:xfrm>
            <a:off x="1059300" y="536515"/>
            <a:ext cx="6798734" cy="1303867"/>
          </a:xfrm>
        </p:spPr>
        <p:txBody>
          <a:bodyPr/>
          <a:lstStyle/>
          <a:p>
            <a:pPr algn="ctr"/>
            <a:r>
              <a:rPr lang="es-MX" b="1" dirty="0"/>
              <a:t>Propósito del curso</a:t>
            </a:r>
          </a:p>
        </p:txBody>
      </p:sp>
      <p:sp>
        <p:nvSpPr>
          <p:cNvPr id="3" name="Marcador de contenido 2">
            <a:extLst>
              <a:ext uri="{FF2B5EF4-FFF2-40B4-BE49-F238E27FC236}">
                <a16:creationId xmlns:a16="http://schemas.microsoft.com/office/drawing/2014/main" id="{8459C650-EB95-E0F1-A741-5F6454992FFD}"/>
              </a:ext>
            </a:extLst>
          </p:cNvPr>
          <p:cNvSpPr>
            <a:spLocks noGrp="1"/>
          </p:cNvSpPr>
          <p:nvPr>
            <p:ph idx="1"/>
          </p:nvPr>
        </p:nvSpPr>
        <p:spPr>
          <a:xfrm>
            <a:off x="928066" y="1957949"/>
            <a:ext cx="7061201" cy="4094750"/>
          </a:xfrm>
        </p:spPr>
        <p:txBody>
          <a:bodyPr>
            <a:noAutofit/>
          </a:bodyPr>
          <a:lstStyle/>
          <a:p>
            <a:pPr marL="0" indent="0" algn="just">
              <a:buNone/>
            </a:pPr>
            <a:r>
              <a:rPr lang="es-MX" sz="2800" dirty="0"/>
              <a:t>Identifique herramientas digitales globales que coadyuven al proceso de digitalizar las sesiones de aprendizaje, a través de la revisión, análisis de lo que ha generado el conocimiento tecnológico, para potencializar una articulación tecnológica en el contexto de la Nueva Escuela Mexicana mediante la movilización de conocimientos, habilidades y aptitudes digitales.</a:t>
            </a:r>
          </a:p>
        </p:txBody>
      </p:sp>
    </p:spTree>
    <p:extLst>
      <p:ext uri="{BB962C8B-B14F-4D97-AF65-F5344CB8AC3E}">
        <p14:creationId xmlns:p14="http://schemas.microsoft.com/office/powerpoint/2010/main" val="9491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E3C5C-A640-D095-86D9-D29846462919}"/>
              </a:ext>
            </a:extLst>
          </p:cNvPr>
          <p:cNvSpPr>
            <a:spLocks noGrp="1"/>
          </p:cNvSpPr>
          <p:nvPr>
            <p:ph type="title"/>
          </p:nvPr>
        </p:nvSpPr>
        <p:spPr>
          <a:xfrm>
            <a:off x="1176867" y="92376"/>
            <a:ext cx="6798734" cy="1303867"/>
          </a:xfrm>
        </p:spPr>
        <p:txBody>
          <a:bodyPr/>
          <a:lstStyle/>
          <a:p>
            <a:pPr algn="ctr"/>
            <a:r>
              <a:rPr lang="es-MX" b="1" dirty="0"/>
              <a:t>Descripción del curso:</a:t>
            </a:r>
          </a:p>
        </p:txBody>
      </p:sp>
      <p:sp>
        <p:nvSpPr>
          <p:cNvPr id="3" name="Marcador de contenido 2">
            <a:extLst>
              <a:ext uri="{FF2B5EF4-FFF2-40B4-BE49-F238E27FC236}">
                <a16:creationId xmlns:a16="http://schemas.microsoft.com/office/drawing/2014/main" id="{49E97552-EE83-AE16-4B71-6D7EC9926A63}"/>
              </a:ext>
            </a:extLst>
          </p:cNvPr>
          <p:cNvSpPr>
            <a:spLocks noGrp="1"/>
          </p:cNvSpPr>
          <p:nvPr>
            <p:ph idx="1"/>
          </p:nvPr>
        </p:nvSpPr>
        <p:spPr>
          <a:xfrm>
            <a:off x="484529" y="1131597"/>
            <a:ext cx="7875700" cy="3444997"/>
          </a:xfrm>
        </p:spPr>
        <p:txBody>
          <a:bodyPr>
            <a:noAutofit/>
          </a:bodyPr>
          <a:lstStyle/>
          <a:p>
            <a:pPr algn="just"/>
            <a:r>
              <a:rPr lang="es-MX" dirty="0"/>
              <a:t>Hoy en día el uso de las herramientas digitales, la elaboración de proyectos innovadores pedagógicos, curriculares y de gestión escolar, son parte de práctica docente dado a la relevancia que tienen para el logro de la calidad del sistema educativo mexicano, razón por la cual los y las estudiantes de la Licenciatura en Educación Preescolar </a:t>
            </a:r>
            <a:r>
              <a:rPr lang="es-MX" b="1" dirty="0"/>
              <a:t>deben desarrollar una amplia diversidad de formas de integrar las Tecnologías de la Información, la Comunicación, el Conocimiento y el Aprendizaje Digital </a:t>
            </a:r>
            <a:r>
              <a:rPr lang="es-MX" dirty="0"/>
              <a:t>(TICCAD) en sus procesos de </a:t>
            </a:r>
            <a:r>
              <a:rPr lang="es-MX" b="1" dirty="0"/>
              <a:t>enseñanza y aprendizaje,</a:t>
            </a:r>
            <a:r>
              <a:rPr lang="es-MX" dirty="0"/>
              <a:t> para </a:t>
            </a:r>
            <a:r>
              <a:rPr lang="es-MX" b="1" dirty="0"/>
              <a:t>conseguir con ello un sentido fundamentalmente didáctico-pedagógico, de apoyo al logro de sus rasgos de perfil de egreso y no se limite a una simple formación tecnológica de carácter instrumental.</a:t>
            </a:r>
          </a:p>
        </p:txBody>
      </p:sp>
    </p:spTree>
    <p:extLst>
      <p:ext uri="{BB962C8B-B14F-4D97-AF65-F5344CB8AC3E}">
        <p14:creationId xmlns:p14="http://schemas.microsoft.com/office/powerpoint/2010/main" val="3766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159E0-B575-ABAF-663D-C06B6E7AD169}"/>
              </a:ext>
            </a:extLst>
          </p:cNvPr>
          <p:cNvSpPr>
            <a:spLocks noGrp="1"/>
          </p:cNvSpPr>
          <p:nvPr>
            <p:ph type="title"/>
          </p:nvPr>
        </p:nvSpPr>
        <p:spPr>
          <a:xfrm>
            <a:off x="112143" y="318309"/>
            <a:ext cx="8936966" cy="906642"/>
          </a:xfrm>
        </p:spPr>
        <p:txBody>
          <a:bodyPr>
            <a:normAutofit/>
          </a:bodyPr>
          <a:lstStyle/>
          <a:p>
            <a:pPr algn="ctr"/>
            <a:r>
              <a:rPr lang="es-MX" sz="3200" b="1" dirty="0"/>
              <a:t>El Curso se Relaciona con:</a:t>
            </a:r>
          </a:p>
        </p:txBody>
      </p:sp>
      <p:sp>
        <p:nvSpPr>
          <p:cNvPr id="3" name="Marcador de contenido 2">
            <a:extLst>
              <a:ext uri="{FF2B5EF4-FFF2-40B4-BE49-F238E27FC236}">
                <a16:creationId xmlns:a16="http://schemas.microsoft.com/office/drawing/2014/main" id="{F15B3A55-E4D9-06BA-5FB9-AFC42F92AC5E}"/>
              </a:ext>
            </a:extLst>
          </p:cNvPr>
          <p:cNvSpPr>
            <a:spLocks noGrp="1"/>
          </p:cNvSpPr>
          <p:nvPr>
            <p:ph idx="1"/>
          </p:nvPr>
        </p:nvSpPr>
        <p:spPr>
          <a:xfrm>
            <a:off x="679922" y="1329453"/>
            <a:ext cx="7801407" cy="5063705"/>
          </a:xfrm>
        </p:spPr>
        <p:txBody>
          <a:bodyPr>
            <a:noAutofit/>
          </a:bodyPr>
          <a:lstStyle/>
          <a:p>
            <a:pPr algn="just"/>
            <a:r>
              <a:rPr lang="es-MX" sz="2800" dirty="0">
                <a:latin typeface="Calibri" panose="020F0502020204030204" pitchFamily="34" charset="0"/>
                <a:ea typeface="Calibri" panose="020F0502020204030204" pitchFamily="34" charset="0"/>
                <a:cs typeface="Calibri" panose="020F0502020204030204" pitchFamily="34" charset="0"/>
              </a:rPr>
              <a:t>El sujeto y su formación profesional</a:t>
            </a:r>
          </a:p>
          <a:p>
            <a:pPr algn="just"/>
            <a:r>
              <a:rPr lang="es-MX" sz="2800" dirty="0">
                <a:latin typeface="Calibri" panose="020F0502020204030204" pitchFamily="34" charset="0"/>
                <a:ea typeface="Calibri" panose="020F0502020204030204" pitchFamily="34" charset="0"/>
                <a:cs typeface="Calibri" panose="020F0502020204030204" pitchFamily="34" charset="0"/>
              </a:rPr>
              <a:t>Bases filosóficas, legales y organizativas del sistema educativo mexicano</a:t>
            </a:r>
          </a:p>
          <a:p>
            <a:pPr algn="just"/>
            <a:r>
              <a:rPr lang="es-MX" sz="2800" dirty="0">
                <a:latin typeface="Calibri" panose="020F0502020204030204" pitchFamily="34" charset="0"/>
                <a:ea typeface="Calibri" panose="020F0502020204030204" pitchFamily="34" charset="0"/>
                <a:cs typeface="Calibri" panose="020F0502020204030204" pitchFamily="34" charset="0"/>
              </a:rPr>
              <a:t>con la gestión y producción de información digital, </a:t>
            </a:r>
          </a:p>
          <a:p>
            <a:pPr algn="just"/>
            <a:r>
              <a:rPr lang="es-MX" sz="2800" dirty="0">
                <a:latin typeface="Calibri" panose="020F0502020204030204" pitchFamily="34" charset="0"/>
                <a:ea typeface="Calibri" panose="020F0502020204030204" pitchFamily="34" charset="0"/>
                <a:cs typeface="Calibri" panose="020F0502020204030204" pitchFamily="34" charset="0"/>
              </a:rPr>
              <a:t>Teorías del desarrollo y aprendizaje en la primera infancia</a:t>
            </a:r>
          </a:p>
          <a:p>
            <a:pPr algn="just"/>
            <a:r>
              <a:rPr lang="es-MX" sz="2800" dirty="0">
                <a:latin typeface="Calibri" panose="020F0502020204030204" pitchFamily="34" charset="0"/>
                <a:ea typeface="Calibri" panose="020F0502020204030204" pitchFamily="34" charset="0"/>
                <a:cs typeface="Calibri" panose="020F0502020204030204" pitchFamily="34" charset="0"/>
              </a:rPr>
              <a:t> Familia, escuela, comunidad y territorio</a:t>
            </a:r>
          </a:p>
          <a:p>
            <a:pPr marL="0" indent="0" algn="just">
              <a:buNone/>
            </a:pPr>
            <a:endParaRPr lang="es-MX"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024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18AF36B-D2A2-D3D9-80F5-1088454D983D}"/>
              </a:ext>
            </a:extLst>
          </p:cNvPr>
          <p:cNvPicPr>
            <a:picLocks noChangeAspect="1"/>
          </p:cNvPicPr>
          <p:nvPr/>
        </p:nvPicPr>
        <p:blipFill rotWithShape="1">
          <a:blip r:embed="rId2">
            <a:alphaModFix amt="48000"/>
          </a:blip>
          <a:srcRect l="59048" r="477"/>
          <a:stretch/>
        </p:blipFill>
        <p:spPr>
          <a:xfrm>
            <a:off x="0" y="1480457"/>
            <a:ext cx="4036722" cy="4989196"/>
          </a:xfrm>
          <a:prstGeom prst="rect">
            <a:avLst/>
          </a:prstGeom>
        </p:spPr>
      </p:pic>
      <p:sp>
        <p:nvSpPr>
          <p:cNvPr id="5" name="Título 1">
            <a:extLst>
              <a:ext uri="{FF2B5EF4-FFF2-40B4-BE49-F238E27FC236}">
                <a16:creationId xmlns:a16="http://schemas.microsoft.com/office/drawing/2014/main" id="{6C211DFB-1804-22C2-8F35-63F5F949D016}"/>
              </a:ext>
            </a:extLst>
          </p:cNvPr>
          <p:cNvSpPr txBox="1">
            <a:spLocks/>
          </p:cNvSpPr>
          <p:nvPr/>
        </p:nvSpPr>
        <p:spPr>
          <a:xfrm>
            <a:off x="1187494" y="135423"/>
            <a:ext cx="7013918" cy="763987"/>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3200" b="1" dirty="0"/>
              <a:t>Estructura del curso</a:t>
            </a:r>
            <a:endParaRPr lang="es-MX" sz="8000" b="1" dirty="0">
              <a:solidFill>
                <a:schemeClr val="tx1">
                  <a:lumMod val="85000"/>
                  <a:lumOff val="15000"/>
                </a:schemeClr>
              </a:solidFill>
            </a:endParaRPr>
          </a:p>
        </p:txBody>
      </p:sp>
      <p:graphicFrame>
        <p:nvGraphicFramePr>
          <p:cNvPr id="7" name="Diagrama 6">
            <a:extLst>
              <a:ext uri="{FF2B5EF4-FFF2-40B4-BE49-F238E27FC236}">
                <a16:creationId xmlns:a16="http://schemas.microsoft.com/office/drawing/2014/main" id="{286C871D-37E9-7D3F-0890-536BC2B78329}"/>
              </a:ext>
            </a:extLst>
          </p:cNvPr>
          <p:cNvGraphicFramePr/>
          <p:nvPr>
            <p:extLst>
              <p:ext uri="{D42A27DB-BD31-4B8C-83A1-F6EECF244321}">
                <p14:modId xmlns:p14="http://schemas.microsoft.com/office/powerpoint/2010/main" val="1205906852"/>
              </p:ext>
            </p:extLst>
          </p:nvPr>
        </p:nvGraphicFramePr>
        <p:xfrm>
          <a:off x="1084217" y="1737360"/>
          <a:ext cx="7471954" cy="445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1D8530F8-7EFC-A0B4-A762-892E0CD69B2C}"/>
              </a:ext>
            </a:extLst>
          </p:cNvPr>
          <p:cNvSpPr txBox="1">
            <a:spLocks/>
          </p:cNvSpPr>
          <p:nvPr/>
        </p:nvSpPr>
        <p:spPr>
          <a:xfrm>
            <a:off x="319314" y="877856"/>
            <a:ext cx="8750279" cy="763987"/>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2400" b="1" dirty="0">
                <a:solidFill>
                  <a:srgbClr val="FF0000"/>
                </a:solidFill>
              </a:rPr>
              <a:t>Tecnologías Digitales para el aprendizaje y la enseñanza</a:t>
            </a:r>
            <a:endParaRPr lang="es-MX" sz="7200" b="1" dirty="0">
              <a:solidFill>
                <a:srgbClr val="FF0000"/>
              </a:solidFill>
            </a:endParaRPr>
          </a:p>
        </p:txBody>
      </p:sp>
    </p:spTree>
    <p:extLst>
      <p:ext uri="{BB962C8B-B14F-4D97-AF65-F5344CB8AC3E}">
        <p14:creationId xmlns:p14="http://schemas.microsoft.com/office/powerpoint/2010/main" val="182653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D081A9E-7B5B-EC2F-DA3B-EF2A73E451F0}"/>
              </a:ext>
            </a:extLst>
          </p:cNvPr>
          <p:cNvPicPr>
            <a:picLocks noChangeAspect="1"/>
          </p:cNvPicPr>
          <p:nvPr/>
        </p:nvPicPr>
        <p:blipFill rotWithShape="1">
          <a:blip r:embed="rId2"/>
          <a:srcRect l="31327" t="23060" r="25816" b="7461"/>
          <a:stretch/>
        </p:blipFill>
        <p:spPr>
          <a:xfrm>
            <a:off x="1315616" y="793103"/>
            <a:ext cx="6204857" cy="5658240"/>
          </a:xfrm>
          <a:prstGeom prst="rect">
            <a:avLst/>
          </a:prstGeom>
        </p:spPr>
      </p:pic>
      <p:sp>
        <p:nvSpPr>
          <p:cNvPr id="4" name="Título 1">
            <a:extLst>
              <a:ext uri="{FF2B5EF4-FFF2-40B4-BE49-F238E27FC236}">
                <a16:creationId xmlns:a16="http://schemas.microsoft.com/office/drawing/2014/main" id="{815B3C8F-551A-81C7-0A16-EDAD71AB5318}"/>
              </a:ext>
            </a:extLst>
          </p:cNvPr>
          <p:cNvSpPr txBox="1">
            <a:spLocks/>
          </p:cNvSpPr>
          <p:nvPr/>
        </p:nvSpPr>
        <p:spPr>
          <a:xfrm>
            <a:off x="-650032" y="-256125"/>
            <a:ext cx="9088016"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4800" b="1" dirty="0"/>
              <a:t>Estructura del curso</a:t>
            </a:r>
            <a:endParaRPr lang="es-MX" sz="13800" b="1" dirty="0">
              <a:solidFill>
                <a:schemeClr val="tx1">
                  <a:lumMod val="85000"/>
                  <a:lumOff val="15000"/>
                </a:schemeClr>
              </a:solidFill>
            </a:endParaRPr>
          </a:p>
        </p:txBody>
      </p:sp>
    </p:spTree>
    <p:extLst>
      <p:ext uri="{BB962C8B-B14F-4D97-AF65-F5344CB8AC3E}">
        <p14:creationId xmlns:p14="http://schemas.microsoft.com/office/powerpoint/2010/main" val="424487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64377" y="600892"/>
            <a:ext cx="4156256" cy="461665"/>
          </a:xfrm>
          <a:prstGeom prst="rect">
            <a:avLst/>
          </a:prstGeom>
        </p:spPr>
        <p:txBody>
          <a:bodyPr wrap="square">
            <a:spAutoFit/>
          </a:bodyPr>
          <a:lstStyle/>
          <a:p>
            <a:pPr algn="ctr"/>
            <a:r>
              <a:rPr lang="es-MX" sz="2400" b="1" dirty="0"/>
              <a:t>Perfil general </a:t>
            </a:r>
          </a:p>
        </p:txBody>
      </p:sp>
      <p:sp>
        <p:nvSpPr>
          <p:cNvPr id="3" name="Rectángulo 2"/>
          <p:cNvSpPr/>
          <p:nvPr/>
        </p:nvSpPr>
        <p:spPr>
          <a:xfrm>
            <a:off x="692331" y="1248231"/>
            <a:ext cx="7746275" cy="1200329"/>
          </a:xfrm>
          <a:prstGeom prst="rect">
            <a:avLst/>
          </a:prstGeom>
        </p:spPr>
        <p:txBody>
          <a:bodyPr wrap="square">
            <a:spAutoFit/>
          </a:bodyPr>
          <a:lstStyle/>
          <a:p>
            <a:pPr algn="just"/>
            <a:r>
              <a:rPr lang="es-MX" sz="2400" dirty="0"/>
              <a:t>“Reconoce las culturas digitales y usa sus herramientas y tecnologías para vincularse al mundo y definir trayectorias personales de aprendizaje, compartiendo lo que sabe”.</a:t>
            </a:r>
          </a:p>
        </p:txBody>
      </p:sp>
      <p:sp>
        <p:nvSpPr>
          <p:cNvPr id="4" name="Rectángulo 3"/>
          <p:cNvSpPr/>
          <p:nvPr/>
        </p:nvSpPr>
        <p:spPr>
          <a:xfrm>
            <a:off x="3490914" y="2634234"/>
            <a:ext cx="2403607" cy="461665"/>
          </a:xfrm>
          <a:prstGeom prst="rect">
            <a:avLst/>
          </a:prstGeom>
        </p:spPr>
        <p:txBody>
          <a:bodyPr wrap="none">
            <a:spAutoFit/>
          </a:bodyPr>
          <a:lstStyle/>
          <a:p>
            <a:r>
              <a:rPr lang="es-MX" sz="2400" b="1" dirty="0"/>
              <a:t>Perfil profesional</a:t>
            </a:r>
          </a:p>
        </p:txBody>
      </p:sp>
      <p:sp>
        <p:nvSpPr>
          <p:cNvPr id="5" name="Rectángulo 4"/>
          <p:cNvSpPr/>
          <p:nvPr/>
        </p:nvSpPr>
        <p:spPr>
          <a:xfrm>
            <a:off x="692331" y="3095899"/>
            <a:ext cx="7746275" cy="1323439"/>
          </a:xfrm>
          <a:prstGeom prst="rect">
            <a:avLst/>
          </a:prstGeom>
        </p:spPr>
        <p:txBody>
          <a:bodyPr wrap="square">
            <a:spAutoFit/>
          </a:bodyPr>
          <a:lstStyle/>
          <a:p>
            <a:pPr algn="just"/>
            <a:r>
              <a:rPr lang="es-MX" sz="2000" dirty="0"/>
              <a:t>“Colabora con las familias y la comunidad generando acciones que favorezcan su participación como aliadas en la toma de decisiones para atender situaciones o condiciones que inciden en el logra atenderlo en el desempeño sobre elaborar diagnósticos participativos,</a:t>
            </a:r>
          </a:p>
        </p:txBody>
      </p:sp>
      <p:sp>
        <p:nvSpPr>
          <p:cNvPr id="6" name="Rectángulo 5"/>
          <p:cNvSpPr/>
          <p:nvPr/>
        </p:nvSpPr>
        <p:spPr>
          <a:xfrm>
            <a:off x="692330" y="4615281"/>
            <a:ext cx="7746275" cy="1569660"/>
          </a:xfrm>
          <a:prstGeom prst="rect">
            <a:avLst/>
          </a:prstGeom>
        </p:spPr>
        <p:txBody>
          <a:bodyPr wrap="square">
            <a:spAutoFit/>
          </a:bodyPr>
          <a:lstStyle/>
          <a:p>
            <a:pPr algn="just"/>
            <a:r>
              <a:rPr lang="es-MX" sz="2400" dirty="0"/>
              <a:t>“Analiza críticamente los planes y programas de estudio y basa su ejercicio profesional tomando en cuenta las orientaciones pedagógicas vigentes para comprender la articulación y coherencia con otros grados y niveles de la educación básica”,</a:t>
            </a:r>
          </a:p>
        </p:txBody>
      </p:sp>
    </p:spTree>
    <p:extLst>
      <p:ext uri="{BB962C8B-B14F-4D97-AF65-F5344CB8AC3E}">
        <p14:creationId xmlns:p14="http://schemas.microsoft.com/office/powerpoint/2010/main" val="156521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1520" y="626405"/>
            <a:ext cx="7746274" cy="1569660"/>
          </a:xfrm>
          <a:prstGeom prst="rect">
            <a:avLst/>
          </a:prstGeom>
        </p:spPr>
        <p:txBody>
          <a:bodyPr wrap="square">
            <a:spAutoFit/>
          </a:bodyPr>
          <a:lstStyle/>
          <a:p>
            <a:pPr algn="just"/>
            <a:r>
              <a:rPr lang="es-MX" sz="2400" dirty="0"/>
              <a:t>“Desarrolla una cultura digital para generar procesos de aprendizaje significativo, colaborativo, ético e incluyente en diferentes escenarios y contextos coherentes con el plan y programas de estudio vigentes”</a:t>
            </a:r>
          </a:p>
        </p:txBody>
      </p:sp>
      <p:sp>
        <p:nvSpPr>
          <p:cNvPr id="3" name="Rectángulo 2"/>
          <p:cNvSpPr/>
          <p:nvPr/>
        </p:nvSpPr>
        <p:spPr>
          <a:xfrm>
            <a:off x="731520" y="2645790"/>
            <a:ext cx="7654834" cy="2677656"/>
          </a:xfrm>
          <a:prstGeom prst="rect">
            <a:avLst/>
          </a:prstGeom>
        </p:spPr>
        <p:txBody>
          <a:bodyPr wrap="square">
            <a:spAutoFit/>
          </a:bodyPr>
          <a:lstStyle/>
          <a:p>
            <a:pPr algn="just"/>
            <a:r>
              <a:rPr lang="es-MX" sz="2400" dirty="0"/>
              <a:t>“Valora y aplica la investigación educativa como proceso complejo, continuo y crítico que permite reconocer los procesos de desarrollo, de enseñanza y aprendizaje, así como la realidad sociocultural de las niñas y los niños de preescolar, para hacer una intervención pertinente en situaciones educativas diversas, y aportar experiencias y reflexiones al campo de la educación preescolar”;</a:t>
            </a:r>
          </a:p>
        </p:txBody>
      </p:sp>
    </p:spTree>
    <p:extLst>
      <p:ext uri="{BB962C8B-B14F-4D97-AF65-F5344CB8AC3E}">
        <p14:creationId xmlns:p14="http://schemas.microsoft.com/office/powerpoint/2010/main" val="7025738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9E64F391AF35043BBCFFCA8FE1EE75C" ma:contentTypeVersion="2" ma:contentTypeDescription="Crear nuevo documento." ma:contentTypeScope="" ma:versionID="63271016914a013c6c7c18f823cbd31f">
  <xsd:schema xmlns:xsd="http://www.w3.org/2001/XMLSchema" xmlns:xs="http://www.w3.org/2001/XMLSchema" xmlns:p="http://schemas.microsoft.com/office/2006/metadata/properties" xmlns:ns2="4bad2c37-82c6-42e8-a06c-be0af88e5459" targetNamespace="http://schemas.microsoft.com/office/2006/metadata/properties" ma:root="true" ma:fieldsID="36137c867ed87cf8b03feb42412378ea" ns2:_="">
    <xsd:import namespace="4bad2c37-82c6-42e8-a06c-be0af88e545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ad2c37-82c6-42e8-a06c-be0af88e5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186B2B-43D5-445F-BAFF-32EB0AF5EE01}">
  <ds:schemaRefs>
    <ds:schemaRef ds:uri="http://schemas.microsoft.com/office/infopath/2007/PartnerControls"/>
    <ds:schemaRef ds:uri="http://schemas.openxmlformats.org/package/2006/metadata/core-properties"/>
    <ds:schemaRef ds:uri="http://purl.org/dc/terms/"/>
    <ds:schemaRef ds:uri="4bad2c37-82c6-42e8-a06c-be0af88e5459"/>
    <ds:schemaRef ds:uri="http://schemas.microsoft.com/office/2006/documentManagement/types"/>
    <ds:schemaRef ds:uri="http://purl.org/dc/dcmitype/"/>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831ABD24-057F-44B4-8196-546CC06599FB}">
  <ds:schemaRefs>
    <ds:schemaRef ds:uri="http://schemas.microsoft.com/sharepoint/v3/contenttype/forms"/>
  </ds:schemaRefs>
</ds:datastoreItem>
</file>

<file path=customXml/itemProps3.xml><?xml version="1.0" encoding="utf-8"?>
<ds:datastoreItem xmlns:ds="http://schemas.openxmlformats.org/officeDocument/2006/customXml" ds:itemID="{ED64646E-A83B-4D99-A5A2-147EA2FC6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ad2c37-82c6-42e8-a06c-be0af88e54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1058</TotalTime>
  <Words>1114</Words>
  <Application>Microsoft Office PowerPoint</Application>
  <PresentationFormat>Presentación en pantalla (4:3)</PresentationFormat>
  <Paragraphs>87</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Arial Black</vt:lpstr>
      <vt:lpstr>Calibri</vt:lpstr>
      <vt:lpstr>Garamond</vt:lpstr>
      <vt:lpstr>Orgánico</vt:lpstr>
      <vt:lpstr>Presentación de PowerPoint</vt:lpstr>
      <vt:lpstr>Presentación de PowerPoint</vt:lpstr>
      <vt:lpstr>Propósito del curso</vt:lpstr>
      <vt:lpstr>Descripción del curso:</vt:lpstr>
      <vt:lpstr>El Curso se Relaciona con:</vt:lpstr>
      <vt:lpstr>Presentación de PowerPoint</vt:lpstr>
      <vt:lpstr>Presentación de PowerPoint</vt:lpstr>
      <vt:lpstr>Presentación de PowerPoint</vt:lpstr>
      <vt:lpstr>Presentación de PowerPoint</vt:lpstr>
      <vt:lpstr>FECHA DE EVALUACION Y JORNADAS</vt:lpstr>
      <vt:lpstr>Criterios de Evaluación</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MARIA TERESA CERDA OROCIO</cp:lastModifiedBy>
  <cp:revision>75</cp:revision>
  <dcterms:created xsi:type="dcterms:W3CDTF">2020-02-12T18:07:36Z</dcterms:created>
  <dcterms:modified xsi:type="dcterms:W3CDTF">2023-09-04T13:32:59Z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0x01010049E64F391AF35043BBCFFCA8FE1EE75C</vt:lpwstr>
  </property>
</Properties>
</file>