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71" r:id="rId8"/>
    <p:sldId id="262" r:id="rId9"/>
    <p:sldId id="272" r:id="rId10"/>
    <p:sldId id="263" r:id="rId11"/>
    <p:sldId id="264" r:id="rId12"/>
    <p:sldId id="265" r:id="rId13"/>
    <p:sldId id="273" r:id="rId14"/>
    <p:sldId id="266" r:id="rId15"/>
    <p:sldId id="274" r:id="rId16"/>
    <p:sldId id="267" r:id="rId17"/>
    <p:sldId id="275" r:id="rId18"/>
    <p:sldId id="269" r:id="rId19"/>
    <p:sldId id="270" r:id="rId20"/>
    <p:sldId id="276" r:id="rId21"/>
    <p:sldId id="277" r:id="rId22"/>
    <p:sldId id="278" r:id="rId23"/>
    <p:sldId id="279" r:id="rId24"/>
    <p:sldId id="294" r:id="rId25"/>
    <p:sldId id="295" r:id="rId26"/>
    <p:sldId id="296" r:id="rId27"/>
    <p:sldId id="297"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D3508B05-A200-7A4A-9F52-74D208441CD2}">
          <p14:sldIdLst>
            <p14:sldId id="256"/>
            <p14:sldId id="257"/>
            <p14:sldId id="258"/>
            <p14:sldId id="259"/>
            <p14:sldId id="260"/>
            <p14:sldId id="261"/>
            <p14:sldId id="271"/>
            <p14:sldId id="262"/>
            <p14:sldId id="272"/>
            <p14:sldId id="263"/>
            <p14:sldId id="264"/>
            <p14:sldId id="265"/>
            <p14:sldId id="273"/>
            <p14:sldId id="266"/>
            <p14:sldId id="274"/>
            <p14:sldId id="267"/>
            <p14:sldId id="275"/>
            <p14:sldId id="269"/>
            <p14:sldId id="270"/>
            <p14:sldId id="276"/>
            <p14:sldId id="277"/>
            <p14:sldId id="278"/>
            <p14:sldId id="279"/>
            <p14:sldId id="294"/>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7F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3"/>
  </p:normalViewPr>
  <p:slideViewPr>
    <p:cSldViewPr snapToGrid="0">
      <p:cViewPr varScale="1">
        <p:scale>
          <a:sx n="65" d="100"/>
          <a:sy n="65"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EFD43-E6D5-0AE9-1902-A0141638FA9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7EFEC2ED-9F9F-0918-38D0-2DEA11A7B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2909A459-7B85-4C60-3C15-2C5FF8261401}"/>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DAD3AAA9-383A-047E-3A33-E0356AFBF0E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41B017A-EAF7-9F00-D8A4-B17DF1A15E77}"/>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116173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E042D-77F2-70DC-07AB-A4448FA1E349}"/>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9820CBC-7C27-5695-435F-9FDDF2A55C7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144E0CB-B919-9CAF-4D73-CC9ED8EE6225}"/>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C9C195C0-B00B-2ADE-A7C6-900D34DD31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2852746-654C-C393-03FF-BE850BFFE28A}"/>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87926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AA223B-3C57-1413-04A3-1C83339573B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94D5D6F9-0E0C-24BE-BEE2-3ABD32BA157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68067D7-E8B7-CC28-3D39-9AB1203279E7}"/>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EC1B10DA-648E-B4D2-859C-51261DC2E7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149BE2-3B06-6EFB-D6E4-BA6AAB779306}"/>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196145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29/08/2023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356079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A7164-2448-91EE-C8CA-6DC44F165CD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FBB07B5-FA7C-1D67-8BC1-26D61F3DC6A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CE982EE-1ED7-7294-C72F-1F843E72BDEB}"/>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6ECAD28E-D31E-B5F3-5550-4A68BB16D6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78BA75-F6CF-3EE0-AAD9-CCBBC40E44C5}"/>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122461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BECD-664A-BC80-6C4F-B1FC39529AB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29F2392B-99FC-4D6E-8AF2-CA5387C93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47B9EA0-0B59-F0B5-30A6-C9429026A596}"/>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9A10DFE6-DFDC-9570-16BB-36C004DFDC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7ECCA1-8FFD-9457-71E2-6737E652F61A}"/>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243976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4573E-1156-6D85-C25C-18F11624803C}"/>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20D0D6D-6D6A-76CA-06FF-49B9D21CA9B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C95CCEB-85D6-EC69-40CB-8B37C844F7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5A0735D1-445A-1C33-6ED2-6D8B832D46FD}"/>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6" name="Marcador de pie de página 5">
            <a:extLst>
              <a:ext uri="{FF2B5EF4-FFF2-40B4-BE49-F238E27FC236}">
                <a16:creationId xmlns:a16="http://schemas.microsoft.com/office/drawing/2014/main" id="{C8F0BEAC-ECE3-4D79-BE27-069C23F06F9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57F8035-502E-F796-B3A9-CC20EB772D0F}"/>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17089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5261A-097C-DD10-9898-2910EB016BE0}"/>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07A77A1-42A2-2AF9-3DF3-433CFE9A0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E44BABF-C626-F010-3401-F8EDCA7FE90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D8399E94-BE9E-8458-23D4-7731A2445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C77DE3F-0AF1-8594-9488-A83430A11C3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B45827B-7BEF-50D4-8525-A683B37619B2}"/>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8" name="Marcador de pie de página 7">
            <a:extLst>
              <a:ext uri="{FF2B5EF4-FFF2-40B4-BE49-F238E27FC236}">
                <a16:creationId xmlns:a16="http://schemas.microsoft.com/office/drawing/2014/main" id="{1E32F308-17AC-EDD6-D22C-9A4B4319B8D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DE2B8A0-7DF8-6698-44AC-A30A08E9BC2F}"/>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64794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6013B-520A-1525-04CA-3835C2018795}"/>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3DAE3D97-C3AA-A72F-D4FA-89C314B3E0A8}"/>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4" name="Marcador de pie de página 3">
            <a:extLst>
              <a:ext uri="{FF2B5EF4-FFF2-40B4-BE49-F238E27FC236}">
                <a16:creationId xmlns:a16="http://schemas.microsoft.com/office/drawing/2014/main" id="{7539B5B1-7137-446B-3975-624DF138D4E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C431407-B1FA-F8B5-CB86-65FE29F0461F}"/>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243398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9C3D2B-8760-B61E-A49B-D8AFB95E7E75}"/>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3" name="Marcador de pie de página 2">
            <a:extLst>
              <a:ext uri="{FF2B5EF4-FFF2-40B4-BE49-F238E27FC236}">
                <a16:creationId xmlns:a16="http://schemas.microsoft.com/office/drawing/2014/main" id="{398BC8EA-7E47-08A4-096B-23316B31822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01801FC-CA4E-4E2E-3F58-B40068754F9A}"/>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12887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3969E-96EA-CA78-BEFE-E6D69044499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EEEED71-FE28-D968-CBD8-6DA62406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ADAB2EB-7F56-B8D2-5C6C-A1684BD22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38C1E9E-593E-C132-6918-C3D704363F5D}"/>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6" name="Marcador de pie de página 5">
            <a:extLst>
              <a:ext uri="{FF2B5EF4-FFF2-40B4-BE49-F238E27FC236}">
                <a16:creationId xmlns:a16="http://schemas.microsoft.com/office/drawing/2014/main" id="{59194365-07ED-4ECE-2E62-D2074DC0A58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1271C7A-D020-9705-C5C1-D0E0331857D8}"/>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38295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59CE3-7B6A-EF3F-0AE1-04CCA829C28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2A18F94-5E7E-5335-E1AC-AF1B43717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8E3B5A2-8B18-8936-B676-743FC43D0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522AFC6-3471-6339-DD3A-E1A47A16985B}"/>
              </a:ext>
            </a:extLst>
          </p:cNvPr>
          <p:cNvSpPr>
            <a:spLocks noGrp="1"/>
          </p:cNvSpPr>
          <p:nvPr>
            <p:ph type="dt" sz="half" idx="10"/>
          </p:nvPr>
        </p:nvSpPr>
        <p:spPr/>
        <p:txBody>
          <a:bodyPr/>
          <a:lstStyle/>
          <a:p>
            <a:fld id="{880C39D4-8169-9F41-9CAB-02917EA0E830}" type="datetimeFigureOut">
              <a:rPr lang="es-MX" smtClean="0"/>
              <a:t>29/08/2023</a:t>
            </a:fld>
            <a:endParaRPr lang="es-MX"/>
          </a:p>
        </p:txBody>
      </p:sp>
      <p:sp>
        <p:nvSpPr>
          <p:cNvPr id="6" name="Marcador de pie de página 5">
            <a:extLst>
              <a:ext uri="{FF2B5EF4-FFF2-40B4-BE49-F238E27FC236}">
                <a16:creationId xmlns:a16="http://schemas.microsoft.com/office/drawing/2014/main" id="{0E2E5EFB-8A9F-9221-91F3-B0E13084C86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405EA75-6242-8DF6-3857-66B427C9C54F}"/>
              </a:ext>
            </a:extLst>
          </p:cNvPr>
          <p:cNvSpPr>
            <a:spLocks noGrp="1"/>
          </p:cNvSpPr>
          <p:nvPr>
            <p:ph type="sldNum" sz="quarter" idx="12"/>
          </p:nvPr>
        </p:nvSpPr>
        <p:spPr/>
        <p:txBody>
          <a:bodyPr/>
          <a:lstStyle/>
          <a:p>
            <a:fld id="{F3814DD2-5F71-214A-9F7A-D81500E8527C}" type="slidenum">
              <a:rPr lang="es-MX" smtClean="0"/>
              <a:t>‹Nº›</a:t>
            </a:fld>
            <a:endParaRPr lang="es-MX"/>
          </a:p>
        </p:txBody>
      </p:sp>
    </p:spTree>
    <p:extLst>
      <p:ext uri="{BB962C8B-B14F-4D97-AF65-F5344CB8AC3E}">
        <p14:creationId xmlns:p14="http://schemas.microsoft.com/office/powerpoint/2010/main" val="374257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6F8D67-5090-7B00-2081-D6A8622D1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712CB97-BDC2-A9B1-0DBD-29DB2228F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50A97F84-AF42-485F-9DF0-A604B111E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C39D4-8169-9F41-9CAB-02917EA0E830}" type="datetimeFigureOut">
              <a:rPr lang="es-MX" smtClean="0"/>
              <a:t>29/08/2023</a:t>
            </a:fld>
            <a:endParaRPr lang="es-MX"/>
          </a:p>
        </p:txBody>
      </p:sp>
      <p:sp>
        <p:nvSpPr>
          <p:cNvPr id="5" name="Marcador de pie de página 4">
            <a:extLst>
              <a:ext uri="{FF2B5EF4-FFF2-40B4-BE49-F238E27FC236}">
                <a16:creationId xmlns:a16="http://schemas.microsoft.com/office/drawing/2014/main" id="{3EFA0BAD-659E-0048-5F45-75268CA8E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81C4B0-17C6-6C8E-F584-F96119B6D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14DD2-5F71-214A-9F7A-D81500E8527C}" type="slidenum">
              <a:rPr lang="es-MX" smtClean="0"/>
              <a:t>‹Nº›</a:t>
            </a:fld>
            <a:endParaRPr lang="es-MX"/>
          </a:p>
        </p:txBody>
      </p:sp>
    </p:spTree>
    <p:extLst>
      <p:ext uri="{BB962C8B-B14F-4D97-AF65-F5344CB8AC3E}">
        <p14:creationId xmlns:p14="http://schemas.microsoft.com/office/powerpoint/2010/main" val="6208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A949E3-6B02-F135-D292-56D8DDE28F8B}"/>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03E3ECB-7BA4-947C-C80E-9391344D6C9F}"/>
              </a:ext>
            </a:extLst>
          </p:cNvPr>
          <p:cNvSpPr>
            <a:spLocks noGrp="1"/>
          </p:cNvSpPr>
          <p:nvPr>
            <p:ph type="ctrTitle"/>
          </p:nvPr>
        </p:nvSpPr>
        <p:spPr>
          <a:xfrm>
            <a:off x="280219" y="532581"/>
            <a:ext cx="11999742" cy="2387600"/>
          </a:xfrm>
        </p:spPr>
        <p:txBody>
          <a:bodyPr>
            <a:normAutofit fontScale="90000"/>
          </a:bodyPr>
          <a:lstStyle/>
          <a:p>
            <a:r>
              <a:rPr lang="es-MX" dirty="0">
                <a:latin typeface="Comic Sans MS" panose="030F0702030302020204" pitchFamily="66" charset="0"/>
              </a:rPr>
              <a:t>Expresión y Apreciación Artística: </a:t>
            </a:r>
            <a:br>
              <a:rPr lang="es-MX" dirty="0">
                <a:latin typeface="Comic Sans MS" panose="030F0702030302020204" pitchFamily="66" charset="0"/>
              </a:rPr>
            </a:br>
            <a:r>
              <a:rPr lang="es-MX" dirty="0">
                <a:latin typeface="Comic Sans MS" panose="030F0702030302020204" pitchFamily="66" charset="0"/>
              </a:rPr>
              <a:t>Cantos, Ritmos y Juegos</a:t>
            </a:r>
          </a:p>
        </p:txBody>
      </p:sp>
      <p:sp>
        <p:nvSpPr>
          <p:cNvPr id="3" name="Subtítulo 2">
            <a:extLst>
              <a:ext uri="{FF2B5EF4-FFF2-40B4-BE49-F238E27FC236}">
                <a16:creationId xmlns:a16="http://schemas.microsoft.com/office/drawing/2014/main" id="{C460170C-EA63-7CDA-2EE4-B910A39CEB62}"/>
              </a:ext>
            </a:extLst>
          </p:cNvPr>
          <p:cNvSpPr>
            <a:spLocks noGrp="1"/>
          </p:cNvSpPr>
          <p:nvPr>
            <p:ph type="subTitle" idx="1"/>
          </p:nvPr>
        </p:nvSpPr>
        <p:spPr>
          <a:xfrm>
            <a:off x="280219" y="3705971"/>
            <a:ext cx="11719523" cy="2886558"/>
          </a:xfrm>
        </p:spPr>
        <p:txBody>
          <a:bodyPr>
            <a:normAutofit fontScale="70000" lnSpcReduction="20000"/>
          </a:bodyPr>
          <a:lstStyle/>
          <a:p>
            <a:r>
              <a:rPr lang="es-MX" sz="3400" dirty="0">
                <a:latin typeface="Comic Sans MS" panose="030F0702030302020204" pitchFamily="66" charset="0"/>
              </a:rPr>
              <a:t>PRIMER SEMESTRE </a:t>
            </a:r>
          </a:p>
          <a:p>
            <a:pPr algn="l">
              <a:lnSpc>
                <a:spcPct val="120000"/>
              </a:lnSpc>
            </a:pPr>
            <a:r>
              <a:rPr lang="es-MX" sz="3400" u="sng" dirty="0">
                <a:latin typeface="Comic Sans MS" panose="030F0702030302020204" pitchFamily="66" charset="0"/>
              </a:rPr>
              <a:t>TRAYECTO FORMATIVO</a:t>
            </a:r>
            <a:r>
              <a:rPr lang="es-MX" sz="3400" dirty="0">
                <a:latin typeface="Comic Sans MS" panose="030F0702030302020204" pitchFamily="66" charset="0"/>
              </a:rPr>
              <a:t>: </a:t>
            </a:r>
            <a:r>
              <a:rPr lang="es-MX" sz="2800" dirty="0">
                <a:latin typeface="Comic Sans MS" panose="030F0702030302020204" pitchFamily="66" charset="0"/>
              </a:rPr>
              <a:t>FORMACIÓN PEDAGÓGICA, DIDÁCTICA E INTERDISCIPLINAR. </a:t>
            </a:r>
          </a:p>
          <a:p>
            <a:pPr algn="l">
              <a:lnSpc>
                <a:spcPct val="120000"/>
              </a:lnSpc>
            </a:pPr>
            <a:r>
              <a:rPr lang="es-MX" sz="2800" dirty="0">
                <a:latin typeface="Comic Sans MS" panose="030F0702030302020204" pitchFamily="66" charset="0"/>
              </a:rPr>
              <a:t>CARÁCTER DEL CURSO: OBLIGATORIO MARCO NACIONAL </a:t>
            </a:r>
          </a:p>
          <a:p>
            <a:pPr algn="r"/>
            <a:r>
              <a:rPr lang="es-MX" sz="3400" dirty="0">
                <a:latin typeface="Comic Sans MS" panose="030F0702030302020204" pitchFamily="66" charset="0"/>
              </a:rPr>
              <a:t>HORAS: 4 CRÉDITOS: 4.5 </a:t>
            </a:r>
          </a:p>
          <a:p>
            <a:pPr algn="l"/>
            <a:r>
              <a:rPr lang="es-MX" sz="3400" dirty="0">
                <a:latin typeface="Comic Sans MS" panose="030F0702030302020204" pitchFamily="66" charset="0"/>
              </a:rPr>
              <a:t>CURRICULAR</a:t>
            </a:r>
          </a:p>
          <a:p>
            <a:pPr algn="r"/>
            <a:r>
              <a:rPr lang="es-MX" sz="3400" dirty="0">
                <a:latin typeface="Comic Sans MS" panose="030F0702030302020204" pitchFamily="66" charset="0"/>
              </a:rPr>
              <a:t>DOCENTE: MARIA ELENA VILLARREAL MARQUEZ</a:t>
            </a:r>
          </a:p>
          <a:p>
            <a:endParaRPr lang="es-MX" dirty="0">
              <a:latin typeface="Comic Sans MS" panose="030F0702030302020204" pitchFamily="66" charset="0"/>
            </a:endParaRPr>
          </a:p>
          <a:p>
            <a:endParaRPr lang="es-MX" dirty="0">
              <a:latin typeface="Comic Sans MS" panose="030F0702030302020204" pitchFamily="66" charset="0"/>
            </a:endParaRPr>
          </a:p>
        </p:txBody>
      </p:sp>
    </p:spTree>
    <p:extLst>
      <p:ext uri="{BB962C8B-B14F-4D97-AF65-F5344CB8AC3E}">
        <p14:creationId xmlns:p14="http://schemas.microsoft.com/office/powerpoint/2010/main" val="298251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76125-D0B2-2B5A-8F31-CAE874E66349}"/>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37" y="83513"/>
            <a:ext cx="12093526" cy="129422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E1BF036-1D69-A078-6D6A-843D3ADBC650}"/>
              </a:ext>
            </a:extLst>
          </p:cNvPr>
          <p:cNvSpPr>
            <a:spLocks noGrp="1"/>
          </p:cNvSpPr>
          <p:nvPr>
            <p:ph type="title"/>
          </p:nvPr>
        </p:nvSpPr>
        <p:spPr>
          <a:xfrm>
            <a:off x="1776047" y="308854"/>
            <a:ext cx="10515600" cy="1325563"/>
          </a:xfrm>
        </p:spPr>
        <p:txBody>
          <a:bodyPr>
            <a:normAutofit/>
          </a:bodyPr>
          <a:lstStyle/>
          <a:p>
            <a:pPr algn="ctr"/>
            <a:r>
              <a:rPr lang="es-MX" sz="4000" i="1" dirty="0">
                <a:latin typeface="Comic Sans MS" panose="030F0702030302020204" pitchFamily="66" charset="0"/>
              </a:rPr>
              <a:t>ESTRUCTURA GENERAL DEL CURSO</a:t>
            </a:r>
          </a:p>
        </p:txBody>
      </p:sp>
      <p:sp>
        <p:nvSpPr>
          <p:cNvPr id="4" name="CuadroTexto 3">
            <a:extLst>
              <a:ext uri="{FF2B5EF4-FFF2-40B4-BE49-F238E27FC236}">
                <a16:creationId xmlns:a16="http://schemas.microsoft.com/office/drawing/2014/main" id="{44CCA566-2BC1-B89B-AEA3-5E7F73A16411}"/>
              </a:ext>
            </a:extLst>
          </p:cNvPr>
          <p:cNvSpPr txBox="1"/>
          <p:nvPr/>
        </p:nvSpPr>
        <p:spPr>
          <a:xfrm>
            <a:off x="168811" y="1356401"/>
            <a:ext cx="11676185" cy="5416868"/>
          </a:xfrm>
          <a:prstGeom prst="rect">
            <a:avLst/>
          </a:prstGeom>
          <a:noFill/>
        </p:spPr>
        <p:txBody>
          <a:bodyPr wrap="square" rtlCol="0">
            <a:spAutoFit/>
          </a:bodyPr>
          <a:lstStyle/>
          <a:p>
            <a:pPr algn="ctr"/>
            <a:endParaRPr lang="es-MX" sz="2800" i="1" dirty="0">
              <a:effectLst/>
              <a:latin typeface="Montserrat" pitchFamily="2" charset="77"/>
            </a:endParaRPr>
          </a:p>
          <a:p>
            <a:pPr algn="ctr"/>
            <a:r>
              <a:rPr lang="es-MX" sz="2800" i="1" dirty="0">
                <a:effectLst/>
                <a:latin typeface="Comic Sans MS" panose="030F0702030302020204" pitchFamily="66" charset="0"/>
              </a:rPr>
              <a:t>UNIDAD  I</a:t>
            </a:r>
            <a:endParaRPr lang="es-MX" sz="2800" dirty="0">
              <a:latin typeface="Comic Sans MS" panose="030F0702030302020204" pitchFamily="66" charset="0"/>
            </a:endParaRPr>
          </a:p>
          <a:p>
            <a:pPr algn="ctr"/>
            <a:r>
              <a:rPr lang="es-MX" sz="2800" b="0" i="1" dirty="0">
                <a:effectLst/>
                <a:latin typeface="Comic Sans MS" panose="030F0702030302020204" pitchFamily="66" charset="0"/>
              </a:rPr>
              <a:t>Importancia de las manifestaciones artísticas y sus lenguajes en función del contexto.</a:t>
            </a:r>
          </a:p>
          <a:p>
            <a:pPr algn="ctr"/>
            <a:r>
              <a:rPr lang="es-MX" sz="2800" b="0" i="1" dirty="0">
                <a:effectLst/>
                <a:latin typeface="Comic Sans MS" panose="030F0702030302020204" pitchFamily="66" charset="0"/>
              </a:rPr>
              <a:t> </a:t>
            </a:r>
          </a:p>
          <a:p>
            <a:pPr algn="ctr"/>
            <a:r>
              <a:rPr lang="es-MX" sz="2800" i="1" dirty="0">
                <a:effectLst/>
                <a:latin typeface="Comic Sans MS" panose="030F0702030302020204" pitchFamily="66" charset="0"/>
              </a:rPr>
              <a:t>UNIDAD  II</a:t>
            </a:r>
          </a:p>
          <a:p>
            <a:pPr algn="ctr"/>
            <a:r>
              <a:rPr lang="es-MX" sz="2800" dirty="0">
                <a:effectLst/>
                <a:latin typeface="Comic Sans MS" panose="030F0702030302020204" pitchFamily="66" charset="0"/>
              </a:rPr>
              <a:t>La expresión y apreciación musical como herramienta didáctica. </a:t>
            </a:r>
          </a:p>
          <a:p>
            <a:pPr algn="ctr"/>
            <a:endParaRPr lang="es-MX" sz="2800" dirty="0">
              <a:latin typeface="Comic Sans MS" panose="030F0702030302020204" pitchFamily="66" charset="0"/>
            </a:endParaRPr>
          </a:p>
          <a:p>
            <a:pPr algn="ctr"/>
            <a:r>
              <a:rPr lang="es-MX" sz="2800" i="1" dirty="0">
                <a:latin typeface="Comic Sans MS" panose="030F0702030302020204" pitchFamily="66" charset="0"/>
              </a:rPr>
              <a:t>UNIDAD III</a:t>
            </a:r>
          </a:p>
          <a:p>
            <a:pPr algn="ctr"/>
            <a:r>
              <a:rPr lang="es-MX" sz="2800" dirty="0">
                <a:effectLst/>
                <a:latin typeface="Comic Sans MS" panose="030F0702030302020204" pitchFamily="66" charset="0"/>
              </a:rPr>
              <a:t>El valor formativo del juego en la expresión y apreciación artística.</a:t>
            </a:r>
            <a:endParaRPr lang="es-MX" sz="2800" dirty="0">
              <a:latin typeface="Comic Sans MS" panose="030F0702030302020204" pitchFamily="66" charset="0"/>
            </a:endParaRPr>
          </a:p>
          <a:p>
            <a:pPr algn="ctr"/>
            <a:endParaRPr lang="es-MX" sz="2800" dirty="0">
              <a:latin typeface="Comic Sans MS" panose="030F0702030302020204" pitchFamily="66" charset="0"/>
            </a:endParaRPr>
          </a:p>
          <a:p>
            <a:pPr algn="ctr"/>
            <a:endParaRPr lang="es-MX" sz="2000" i="1" dirty="0"/>
          </a:p>
          <a:p>
            <a:endParaRPr lang="es-MX" dirty="0"/>
          </a:p>
        </p:txBody>
      </p:sp>
    </p:spTree>
    <p:extLst>
      <p:ext uri="{BB962C8B-B14F-4D97-AF65-F5344CB8AC3E}">
        <p14:creationId xmlns:p14="http://schemas.microsoft.com/office/powerpoint/2010/main" val="220156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6B62DEF-80AF-9554-98C5-F5134B5454CF}"/>
              </a:ext>
            </a:extLst>
          </p:cNvPr>
          <p:cNvPicPr>
            <a:picLocks noChangeAspect="1"/>
          </p:cNvPicPr>
          <p:nvPr/>
        </p:nvPicPr>
        <p:blipFill>
          <a:blip r:embed="rId2"/>
          <a:stretch>
            <a:fillRect/>
          </a:stretch>
        </p:blipFill>
        <p:spPr>
          <a:xfrm>
            <a:off x="0" y="1"/>
            <a:ext cx="12070080" cy="1211262"/>
          </a:xfrm>
          <a:prstGeom prst="rect">
            <a:avLst/>
          </a:prstGeom>
        </p:spPr>
      </p:pic>
      <p:graphicFrame>
        <p:nvGraphicFramePr>
          <p:cNvPr id="5" name="Tabla 5">
            <a:extLst>
              <a:ext uri="{FF2B5EF4-FFF2-40B4-BE49-F238E27FC236}">
                <a16:creationId xmlns:a16="http://schemas.microsoft.com/office/drawing/2014/main" id="{C245837A-51E2-4023-6ECF-B06CCD736226}"/>
              </a:ext>
            </a:extLst>
          </p:cNvPr>
          <p:cNvGraphicFramePr>
            <a:graphicFrameLocks noGrp="1"/>
          </p:cNvGraphicFramePr>
          <p:nvPr>
            <p:ph idx="1"/>
            <p:extLst>
              <p:ext uri="{D42A27DB-BD31-4B8C-83A1-F6EECF244321}">
                <p14:modId xmlns:p14="http://schemas.microsoft.com/office/powerpoint/2010/main" val="4101009143"/>
              </p:ext>
            </p:extLst>
          </p:nvPr>
        </p:nvGraphicFramePr>
        <p:xfrm>
          <a:off x="838200" y="1211263"/>
          <a:ext cx="10515600" cy="543052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1151562312"/>
                    </a:ext>
                  </a:extLst>
                </a:gridCol>
                <a:gridCol w="2103120">
                  <a:extLst>
                    <a:ext uri="{9D8B030D-6E8A-4147-A177-3AD203B41FA5}">
                      <a16:colId xmlns:a16="http://schemas.microsoft.com/office/drawing/2014/main" val="3939273917"/>
                    </a:ext>
                  </a:extLst>
                </a:gridCol>
                <a:gridCol w="2103120">
                  <a:extLst>
                    <a:ext uri="{9D8B030D-6E8A-4147-A177-3AD203B41FA5}">
                      <a16:colId xmlns:a16="http://schemas.microsoft.com/office/drawing/2014/main" val="85639534"/>
                    </a:ext>
                  </a:extLst>
                </a:gridCol>
                <a:gridCol w="2334065">
                  <a:extLst>
                    <a:ext uri="{9D8B030D-6E8A-4147-A177-3AD203B41FA5}">
                      <a16:colId xmlns:a16="http://schemas.microsoft.com/office/drawing/2014/main" val="4073054462"/>
                    </a:ext>
                  </a:extLst>
                </a:gridCol>
                <a:gridCol w="1872175">
                  <a:extLst>
                    <a:ext uri="{9D8B030D-6E8A-4147-A177-3AD203B41FA5}">
                      <a16:colId xmlns:a16="http://schemas.microsoft.com/office/drawing/2014/main" val="2362047952"/>
                    </a:ext>
                  </a:extLst>
                </a:gridCol>
              </a:tblGrid>
              <a:tr h="370840">
                <a:tc>
                  <a:txBody>
                    <a:bodyPr/>
                    <a:lstStyle/>
                    <a:p>
                      <a:pPr algn="ctr"/>
                      <a:r>
                        <a:rPr lang="es-MX" dirty="0">
                          <a:latin typeface="Comic Sans MS" panose="030F0702030302020204" pitchFamily="66" charset="0"/>
                        </a:rPr>
                        <a:t>UNIDAD</a:t>
                      </a:r>
                    </a:p>
                  </a:txBody>
                  <a:tcPr/>
                </a:tc>
                <a:tc>
                  <a:txBody>
                    <a:bodyPr/>
                    <a:lstStyle/>
                    <a:p>
                      <a:pPr algn="ctr"/>
                      <a:r>
                        <a:rPr lang="es-MX" dirty="0">
                          <a:latin typeface="Comic Sans MS" panose="030F0702030302020204" pitchFamily="66" charset="0"/>
                        </a:rPr>
                        <a:t>EVIDENCIAS</a:t>
                      </a:r>
                    </a:p>
                  </a:txBody>
                  <a:tcPr/>
                </a:tc>
                <a:tc>
                  <a:txBody>
                    <a:bodyPr/>
                    <a:lstStyle/>
                    <a:p>
                      <a:pPr algn="ctr"/>
                      <a:r>
                        <a:rPr lang="es-MX" dirty="0">
                          <a:latin typeface="Comic Sans MS" panose="030F0702030302020204" pitchFamily="66" charset="0"/>
                        </a:rPr>
                        <a:t>DESCRIPCIÓN</a:t>
                      </a:r>
                    </a:p>
                  </a:txBody>
                  <a:tcPr/>
                </a:tc>
                <a:tc>
                  <a:txBody>
                    <a:bodyPr/>
                    <a:lstStyle/>
                    <a:p>
                      <a:pPr algn="ctr"/>
                      <a:r>
                        <a:rPr lang="es-MX" dirty="0">
                          <a:latin typeface="Comic Sans MS" panose="030F0702030302020204" pitchFamily="66" charset="0"/>
                        </a:rPr>
                        <a:t>INSTRUMENTO</a:t>
                      </a:r>
                    </a:p>
                  </a:txBody>
                  <a:tcPr/>
                </a:tc>
                <a:tc>
                  <a:txBody>
                    <a:bodyPr/>
                    <a:lstStyle/>
                    <a:p>
                      <a:pPr algn="ctr"/>
                      <a:r>
                        <a:rPr lang="es-MX" sz="1400" dirty="0">
                          <a:latin typeface="Comic Sans MS" panose="030F0702030302020204" pitchFamily="66" charset="0"/>
                        </a:rPr>
                        <a:t>PONDERACIONES</a:t>
                      </a:r>
                    </a:p>
                  </a:txBody>
                  <a:tcPr/>
                </a:tc>
                <a:extLst>
                  <a:ext uri="{0D108BD9-81ED-4DB2-BD59-A6C34878D82A}">
                    <a16:rowId xmlns:a16="http://schemas.microsoft.com/office/drawing/2014/main" val="2132317742"/>
                  </a:ext>
                </a:extLst>
              </a:tr>
              <a:tr h="370840">
                <a:tc>
                  <a:txBody>
                    <a:bodyPr/>
                    <a:lstStyle/>
                    <a:p>
                      <a:pPr algn="ctr"/>
                      <a:r>
                        <a:rPr lang="es-MX" sz="1100" dirty="0">
                          <a:latin typeface="Comic Sans MS" panose="030F0702030302020204" pitchFamily="66" charset="0"/>
                        </a:rPr>
                        <a:t>Unidad  I</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Importanci a de las manifestac iones artísticas y sus lenguajes en función del contexto.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Cuadro de doble entrada “Las manifestaciones artísticas en preescolar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Se pretende que el estudiantado normalista individualment e elabore su cuadro de doble entrada con categorías de análisis.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Rúbrica que valide los criterios propuestos.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dirty="0">
                          <a:latin typeface="Comic Sans MS" panose="030F0702030302020204" pitchFamily="66" charset="0"/>
                        </a:rPr>
                        <a:t>20%</a:t>
                      </a:r>
                    </a:p>
                  </a:txBody>
                  <a:tcPr/>
                </a:tc>
                <a:extLst>
                  <a:ext uri="{0D108BD9-81ED-4DB2-BD59-A6C34878D82A}">
                    <a16:rowId xmlns:a16="http://schemas.microsoft.com/office/drawing/2014/main" val="3291042881"/>
                  </a:ext>
                </a:extLst>
              </a:tr>
              <a:tr h="370840">
                <a:tc>
                  <a:txBody>
                    <a:bodyPr/>
                    <a:lstStyle/>
                    <a:p>
                      <a:pPr algn="ctr"/>
                      <a:r>
                        <a:rPr lang="es-MX" sz="1100" dirty="0">
                          <a:latin typeface="Comic Sans MS" panose="030F0702030302020204" pitchFamily="66" charset="0"/>
                        </a:rPr>
                        <a:t>Unidad  II</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La expresión y apreciació n musical como herramien ta didáctica,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Fichero de actividades para la expresión y apreciación musical en preescolar.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Colección de actividades en versión digital y/o impresa, con tres niveles de gradualidad y con elementos de los contenidos tratados</a:t>
                      </a:r>
                      <a:r>
                        <a:rPr lang="es-MX" sz="1100" b="1" kern="1200" dirty="0">
                          <a:solidFill>
                            <a:schemeClr val="dk1"/>
                          </a:solidFill>
                          <a:effectLst/>
                          <a:latin typeface="Comic Sans MS" panose="030F0702030302020204" pitchFamily="66" charset="0"/>
                        </a:rPr>
                        <a:t>. </a:t>
                      </a:r>
                      <a:r>
                        <a:rPr lang="es-MX" sz="1100" kern="1200" dirty="0">
                          <a:solidFill>
                            <a:schemeClr val="dk1"/>
                          </a:solidFill>
                          <a:effectLst/>
                          <a:latin typeface="Comic Sans MS" panose="030F0702030302020204" pitchFamily="66" charset="0"/>
                        </a:rPr>
                        <a:t>Cada propuesta debe contener: nombre, propósito, secuencia didáctica, recursos, tiempo y evidencias</a:t>
                      </a:r>
                      <a:r>
                        <a:rPr lang="es-MX" sz="1100" b="1" kern="1200" dirty="0">
                          <a:solidFill>
                            <a:schemeClr val="dk1"/>
                          </a:solidFill>
                          <a:effectLst/>
                          <a:latin typeface="Comic Sans MS" panose="030F0702030302020204" pitchFamily="66" charset="0"/>
                        </a:rPr>
                        <a:t>.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Escala de rango.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dirty="0">
                          <a:latin typeface="Comic Sans MS" panose="030F0702030302020204" pitchFamily="66" charset="0"/>
                        </a:rPr>
                        <a:t>20%</a:t>
                      </a:r>
                    </a:p>
                  </a:txBody>
                  <a:tcPr/>
                </a:tc>
                <a:extLst>
                  <a:ext uri="{0D108BD9-81ED-4DB2-BD59-A6C34878D82A}">
                    <a16:rowId xmlns:a16="http://schemas.microsoft.com/office/drawing/2014/main" val="3149324665"/>
                  </a:ext>
                </a:extLst>
              </a:tr>
              <a:tr h="370840">
                <a:tc>
                  <a:txBody>
                    <a:bodyPr/>
                    <a:lstStyle/>
                    <a:p>
                      <a:pPr algn="ctr"/>
                      <a:r>
                        <a:rPr lang="es-MX" sz="1100" dirty="0">
                          <a:latin typeface="Comic Sans MS" panose="030F0702030302020204" pitchFamily="66" charset="0"/>
                        </a:rPr>
                        <a:t>Unidad. III</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El valor formativo del juego en la expresión y apreciació n artística. </a:t>
                      </a:r>
                      <a:endParaRPr lang="es-MX" sz="11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Fichero de Juegos </a:t>
                      </a:r>
                      <a:endParaRPr lang="es-MX" sz="11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Muestra de juegos didácticos.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kern="1200" dirty="0">
                          <a:solidFill>
                            <a:schemeClr val="dk1"/>
                          </a:solidFill>
                          <a:effectLst/>
                          <a:latin typeface="Comic Sans MS" panose="030F0702030302020204" pitchFamily="66" charset="0"/>
                        </a:rPr>
                        <a:t>Colección </a:t>
                      </a:r>
                      <a:endParaRPr lang="es-MX" sz="1100" dirty="0">
                        <a:latin typeface="Comic Sans MS" panose="030F0702030302020204" pitchFamily="66" charset="0"/>
                      </a:endParaRPr>
                    </a:p>
                    <a:p>
                      <a:pPr algn="ctr"/>
                      <a:r>
                        <a:rPr lang="es-MX" sz="1100" kern="1200" dirty="0">
                          <a:solidFill>
                            <a:schemeClr val="dk1"/>
                          </a:solidFill>
                          <a:effectLst/>
                          <a:latin typeface="Comic Sans MS" panose="030F0702030302020204" pitchFamily="66" charset="0"/>
                        </a:rPr>
                        <a:t>variada de </a:t>
                      </a:r>
                      <a:endParaRPr lang="es-MX" sz="1100" dirty="0">
                        <a:latin typeface="Comic Sans MS" panose="030F0702030302020204" pitchFamily="66" charset="0"/>
                      </a:endParaRPr>
                    </a:p>
                    <a:p>
                      <a:pPr algn="ctr"/>
                      <a:r>
                        <a:rPr lang="es-MX" sz="1100" kern="1200" dirty="0">
                          <a:solidFill>
                            <a:schemeClr val="dk1"/>
                          </a:solidFill>
                          <a:effectLst/>
                          <a:latin typeface="Comic Sans MS" panose="030F0702030302020204" pitchFamily="66" charset="0"/>
                        </a:rPr>
                        <a:t>juegos </a:t>
                      </a:r>
                      <a:endParaRPr lang="es-MX" sz="1100" dirty="0">
                        <a:latin typeface="Comic Sans MS" panose="030F0702030302020204" pitchFamily="66" charset="0"/>
                      </a:endParaRPr>
                    </a:p>
                    <a:p>
                      <a:pPr algn="ctr"/>
                      <a:r>
                        <a:rPr lang="es-MX" sz="1100" kern="1200" dirty="0">
                          <a:solidFill>
                            <a:schemeClr val="dk1"/>
                          </a:solidFill>
                          <a:effectLst/>
                          <a:latin typeface="Comic Sans MS" panose="030F0702030302020204" pitchFamily="66" charset="0"/>
                        </a:rPr>
                        <a:t>tradicionales, Contemporaneos he inclusivos.</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Rúbrica que valide los</a:t>
                      </a:r>
                      <a:br>
                        <a:rPr lang="es-MX" sz="1100" kern="1200" dirty="0">
                          <a:solidFill>
                            <a:schemeClr val="dk1"/>
                          </a:solidFill>
                          <a:effectLst/>
                          <a:latin typeface="Comic Sans MS" panose="030F0702030302020204" pitchFamily="66" charset="0"/>
                        </a:rPr>
                      </a:br>
                      <a:r>
                        <a:rPr lang="es-MX" sz="1100" kern="1200" dirty="0">
                          <a:solidFill>
                            <a:schemeClr val="dk1"/>
                          </a:solidFill>
                          <a:effectLst/>
                          <a:latin typeface="Comic Sans MS" panose="030F0702030302020204" pitchFamily="66" charset="0"/>
                        </a:rPr>
                        <a:t>criterios</a:t>
                      </a:r>
                      <a:br>
                        <a:rPr lang="es-MX" sz="1100" kern="1200" dirty="0">
                          <a:solidFill>
                            <a:schemeClr val="dk1"/>
                          </a:solidFill>
                          <a:effectLst/>
                          <a:latin typeface="Comic Sans MS" panose="030F0702030302020204" pitchFamily="66" charset="0"/>
                        </a:rPr>
                      </a:br>
                      <a:r>
                        <a:rPr lang="es-MX" sz="1100" kern="1200" dirty="0">
                          <a:solidFill>
                            <a:schemeClr val="dk1"/>
                          </a:solidFill>
                          <a:effectLst/>
                          <a:latin typeface="Comic Sans MS" panose="030F0702030302020204" pitchFamily="66" charset="0"/>
                        </a:rPr>
                        <a:t>propuestos.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dirty="0">
                          <a:latin typeface="Comic Sans MS" panose="030F0702030302020204" pitchFamily="66" charset="0"/>
                        </a:rPr>
                        <a:t>20%</a:t>
                      </a:r>
                    </a:p>
                  </a:txBody>
                  <a:tcPr/>
                </a:tc>
                <a:extLst>
                  <a:ext uri="{0D108BD9-81ED-4DB2-BD59-A6C34878D82A}">
                    <a16:rowId xmlns:a16="http://schemas.microsoft.com/office/drawing/2014/main" val="3172534278"/>
                  </a:ext>
                </a:extLst>
              </a:tr>
              <a:tr h="370840">
                <a:tc>
                  <a:txBody>
                    <a:bodyPr/>
                    <a:lstStyle/>
                    <a:p>
                      <a:pPr algn="ctr"/>
                      <a:r>
                        <a:rPr lang="es-MX" sz="1100" dirty="0">
                          <a:latin typeface="Comic Sans MS" panose="030F0702030302020204" pitchFamily="66" charset="0"/>
                        </a:rPr>
                        <a:t>Evidencia Integradora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Muestra pedagógica en música y rondas infantiles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dirty="0">
                          <a:latin typeface="Comic Sans MS" panose="030F0702030302020204" pitchFamily="66" charset="0"/>
                        </a:rPr>
                        <a:t>Organización de un evento artístico cultural.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Comic Sans MS" panose="030F0702030302020204" pitchFamily="66" charset="0"/>
                        </a:rPr>
                        <a:t>Rúbrica que valide los</a:t>
                      </a:r>
                      <a:br>
                        <a:rPr lang="es-MX" sz="1100" kern="1200" dirty="0">
                          <a:solidFill>
                            <a:schemeClr val="dk1"/>
                          </a:solidFill>
                          <a:effectLst/>
                          <a:latin typeface="Comic Sans MS" panose="030F0702030302020204" pitchFamily="66" charset="0"/>
                        </a:rPr>
                      </a:br>
                      <a:r>
                        <a:rPr lang="es-MX" sz="1100" kern="1200" dirty="0">
                          <a:solidFill>
                            <a:schemeClr val="dk1"/>
                          </a:solidFill>
                          <a:effectLst/>
                          <a:latin typeface="Comic Sans MS" panose="030F0702030302020204" pitchFamily="66" charset="0"/>
                        </a:rPr>
                        <a:t>criterios</a:t>
                      </a:r>
                      <a:br>
                        <a:rPr lang="es-MX" sz="1100" kern="1200" dirty="0">
                          <a:solidFill>
                            <a:schemeClr val="dk1"/>
                          </a:solidFill>
                          <a:effectLst/>
                          <a:latin typeface="Comic Sans MS" panose="030F0702030302020204" pitchFamily="66" charset="0"/>
                        </a:rPr>
                      </a:br>
                      <a:r>
                        <a:rPr lang="es-MX" sz="1100" kern="1200" dirty="0">
                          <a:solidFill>
                            <a:schemeClr val="dk1"/>
                          </a:solidFill>
                          <a:effectLst/>
                          <a:latin typeface="Comic Sans MS" panose="030F0702030302020204" pitchFamily="66" charset="0"/>
                        </a:rPr>
                        <a:t>propuestos. </a:t>
                      </a:r>
                      <a:endParaRPr lang="es-MX" sz="1100" dirty="0">
                        <a:latin typeface="Comic Sans MS" panose="030F0702030302020204" pitchFamily="66" charset="0"/>
                      </a:endParaRPr>
                    </a:p>
                    <a:p>
                      <a:pPr algn="ctr"/>
                      <a:endParaRPr lang="es-MX" sz="1100" dirty="0">
                        <a:latin typeface="Comic Sans MS" panose="030F0702030302020204" pitchFamily="66" charset="0"/>
                      </a:endParaRPr>
                    </a:p>
                  </a:txBody>
                  <a:tcPr/>
                </a:tc>
                <a:tc>
                  <a:txBody>
                    <a:bodyPr/>
                    <a:lstStyle/>
                    <a:p>
                      <a:pPr algn="ctr"/>
                      <a:r>
                        <a:rPr lang="es-MX" sz="1100" dirty="0">
                          <a:latin typeface="Comic Sans MS" panose="030F0702030302020204" pitchFamily="66" charset="0"/>
                        </a:rPr>
                        <a:t>40%</a:t>
                      </a:r>
                    </a:p>
                  </a:txBody>
                  <a:tcPr/>
                </a:tc>
                <a:extLst>
                  <a:ext uri="{0D108BD9-81ED-4DB2-BD59-A6C34878D82A}">
                    <a16:rowId xmlns:a16="http://schemas.microsoft.com/office/drawing/2014/main" val="420613322"/>
                  </a:ext>
                </a:extLst>
              </a:tr>
            </a:tbl>
          </a:graphicData>
        </a:graphic>
      </p:graphicFrame>
      <p:sp>
        <p:nvSpPr>
          <p:cNvPr id="7" name="Título 1">
            <a:extLst>
              <a:ext uri="{FF2B5EF4-FFF2-40B4-BE49-F238E27FC236}">
                <a16:creationId xmlns:a16="http://schemas.microsoft.com/office/drawing/2014/main" id="{43B6BC74-044F-E6EE-45AE-6A566BCC9E78}"/>
              </a:ext>
            </a:extLst>
          </p:cNvPr>
          <p:cNvSpPr>
            <a:spLocks noGrp="1"/>
          </p:cNvSpPr>
          <p:nvPr>
            <p:ph type="title"/>
          </p:nvPr>
        </p:nvSpPr>
        <p:spPr>
          <a:xfrm>
            <a:off x="2546252" y="0"/>
            <a:ext cx="6471137" cy="1012874"/>
          </a:xfrm>
        </p:spPr>
        <p:txBody>
          <a:bodyPr>
            <a:normAutofit/>
          </a:bodyPr>
          <a:lstStyle/>
          <a:p>
            <a:pPr algn="ctr"/>
            <a:r>
              <a:rPr lang="es-MX" i="1" dirty="0">
                <a:latin typeface="Comic Sans MS" panose="030F0702030302020204" pitchFamily="66" charset="0"/>
              </a:rPr>
              <a:t>CONTENIDOS</a:t>
            </a:r>
          </a:p>
        </p:txBody>
      </p:sp>
    </p:spTree>
    <p:extLst>
      <p:ext uri="{BB962C8B-B14F-4D97-AF65-F5344CB8AC3E}">
        <p14:creationId xmlns:p14="http://schemas.microsoft.com/office/powerpoint/2010/main" val="42526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77E69C-0737-4BA8-0F3C-7FB36FF4BC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722" l="3908" r="98224">
                        <a14:foregroundMark x1="8703" y1="41111" x2="7460" y2="95556"/>
                        <a14:foregroundMark x1="7460" y1="95556" x2="41918" y2="96944"/>
                        <a14:foregroundMark x1="41918" y1="96944" x2="93961" y2="85278"/>
                        <a14:foregroundMark x1="93961" y1="85278" x2="93961" y2="85278"/>
                        <a14:foregroundMark x1="533" y1="26389" x2="11545" y2="29722"/>
                        <a14:foregroundMark x1="11545" y1="29722" x2="16696" y2="45833"/>
                        <a14:foregroundMark x1="16696" y1="45833" x2="16519" y2="53333"/>
                        <a14:foregroundMark x1="16519" y1="53333" x2="11901" y2="57222"/>
                        <a14:foregroundMark x1="11901" y1="57222" x2="6394" y2="67500"/>
                        <a14:foregroundMark x1="6394" y1="67500" x2="5684" y2="77500"/>
                        <a14:foregroundMark x1="5684" y1="77500" x2="7460" y2="91389"/>
                        <a14:foregroundMark x1="7460" y1="91389" x2="20071" y2="98611"/>
                        <a14:foregroundMark x1="20071" y1="98611" x2="26998" y2="92500"/>
                        <a14:foregroundMark x1="26998" y1="92500" x2="48313" y2="95833"/>
                        <a14:foregroundMark x1="48313" y1="95833" x2="56838" y2="95278"/>
                        <a14:foregroundMark x1="56838" y1="95278" x2="66075" y2="95278"/>
                        <a14:foregroundMark x1="66075" y1="95278" x2="75844" y2="93611"/>
                        <a14:foregroundMark x1="75844" y1="93611" x2="77442" y2="85556"/>
                        <a14:foregroundMark x1="77442" y1="85556" x2="82771" y2="90556"/>
                        <a14:foregroundMark x1="82771" y1="90556" x2="87034" y2="85000"/>
                        <a14:foregroundMark x1="87034" y1="85000" x2="90231" y2="76389"/>
                        <a14:foregroundMark x1="90231" y1="76389" x2="95204" y2="81111"/>
                        <a14:foregroundMark x1="95204" y1="81111" x2="95737" y2="83333"/>
                        <a14:foregroundMark x1="84014" y1="81667" x2="84014" y2="81667"/>
                        <a14:foregroundMark x1="95737" y1="79167" x2="95737" y2="79167"/>
                        <a14:foregroundMark x1="93961" y1="76667" x2="93961" y2="76667"/>
                        <a14:foregroundMark x1="92718" y1="76667" x2="98224" y2="77778"/>
                        <a14:foregroundMark x1="3908" y1="35556" x2="11723" y2="39722"/>
                        <a14:foregroundMark x1="11545" y1="44444" x2="12078" y2="50556"/>
                        <a14:foregroundMark x1="12078" y1="69167" x2="11545" y2="88333"/>
                        <a14:foregroundMark x1="11545" y1="88333" x2="12611" y2="94444"/>
                        <a14:foregroundMark x1="19361" y1="93889" x2="28242" y2="99722"/>
                        <a14:foregroundMark x1="83126" y1="94167" x2="86856" y2="90278"/>
                        <a14:foregroundMark x1="86856" y1="90278" x2="87389" y2="90278"/>
                        <a14:backgroundMark x1="10657" y1="6944" x2="60746" y2="833"/>
                        <a14:backgroundMark x1="60746" y1="833" x2="88455" y2="5556"/>
                        <a14:backgroundMark x1="88455" y1="5556" x2="88810" y2="6111"/>
                        <a14:backgroundMark x1="89343" y1="6944" x2="90764" y2="70556"/>
                        <a14:backgroundMark x1="93250" y1="71389" x2="98224" y2="67778"/>
                        <a14:backgroundMark x1="98224" y1="67778" x2="98224" y2="67778"/>
                      </a14:backgroundRemoval>
                    </a14:imgEffect>
                  </a14:imgLayer>
                </a14:imgProps>
              </a:ext>
            </a:extLst>
          </a:blip>
          <a:stretch>
            <a:fillRect/>
          </a:stretch>
        </p:blipFill>
        <p:spPr>
          <a:xfrm>
            <a:off x="0" y="-1"/>
            <a:ext cx="12192000" cy="7005711"/>
          </a:xfrm>
          <a:prstGeom prst="rect">
            <a:avLst/>
          </a:prstGeom>
        </p:spPr>
      </p:pic>
      <p:sp>
        <p:nvSpPr>
          <p:cNvPr id="2" name="Título 1">
            <a:extLst>
              <a:ext uri="{FF2B5EF4-FFF2-40B4-BE49-F238E27FC236}">
                <a16:creationId xmlns:a16="http://schemas.microsoft.com/office/drawing/2014/main" id="{E0B746AE-5A30-C490-A209-1B03918885AB}"/>
              </a:ext>
            </a:extLst>
          </p:cNvPr>
          <p:cNvSpPr>
            <a:spLocks noGrp="1"/>
          </p:cNvSpPr>
          <p:nvPr>
            <p:ph type="title"/>
          </p:nvPr>
        </p:nvSpPr>
        <p:spPr>
          <a:xfrm>
            <a:off x="1645920" y="596630"/>
            <a:ext cx="10241280" cy="1325563"/>
          </a:xfrm>
        </p:spPr>
        <p:txBody>
          <a:bodyPr>
            <a:noAutofit/>
          </a:bodyPr>
          <a:lstStyle/>
          <a:p>
            <a:pPr algn="ctr"/>
            <a:r>
              <a:rPr lang="es-MX" sz="4800" dirty="0">
                <a:latin typeface="Jumble" panose="02000503000000020004" pitchFamily="2" charset="0"/>
              </a:rPr>
              <a:t>UNIDAD  I</a:t>
            </a:r>
            <a:br>
              <a:rPr lang="es-MX" sz="4800" i="1" dirty="0">
                <a:latin typeface="Jumble" panose="02000503000000020004" pitchFamily="2" charset="0"/>
              </a:rPr>
            </a:br>
            <a:br>
              <a:rPr lang="es-MX" sz="3600" i="1" dirty="0">
                <a:latin typeface="Comic Sans MS" panose="030F0702030302020204" pitchFamily="66" charset="0"/>
              </a:rPr>
            </a:br>
            <a:r>
              <a:rPr lang="es-MX" sz="3600" i="1" dirty="0">
                <a:latin typeface="Comic Sans MS" panose="030F0702030302020204" pitchFamily="66" charset="0"/>
              </a:rPr>
              <a:t>Importancia de las Manifestaciones Artísticas y sus Lenguajes en Función  del Contexto</a:t>
            </a:r>
          </a:p>
        </p:txBody>
      </p:sp>
      <p:sp>
        <p:nvSpPr>
          <p:cNvPr id="5" name="CuadroTexto 4">
            <a:extLst>
              <a:ext uri="{FF2B5EF4-FFF2-40B4-BE49-F238E27FC236}">
                <a16:creationId xmlns:a16="http://schemas.microsoft.com/office/drawing/2014/main" id="{318AF01F-9C75-EFFB-A5F1-F9AF449DBD8A}"/>
              </a:ext>
            </a:extLst>
          </p:cNvPr>
          <p:cNvSpPr txBox="1"/>
          <p:nvPr/>
        </p:nvSpPr>
        <p:spPr>
          <a:xfrm>
            <a:off x="1913206" y="2238522"/>
            <a:ext cx="9973994" cy="3416320"/>
          </a:xfrm>
          <a:prstGeom prst="rect">
            <a:avLst/>
          </a:prstGeom>
          <a:noFill/>
        </p:spPr>
        <p:txBody>
          <a:bodyPr wrap="square" rtlCol="0">
            <a:spAutoFit/>
          </a:bodyPr>
          <a:lstStyle/>
          <a:p>
            <a:pPr algn="ctr"/>
            <a:endParaRPr lang="es-MX" sz="2400" dirty="0">
              <a:effectLst/>
              <a:latin typeface="Comic Sans MS" panose="030F0702030302020204" pitchFamily="66" charset="0"/>
            </a:endParaRPr>
          </a:p>
          <a:p>
            <a:r>
              <a:rPr lang="es-MX" sz="2400" dirty="0">
                <a:latin typeface="Jumble" panose="02000503000000020004" pitchFamily="2" charset="0"/>
              </a:rPr>
              <a:t>PRÒPOSITO:</a:t>
            </a:r>
          </a:p>
          <a:p>
            <a:pPr algn="ctr"/>
            <a:r>
              <a:rPr lang="es-MX" sz="2400" dirty="0">
                <a:effectLst/>
                <a:latin typeface="Comic Sans MS" panose="030F0702030302020204" pitchFamily="66" charset="0"/>
              </a:rPr>
              <a:t>Determine la importancia de las manifestaciones artísticas mediante actividades investigativas y experienciales de los lenguajes de la música y danza en los cantos, ritmos y juegos, en congruencia al programa vigente de educación preescolar, a través de un análisis reflexivo e interdisciplinario que posibilite situarse como sujetos pensantes; de esta formaalcanzaruna postura critica frente a la diversidadinterculturaly sus lenguajes.</a:t>
            </a:r>
            <a:endParaRPr lang="es-MX" sz="2400" dirty="0">
              <a:latin typeface="Comic Sans MS" panose="030F0702030302020204" pitchFamily="66" charset="0"/>
            </a:endParaRPr>
          </a:p>
        </p:txBody>
      </p:sp>
    </p:spTree>
    <p:extLst>
      <p:ext uri="{BB962C8B-B14F-4D97-AF65-F5344CB8AC3E}">
        <p14:creationId xmlns:p14="http://schemas.microsoft.com/office/powerpoint/2010/main" val="106748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2D7027D-CA3A-2788-755D-07FC87C004EC}"/>
              </a:ext>
            </a:extLst>
          </p:cNvPr>
          <p:cNvPicPr>
            <a:picLocks noChangeAspect="1"/>
          </p:cNvPicPr>
          <p:nvPr/>
        </p:nvPicPr>
        <p:blipFill rotWithShape="1">
          <a:blip r:embed="rId2"/>
          <a:srcRect l="2538" t="4717" r="2270" b="4410"/>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A83014A1-8F8D-8493-BC9D-6704F3A0B020}"/>
              </a:ext>
            </a:extLst>
          </p:cNvPr>
          <p:cNvSpPr txBox="1"/>
          <p:nvPr/>
        </p:nvSpPr>
        <p:spPr>
          <a:xfrm>
            <a:off x="658837" y="1089898"/>
            <a:ext cx="10874326" cy="4678204"/>
          </a:xfrm>
          <a:prstGeom prst="rect">
            <a:avLst/>
          </a:prstGeom>
          <a:noFill/>
        </p:spPr>
        <p:txBody>
          <a:bodyPr wrap="square">
            <a:spAutoFit/>
          </a:bodyPr>
          <a:lstStyle/>
          <a:p>
            <a:r>
              <a:rPr lang="es-ES" dirty="0"/>
              <a:t> </a:t>
            </a:r>
          </a:p>
          <a:p>
            <a:pPr marL="457200" indent="-457200">
              <a:buFont typeface="Wingdings" panose="05000000000000000000" pitchFamily="2" charset="2"/>
              <a:buChar char="ü"/>
            </a:pPr>
            <a:r>
              <a:rPr lang="es-ES" sz="2800" dirty="0">
                <a:latin typeface="Comic Sans MS" panose="030F0702030302020204" pitchFamily="66" charset="0"/>
              </a:rPr>
              <a:t>Valoración de la expresión y apreciación artística en el desarrollo integral del niño.</a:t>
            </a:r>
          </a:p>
          <a:p>
            <a:r>
              <a:rPr lang="es-ES" sz="2800" dirty="0">
                <a:latin typeface="Comic Sans MS" panose="030F0702030302020204" pitchFamily="66" charset="0"/>
              </a:rPr>
              <a:t> **Pensamiento creativo. </a:t>
            </a:r>
          </a:p>
          <a:p>
            <a:r>
              <a:rPr lang="es-ES" sz="2800" dirty="0">
                <a:latin typeface="Comic Sans MS" panose="030F0702030302020204" pitchFamily="66" charset="0"/>
              </a:rPr>
              <a:t> **Capacidad creativa </a:t>
            </a:r>
          </a:p>
          <a:p>
            <a:endParaRPr lang="es-ES" sz="2800" dirty="0">
              <a:latin typeface="Comic Sans MS" panose="030F0702030302020204" pitchFamily="66" charset="0"/>
            </a:endParaRPr>
          </a:p>
          <a:p>
            <a:pPr marL="457200" indent="-457200">
              <a:buFont typeface="Wingdings" panose="05000000000000000000" pitchFamily="2" charset="2"/>
              <a:buChar char="ü"/>
            </a:pPr>
            <a:r>
              <a:rPr lang="es-ES" sz="2800" dirty="0">
                <a:latin typeface="Comic Sans MS" panose="030F0702030302020204" pitchFamily="66" charset="0"/>
              </a:rPr>
              <a:t>Estrategias de aprendizaje que fomenten la creatividad en los niños y las niñas.  </a:t>
            </a:r>
          </a:p>
          <a:p>
            <a:endParaRPr lang="es-ES" sz="2800" dirty="0">
              <a:latin typeface="Comic Sans MS" panose="030F0702030302020204" pitchFamily="66" charset="0"/>
            </a:endParaRPr>
          </a:p>
          <a:p>
            <a:pPr marL="457200" indent="-457200">
              <a:buFont typeface="Wingdings" panose="05000000000000000000" pitchFamily="2" charset="2"/>
              <a:buChar char="ü"/>
            </a:pPr>
            <a:r>
              <a:rPr lang="es-ES" sz="2800" dirty="0">
                <a:latin typeface="Comic Sans MS" panose="030F0702030302020204" pitchFamily="66" charset="0"/>
              </a:rPr>
              <a:t>La expresión y la apreciación artística y su manifestación en el Programa de Educación Preescolar.</a:t>
            </a:r>
            <a:endParaRPr lang="es-MX" sz="2800" dirty="0">
              <a:latin typeface="Comic Sans MS" panose="030F0702030302020204" pitchFamily="66" charset="0"/>
            </a:endParaRPr>
          </a:p>
        </p:txBody>
      </p:sp>
      <p:sp>
        <p:nvSpPr>
          <p:cNvPr id="8" name="CuadroTexto 7">
            <a:extLst>
              <a:ext uri="{FF2B5EF4-FFF2-40B4-BE49-F238E27FC236}">
                <a16:creationId xmlns:a16="http://schemas.microsoft.com/office/drawing/2014/main" id="{B6A29402-8D5D-181E-8C8A-A3F4B69326F0}"/>
              </a:ext>
            </a:extLst>
          </p:cNvPr>
          <p:cNvSpPr txBox="1"/>
          <p:nvPr/>
        </p:nvSpPr>
        <p:spPr>
          <a:xfrm>
            <a:off x="1951893" y="258901"/>
            <a:ext cx="9231922" cy="830997"/>
          </a:xfrm>
          <a:prstGeom prst="rect">
            <a:avLst/>
          </a:prstGeom>
          <a:noFill/>
        </p:spPr>
        <p:txBody>
          <a:bodyPr wrap="square">
            <a:spAutoFit/>
          </a:bodyPr>
          <a:lstStyle/>
          <a:p>
            <a:r>
              <a:rPr lang="es-MX" sz="4800" dirty="0">
                <a:latin typeface="Jumble" panose="02000503000000020004" pitchFamily="2" charset="0"/>
              </a:rPr>
              <a:t>UNIDAD  I              </a:t>
            </a:r>
            <a:r>
              <a:rPr lang="es-ES" sz="4800" dirty="0">
                <a:latin typeface="Jumble" panose="02000503000000020004" pitchFamily="2" charset="0"/>
              </a:rPr>
              <a:t>CONTENIDOS</a:t>
            </a:r>
            <a:r>
              <a:rPr lang="es-ES" dirty="0">
                <a:latin typeface="Jumble" panose="02000503000000020004" pitchFamily="2" charset="0"/>
              </a:rPr>
              <a:t> </a:t>
            </a:r>
            <a:r>
              <a:rPr lang="es-ES" dirty="0"/>
              <a:t> </a:t>
            </a:r>
          </a:p>
        </p:txBody>
      </p:sp>
    </p:spTree>
    <p:extLst>
      <p:ext uri="{BB962C8B-B14F-4D97-AF65-F5344CB8AC3E}">
        <p14:creationId xmlns:p14="http://schemas.microsoft.com/office/powerpoint/2010/main" val="346249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79BBB57-B1BC-AEA9-77EB-E9E214ECD0D6}"/>
              </a:ext>
            </a:extLst>
          </p:cNvPr>
          <p:cNvPicPr>
            <a:picLocks noChangeAspect="1"/>
          </p:cNvPicPr>
          <p:nvPr/>
        </p:nvPicPr>
        <p:blipFill>
          <a:blip r:embed="rId2"/>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C92B4D5B-C0D6-6361-14AF-EFAEEE297B92}"/>
              </a:ext>
            </a:extLst>
          </p:cNvPr>
          <p:cNvSpPr>
            <a:spLocks noGrp="1"/>
          </p:cNvSpPr>
          <p:nvPr>
            <p:ph type="title"/>
          </p:nvPr>
        </p:nvSpPr>
        <p:spPr>
          <a:xfrm>
            <a:off x="1861623" y="704850"/>
            <a:ext cx="8468751" cy="1325563"/>
          </a:xfrm>
        </p:spPr>
        <p:txBody>
          <a:bodyPr>
            <a:noAutofit/>
          </a:bodyPr>
          <a:lstStyle/>
          <a:p>
            <a:pPr algn="ctr"/>
            <a:r>
              <a:rPr lang="es-MX" sz="4800" dirty="0">
                <a:latin typeface="Jumble" panose="02000503000000020004" pitchFamily="2" charset="0"/>
              </a:rPr>
              <a:t>UNIDAD  II</a:t>
            </a:r>
            <a:br>
              <a:rPr lang="es-MX" sz="4800" i="1" dirty="0">
                <a:latin typeface="Jumble" panose="02000503000000020004" pitchFamily="2" charset="0"/>
              </a:rPr>
            </a:br>
            <a:br>
              <a:rPr lang="es-MX" i="1" dirty="0">
                <a:latin typeface="+mn-lt"/>
              </a:rPr>
            </a:br>
            <a:r>
              <a:rPr lang="es-MX" sz="3200" i="1" dirty="0">
                <a:latin typeface="Comic Sans MS" panose="030F0702030302020204" pitchFamily="66" charset="0"/>
              </a:rPr>
              <a:t>Expresión y Apreciación Musical </a:t>
            </a:r>
            <a:br>
              <a:rPr lang="es-MX" sz="3200" i="1" dirty="0">
                <a:latin typeface="Comic Sans MS" panose="030F0702030302020204" pitchFamily="66" charset="0"/>
              </a:rPr>
            </a:br>
            <a:r>
              <a:rPr lang="es-MX" sz="3200" i="1" dirty="0">
                <a:latin typeface="Comic Sans MS" panose="030F0702030302020204" pitchFamily="66" charset="0"/>
              </a:rPr>
              <a:t>como Herramienta Didáctica.</a:t>
            </a:r>
          </a:p>
        </p:txBody>
      </p:sp>
      <p:sp>
        <p:nvSpPr>
          <p:cNvPr id="4" name="CuadroTexto 3">
            <a:extLst>
              <a:ext uri="{FF2B5EF4-FFF2-40B4-BE49-F238E27FC236}">
                <a16:creationId xmlns:a16="http://schemas.microsoft.com/office/drawing/2014/main" id="{C92F6C04-701E-8543-CC82-24E461573D31}"/>
              </a:ext>
            </a:extLst>
          </p:cNvPr>
          <p:cNvSpPr txBox="1"/>
          <p:nvPr/>
        </p:nvSpPr>
        <p:spPr>
          <a:xfrm>
            <a:off x="838198" y="2735263"/>
            <a:ext cx="10515599" cy="3046988"/>
          </a:xfrm>
          <a:prstGeom prst="rect">
            <a:avLst/>
          </a:prstGeom>
          <a:noFill/>
        </p:spPr>
        <p:txBody>
          <a:bodyPr wrap="square" rtlCol="0">
            <a:spAutoFit/>
          </a:bodyPr>
          <a:lstStyle/>
          <a:p>
            <a:pPr algn="ctr"/>
            <a:endParaRPr lang="es-MX" sz="2400" dirty="0">
              <a:effectLst/>
              <a:latin typeface="Comic Sans MS" panose="030F0702030302020204" pitchFamily="66" charset="0"/>
            </a:endParaRPr>
          </a:p>
          <a:p>
            <a:pPr algn="ctr"/>
            <a:r>
              <a:rPr lang="es-MX" sz="2400" dirty="0">
                <a:effectLst/>
                <a:latin typeface="Comic Sans MS" panose="030F0702030302020204" pitchFamily="66" charset="0"/>
              </a:rPr>
              <a:t>Comprender la importancia de la música en el desarrollo integral de los y las niñas, mediante la investigación y el análisis reflexivo sobre la expresión musical de su cultura, y reconocerse a sí mismo como un ser sensible y creativo, y logre con sus alumnos el mismo reconocimiento, así como promover la expresión musical, al aplicar este lenguaje artístico como un recurso pedagógico en su práctica profesional, desde una perspectiva intercultural e incluyente. </a:t>
            </a:r>
            <a:endParaRPr lang="es-MX" sz="2400" dirty="0">
              <a:latin typeface="Comic Sans MS" panose="030F0702030302020204" pitchFamily="66" charset="0"/>
            </a:endParaRPr>
          </a:p>
        </p:txBody>
      </p:sp>
    </p:spTree>
    <p:extLst>
      <p:ext uri="{BB962C8B-B14F-4D97-AF65-F5344CB8AC3E}">
        <p14:creationId xmlns:p14="http://schemas.microsoft.com/office/powerpoint/2010/main" val="293925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3D6DFF-1782-1948-6290-4E4A8B4899A2}"/>
              </a:ext>
            </a:extLst>
          </p:cNvPr>
          <p:cNvPicPr>
            <a:picLocks noChangeAspect="1"/>
          </p:cNvPicPr>
          <p:nvPr/>
        </p:nvPicPr>
        <p:blipFill rotWithShape="1">
          <a:blip r:embed="rId2"/>
          <a:srcRect b="7377"/>
          <a:stretch/>
        </p:blipFill>
        <p:spPr>
          <a:xfrm>
            <a:off x="1" y="-103238"/>
            <a:ext cx="12192000" cy="6961238"/>
          </a:xfrm>
          <a:prstGeom prst="rect">
            <a:avLst/>
          </a:prstGeom>
        </p:spPr>
      </p:pic>
      <p:sp>
        <p:nvSpPr>
          <p:cNvPr id="4" name="CuadroTexto 3">
            <a:extLst>
              <a:ext uri="{FF2B5EF4-FFF2-40B4-BE49-F238E27FC236}">
                <a16:creationId xmlns:a16="http://schemas.microsoft.com/office/drawing/2014/main" id="{67CE20D6-EF08-D9B5-9B82-26E4A6699908}"/>
              </a:ext>
            </a:extLst>
          </p:cNvPr>
          <p:cNvSpPr txBox="1"/>
          <p:nvPr/>
        </p:nvSpPr>
        <p:spPr>
          <a:xfrm>
            <a:off x="1628338" y="0"/>
            <a:ext cx="9231922" cy="830997"/>
          </a:xfrm>
          <a:prstGeom prst="rect">
            <a:avLst/>
          </a:prstGeom>
          <a:noFill/>
        </p:spPr>
        <p:txBody>
          <a:bodyPr wrap="square">
            <a:spAutoFit/>
          </a:bodyPr>
          <a:lstStyle/>
          <a:p>
            <a:r>
              <a:rPr lang="es-MX" sz="4800" dirty="0">
                <a:latin typeface="Jumble" panose="02000503000000020004" pitchFamily="2" charset="0"/>
              </a:rPr>
              <a:t>UNIDAD  I </a:t>
            </a:r>
            <a:r>
              <a:rPr lang="es-MX" sz="4800" dirty="0" err="1">
                <a:latin typeface="Jumble" panose="02000503000000020004" pitchFamily="2" charset="0"/>
              </a:rPr>
              <a:t>I</a:t>
            </a:r>
            <a:r>
              <a:rPr lang="es-MX" sz="4800" dirty="0">
                <a:latin typeface="Jumble" panose="02000503000000020004" pitchFamily="2" charset="0"/>
              </a:rPr>
              <a:t>            </a:t>
            </a:r>
            <a:r>
              <a:rPr lang="es-ES" sz="4800" dirty="0">
                <a:latin typeface="Jumble" panose="02000503000000020004" pitchFamily="2" charset="0"/>
              </a:rPr>
              <a:t>CONTENIDOS</a:t>
            </a:r>
            <a:r>
              <a:rPr lang="es-ES" dirty="0">
                <a:latin typeface="Jumble" panose="02000503000000020004" pitchFamily="2" charset="0"/>
              </a:rPr>
              <a:t> </a:t>
            </a:r>
            <a:r>
              <a:rPr lang="es-ES" dirty="0"/>
              <a:t> </a:t>
            </a:r>
          </a:p>
        </p:txBody>
      </p:sp>
      <p:sp>
        <p:nvSpPr>
          <p:cNvPr id="7" name="CuadroTexto 6">
            <a:extLst>
              <a:ext uri="{FF2B5EF4-FFF2-40B4-BE49-F238E27FC236}">
                <a16:creationId xmlns:a16="http://schemas.microsoft.com/office/drawing/2014/main" id="{AF4842CA-3B87-A9B7-7611-641A3DAAF300}"/>
              </a:ext>
            </a:extLst>
          </p:cNvPr>
          <p:cNvSpPr txBox="1"/>
          <p:nvPr/>
        </p:nvSpPr>
        <p:spPr>
          <a:xfrm>
            <a:off x="376313" y="1112351"/>
            <a:ext cx="11439374" cy="4154984"/>
          </a:xfrm>
          <a:prstGeom prst="rect">
            <a:avLst/>
          </a:prstGeom>
          <a:noFill/>
        </p:spPr>
        <p:txBody>
          <a:bodyPr wrap="square">
            <a:spAutoFit/>
          </a:bodyPr>
          <a:lstStyle/>
          <a:p>
            <a:pPr marL="342900" indent="-342900">
              <a:buFont typeface="Wingdings" panose="05000000000000000000" pitchFamily="2" charset="2"/>
              <a:buChar char="ü"/>
            </a:pPr>
            <a:r>
              <a:rPr lang="es-ES" sz="2400" dirty="0">
                <a:latin typeface="Comic Sans MS" panose="030F0702030302020204" pitchFamily="66" charset="0"/>
              </a:rPr>
              <a:t>Modos evolutivos de la música y su importancia en los primeros años.  </a:t>
            </a:r>
          </a:p>
          <a:p>
            <a:pPr marL="342900" indent="-342900">
              <a:buFont typeface="Wingdings" panose="05000000000000000000" pitchFamily="2" charset="2"/>
              <a:buChar char="ü"/>
            </a:pPr>
            <a:endParaRPr lang="es-ES" sz="2400" dirty="0">
              <a:latin typeface="Comic Sans MS" panose="030F0702030302020204" pitchFamily="66" charset="0"/>
            </a:endParaRPr>
          </a:p>
          <a:p>
            <a:pPr marL="342900" indent="-342900">
              <a:buFont typeface="Wingdings" panose="05000000000000000000" pitchFamily="2" charset="2"/>
              <a:buChar char="ü"/>
            </a:pPr>
            <a:r>
              <a:rPr lang="es-ES" sz="2400" dirty="0">
                <a:latin typeface="Comic Sans MS" panose="030F0702030302020204" pitchFamily="66" charset="0"/>
              </a:rPr>
              <a:t>Elementos de la música: ritmos, melodía y armonía. </a:t>
            </a:r>
          </a:p>
          <a:p>
            <a:r>
              <a:rPr lang="es-ES" sz="2400" dirty="0">
                <a:latin typeface="Comic Sans MS" panose="030F0702030302020204" pitchFamily="66" charset="0"/>
              </a:rPr>
              <a:t> </a:t>
            </a:r>
          </a:p>
          <a:p>
            <a:pPr marL="342900" indent="-342900">
              <a:buFont typeface="Wingdings" panose="05000000000000000000" pitchFamily="2" charset="2"/>
              <a:buChar char="ü"/>
            </a:pPr>
            <a:r>
              <a:rPr lang="es-ES" sz="2400" dirty="0">
                <a:latin typeface="Comic Sans MS" panose="030F0702030302020204" pitchFamily="66" charset="0"/>
              </a:rPr>
              <a:t>Aspectos curriculares y didácticos: La música es un tema de varias voces. </a:t>
            </a:r>
          </a:p>
          <a:p>
            <a:pPr marL="342900" indent="-342900">
              <a:buFont typeface="Wingdings" panose="05000000000000000000" pitchFamily="2" charset="2"/>
              <a:buChar char="ü"/>
            </a:pPr>
            <a:endParaRPr lang="es-ES" sz="2400" dirty="0">
              <a:latin typeface="Comic Sans MS" panose="030F0702030302020204" pitchFamily="66" charset="0"/>
            </a:endParaRPr>
          </a:p>
          <a:p>
            <a:pPr marL="342900" indent="-342900">
              <a:buFont typeface="Wingdings" panose="05000000000000000000" pitchFamily="2" charset="2"/>
              <a:buChar char="ü"/>
            </a:pPr>
            <a:r>
              <a:rPr lang="es-ES" sz="2400" dirty="0">
                <a:latin typeface="Comic Sans MS" panose="030F0702030302020204" pitchFamily="66" charset="0"/>
              </a:rPr>
              <a:t> Estrategias didácticas para acercar la música a los niños preescolares. </a:t>
            </a:r>
          </a:p>
          <a:p>
            <a:pPr marL="342900" indent="-342900">
              <a:buFont typeface="Wingdings" panose="05000000000000000000" pitchFamily="2" charset="2"/>
              <a:buChar char="ü"/>
            </a:pPr>
            <a:endParaRPr lang="es-ES" sz="2400" dirty="0">
              <a:latin typeface="Comic Sans MS" panose="030F0702030302020204" pitchFamily="66" charset="0"/>
            </a:endParaRPr>
          </a:p>
          <a:p>
            <a:pPr marL="342900" indent="-342900">
              <a:buFont typeface="Wingdings" panose="05000000000000000000" pitchFamily="2" charset="2"/>
              <a:buChar char="ü"/>
            </a:pPr>
            <a:r>
              <a:rPr lang="es-ES" sz="2400" dirty="0">
                <a:latin typeface="Comic Sans MS" panose="030F0702030302020204" pitchFamily="66" charset="0"/>
              </a:rPr>
              <a:t>Música del contexto y creación musical en niños preescolares. </a:t>
            </a:r>
          </a:p>
          <a:p>
            <a:pPr marL="342900" indent="-342900">
              <a:buFont typeface="Wingdings" panose="05000000000000000000" pitchFamily="2" charset="2"/>
              <a:buChar char="ü"/>
            </a:pPr>
            <a:endParaRPr lang="es-ES" sz="2400" dirty="0">
              <a:latin typeface="Comic Sans MS" panose="030F0702030302020204" pitchFamily="66" charset="0"/>
            </a:endParaRPr>
          </a:p>
          <a:p>
            <a:pPr marL="342900" indent="-342900">
              <a:buFont typeface="Wingdings" panose="05000000000000000000" pitchFamily="2" charset="2"/>
              <a:buChar char="ü"/>
            </a:pPr>
            <a:r>
              <a:rPr lang="es-ES" sz="2400" dirty="0">
                <a:latin typeface="Comic Sans MS" panose="030F0702030302020204" pitchFamily="66" charset="0"/>
              </a:rPr>
              <a:t> La música infantil y las rondas infantiles.</a:t>
            </a:r>
            <a:endParaRPr lang="es-MX" sz="2400" dirty="0">
              <a:latin typeface="Comic Sans MS" panose="030F0702030302020204" pitchFamily="66" charset="0"/>
            </a:endParaRPr>
          </a:p>
        </p:txBody>
      </p:sp>
    </p:spTree>
    <p:extLst>
      <p:ext uri="{BB962C8B-B14F-4D97-AF65-F5344CB8AC3E}">
        <p14:creationId xmlns:p14="http://schemas.microsoft.com/office/powerpoint/2010/main" val="266148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A0B4C-66A1-BE52-5EEF-537556CB7FAC}"/>
              </a:ext>
            </a:extLst>
          </p:cNvPr>
          <p:cNvSpPr>
            <a:spLocks noGrp="1"/>
          </p:cNvSpPr>
          <p:nvPr>
            <p:ph type="title"/>
          </p:nvPr>
        </p:nvSpPr>
        <p:spPr>
          <a:xfrm>
            <a:off x="838200" y="975122"/>
            <a:ext cx="10515600" cy="1325563"/>
          </a:xfrm>
        </p:spPr>
        <p:txBody>
          <a:bodyPr>
            <a:normAutofit fontScale="90000"/>
          </a:bodyPr>
          <a:lstStyle/>
          <a:p>
            <a:pPr algn="ctr"/>
            <a:r>
              <a:rPr lang="es-MX" sz="5300" dirty="0">
                <a:latin typeface="Jumble" panose="02000503000000020004" pitchFamily="2" charset="0"/>
              </a:rPr>
              <a:t>UNIDAD  III</a:t>
            </a:r>
            <a:br>
              <a:rPr lang="es-MX" sz="5300" dirty="0">
                <a:latin typeface="Jumble" panose="02000503000000020004" pitchFamily="2" charset="0"/>
              </a:rPr>
            </a:br>
            <a:br>
              <a:rPr lang="es-MX" sz="5300" i="1" dirty="0">
                <a:latin typeface="+mn-lt"/>
              </a:rPr>
            </a:br>
            <a:r>
              <a:rPr lang="es-MX" sz="4000" i="1" dirty="0">
                <a:latin typeface="Comic Sans MS" panose="030F0702030302020204" pitchFamily="66" charset="0"/>
              </a:rPr>
              <a:t>El Valor Formativo del Juego </a:t>
            </a:r>
            <a:br>
              <a:rPr lang="es-MX" sz="4000" i="1" dirty="0">
                <a:latin typeface="Comic Sans MS" panose="030F0702030302020204" pitchFamily="66" charset="0"/>
              </a:rPr>
            </a:br>
            <a:r>
              <a:rPr lang="es-MX" sz="4000" i="1" dirty="0">
                <a:latin typeface="Comic Sans MS" panose="030F0702030302020204" pitchFamily="66" charset="0"/>
              </a:rPr>
              <a:t>en la Expresión y Apreciación Artística</a:t>
            </a:r>
            <a:br>
              <a:rPr lang="es-MX" dirty="0"/>
            </a:br>
            <a:endParaRPr lang="es-MX" dirty="0"/>
          </a:p>
        </p:txBody>
      </p:sp>
      <p:sp>
        <p:nvSpPr>
          <p:cNvPr id="4" name="CuadroTexto 3">
            <a:extLst>
              <a:ext uri="{FF2B5EF4-FFF2-40B4-BE49-F238E27FC236}">
                <a16:creationId xmlns:a16="http://schemas.microsoft.com/office/drawing/2014/main" id="{9A88E860-D935-D90E-A842-CA3C391DFF79}"/>
              </a:ext>
            </a:extLst>
          </p:cNvPr>
          <p:cNvSpPr txBox="1"/>
          <p:nvPr/>
        </p:nvSpPr>
        <p:spPr>
          <a:xfrm>
            <a:off x="1744394" y="3049508"/>
            <a:ext cx="10011509" cy="3046988"/>
          </a:xfrm>
          <a:prstGeom prst="rect">
            <a:avLst/>
          </a:prstGeom>
          <a:noFill/>
        </p:spPr>
        <p:txBody>
          <a:bodyPr wrap="square" rtlCol="0">
            <a:spAutoFit/>
          </a:bodyPr>
          <a:lstStyle/>
          <a:p>
            <a:pPr algn="ctr"/>
            <a:r>
              <a:rPr lang="es-MX" sz="2400" dirty="0">
                <a:effectLst/>
                <a:latin typeface="Comic Sans MS" panose="030F0702030302020204" pitchFamily="66" charset="0"/>
              </a:rPr>
              <a:t>Reconocer el valor formativo del juego como un recurso psicopedagógico y sociocultural, dentro del marco de la expresión y apreciación artísticas a partir de los saberes adquiridos, mediante la investigación documental y de campo desde una perspectiva intercultural crítica e interdisciplinaria, para que sean capaces de generar actividades, tareas y utilizar recursos que favorezcan el desarrollo integral de las niñas y niños de preescolar en sus diversos contextos. </a:t>
            </a:r>
          </a:p>
        </p:txBody>
      </p:sp>
      <p:pic>
        <p:nvPicPr>
          <p:cNvPr id="5" name="Imagen 4">
            <a:extLst>
              <a:ext uri="{FF2B5EF4-FFF2-40B4-BE49-F238E27FC236}">
                <a16:creationId xmlns:a16="http://schemas.microsoft.com/office/drawing/2014/main" id="{50C06BD1-E2CE-0A82-2AA5-8D0CD612CF35}"/>
              </a:ext>
            </a:extLst>
          </p:cNvPr>
          <p:cNvPicPr>
            <a:picLocks noChangeAspect="1"/>
          </p:cNvPicPr>
          <p:nvPr/>
        </p:nvPicPr>
        <p:blipFill rotWithShape="1">
          <a:blip r:embed="rId2">
            <a:duotone>
              <a:schemeClr val="accent5">
                <a:shade val="45000"/>
                <a:satMod val="135000"/>
              </a:schemeClr>
              <a:prstClr val="white"/>
            </a:duotone>
          </a:blip>
          <a:srcRect l="32688" r="29717" b="16727"/>
          <a:stretch/>
        </p:blipFill>
        <p:spPr>
          <a:xfrm>
            <a:off x="0" y="0"/>
            <a:ext cx="1744394" cy="6845320"/>
          </a:xfrm>
          <a:prstGeom prst="rect">
            <a:avLst/>
          </a:prstGeom>
        </p:spPr>
      </p:pic>
    </p:spTree>
    <p:extLst>
      <p:ext uri="{BB962C8B-B14F-4D97-AF65-F5344CB8AC3E}">
        <p14:creationId xmlns:p14="http://schemas.microsoft.com/office/powerpoint/2010/main" val="147558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E0AF09D-0E88-1A90-7278-6EC158BDBCAB}"/>
              </a:ext>
            </a:extLst>
          </p:cNvPr>
          <p:cNvPicPr>
            <a:picLocks noChangeAspect="1"/>
          </p:cNvPicPr>
          <p:nvPr/>
        </p:nvPicPr>
        <p:blipFill>
          <a:blip r:embed="rId2"/>
          <a:stretch>
            <a:fillRect/>
          </a:stretch>
        </p:blipFill>
        <p:spPr>
          <a:xfrm>
            <a:off x="0" y="0"/>
            <a:ext cx="12192000" cy="1844935"/>
          </a:xfrm>
          <a:prstGeom prst="rect">
            <a:avLst/>
          </a:prstGeom>
        </p:spPr>
      </p:pic>
      <p:sp>
        <p:nvSpPr>
          <p:cNvPr id="5" name="CuadroTexto 4">
            <a:extLst>
              <a:ext uri="{FF2B5EF4-FFF2-40B4-BE49-F238E27FC236}">
                <a16:creationId xmlns:a16="http://schemas.microsoft.com/office/drawing/2014/main" id="{4652BD23-A032-75AB-AFC8-8E8E521DFE2E}"/>
              </a:ext>
            </a:extLst>
          </p:cNvPr>
          <p:cNvSpPr txBox="1"/>
          <p:nvPr/>
        </p:nvSpPr>
        <p:spPr>
          <a:xfrm>
            <a:off x="3666223" y="196361"/>
            <a:ext cx="9200270" cy="830997"/>
          </a:xfrm>
          <a:prstGeom prst="rect">
            <a:avLst/>
          </a:prstGeom>
          <a:noFill/>
        </p:spPr>
        <p:txBody>
          <a:bodyPr wrap="square">
            <a:spAutoFit/>
          </a:bodyPr>
          <a:lstStyle/>
          <a:p>
            <a:r>
              <a:rPr lang="es-MX" sz="4800" dirty="0">
                <a:latin typeface="Jumble" panose="02000503000000020004" pitchFamily="2" charset="0"/>
              </a:rPr>
              <a:t>UNIDAD  III         CONTENIDOS </a:t>
            </a:r>
            <a:endParaRPr lang="es-MX" sz="4800" dirty="0"/>
          </a:p>
        </p:txBody>
      </p:sp>
      <p:sp>
        <p:nvSpPr>
          <p:cNvPr id="7" name="CuadroTexto 6">
            <a:extLst>
              <a:ext uri="{FF2B5EF4-FFF2-40B4-BE49-F238E27FC236}">
                <a16:creationId xmlns:a16="http://schemas.microsoft.com/office/drawing/2014/main" id="{9C94C293-1124-29D2-2B6B-A4CAD000E472}"/>
              </a:ext>
            </a:extLst>
          </p:cNvPr>
          <p:cNvSpPr txBox="1"/>
          <p:nvPr/>
        </p:nvSpPr>
        <p:spPr>
          <a:xfrm>
            <a:off x="211014" y="1844935"/>
            <a:ext cx="11746523" cy="4401205"/>
          </a:xfrm>
          <a:prstGeom prst="rect">
            <a:avLst/>
          </a:prstGeom>
          <a:noFill/>
        </p:spPr>
        <p:txBody>
          <a:bodyPr wrap="square">
            <a:spAutoFit/>
          </a:bodyPr>
          <a:lstStyle/>
          <a:p>
            <a:pPr marL="457200" indent="-457200">
              <a:buFont typeface="Wingdings" panose="05000000000000000000" pitchFamily="2" charset="2"/>
              <a:buChar char="ü"/>
            </a:pPr>
            <a:r>
              <a:rPr lang="es-ES" sz="2800" dirty="0">
                <a:latin typeface="Comic Sans MS" panose="030F0702030302020204" pitchFamily="66" charset="0"/>
              </a:rPr>
              <a:t>Importancia del juego en el desarrollo del niño y su relación con la expresión y apreciación artística. </a:t>
            </a:r>
          </a:p>
          <a:p>
            <a:r>
              <a:rPr lang="es-ES" sz="2800" dirty="0">
                <a:latin typeface="Comic Sans MS" panose="030F0702030302020204" pitchFamily="66" charset="0"/>
              </a:rPr>
              <a:t> </a:t>
            </a:r>
          </a:p>
          <a:p>
            <a:pPr marL="457200" indent="-457200">
              <a:buFont typeface="Wingdings" panose="05000000000000000000" pitchFamily="2" charset="2"/>
              <a:buChar char="ü"/>
            </a:pPr>
            <a:r>
              <a:rPr lang="es-ES" sz="2800" dirty="0">
                <a:latin typeface="Comic Sans MS" panose="030F0702030302020204" pitchFamily="66" charset="0"/>
              </a:rPr>
              <a:t>Características psicopedagógicas y socioculturales del juego. </a:t>
            </a:r>
          </a:p>
          <a:p>
            <a:pPr marL="457200" indent="-457200">
              <a:buFont typeface="Wingdings" panose="05000000000000000000" pitchFamily="2" charset="2"/>
              <a:buChar char="ü"/>
            </a:pPr>
            <a:endParaRPr lang="es-ES" sz="2800" dirty="0">
              <a:latin typeface="Comic Sans MS" panose="030F0702030302020204" pitchFamily="66" charset="0"/>
            </a:endParaRPr>
          </a:p>
          <a:p>
            <a:pPr marL="457200" indent="-457200">
              <a:buFont typeface="Wingdings" panose="05000000000000000000" pitchFamily="2" charset="2"/>
              <a:buChar char="ü"/>
            </a:pPr>
            <a:r>
              <a:rPr lang="es-ES" sz="2800" dirty="0">
                <a:latin typeface="Comic Sans MS" panose="030F0702030302020204" pitchFamily="66" charset="0"/>
              </a:rPr>
              <a:t> de juego: Simbólico, Tradicionales y/o Populares, y Contemporáneos. </a:t>
            </a:r>
          </a:p>
          <a:p>
            <a:pPr marL="457200" indent="-457200">
              <a:buFont typeface="Wingdings" panose="05000000000000000000" pitchFamily="2" charset="2"/>
              <a:buChar char="ü"/>
            </a:pPr>
            <a:endParaRPr lang="es-ES" sz="2800" dirty="0">
              <a:latin typeface="Comic Sans MS" panose="030F0702030302020204" pitchFamily="66" charset="0"/>
            </a:endParaRPr>
          </a:p>
          <a:p>
            <a:pPr marL="457200" indent="-457200">
              <a:buFont typeface="Wingdings" panose="05000000000000000000" pitchFamily="2" charset="2"/>
              <a:buChar char="ü"/>
            </a:pPr>
            <a:r>
              <a:rPr lang="es-ES" sz="2800" dirty="0">
                <a:latin typeface="Comic Sans MS" panose="030F0702030302020204" pitchFamily="66" charset="0"/>
              </a:rPr>
              <a:t>El juego como estrategia de aprendizaje para tender la diversidad cultural desde un enfoque inclusivo.</a:t>
            </a:r>
            <a:endParaRPr lang="es-MX" sz="2800" dirty="0">
              <a:latin typeface="Comic Sans MS" panose="030F0702030302020204" pitchFamily="66" charset="0"/>
            </a:endParaRPr>
          </a:p>
        </p:txBody>
      </p:sp>
    </p:spTree>
    <p:extLst>
      <p:ext uri="{BB962C8B-B14F-4D97-AF65-F5344CB8AC3E}">
        <p14:creationId xmlns:p14="http://schemas.microsoft.com/office/powerpoint/2010/main" val="418097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7839C0A-FAB2-78B4-1185-DDEECFD4D85E}"/>
              </a:ext>
            </a:extLst>
          </p:cNvPr>
          <p:cNvSpPr/>
          <p:nvPr/>
        </p:nvSpPr>
        <p:spPr>
          <a:xfrm>
            <a:off x="0" y="0"/>
            <a:ext cx="7076048" cy="6858000"/>
          </a:xfrm>
          <a:prstGeom prst="rect">
            <a:avLst/>
          </a:prstGeom>
          <a:solidFill>
            <a:srgbClr val="DF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Tabla 5">
            <a:extLst>
              <a:ext uri="{FF2B5EF4-FFF2-40B4-BE49-F238E27FC236}">
                <a16:creationId xmlns:a16="http://schemas.microsoft.com/office/drawing/2014/main" id="{CDF1EF5F-C30B-CD0D-6778-6E7977D790C3}"/>
              </a:ext>
            </a:extLst>
          </p:cNvPr>
          <p:cNvGraphicFramePr>
            <a:graphicFrameLocks noGrp="1"/>
          </p:cNvGraphicFramePr>
          <p:nvPr>
            <p:extLst>
              <p:ext uri="{D42A27DB-BD31-4B8C-83A1-F6EECF244321}">
                <p14:modId xmlns:p14="http://schemas.microsoft.com/office/powerpoint/2010/main" val="256894245"/>
              </p:ext>
            </p:extLst>
          </p:nvPr>
        </p:nvGraphicFramePr>
        <p:xfrm>
          <a:off x="467544" y="1052736"/>
          <a:ext cx="6338520" cy="3504249"/>
        </p:xfrm>
        <a:graphic>
          <a:graphicData uri="http://schemas.openxmlformats.org/drawingml/2006/table">
            <a:tbl>
              <a:tblPr firstRow="1" firstCol="1" bandRow="1">
                <a:tableStyleId>{5940675A-B579-460E-94D1-54222C63F5DA}</a:tableStyleId>
              </a:tblPr>
              <a:tblGrid>
                <a:gridCol w="2353092">
                  <a:extLst>
                    <a:ext uri="{9D8B030D-6E8A-4147-A177-3AD203B41FA5}">
                      <a16:colId xmlns:a16="http://schemas.microsoft.com/office/drawing/2014/main" val="2467547335"/>
                    </a:ext>
                  </a:extLst>
                </a:gridCol>
                <a:gridCol w="1992714">
                  <a:extLst>
                    <a:ext uri="{9D8B030D-6E8A-4147-A177-3AD203B41FA5}">
                      <a16:colId xmlns:a16="http://schemas.microsoft.com/office/drawing/2014/main" val="2462830010"/>
                    </a:ext>
                  </a:extLst>
                </a:gridCol>
                <a:gridCol w="1992714">
                  <a:extLst>
                    <a:ext uri="{9D8B030D-6E8A-4147-A177-3AD203B41FA5}">
                      <a16:colId xmlns:a16="http://schemas.microsoft.com/office/drawing/2014/main" val="3178469975"/>
                    </a:ext>
                  </a:extLst>
                </a:gridCol>
              </a:tblGrid>
              <a:tr h="130584">
                <a:tc rowSpan="2">
                  <a:txBody>
                    <a:bodyPr/>
                    <a:lstStyle/>
                    <a:p>
                      <a:pPr algn="ctr">
                        <a:lnSpc>
                          <a:spcPct val="115000"/>
                        </a:lnSpc>
                        <a:spcAft>
                          <a:spcPts val="0"/>
                        </a:spcAft>
                      </a:pPr>
                      <a:r>
                        <a:rPr lang="es-MX" sz="1400" dirty="0">
                          <a:effectLst/>
                          <a:latin typeface="Comic Sans MS" panose="030F0702030302020204" pitchFamily="66" charset="0"/>
                        </a:rPr>
                        <a:t>CRITERIOS DE EVALUACIÓN POR UNIDAD</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400" dirty="0">
                          <a:effectLst/>
                          <a:latin typeface="Comic Sans MS" panose="030F0702030302020204" pitchFamily="66" charset="0"/>
                        </a:rPr>
                        <a:t>PORCENTAJES DE EVALUACIÓN</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448493174"/>
                  </a:ext>
                </a:extLst>
              </a:tr>
              <a:tr h="261167">
                <a:tc vMerge="1">
                  <a:txBody>
                    <a:bodyPr/>
                    <a:lstStyle/>
                    <a:p>
                      <a:endParaRPr lang="es-MX"/>
                    </a:p>
                  </a:txBody>
                  <a:tcPr/>
                </a:tc>
                <a:tc>
                  <a:txBody>
                    <a:bodyPr/>
                    <a:lstStyle/>
                    <a:p>
                      <a:pPr algn="ctr">
                        <a:lnSpc>
                          <a:spcPct val="115000"/>
                        </a:lnSpc>
                        <a:spcAft>
                          <a:spcPts val="0"/>
                        </a:spcAft>
                      </a:pPr>
                      <a:r>
                        <a:rPr lang="es-MX" sz="1400" dirty="0">
                          <a:effectLst/>
                          <a:latin typeface="Comic Sans MS" panose="030F0702030302020204" pitchFamily="66" charset="0"/>
                        </a:rPr>
                        <a:t>FORMATIVA</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Comic Sans MS" panose="030F0702030302020204" pitchFamily="66" charset="0"/>
                        </a:rPr>
                        <a:t>SUMATIVA</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835107"/>
                  </a:ext>
                </a:extLst>
              </a:tr>
              <a:tr h="223858">
                <a:tc>
                  <a:txBody>
                    <a:bodyPr/>
                    <a:lstStyle/>
                    <a:p>
                      <a:pPr algn="just">
                        <a:lnSpc>
                          <a:spcPct val="115000"/>
                        </a:lnSpc>
                        <a:spcAft>
                          <a:spcPts val="0"/>
                        </a:spcAft>
                      </a:pPr>
                      <a:r>
                        <a:rPr lang="es-MX" sz="1200" dirty="0">
                          <a:solidFill>
                            <a:schemeClr val="tx1"/>
                          </a:solidFill>
                          <a:effectLst/>
                          <a:latin typeface="Comic Sans MS" panose="030F0702030302020204" pitchFamily="66" charset="0"/>
                        </a:rPr>
                        <a:t>PARTICIPACIÓN</a:t>
                      </a:r>
                      <a:r>
                        <a:rPr lang="es-MX" sz="1200" baseline="0" dirty="0">
                          <a:solidFill>
                            <a:schemeClr val="tx1"/>
                          </a:solidFill>
                          <a:effectLst/>
                          <a:latin typeface="Comic Sans MS" panose="030F0702030302020204" pitchFamily="66" charset="0"/>
                        </a:rPr>
                        <a:t> (ASISTENCIA)</a:t>
                      </a:r>
                      <a:endParaRPr lang="es-MX" sz="1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latin typeface="Comic Sans MS" panose="030F0702030302020204" pitchFamily="66" charset="0"/>
                          <a:ea typeface="Calibri" panose="020F0502020204030204" pitchFamily="34" charset="0"/>
                          <a:cs typeface="Times New Roman" panose="02020603050405020304" pitchFamily="18" charset="0"/>
                        </a:rPr>
                        <a:t>DE MANERA INDIVIDUAL , TRABAJO ENTRE PARES / POR EQUIPO</a:t>
                      </a:r>
                      <a:endParaRPr lang="es-MX"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Comic Sans MS" panose="030F0702030302020204" pitchFamily="66" charset="0"/>
                        </a:rPr>
                        <a:t>10%</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859754"/>
                  </a:ext>
                </a:extLst>
              </a:tr>
              <a:tr h="582878">
                <a:tc>
                  <a:txBody>
                    <a:bodyPr/>
                    <a:lstStyle/>
                    <a:p>
                      <a:pPr algn="just">
                        <a:lnSpc>
                          <a:spcPct val="115000"/>
                        </a:lnSpc>
                        <a:spcAft>
                          <a:spcPts val="0"/>
                        </a:spcAft>
                      </a:pPr>
                      <a:r>
                        <a:rPr lang="es-MX" sz="1200" baseline="0" dirty="0">
                          <a:solidFill>
                            <a:schemeClr val="tx1"/>
                          </a:solidFill>
                          <a:effectLst/>
                          <a:latin typeface="Comic Sans MS" panose="030F0702030302020204" pitchFamily="66" charset="0"/>
                        </a:rPr>
                        <a:t> TRABAJOS ESCRITOS</a:t>
                      </a:r>
                      <a:endParaRPr lang="es-MX" sz="1200" dirty="0">
                        <a:solidFill>
                          <a:schemeClr val="tx1"/>
                        </a:solidFill>
                        <a:effectLst/>
                        <a:latin typeface="Comic Sans MS" panose="030F0702030302020204" pitchFamily="66" charset="0"/>
                      </a:endParaRPr>
                    </a:p>
                  </a:txBody>
                  <a:tcPr marL="68580" marR="68580" marT="0" marB="0" anchor="ctr"/>
                </a:tc>
                <a:tc>
                  <a:txBody>
                    <a:bodyPr/>
                    <a:lstStyle/>
                    <a:p>
                      <a:pPr algn="ctr">
                        <a:lnSpc>
                          <a:spcPct val="115000"/>
                        </a:lnSpc>
                        <a:spcAft>
                          <a:spcPts val="0"/>
                        </a:spcAft>
                      </a:pPr>
                      <a:r>
                        <a:rPr lang="es-ES" sz="1000" dirty="0">
                          <a:effectLst/>
                          <a:latin typeface="Comic Sans MS" panose="030F0702030302020204" pitchFamily="66" charset="0"/>
                          <a:ea typeface="Calibri" panose="020F0502020204030204" pitchFamily="34" charset="0"/>
                          <a:cs typeface="Times New Roman" panose="02020603050405020304" pitchFamily="18" charset="0"/>
                        </a:rPr>
                        <a:t>ENSAYOS, CUADROS DE DPBLE ENTRADA, MAPAS CONCEPTUALES,EXÀMENES,INFOGRAFIAS,ACTIVIDADES EN LA PLATAFORMA </a:t>
                      </a:r>
                      <a:r>
                        <a:rPr lang="es-ES" sz="1000" b="1" dirty="0">
                          <a:effectLst/>
                          <a:latin typeface="Comic Sans MS" panose="030F0702030302020204" pitchFamily="66" charset="0"/>
                          <a:ea typeface="Calibri" panose="020F0502020204030204" pitchFamily="34" charset="0"/>
                          <a:cs typeface="Times New Roman" panose="02020603050405020304" pitchFamily="18" charset="0"/>
                        </a:rPr>
                        <a:t>ENEP DIGITAL Y EN CLASE, ETC</a:t>
                      </a:r>
                      <a:endParaRPr lang="es-MX" sz="1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1400" dirty="0">
                          <a:effectLst/>
                          <a:latin typeface="Comic Sans MS" panose="030F0702030302020204" pitchFamily="66" charset="0"/>
                        </a:rPr>
                        <a:t>50%</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s-MX" sz="1400" dirty="0">
                          <a:effectLst/>
                          <a:latin typeface="Comic Sans MS" panose="030F0702030302020204" pitchFamily="66" charset="0"/>
                        </a:rPr>
                        <a:t> </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362745"/>
                  </a:ext>
                </a:extLst>
              </a:tr>
              <a:tr h="817738">
                <a:tc>
                  <a:txBody>
                    <a:bodyPr/>
                    <a:lstStyle/>
                    <a:p>
                      <a:pPr algn="just">
                        <a:lnSpc>
                          <a:spcPct val="115000"/>
                        </a:lnSpc>
                        <a:spcAft>
                          <a:spcPts val="0"/>
                        </a:spcAft>
                      </a:pPr>
                      <a:r>
                        <a:rPr lang="es-ES"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a:t>
                      </a:r>
                      <a:r>
                        <a:rPr lang="es-MX"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VIDENCIA DE UNIDAD</a:t>
                      </a:r>
                    </a:p>
                  </a:txBody>
                  <a:tcPr marL="68580" marR="68580" marT="0" marB="0" anchor="ctr"/>
                </a:tc>
                <a:tc>
                  <a:txBody>
                    <a:bodyPr/>
                    <a:lstStyle/>
                    <a:p>
                      <a:pPr algn="ctr">
                        <a:lnSpc>
                          <a:spcPct val="115000"/>
                        </a:lnSpc>
                        <a:spcAft>
                          <a:spcPts val="0"/>
                        </a:spcAft>
                      </a:pPr>
                      <a:r>
                        <a:rPr lang="es-MX" sz="1400" dirty="0">
                          <a:effectLst/>
                          <a:latin typeface="Comic Sans MS" panose="030F0702030302020204" pitchFamily="66" charset="0"/>
                        </a:rPr>
                        <a:t> EVIDENCIA 40 %</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MX" sz="1100" dirty="0">
                          <a:effectLst/>
                          <a:latin typeface="Comic Sans MS" panose="030F0702030302020204" pitchFamily="66" charset="0"/>
                        </a:rPr>
                        <a:t>COEVALUACIÓN          1 %</a:t>
                      </a:r>
                    </a:p>
                    <a:p>
                      <a:pPr>
                        <a:lnSpc>
                          <a:spcPct val="150000"/>
                        </a:lnSpc>
                        <a:spcAft>
                          <a:spcPts val="0"/>
                        </a:spcAft>
                      </a:pPr>
                      <a:r>
                        <a:rPr lang="es-MX" sz="1100" dirty="0">
                          <a:effectLst/>
                          <a:latin typeface="Comic Sans MS" panose="030F0702030302020204" pitchFamily="66" charset="0"/>
                        </a:rPr>
                        <a:t>AUTOEVALUACIÓN     1</a:t>
                      </a:r>
                      <a:r>
                        <a:rPr lang="es-MX" sz="1100" baseline="0" dirty="0">
                          <a:effectLst/>
                          <a:latin typeface="Comic Sans MS" panose="030F0702030302020204" pitchFamily="66" charset="0"/>
                        </a:rPr>
                        <a:t> %</a:t>
                      </a:r>
                      <a:endParaRPr lang="es-MX" sz="1100" dirty="0">
                        <a:effectLst/>
                        <a:latin typeface="Comic Sans MS" panose="030F0702030302020204" pitchFamily="66" charset="0"/>
                      </a:endParaRPr>
                    </a:p>
                    <a:p>
                      <a:pPr algn="just">
                        <a:lnSpc>
                          <a:spcPct val="115000"/>
                        </a:lnSpc>
                        <a:spcAft>
                          <a:spcPts val="0"/>
                        </a:spcAft>
                      </a:pPr>
                      <a:r>
                        <a:rPr lang="es-MX" sz="1100" dirty="0">
                          <a:effectLst/>
                          <a:latin typeface="Comic Sans MS" panose="030F0702030302020204" pitchFamily="66" charset="0"/>
                        </a:rPr>
                        <a:t>HETEROEVALUACIÓN 38%</a:t>
                      </a:r>
                      <a:r>
                        <a:rPr lang="es-MX" sz="1400" dirty="0">
                          <a:effectLst/>
                          <a:latin typeface="Comic Sans MS" panose="030F0702030302020204" pitchFamily="66" charset="0"/>
                        </a:rPr>
                        <a:t>                        TOTAL 40%</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6218302"/>
                  </a:ext>
                </a:extLst>
              </a:tr>
            </a:tbl>
          </a:graphicData>
        </a:graphic>
      </p:graphicFrame>
      <p:graphicFrame>
        <p:nvGraphicFramePr>
          <p:cNvPr id="7" name="Tabla 6">
            <a:extLst>
              <a:ext uri="{FF2B5EF4-FFF2-40B4-BE49-F238E27FC236}">
                <a16:creationId xmlns:a16="http://schemas.microsoft.com/office/drawing/2014/main" id="{B478ABD2-405F-0AC2-4F3D-1DF5CFAADF40}"/>
              </a:ext>
            </a:extLst>
          </p:cNvPr>
          <p:cNvGraphicFramePr>
            <a:graphicFrameLocks noGrp="1"/>
          </p:cNvGraphicFramePr>
          <p:nvPr>
            <p:extLst>
              <p:ext uri="{D42A27DB-BD31-4B8C-83A1-F6EECF244321}">
                <p14:modId xmlns:p14="http://schemas.microsoft.com/office/powerpoint/2010/main" val="4127100524"/>
              </p:ext>
            </p:extLst>
          </p:nvPr>
        </p:nvGraphicFramePr>
        <p:xfrm>
          <a:off x="445105" y="4613216"/>
          <a:ext cx="6336704" cy="2141476"/>
        </p:xfrm>
        <a:graphic>
          <a:graphicData uri="http://schemas.openxmlformats.org/drawingml/2006/table">
            <a:tbl>
              <a:tblPr firstRow="1" firstCol="1" bandRow="1">
                <a:tableStyleId>{5940675A-B579-460E-94D1-54222C63F5DA}</a:tableStyleId>
              </a:tblPr>
              <a:tblGrid>
                <a:gridCol w="2353986">
                  <a:extLst>
                    <a:ext uri="{9D8B030D-6E8A-4147-A177-3AD203B41FA5}">
                      <a16:colId xmlns:a16="http://schemas.microsoft.com/office/drawing/2014/main" val="3080547170"/>
                    </a:ext>
                  </a:extLst>
                </a:gridCol>
                <a:gridCol w="1903263">
                  <a:extLst>
                    <a:ext uri="{9D8B030D-6E8A-4147-A177-3AD203B41FA5}">
                      <a16:colId xmlns:a16="http://schemas.microsoft.com/office/drawing/2014/main" val="801393693"/>
                    </a:ext>
                  </a:extLst>
                </a:gridCol>
                <a:gridCol w="2079455">
                  <a:extLst>
                    <a:ext uri="{9D8B030D-6E8A-4147-A177-3AD203B41FA5}">
                      <a16:colId xmlns:a16="http://schemas.microsoft.com/office/drawing/2014/main" val="2060574707"/>
                    </a:ext>
                  </a:extLst>
                </a:gridCol>
              </a:tblGrid>
              <a:tr h="330200">
                <a:tc>
                  <a:txBody>
                    <a:bodyPr/>
                    <a:lstStyle/>
                    <a:p>
                      <a:pPr algn="ctr">
                        <a:lnSpc>
                          <a:spcPct val="115000"/>
                        </a:lnSpc>
                        <a:spcAft>
                          <a:spcPts val="0"/>
                        </a:spcAft>
                      </a:pPr>
                      <a:r>
                        <a:rPr lang="es-MX" sz="1400" dirty="0">
                          <a:solidFill>
                            <a:schemeClr val="tx1"/>
                          </a:solidFill>
                          <a:effectLst/>
                          <a:latin typeface="Comic Sans MS" panose="030F0702030302020204" pitchFamily="66" charset="0"/>
                        </a:rPr>
                        <a:t>CRITERIOS DE EVALUACIÓN SEMESTRAL POR CURSO </a:t>
                      </a:r>
                      <a:endParaRPr lang="es-MX"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600" dirty="0">
                          <a:effectLst/>
                          <a:latin typeface="Comic Sans MS" panose="030F0702030302020204" pitchFamily="66" charset="0"/>
                        </a:rPr>
                        <a:t>PORCENTAJES DE EVALUACIÓN</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3143091413"/>
                  </a:ext>
                </a:extLst>
              </a:tr>
              <a:tr h="361950">
                <a:tc>
                  <a:txBody>
                    <a:bodyPr/>
                    <a:lstStyle/>
                    <a:p>
                      <a:pPr algn="just">
                        <a:lnSpc>
                          <a:spcPct val="115000"/>
                        </a:lnSpc>
                        <a:spcAft>
                          <a:spcPts val="0"/>
                        </a:spcAft>
                      </a:pPr>
                      <a:r>
                        <a:rPr lang="es-ES"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EVALUACIÒN GLOBAL</a:t>
                      </a:r>
                      <a:endParaRPr lang="es-MX"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1400" dirty="0">
                          <a:effectLst/>
                          <a:latin typeface="Comic Sans MS" panose="030F0702030302020204" pitchFamily="66" charset="0"/>
                          <a:ea typeface="Calibri" panose="020F0502020204030204" pitchFamily="34" charset="0"/>
                          <a:cs typeface="Times New Roman" panose="02020603050405020304" pitchFamily="18" charset="0"/>
                        </a:rPr>
                        <a:t>EVIDENCIA SEMESTRAL</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Comic Sans MS" panose="030F0702030302020204" pitchFamily="66" charset="0"/>
                        </a:rPr>
                        <a:t>50 % </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8578865"/>
                  </a:ext>
                </a:extLst>
              </a:tr>
              <a:tr h="0">
                <a:tc>
                  <a:txBody>
                    <a:bodyPr/>
                    <a:lstStyle/>
                    <a:p>
                      <a:pPr algn="just">
                        <a:lnSpc>
                          <a:spcPct val="115000"/>
                        </a:lnSpc>
                        <a:spcAft>
                          <a:spcPts val="0"/>
                        </a:spcAft>
                      </a:pPr>
                      <a:r>
                        <a:rPr lang="es-MX" sz="1400" dirty="0">
                          <a:solidFill>
                            <a:schemeClr val="tx1"/>
                          </a:solidFill>
                          <a:effectLst/>
                          <a:latin typeface="Comic Sans MS" panose="030F0702030302020204" pitchFamily="66" charset="0"/>
                        </a:rPr>
                        <a:t>EVIDENCIA FINAL </a:t>
                      </a:r>
                      <a:endParaRPr lang="es-MX"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dirty="0">
                          <a:effectLst/>
                          <a:latin typeface="Comic Sans MS" panose="030F0702030302020204" pitchFamily="66" charset="0"/>
                          <a:ea typeface="Calibri" panose="020F0502020204030204" pitchFamily="34" charset="0"/>
                          <a:cs typeface="Times New Roman" panose="02020603050405020304" pitchFamily="18" charset="0"/>
                        </a:rPr>
                        <a:t>PROMEDIO DE UNIDADES DEL CURSO</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MX" sz="1400" dirty="0">
                        <a:effectLst/>
                        <a:latin typeface="Comic Sans MS" panose="030F0702030302020204" pitchFamily="66"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MX" sz="1400" dirty="0">
                          <a:effectLst/>
                          <a:latin typeface="Comic Sans MS" panose="030F0702030302020204" pitchFamily="66" charset="0"/>
                        </a:rPr>
                        <a:t>50 %</a:t>
                      </a:r>
                    </a:p>
                    <a:p>
                      <a:pPr algn="ctr">
                        <a:lnSpc>
                          <a:spcPct val="115000"/>
                        </a:lnSpc>
                        <a:spcAft>
                          <a:spcPts val="0"/>
                        </a:spcAft>
                      </a:pPr>
                      <a:r>
                        <a:rPr lang="es-MX" sz="1400" dirty="0">
                          <a:effectLst/>
                          <a:latin typeface="Comic Sans MS" panose="030F0702030302020204" pitchFamily="66" charset="0"/>
                        </a:rPr>
                        <a:t> </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477349"/>
                  </a:ext>
                </a:extLst>
              </a:tr>
              <a:tr h="0">
                <a:tc gridSpan="2">
                  <a:txBody>
                    <a:bodyPr/>
                    <a:lstStyle/>
                    <a:p>
                      <a:pPr algn="ctr">
                        <a:lnSpc>
                          <a:spcPct val="115000"/>
                        </a:lnSpc>
                        <a:spcAft>
                          <a:spcPts val="0"/>
                        </a:spcAft>
                      </a:pPr>
                      <a:r>
                        <a:rPr lang="es-ES"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TOTAL</a:t>
                      </a:r>
                      <a:endParaRPr lang="es-MX"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dirty="0">
                          <a:effectLst/>
                          <a:latin typeface="Comic Sans MS" panose="030F0702030302020204" pitchFamily="66" charset="0"/>
                          <a:ea typeface="Calibri" panose="020F0502020204030204" pitchFamily="34" charset="0"/>
                          <a:cs typeface="Times New Roman" panose="02020603050405020304" pitchFamily="18" charset="0"/>
                        </a:rPr>
                        <a:t>100 %</a:t>
                      </a:r>
                      <a:endParaRPr lang="es-MX"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2808969"/>
                  </a:ext>
                </a:extLst>
              </a:tr>
            </a:tbl>
          </a:graphicData>
        </a:graphic>
      </p:graphicFrame>
      <p:sp>
        <p:nvSpPr>
          <p:cNvPr id="9" name="CuadroTexto 8">
            <a:extLst>
              <a:ext uri="{FF2B5EF4-FFF2-40B4-BE49-F238E27FC236}">
                <a16:creationId xmlns:a16="http://schemas.microsoft.com/office/drawing/2014/main" id="{5D7F0F33-F0A6-9F73-37A6-F7E577020B6A}"/>
              </a:ext>
            </a:extLst>
          </p:cNvPr>
          <p:cNvSpPr txBox="1"/>
          <p:nvPr/>
        </p:nvSpPr>
        <p:spPr>
          <a:xfrm>
            <a:off x="830585" y="191146"/>
            <a:ext cx="6098344" cy="584775"/>
          </a:xfrm>
          <a:prstGeom prst="rect">
            <a:avLst/>
          </a:prstGeom>
          <a:noFill/>
        </p:spPr>
        <p:txBody>
          <a:bodyPr wrap="square">
            <a:spAutoFit/>
          </a:bodyPr>
          <a:lstStyle/>
          <a:p>
            <a:r>
              <a:rPr lang="es-ES" sz="3200" dirty="0">
                <a:latin typeface="Jumble" panose="02000503000000020004" pitchFamily="2" charset="0"/>
              </a:rPr>
              <a:t>C</a:t>
            </a:r>
            <a:r>
              <a:rPr lang="es-MX" sz="3200" dirty="0">
                <a:latin typeface="Jumble" panose="02000503000000020004" pitchFamily="2" charset="0"/>
              </a:rPr>
              <a:t>RITERIOS DE EVALUACIÓN </a:t>
            </a:r>
            <a:endParaRPr lang="es-MX" sz="3200" dirty="0"/>
          </a:p>
        </p:txBody>
      </p:sp>
      <p:pic>
        <p:nvPicPr>
          <p:cNvPr id="1026" name="Picture 2">
            <a:extLst>
              <a:ext uri="{FF2B5EF4-FFF2-40B4-BE49-F238E27FC236}">
                <a16:creationId xmlns:a16="http://schemas.microsoft.com/office/drawing/2014/main" id="{F7071DB0-2B62-4220-EB50-DEA5F17C8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048" y="1"/>
            <a:ext cx="511595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1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AFB57C4-292B-9E55-FB1D-40DE62B65C98}"/>
              </a:ext>
            </a:extLst>
          </p:cNvPr>
          <p:cNvSpPr/>
          <p:nvPr/>
        </p:nvSpPr>
        <p:spPr>
          <a:xfrm>
            <a:off x="3903406" y="302748"/>
            <a:ext cx="8288594" cy="6514797"/>
          </a:xfrm>
          <a:prstGeom prst="rect">
            <a:avLst/>
          </a:prstGeom>
        </p:spPr>
        <p:txBody>
          <a:bodyPr wrap="square">
            <a:spAutoFit/>
          </a:bodyPr>
          <a:lstStyle/>
          <a:p>
            <a:pPr algn="just">
              <a:lnSpc>
                <a:spcPct val="115000"/>
              </a:lnSpc>
              <a:spcAft>
                <a:spcPts val="0"/>
              </a:spcAft>
            </a:pPr>
            <a:r>
              <a:rPr lang="es-MX" sz="1200" dirty="0">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1. LA BUENA ACTITUD, DISPOSICIÓN, RESPETO Y ATENCIÓN, SERÁN DETERMINANTES PARA LA APROBACIÓN DE LOS CURSOS, A CRITERIO DEL DOCENTE RESPONSABLE DEL CURSO. CON EL PROPÓSITO DE TENER UNA FORMACIÓN VALORAL, PARA EL LOGRO DE SU VIDA PROFESIONAL.</a:t>
            </a:r>
          </a:p>
          <a:p>
            <a:pPr marL="457200"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2. EL PROTOCOLO DE ATENCIÓN PARA LAS ALUMNAS, EN EL CASO DE ALGUNA SITUACIÓN RELACIONADA CON EL PROCESO EDUCATIVO Y PARTICULARMENTE CON ALGUNO DE LOS MAESTROS, DEBERÁ CONDUCIRSE DE LA SIGUIENTE MANERA: PRIMERO CON EL MAESTRO O MAESTRA, ENCARGADO (A) DEL CURSO, EN CASO DE QUE NO SE DÉ RESPUESTA, ACUDIR CON LA SUBDIRECTORA ACADÉMICA DRA. SONIA  YVONNE GARZA FLORES</a:t>
            </a:r>
          </a:p>
          <a:p>
            <a:pPr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3. UNA SESIÓN EQUIVALE A DOS ASISTENCIAS (LA DURACIÓN DE UNA HORA CLASE, ES DE 45 MINUTOS). EL MANDAR JUSTIFICANTE, IMPLICA MANDAR LOS TRABAJOS A DESTIEMPO, SIN EMBARGO, NO SIGNIFICA QUE NO SE APLICA LA INASISTENCIA.</a:t>
            </a:r>
          </a:p>
          <a:p>
            <a:pPr lvl="0" algn="just">
              <a:lnSpc>
                <a:spcPct val="115000"/>
              </a:lnSpc>
              <a:spcAft>
                <a:spcPts val="0"/>
              </a:spcAft>
            </a:pPr>
            <a:endParaRPr lang="es-MX" sz="1600" dirty="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pPr>
            <a:r>
              <a:rPr lang="es-MX" sz="1600" dirty="0">
                <a:latin typeface="Comic Sans MS" panose="030F0702030302020204" pitchFamily="66" charset="0"/>
                <a:ea typeface="Calibri" panose="020F0502020204030204" pitchFamily="34" charset="0"/>
                <a:cs typeface="Times New Roman" panose="02020603050405020304" pitchFamily="18" charset="0"/>
              </a:rPr>
              <a:t>4. EN CUANTO A LOS TRABAJOS ESCRITOS QUE SE REALICWN EN ESCUELA EN REDDE NO SER ENTREGADOS EN TIEMPO Y FORMA. HABRÀ POSIBILIDADES DE ENTREGAS TARDÌAS ( SE LE CONTEMPLARARÀ LA CALIFICACIÒN A PARTIR DE 8 AL DÌA SIGUIENTE QUE SE CERRO LA ACTIVIDAD, PREVIAMENTE JUSTIFICADO)</a:t>
            </a:r>
          </a:p>
        </p:txBody>
      </p:sp>
      <p:sp>
        <p:nvSpPr>
          <p:cNvPr id="5" name="Rectángulo 4">
            <a:extLst>
              <a:ext uri="{FF2B5EF4-FFF2-40B4-BE49-F238E27FC236}">
                <a16:creationId xmlns:a16="http://schemas.microsoft.com/office/drawing/2014/main" id="{EDD458BA-6735-ECCD-532F-19CE77A8B566}"/>
              </a:ext>
            </a:extLst>
          </p:cNvPr>
          <p:cNvSpPr/>
          <p:nvPr/>
        </p:nvSpPr>
        <p:spPr>
          <a:xfrm>
            <a:off x="7308510" y="8822"/>
            <a:ext cx="1694695" cy="587853"/>
          </a:xfrm>
          <a:prstGeom prst="rect">
            <a:avLst/>
          </a:prstGeom>
        </p:spPr>
        <p:txBody>
          <a:bodyPr wrap="none">
            <a:spAutoFit/>
          </a:bodyPr>
          <a:lstStyle/>
          <a:p>
            <a:pPr algn="just">
              <a:lnSpc>
                <a:spcPct val="115000"/>
              </a:lnSpc>
              <a:spcAft>
                <a:spcPts val="0"/>
              </a:spcAft>
            </a:pPr>
            <a:r>
              <a:rPr lang="es-MX" sz="2800" b="1" dirty="0">
                <a:latin typeface="Comic Sans MS" panose="030F0702030302020204" pitchFamily="66" charset="0"/>
                <a:ea typeface="Calibri" panose="020F0502020204030204" pitchFamily="34" charset="0"/>
                <a:cs typeface="Times New Roman" panose="02020603050405020304" pitchFamily="18" charset="0"/>
              </a:rPr>
              <a:t>NOTA :</a:t>
            </a:r>
            <a:r>
              <a:rPr lang="es-MX" sz="2800" dirty="0">
                <a:latin typeface="Comic Sans MS" panose="030F0702030302020204" pitchFamily="66" charset="0"/>
                <a:ea typeface="Calibri" panose="020F0502020204030204" pitchFamily="34" charset="0"/>
                <a:cs typeface="Times New Roman" panose="02020603050405020304" pitchFamily="18" charset="0"/>
              </a:rPr>
              <a:t> </a:t>
            </a:r>
          </a:p>
        </p:txBody>
      </p:sp>
      <p:pic>
        <p:nvPicPr>
          <p:cNvPr id="6" name="Imagen 5">
            <a:extLst>
              <a:ext uri="{FF2B5EF4-FFF2-40B4-BE49-F238E27FC236}">
                <a16:creationId xmlns:a16="http://schemas.microsoft.com/office/drawing/2014/main" id="{C45F688F-6867-9C34-05A0-13A963BCB539}"/>
              </a:ext>
            </a:extLst>
          </p:cNvPr>
          <p:cNvPicPr>
            <a:picLocks noChangeAspect="1"/>
          </p:cNvPicPr>
          <p:nvPr/>
        </p:nvPicPr>
        <p:blipFill rotWithShape="1">
          <a:blip r:embed="rId2"/>
          <a:srcRect t="10858" b="15172"/>
          <a:stretch/>
        </p:blipFill>
        <p:spPr>
          <a:xfrm>
            <a:off x="0" y="0"/>
            <a:ext cx="3775587" cy="6858000"/>
          </a:xfrm>
          <a:prstGeom prst="rect">
            <a:avLst/>
          </a:prstGeom>
        </p:spPr>
      </p:pic>
    </p:spTree>
    <p:extLst>
      <p:ext uri="{BB962C8B-B14F-4D97-AF65-F5344CB8AC3E}">
        <p14:creationId xmlns:p14="http://schemas.microsoft.com/office/powerpoint/2010/main" val="137595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33506C-0672-71D8-2BE7-D498E1C4F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65056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CFCB9AB-CF00-4FD0-0AA3-C0546B110B60}"/>
              </a:ext>
            </a:extLst>
          </p:cNvPr>
          <p:cNvSpPr>
            <a:spLocks noGrp="1"/>
          </p:cNvSpPr>
          <p:nvPr>
            <p:ph type="title"/>
          </p:nvPr>
        </p:nvSpPr>
        <p:spPr>
          <a:xfrm>
            <a:off x="838200" y="365125"/>
            <a:ext cx="8319868" cy="1325563"/>
          </a:xfrm>
        </p:spPr>
        <p:txBody>
          <a:bodyPr>
            <a:normAutofit/>
          </a:bodyPr>
          <a:lstStyle/>
          <a:p>
            <a:r>
              <a:rPr lang="es-MX" sz="4800" i="1" dirty="0">
                <a:latin typeface="Comic Sans MS" panose="030F0702030302020204" pitchFamily="66" charset="0"/>
              </a:rPr>
              <a:t>PROPÒSITO DEL CURSO</a:t>
            </a:r>
          </a:p>
        </p:txBody>
      </p:sp>
      <p:sp>
        <p:nvSpPr>
          <p:cNvPr id="6" name="CuadroTexto 5">
            <a:extLst>
              <a:ext uri="{FF2B5EF4-FFF2-40B4-BE49-F238E27FC236}">
                <a16:creationId xmlns:a16="http://schemas.microsoft.com/office/drawing/2014/main" id="{A1983C65-EB24-9E5B-AB15-A2CD5AAB87CC}"/>
              </a:ext>
            </a:extLst>
          </p:cNvPr>
          <p:cNvSpPr txBox="1"/>
          <p:nvPr/>
        </p:nvSpPr>
        <p:spPr>
          <a:xfrm>
            <a:off x="838200" y="1690688"/>
            <a:ext cx="11069516" cy="3108543"/>
          </a:xfrm>
          <a:prstGeom prst="rect">
            <a:avLst/>
          </a:prstGeom>
          <a:noFill/>
        </p:spPr>
        <p:txBody>
          <a:bodyPr wrap="square" rtlCol="0">
            <a:spAutoFit/>
          </a:bodyPr>
          <a:lstStyle/>
          <a:p>
            <a:pPr algn="ctr"/>
            <a:r>
              <a:rPr lang="es-MX" sz="2800" dirty="0">
                <a:effectLst/>
                <a:latin typeface="Comic Sans MS" panose="030F0702030302020204" pitchFamily="66" charset="0"/>
              </a:rPr>
              <a:t>Que el estudiantado normalista aprecie las distintas manifestaciones culturales y artísticas que caracterizan los entornos comunitarios a partir del análisis teórico y experiencial de los lenguajes artísticos para generar oportunidades de aprendizaje colaborativo, incluyente y de apreciación y expresión artística enfocada hacia los cantos, ritmos y juegos de las niñas y los niños, desde una perspectiva de interculturalidad crítica. </a:t>
            </a:r>
            <a:endParaRPr lang="es-MX" sz="2800" dirty="0">
              <a:latin typeface="Comic Sans MS" panose="030F0702030302020204" pitchFamily="66" charset="0"/>
            </a:endParaRPr>
          </a:p>
        </p:txBody>
      </p:sp>
    </p:spTree>
    <p:extLst>
      <p:ext uri="{BB962C8B-B14F-4D97-AF65-F5344CB8AC3E}">
        <p14:creationId xmlns:p14="http://schemas.microsoft.com/office/powerpoint/2010/main" val="226918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2">
            <a:extLst>
              <a:ext uri="{FF2B5EF4-FFF2-40B4-BE49-F238E27FC236}">
                <a16:creationId xmlns:a16="http://schemas.microsoft.com/office/drawing/2014/main" id="{FA8144EF-E161-AF77-24A6-A581F39E4C18}"/>
              </a:ext>
            </a:extLst>
          </p:cNvPr>
          <p:cNvSpPr txBox="1">
            <a:spLocks/>
          </p:cNvSpPr>
          <p:nvPr/>
        </p:nvSpPr>
        <p:spPr>
          <a:xfrm>
            <a:off x="402102" y="351691"/>
            <a:ext cx="8063472" cy="63726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latin typeface="Comic Sans MS" panose="030F0702030302020204" pitchFamily="66" charset="0"/>
              </a:rPr>
              <a:t>5. TODAS LAS EVIDENCIAS (DESEMPEÑO, CONOCIMIENTO Y DE PRODUCTO) QUE MUESTRE EL ALUMNO A TRAVÉS DEL PORTAFOLIO, SERÁN ACOMPAÑADAS DE RÚBRICAS, LISTAS DE COTEJO Y /O ESCALAS DE ESTIMACIÓN, QUE PREVIAMENTE DE A CONOCER EL DOCENTE.</a:t>
            </a:r>
          </a:p>
          <a:p>
            <a:pPr marL="0" indent="0">
              <a:buNone/>
            </a:pPr>
            <a:r>
              <a:rPr lang="en-US" sz="1700" dirty="0">
                <a:latin typeface="Comic Sans MS" panose="030F0702030302020204" pitchFamily="66" charset="0"/>
              </a:rPr>
              <a:t> </a:t>
            </a:r>
          </a:p>
          <a:p>
            <a:pPr marL="0" indent="0">
              <a:buNone/>
            </a:pPr>
            <a:r>
              <a:rPr lang="en-US" sz="1700" dirty="0">
                <a:latin typeface="Comic Sans MS" panose="030F0702030302020204" pitchFamily="66" charset="0"/>
              </a:rPr>
              <a:t>6. SI POR ALGUNA RAZÓN SE ENCUENTRA EN LOS TRABAJOS ELABORADOS POR LOS ALUMNOS NORMALISTAS EL PLAGIO (COPIA) LA CALIFICACIÓN, SERÁ DETERMINADA POR EL DOCENTE ENCARGADO DEL CURSO, TOMANDO EN CUENTA LA SITUACIÓN. </a:t>
            </a:r>
          </a:p>
          <a:p>
            <a:pPr marL="0" indent="0">
              <a:buNone/>
            </a:pPr>
            <a:r>
              <a:rPr lang="en-US" sz="1700" dirty="0">
                <a:latin typeface="Comic Sans MS" panose="030F0702030302020204" pitchFamily="66" charset="0"/>
              </a:rPr>
              <a:t> </a:t>
            </a:r>
          </a:p>
          <a:p>
            <a:pPr marL="0" indent="0">
              <a:buNone/>
            </a:pPr>
            <a:r>
              <a:rPr lang="en-US" sz="1700" dirty="0">
                <a:latin typeface="Comic Sans MS" panose="030F0702030302020204" pitchFamily="66" charset="0"/>
              </a:rPr>
              <a:t>7. LA EVIDENCIA INTEGRADORA TENDRÁ UNA RÚBRICA CON INDICADORES DE TODOS LOS CURSOS QUE CONFORMAN ESTE SEMESTRE.</a:t>
            </a:r>
          </a:p>
          <a:p>
            <a:pPr marL="0" indent="0">
              <a:spcAft>
                <a:spcPts val="1000"/>
              </a:spcAft>
              <a:buNone/>
            </a:pPr>
            <a:r>
              <a:rPr lang="en-US" sz="1700" dirty="0">
                <a:latin typeface="Comic Sans MS" panose="030F0702030302020204" pitchFamily="66" charset="0"/>
              </a:rPr>
              <a:t>8. LOS TELÉFONOS CELULARES O CUALQUIER OTRO APARATO SIMILAR DEBERÁN PERMANECER DESACTIVADOS. ASI  MISMO, NO ESTÁ PERMITIDA LA UTILIZACIÓN DE OTROS MATERIALES AJENOS A LA CLASE QUE DISTRAIGAN LA ATENCIÓN (REVISTAS, LIBROS, ARTÍCULOS DE USO PERSONAL Y OTROS)</a:t>
            </a:r>
          </a:p>
          <a:p>
            <a:pPr marL="0" indent="0">
              <a:spcAft>
                <a:spcPts val="1000"/>
              </a:spcAft>
              <a:buNone/>
            </a:pPr>
            <a:r>
              <a:rPr lang="en-US" sz="1700" dirty="0">
                <a:latin typeface="Comic Sans MS" panose="030F0702030302020204" pitchFamily="66" charset="0"/>
              </a:rPr>
              <a:t>9. EL NO RESPETAR ESTA NORMA TENDRÁ COMO CONSECUENCIA RECOGER EL DISTRACTOR Y ENTREGARLO AL ÁREA DE ENLACE ORGANIZACIONAL,   DEVOLVIÉNDOSELE UN MES DESPUÉS</a:t>
            </a:r>
          </a:p>
          <a:p>
            <a:pPr marL="0" indent="0">
              <a:spcAft>
                <a:spcPts val="1000"/>
              </a:spcAft>
              <a:buNone/>
            </a:pPr>
            <a:r>
              <a:rPr lang="en-US" sz="1700" dirty="0">
                <a:latin typeface="Comic Sans MS" panose="030F0702030302020204" pitchFamily="66" charset="0"/>
              </a:rPr>
              <a:t>10. COLABORAR PARA LOGRAR UN AMBIENTE QUE PROMUEVA EL ORDEN Y LA ATENCIÓN DENTRO DE LAS SESIONES DE TRABAJO.</a:t>
            </a:r>
          </a:p>
          <a:p>
            <a:endParaRPr lang="en-US" sz="800" dirty="0"/>
          </a:p>
        </p:txBody>
      </p:sp>
      <p:pic>
        <p:nvPicPr>
          <p:cNvPr id="5" name="Imagen 4">
            <a:extLst>
              <a:ext uri="{FF2B5EF4-FFF2-40B4-BE49-F238E27FC236}">
                <a16:creationId xmlns:a16="http://schemas.microsoft.com/office/drawing/2014/main" id="{776BB630-8163-407E-FB56-AAB89AC3E185}"/>
              </a:ext>
            </a:extLst>
          </p:cNvPr>
          <p:cNvPicPr>
            <a:picLocks noChangeAspect="1"/>
          </p:cNvPicPr>
          <p:nvPr/>
        </p:nvPicPr>
        <p:blipFill rotWithShape="1">
          <a:blip r:embed="rId2"/>
          <a:srcRect t="2526" r="-2" b="-2"/>
          <a:stretch/>
        </p:blipFill>
        <p:spPr>
          <a:xfrm>
            <a:off x="7849772" y="10"/>
            <a:ext cx="434222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6303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4A171-71AB-0A07-8653-553E0B2F78A1}"/>
              </a:ext>
            </a:extLst>
          </p:cNvPr>
          <p:cNvPicPr>
            <a:picLocks noChangeAspect="1"/>
          </p:cNvPicPr>
          <p:nvPr/>
        </p:nvPicPr>
        <p:blipFill>
          <a:blip r:embed="rId2"/>
          <a:stretch>
            <a:fillRect/>
          </a:stretch>
        </p:blipFill>
        <p:spPr>
          <a:xfrm>
            <a:off x="0" y="0"/>
            <a:ext cx="12192000" cy="6858000"/>
          </a:xfrm>
          <a:prstGeom prst="rect">
            <a:avLst/>
          </a:prstGeom>
        </p:spPr>
      </p:pic>
      <p:sp>
        <p:nvSpPr>
          <p:cNvPr id="4" name="7 CuadroTexto">
            <a:extLst>
              <a:ext uri="{FF2B5EF4-FFF2-40B4-BE49-F238E27FC236}">
                <a16:creationId xmlns:a16="http://schemas.microsoft.com/office/drawing/2014/main" id="{0176A75F-C548-FE9B-45B9-4D5D75E30CCE}"/>
              </a:ext>
            </a:extLst>
          </p:cNvPr>
          <p:cNvSpPr txBox="1"/>
          <p:nvPr/>
        </p:nvSpPr>
        <p:spPr>
          <a:xfrm>
            <a:off x="182369" y="550155"/>
            <a:ext cx="3700315" cy="1754326"/>
          </a:xfrm>
          <a:prstGeom prst="rect">
            <a:avLst/>
          </a:prstGeom>
          <a:noFill/>
        </p:spPr>
        <p:txBody>
          <a:bodyPr wrap="square" rtlCol="0">
            <a:spAutoFit/>
          </a:bodyPr>
          <a:lstStyle/>
          <a:p>
            <a:pPr algn="ctr"/>
            <a:r>
              <a:rPr lang="es-MX" sz="3600" b="1" i="1" dirty="0">
                <a:latin typeface="Comic Sans MS" panose="030F0702030302020204" pitchFamily="66" charset="0"/>
                <a:cs typeface="Arial" panose="020B0604020202020204" pitchFamily="34" charset="0"/>
              </a:rPr>
              <a:t>PERIODOS </a:t>
            </a:r>
          </a:p>
          <a:p>
            <a:pPr algn="ctr"/>
            <a:r>
              <a:rPr lang="es-MX" sz="3600" b="1" i="1" dirty="0">
                <a:latin typeface="Comic Sans MS" panose="030F0702030302020204" pitchFamily="66" charset="0"/>
                <a:cs typeface="Arial" panose="020B0604020202020204" pitchFamily="34" charset="0"/>
              </a:rPr>
              <a:t>DE </a:t>
            </a:r>
          </a:p>
          <a:p>
            <a:pPr algn="ctr"/>
            <a:r>
              <a:rPr lang="es-MX" sz="3600" b="1" i="1" dirty="0">
                <a:latin typeface="Comic Sans MS" panose="030F0702030302020204" pitchFamily="66" charset="0"/>
                <a:cs typeface="Arial" panose="020B0604020202020204" pitchFamily="34" charset="0"/>
              </a:rPr>
              <a:t>OBSERVACIÒN </a:t>
            </a:r>
            <a:r>
              <a:rPr lang="es-MX" b="1" i="1" dirty="0">
                <a:latin typeface="Comic Sans MS" panose="030F0702030302020204" pitchFamily="66" charset="0"/>
                <a:cs typeface="Arial" panose="020B0604020202020204" pitchFamily="34" charset="0"/>
              </a:rPr>
              <a:t> </a:t>
            </a:r>
          </a:p>
        </p:txBody>
      </p:sp>
      <p:sp>
        <p:nvSpPr>
          <p:cNvPr id="5" name="11 Rectángulo">
            <a:extLst>
              <a:ext uri="{FF2B5EF4-FFF2-40B4-BE49-F238E27FC236}">
                <a16:creationId xmlns:a16="http://schemas.microsoft.com/office/drawing/2014/main" id="{C317C4C8-C55A-6BE4-58B6-436BFAEDC101}"/>
              </a:ext>
            </a:extLst>
          </p:cNvPr>
          <p:cNvSpPr/>
          <p:nvPr/>
        </p:nvSpPr>
        <p:spPr>
          <a:xfrm>
            <a:off x="182369" y="3173163"/>
            <a:ext cx="4851484" cy="1938992"/>
          </a:xfrm>
          <a:prstGeom prst="rect">
            <a:avLst/>
          </a:prstGeom>
        </p:spPr>
        <p:txBody>
          <a:bodyPr wrap="square">
            <a:spAutoFit/>
          </a:bodyPr>
          <a:lstStyle/>
          <a:p>
            <a:pPr algn="ctr"/>
            <a:r>
              <a:rPr lang="es-MX" sz="2400" b="1" dirty="0">
                <a:latin typeface="Comic Sans MS" panose="030F0702030302020204" pitchFamily="66" charset="0"/>
                <a:cs typeface="Arial" panose="020B0604020202020204" pitchFamily="34" charset="0"/>
              </a:rPr>
              <a:t>INMERSIÒN EN JARDINES DE NIÑOS </a:t>
            </a:r>
          </a:p>
          <a:p>
            <a:pPr algn="ctr"/>
            <a:endParaRPr lang="es-MX" sz="2400" b="1" dirty="0">
              <a:latin typeface="Comic Sans MS" panose="030F0702030302020204" pitchFamily="66" charset="0"/>
              <a:cs typeface="Arial" panose="020B0604020202020204" pitchFamily="34" charset="0"/>
            </a:endParaRPr>
          </a:p>
          <a:p>
            <a:pPr algn="ctr"/>
            <a:r>
              <a:rPr lang="es-MX" sz="2400" b="1" dirty="0">
                <a:latin typeface="Comic Sans MS" panose="030F0702030302020204" pitchFamily="66" charset="0"/>
                <a:cs typeface="Arial" panose="020B0604020202020204" pitchFamily="34" charset="0"/>
              </a:rPr>
              <a:t>9,10,11 Y 12 de OCTUBRE  del 2023</a:t>
            </a:r>
          </a:p>
        </p:txBody>
      </p:sp>
      <p:sp>
        <p:nvSpPr>
          <p:cNvPr id="3" name="CuadroTexto 2">
            <a:extLst>
              <a:ext uri="{FF2B5EF4-FFF2-40B4-BE49-F238E27FC236}">
                <a16:creationId xmlns:a16="http://schemas.microsoft.com/office/drawing/2014/main" id="{37AC25BF-7225-FA6A-5B8D-9235F36397D4}"/>
              </a:ext>
            </a:extLst>
          </p:cNvPr>
          <p:cNvSpPr txBox="1"/>
          <p:nvPr/>
        </p:nvSpPr>
        <p:spPr>
          <a:xfrm>
            <a:off x="5039434" y="4755289"/>
            <a:ext cx="4625320" cy="1938992"/>
          </a:xfrm>
          <a:prstGeom prst="rect">
            <a:avLst/>
          </a:prstGeom>
          <a:noFill/>
        </p:spPr>
        <p:txBody>
          <a:bodyPr wrap="square">
            <a:spAutoFit/>
          </a:bodyPr>
          <a:lstStyle/>
          <a:p>
            <a:pPr algn="ctr"/>
            <a:r>
              <a:rPr lang="es-MX" sz="2400" b="1" dirty="0">
                <a:latin typeface="Comic Sans MS" panose="030F0702030302020204" pitchFamily="66" charset="0"/>
                <a:cs typeface="Arial" panose="020B0604020202020204" pitchFamily="34" charset="0"/>
              </a:rPr>
              <a:t>INMERSIÒN EN JARDINES DE NIÑOS </a:t>
            </a:r>
          </a:p>
          <a:p>
            <a:pPr algn="ctr"/>
            <a:endParaRPr lang="es-MX" sz="2400" b="1" dirty="0">
              <a:latin typeface="Comic Sans MS" panose="030F0702030302020204" pitchFamily="66" charset="0"/>
              <a:cs typeface="Arial" panose="020B0604020202020204" pitchFamily="34" charset="0"/>
            </a:endParaRPr>
          </a:p>
          <a:p>
            <a:pPr algn="ctr"/>
            <a:r>
              <a:rPr lang="es-MX" sz="2400" b="1" dirty="0">
                <a:latin typeface="Comic Sans MS" panose="030F0702030302020204" pitchFamily="66" charset="0"/>
                <a:cs typeface="Arial" panose="020B0604020202020204" pitchFamily="34" charset="0"/>
              </a:rPr>
              <a:t>5,6,7 Y 8 de DICIEMBRE </a:t>
            </a:r>
          </a:p>
          <a:p>
            <a:pPr algn="ctr"/>
            <a:r>
              <a:rPr lang="es-MX" sz="2400" b="1" dirty="0">
                <a:latin typeface="Comic Sans MS" panose="030F0702030302020204" pitchFamily="66" charset="0"/>
                <a:cs typeface="Arial" panose="020B0604020202020204" pitchFamily="34" charset="0"/>
              </a:rPr>
              <a:t>del 2023</a:t>
            </a:r>
          </a:p>
        </p:txBody>
      </p:sp>
    </p:spTree>
    <p:extLst>
      <p:ext uri="{BB962C8B-B14F-4D97-AF65-F5344CB8AC3E}">
        <p14:creationId xmlns:p14="http://schemas.microsoft.com/office/powerpoint/2010/main" val="420786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F774121-753D-60F9-66F7-C4AFB07F4BCD}"/>
              </a:ext>
            </a:extLst>
          </p:cNvPr>
          <p:cNvPicPr>
            <a:picLocks noChangeAspect="1"/>
          </p:cNvPicPr>
          <p:nvPr/>
        </p:nvPicPr>
        <p:blipFill rotWithShape="1">
          <a:blip r:embed="rId2"/>
          <a:srcRect l="8538" t="2668" r="9236" b="8036"/>
          <a:stretch/>
        </p:blipFill>
        <p:spPr>
          <a:xfrm>
            <a:off x="0" y="0"/>
            <a:ext cx="12192000" cy="6858000"/>
          </a:xfrm>
          <a:prstGeom prst="rect">
            <a:avLst/>
          </a:prstGeom>
        </p:spPr>
      </p:pic>
      <p:sp>
        <p:nvSpPr>
          <p:cNvPr id="4" name="1 Título">
            <a:extLst>
              <a:ext uri="{FF2B5EF4-FFF2-40B4-BE49-F238E27FC236}">
                <a16:creationId xmlns:a16="http://schemas.microsoft.com/office/drawing/2014/main" id="{7F6FCD60-83D2-B2B8-F76D-BF877986C155}"/>
              </a:ext>
            </a:extLst>
          </p:cNvPr>
          <p:cNvSpPr>
            <a:spLocks noGrp="1"/>
          </p:cNvSpPr>
          <p:nvPr>
            <p:ph type="title"/>
          </p:nvPr>
        </p:nvSpPr>
        <p:spPr>
          <a:xfrm>
            <a:off x="2211554" y="228425"/>
            <a:ext cx="8229600" cy="1143000"/>
          </a:xfrm>
        </p:spPr>
        <p:txBody>
          <a:bodyPr>
            <a:normAutofit/>
          </a:bodyPr>
          <a:lstStyle/>
          <a:p>
            <a:pPr algn="ctr"/>
            <a:r>
              <a:rPr lang="es-MX" sz="3200" b="1" i="1" dirty="0">
                <a:latin typeface="Comic Sans MS" panose="030F0702030302020204" pitchFamily="66" charset="0"/>
                <a:cs typeface="Arial" panose="020B0604020202020204" pitchFamily="34" charset="0"/>
              </a:rPr>
              <a:t>PERIODOS DE EVALUACIÓN  </a:t>
            </a:r>
            <a:br>
              <a:rPr lang="es-MX" b="1" i="1" dirty="0">
                <a:latin typeface="Comic Sans MS" panose="030F0702030302020204" pitchFamily="66" charset="0"/>
                <a:cs typeface="Arial" panose="020B0604020202020204" pitchFamily="34" charset="0"/>
              </a:rPr>
            </a:br>
            <a:endParaRPr lang="es-MX" dirty="0">
              <a:latin typeface="Comic Sans MS" panose="030F0702030302020204" pitchFamily="66" charset="0"/>
            </a:endParaRPr>
          </a:p>
        </p:txBody>
      </p:sp>
      <p:sp>
        <p:nvSpPr>
          <p:cNvPr id="5" name="2 Marcador de contenido">
            <a:extLst>
              <a:ext uri="{FF2B5EF4-FFF2-40B4-BE49-F238E27FC236}">
                <a16:creationId xmlns:a16="http://schemas.microsoft.com/office/drawing/2014/main" id="{5DFA1FC6-3059-26D4-3CAC-2564993E8D65}"/>
              </a:ext>
            </a:extLst>
          </p:cNvPr>
          <p:cNvSpPr txBox="1">
            <a:spLocks/>
          </p:cNvSpPr>
          <p:nvPr/>
        </p:nvSpPr>
        <p:spPr>
          <a:xfrm>
            <a:off x="1856368" y="2666985"/>
            <a:ext cx="10044900" cy="17524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latin typeface="Comic Sans MS" panose="030F0702030302020204" pitchFamily="66" charset="0"/>
                <a:cs typeface="Arial" panose="020B0604020202020204" pitchFamily="34" charset="0"/>
              </a:rPr>
              <a:t>09 al 13 de  octubre del 2023             </a:t>
            </a:r>
            <a:r>
              <a:rPr lang="es-MX" b="1" dirty="0">
                <a:latin typeface="Comic Sans MS" panose="030F0702030302020204" pitchFamily="66" charset="0"/>
                <a:cs typeface="Arial" panose="020B0604020202020204" pitchFamily="34" charset="0"/>
              </a:rPr>
              <a:t>1ra Evaluación</a:t>
            </a:r>
          </a:p>
          <a:p>
            <a:r>
              <a:rPr lang="es-MX" dirty="0">
                <a:latin typeface="Comic Sans MS" panose="030F0702030302020204" pitchFamily="66" charset="0"/>
                <a:cs typeface="Arial" panose="020B0604020202020204" pitchFamily="34" charset="0"/>
              </a:rPr>
              <a:t>20 al 24 de noviembre de 2023          </a:t>
            </a:r>
            <a:r>
              <a:rPr lang="es-MX" b="1" dirty="0">
                <a:latin typeface="Comic Sans MS" panose="030F0702030302020204" pitchFamily="66" charset="0"/>
                <a:cs typeface="Arial" panose="020B0604020202020204" pitchFamily="34" charset="0"/>
              </a:rPr>
              <a:t>2da Evaluación </a:t>
            </a:r>
          </a:p>
          <a:p>
            <a:r>
              <a:rPr lang="es-MX" dirty="0">
                <a:latin typeface="Comic Sans MS" panose="030F0702030302020204" pitchFamily="66" charset="0"/>
                <a:cs typeface="Arial" panose="020B0604020202020204" pitchFamily="34" charset="0"/>
              </a:rPr>
              <a:t>11 al 15  de diciembre de 2023           </a:t>
            </a:r>
            <a:r>
              <a:rPr lang="es-MX" b="1" dirty="0">
                <a:latin typeface="Comic Sans MS" panose="030F0702030302020204" pitchFamily="66" charset="0"/>
                <a:cs typeface="Arial" panose="020B0604020202020204" pitchFamily="34" charset="0"/>
              </a:rPr>
              <a:t>3ra  Evaluación </a:t>
            </a:r>
          </a:p>
          <a:p>
            <a:r>
              <a:rPr lang="es-MX" dirty="0">
                <a:latin typeface="Comic Sans MS" panose="030F0702030302020204" pitchFamily="66" charset="0"/>
                <a:cs typeface="Arial" panose="020B0604020202020204" pitchFamily="34" charset="0"/>
              </a:rPr>
              <a:t>08 al 12 de enero de 2024             </a:t>
            </a:r>
            <a:r>
              <a:rPr lang="es-MX" b="1" dirty="0">
                <a:latin typeface="Comic Sans MS" panose="030F0702030302020204" pitchFamily="66" charset="0"/>
                <a:cs typeface="Arial" panose="020B0604020202020204" pitchFamily="34" charset="0"/>
              </a:rPr>
              <a:t>Evaluación integradora</a:t>
            </a:r>
            <a:endParaRPr lang="es-MX" dirty="0">
              <a:latin typeface="Comic Sans MS" panose="030F0702030302020204" pitchFamily="66" charset="0"/>
              <a:cs typeface="Arial" panose="020B0604020202020204" pitchFamily="34" charset="0"/>
            </a:endParaRPr>
          </a:p>
          <a:p>
            <a:endParaRPr lang="es-MX" sz="1800" b="1"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426541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7CBF294-B939-94DA-6350-5E68767B1113}"/>
              </a:ext>
            </a:extLst>
          </p:cNvPr>
          <p:cNvPicPr>
            <a:picLocks noChangeAspect="1"/>
          </p:cNvPicPr>
          <p:nvPr/>
        </p:nvPicPr>
        <p:blipFill>
          <a:blip r:embed="rId2"/>
          <a:stretch>
            <a:fillRect/>
          </a:stretch>
        </p:blipFill>
        <p:spPr>
          <a:xfrm>
            <a:off x="0" y="0"/>
            <a:ext cx="12192000" cy="6956215"/>
          </a:xfrm>
          <a:prstGeom prst="rect">
            <a:avLst/>
          </a:prstGeom>
        </p:spPr>
      </p:pic>
      <p:sp>
        <p:nvSpPr>
          <p:cNvPr id="4" name="9 CuadroTexto">
            <a:extLst>
              <a:ext uri="{FF2B5EF4-FFF2-40B4-BE49-F238E27FC236}">
                <a16:creationId xmlns:a16="http://schemas.microsoft.com/office/drawing/2014/main" id="{7104AB9F-3773-4FE3-9261-02A66486ADEF}"/>
              </a:ext>
            </a:extLst>
          </p:cNvPr>
          <p:cNvSpPr txBox="1"/>
          <p:nvPr/>
        </p:nvSpPr>
        <p:spPr>
          <a:xfrm>
            <a:off x="2050798" y="337945"/>
            <a:ext cx="7344816" cy="523220"/>
          </a:xfrm>
          <a:prstGeom prst="rect">
            <a:avLst/>
          </a:prstGeom>
          <a:noFill/>
        </p:spPr>
        <p:txBody>
          <a:bodyPr wrap="square" rtlCol="0">
            <a:spAutoFit/>
          </a:bodyPr>
          <a:lstStyle/>
          <a:p>
            <a:r>
              <a:rPr lang="es-MX" sz="2800" b="1" i="1" dirty="0">
                <a:latin typeface="Comic Sans MS" panose="030F0702030302020204" pitchFamily="66" charset="0"/>
                <a:cs typeface="Arial" panose="020B0604020202020204" pitchFamily="34" charset="0"/>
              </a:rPr>
              <a:t>REGLAMENTO Y ACUERDOS DE SALÓN</a:t>
            </a:r>
          </a:p>
        </p:txBody>
      </p:sp>
      <p:sp>
        <p:nvSpPr>
          <p:cNvPr id="5" name="10 CuadroTexto">
            <a:extLst>
              <a:ext uri="{FF2B5EF4-FFF2-40B4-BE49-F238E27FC236}">
                <a16:creationId xmlns:a16="http://schemas.microsoft.com/office/drawing/2014/main" id="{7C5E5081-03CF-73F6-1853-41357EEA3B7B}"/>
              </a:ext>
            </a:extLst>
          </p:cNvPr>
          <p:cNvSpPr txBox="1"/>
          <p:nvPr/>
        </p:nvSpPr>
        <p:spPr>
          <a:xfrm>
            <a:off x="2901894" y="1199110"/>
            <a:ext cx="3912298" cy="3139321"/>
          </a:xfrm>
          <a:prstGeom prst="rect">
            <a:avLst/>
          </a:prstGeom>
          <a:noFill/>
        </p:spPr>
        <p:txBody>
          <a:bodyPr wrap="square" rtlCol="0">
            <a:spAutoFit/>
          </a:bodyPr>
          <a:lstStyle/>
          <a:p>
            <a:pPr marL="285750" indent="-285750" algn="ctr">
              <a:spcBef>
                <a:spcPts val="0"/>
              </a:spcBef>
              <a:buClrTx/>
              <a:buSzTx/>
              <a:buFont typeface="Wingdings" pitchFamily="2" charset="2"/>
              <a:buChar char="ü"/>
            </a:pPr>
            <a:r>
              <a:rPr lang="es-MX" sz="2000" dirty="0">
                <a:solidFill>
                  <a:prstClr val="black"/>
                </a:solidFill>
                <a:latin typeface="Comic Sans MS" panose="030F0702030302020204" pitchFamily="66" charset="0"/>
                <a:cs typeface="Arial" panose="020B0604020202020204" pitchFamily="34" charset="0"/>
              </a:rPr>
              <a:t>Uso moderado de laptop en clase</a:t>
            </a:r>
          </a:p>
          <a:p>
            <a:pPr marL="285750" indent="-285750" algn="ctr">
              <a:spcBef>
                <a:spcPts val="0"/>
              </a:spcBef>
              <a:buClrTx/>
              <a:buSzTx/>
              <a:buFont typeface="Wingdings" pitchFamily="2" charset="2"/>
              <a:buChar char="ü"/>
            </a:pPr>
            <a:endParaRPr lang="es-MX" sz="2000" dirty="0">
              <a:solidFill>
                <a:prstClr val="black"/>
              </a:solidFill>
              <a:latin typeface="Comic Sans MS" panose="030F0702030302020204" pitchFamily="66" charset="0"/>
              <a:cs typeface="Arial" panose="020B0604020202020204" pitchFamily="34" charset="0"/>
            </a:endParaRPr>
          </a:p>
          <a:p>
            <a:pPr marL="285750" indent="-285750" algn="ctr">
              <a:spcBef>
                <a:spcPts val="0"/>
              </a:spcBef>
              <a:buClrTx/>
              <a:buSzTx/>
              <a:buFont typeface="Wingdings" pitchFamily="2" charset="2"/>
              <a:buChar char="ü"/>
            </a:pPr>
            <a:r>
              <a:rPr lang="es-MX" sz="2000" dirty="0">
                <a:solidFill>
                  <a:prstClr val="black"/>
                </a:solidFill>
                <a:latin typeface="Comic Sans MS" panose="030F0702030302020204" pitchFamily="66" charset="0"/>
                <a:cs typeface="Arial" panose="020B0604020202020204" pitchFamily="34" charset="0"/>
              </a:rPr>
              <a:t>Uso moderado del celular</a:t>
            </a:r>
          </a:p>
          <a:p>
            <a:pPr marL="285750" indent="-285750" algn="ctr">
              <a:spcBef>
                <a:spcPts val="0"/>
              </a:spcBef>
              <a:buClrTx/>
              <a:buSzTx/>
              <a:buFont typeface="Wingdings" pitchFamily="2" charset="2"/>
              <a:buChar char="ü"/>
            </a:pPr>
            <a:endParaRPr lang="es-MX" sz="2000" dirty="0">
              <a:solidFill>
                <a:prstClr val="black"/>
              </a:solidFill>
              <a:latin typeface="Comic Sans MS" panose="030F0702030302020204" pitchFamily="66" charset="0"/>
              <a:cs typeface="Arial" panose="020B0604020202020204" pitchFamily="34" charset="0"/>
            </a:endParaRPr>
          </a:p>
          <a:p>
            <a:pPr marL="285750" indent="-285750" algn="ctr">
              <a:spcBef>
                <a:spcPts val="0"/>
              </a:spcBef>
              <a:buClrTx/>
              <a:buSzTx/>
              <a:buFont typeface="Wingdings" pitchFamily="2" charset="2"/>
              <a:buChar char="ü"/>
            </a:pPr>
            <a:r>
              <a:rPr lang="es-MX" sz="2000" dirty="0">
                <a:solidFill>
                  <a:prstClr val="black"/>
                </a:solidFill>
                <a:latin typeface="Comic Sans MS" panose="030F0702030302020204" pitchFamily="66" charset="0"/>
                <a:cs typeface="Arial" panose="020B0604020202020204" pitchFamily="34" charset="0"/>
              </a:rPr>
              <a:t>Evitar salir del salón</a:t>
            </a:r>
          </a:p>
          <a:p>
            <a:pPr algn="ctr">
              <a:spcBef>
                <a:spcPts val="0"/>
              </a:spcBef>
              <a:buClrTx/>
              <a:buSzTx/>
            </a:pPr>
            <a:endParaRPr lang="es-MX" sz="2000" dirty="0">
              <a:solidFill>
                <a:prstClr val="black"/>
              </a:solidFill>
              <a:latin typeface="Comic Sans MS" panose="030F0702030302020204" pitchFamily="66" charset="0"/>
              <a:cs typeface="Arial" panose="020B0604020202020204" pitchFamily="34" charset="0"/>
            </a:endParaRPr>
          </a:p>
          <a:p>
            <a:pPr marL="285750" indent="-285750" algn="ctr">
              <a:spcBef>
                <a:spcPts val="0"/>
              </a:spcBef>
              <a:buClrTx/>
              <a:buSzTx/>
              <a:buFont typeface="Wingdings" pitchFamily="2" charset="2"/>
              <a:buChar char="ü"/>
            </a:pPr>
            <a:r>
              <a:rPr lang="es-MX" sz="2000" dirty="0">
                <a:solidFill>
                  <a:prstClr val="black"/>
                </a:solidFill>
                <a:latin typeface="Comic Sans MS" panose="030F0702030302020204" pitchFamily="66" charset="0"/>
                <a:cs typeface="Arial" panose="020B0604020202020204" pitchFamily="34" charset="0"/>
              </a:rPr>
              <a:t>Alimentación discreta</a:t>
            </a:r>
          </a:p>
          <a:p>
            <a:pPr algn="ctr">
              <a:spcBef>
                <a:spcPts val="0"/>
              </a:spcBef>
              <a:buClrTx/>
              <a:buSzTx/>
            </a:pPr>
            <a:endParaRPr lang="es-MX" sz="2000" dirty="0">
              <a:solidFill>
                <a:prstClr val="black"/>
              </a:solidFill>
              <a:latin typeface="Comic Sans MS" panose="030F0702030302020204" pitchFamily="66" charset="0"/>
              <a:cs typeface="Arial" panose="020B0604020202020204" pitchFamily="34" charset="0"/>
            </a:endParaRPr>
          </a:p>
          <a:p>
            <a:endParaRPr lang="es-MX" dirty="0"/>
          </a:p>
        </p:txBody>
      </p:sp>
      <p:sp>
        <p:nvSpPr>
          <p:cNvPr id="8" name="CuadroTexto 7">
            <a:extLst>
              <a:ext uri="{FF2B5EF4-FFF2-40B4-BE49-F238E27FC236}">
                <a16:creationId xmlns:a16="http://schemas.microsoft.com/office/drawing/2014/main" id="{BB294B44-8F95-84FB-4E68-EE80E6F6CFCC}"/>
              </a:ext>
            </a:extLst>
          </p:cNvPr>
          <p:cNvSpPr txBox="1"/>
          <p:nvPr/>
        </p:nvSpPr>
        <p:spPr>
          <a:xfrm>
            <a:off x="7230794" y="1730552"/>
            <a:ext cx="4746241" cy="3416320"/>
          </a:xfrm>
          <a:prstGeom prst="rect">
            <a:avLst/>
          </a:prstGeom>
          <a:noFill/>
        </p:spPr>
        <p:txBody>
          <a:bodyPr wrap="square">
            <a:spAutoFit/>
          </a:bodyPr>
          <a:lstStyle/>
          <a:p>
            <a:pPr marL="285750" indent="-285750" algn="ctr">
              <a:spcBef>
                <a:spcPts val="0"/>
              </a:spcBef>
              <a:buClrTx/>
              <a:buSzTx/>
              <a:buFont typeface="Wingdings" pitchFamily="2" charset="2"/>
              <a:buChar char="ü"/>
            </a:pPr>
            <a:r>
              <a:rPr lang="es-MX" dirty="0">
                <a:solidFill>
                  <a:prstClr val="black"/>
                </a:solidFill>
                <a:latin typeface="Comic Sans MS" panose="030F0702030302020204" pitchFamily="66" charset="0"/>
                <a:cs typeface="Arial" panose="020B0604020202020204" pitchFamily="34" charset="0"/>
              </a:rPr>
              <a:t>Tener una actitud positiva y de disposición, evitando palabras altisonantes, así como cuidar el lenguaje corporal</a:t>
            </a:r>
          </a:p>
          <a:p>
            <a:pPr marL="285750" indent="-285750" algn="ctr">
              <a:buFont typeface="Wingdings" pitchFamily="2" charset="2"/>
              <a:buChar char="ü"/>
            </a:pPr>
            <a:endParaRPr lang="es-MX" dirty="0">
              <a:solidFill>
                <a:prstClr val="black"/>
              </a:solidFill>
              <a:latin typeface="Comic Sans MS" panose="030F0702030302020204" pitchFamily="66" charset="0"/>
              <a:cs typeface="Arial" panose="020B0604020202020204" pitchFamily="34" charset="0"/>
            </a:endParaRPr>
          </a:p>
          <a:p>
            <a:pPr marL="285750" indent="-285750" algn="ctr">
              <a:spcBef>
                <a:spcPts val="0"/>
              </a:spcBef>
              <a:buClrTx/>
              <a:buSzTx/>
              <a:buFont typeface="Wingdings" pitchFamily="2" charset="2"/>
              <a:buChar char="ü"/>
            </a:pPr>
            <a:r>
              <a:rPr lang="es-MX" dirty="0">
                <a:solidFill>
                  <a:prstClr val="black"/>
                </a:solidFill>
                <a:latin typeface="Comic Sans MS" panose="030F0702030302020204" pitchFamily="66" charset="0"/>
                <a:cs typeface="Arial" panose="020B0604020202020204" pitchFamily="34" charset="0"/>
              </a:rPr>
              <a:t>Entregar materiales y/o trabajos en tiempo y forma</a:t>
            </a:r>
          </a:p>
          <a:p>
            <a:pPr marL="342900" lvl="0" indent="-342900" algn="ctr">
              <a:buFont typeface="Wingdings" pitchFamily="2" charset="2"/>
              <a:buChar char="ü"/>
            </a:pPr>
            <a:endParaRPr lang="es-MX" dirty="0">
              <a:solidFill>
                <a:prstClr val="black"/>
              </a:solidFill>
              <a:latin typeface="Comic Sans MS" panose="030F0702030302020204" pitchFamily="66" charset="0"/>
              <a:cs typeface="Arial" panose="020B0604020202020204" pitchFamily="34" charset="0"/>
            </a:endParaRPr>
          </a:p>
          <a:p>
            <a:pPr marL="342900" indent="-342900" algn="ctr">
              <a:spcBef>
                <a:spcPts val="0"/>
              </a:spcBef>
              <a:buClrTx/>
              <a:buSzTx/>
              <a:buFont typeface="Wingdings" pitchFamily="2" charset="2"/>
              <a:buChar char="ü"/>
            </a:pPr>
            <a:r>
              <a:rPr lang="es-MX" dirty="0">
                <a:solidFill>
                  <a:prstClr val="black"/>
                </a:solidFill>
                <a:latin typeface="Comic Sans MS" panose="030F0702030302020204" pitchFamily="66" charset="0"/>
                <a:cs typeface="Arial" panose="020B0604020202020204" pitchFamily="34" charset="0"/>
              </a:rPr>
              <a:t>   Traer completo las herramientas de trabajo en cada una     </a:t>
            </a:r>
          </a:p>
          <a:p>
            <a:pPr algn="ctr">
              <a:spcBef>
                <a:spcPts val="0"/>
              </a:spcBef>
              <a:buClrTx/>
              <a:buSzTx/>
            </a:pPr>
            <a:r>
              <a:rPr lang="es-MX" dirty="0">
                <a:solidFill>
                  <a:prstClr val="black"/>
                </a:solidFill>
                <a:latin typeface="Comic Sans MS" panose="030F0702030302020204" pitchFamily="66" charset="0"/>
                <a:cs typeface="Arial" panose="020B0604020202020204" pitchFamily="34" charset="0"/>
              </a:rPr>
              <a:t>   de las sesiones  (cuaderno y/o carpeta, programa, materiales)</a:t>
            </a:r>
          </a:p>
        </p:txBody>
      </p:sp>
    </p:spTree>
    <p:extLst>
      <p:ext uri="{BB962C8B-B14F-4D97-AF65-F5344CB8AC3E}">
        <p14:creationId xmlns:p14="http://schemas.microsoft.com/office/powerpoint/2010/main" val="305261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59/9f/00/599f00445268aa2181661f6507a81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ducación | Mafalda, Imagenes de mafalda, Imagenes de mafalda frases">
            <a:extLst>
              <a:ext uri="{FF2B5EF4-FFF2-40B4-BE49-F238E27FC236}">
                <a16:creationId xmlns:a16="http://schemas.microsoft.com/office/drawing/2014/main" id="{955AC0B2-EA15-4A44-AC97-B784F59131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1513" y="1246031"/>
            <a:ext cx="9270609" cy="4365938"/>
          </a:xfrm>
          <a:prstGeom prst="roundRect">
            <a:avLst>
              <a:gd name="adj" fmla="val 5301"/>
            </a:avLst>
          </a:prstGeom>
          <a:noFill/>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4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ca/70/64/ca7064fd5326926fc3c619eddb5f3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a:extLst>
              <a:ext uri="{FF2B5EF4-FFF2-40B4-BE49-F238E27FC236}">
                <a16:creationId xmlns:a16="http://schemas.microsoft.com/office/drawing/2014/main" id="{B0E3F769-E525-4A50-A44E-36EC685104F3}"/>
              </a:ext>
            </a:extLst>
          </p:cNvPr>
          <p:cNvSpPr>
            <a:spLocks noGrp="1"/>
          </p:cNvSpPr>
          <p:nvPr>
            <p:ph type="title"/>
          </p:nvPr>
        </p:nvSpPr>
        <p:spPr>
          <a:xfrm>
            <a:off x="3153276" y="1480476"/>
            <a:ext cx="8658896" cy="4245075"/>
          </a:xfrm>
        </p:spPr>
        <p:txBody>
          <a:bodyPr>
            <a:normAutofit fontScale="90000"/>
          </a:bodyPr>
          <a:lstStyle/>
          <a:p>
            <a:pPr algn="ct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EXCELENTE,PRODUCTIVO </a:t>
            </a: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Y BENDECIDO </a:t>
            </a:r>
            <a:br>
              <a:rPr lang="es-MX" b="1" i="1" dirty="0">
                <a:latin typeface="Comic Sans MS" panose="030F0702030302020204" pitchFamily="66" charset="0"/>
                <a:cs typeface="Arial" panose="020B0604020202020204" pitchFamily="34" charset="0"/>
              </a:rPr>
            </a:b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INICIO </a:t>
            </a: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DE CICLO ESCOLAR</a:t>
            </a:r>
            <a:br>
              <a:rPr lang="es-MX" b="1" i="1" dirty="0">
                <a:latin typeface="Comic Sans MS" panose="030F0702030302020204" pitchFamily="66" charset="0"/>
                <a:cs typeface="Arial" panose="020B0604020202020204" pitchFamily="34" charset="0"/>
              </a:rPr>
            </a:br>
            <a:br>
              <a:rPr lang="es-MX" b="1" i="1" dirty="0">
                <a:latin typeface="Comic Sans MS" panose="030F0702030302020204" pitchFamily="66" charset="0"/>
                <a:cs typeface="Arial" panose="020B0604020202020204" pitchFamily="34" charset="0"/>
              </a:rPr>
            </a:b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2023 -2024</a:t>
            </a:r>
            <a:br>
              <a:rPr lang="es-MX" b="1" i="1" dirty="0">
                <a:latin typeface="Comic Sans MS" panose="030F0702030302020204" pitchFamily="66" charset="0"/>
                <a:cs typeface="Arial" panose="020B0604020202020204" pitchFamily="34" charset="0"/>
              </a:rPr>
            </a:br>
            <a:br>
              <a:rPr lang="es-MX" b="1" i="1" dirty="0">
                <a:latin typeface="Comic Sans MS" panose="030F0702030302020204" pitchFamily="66" charset="0"/>
                <a:cs typeface="Arial" panose="020B0604020202020204" pitchFamily="34" charset="0"/>
              </a:rPr>
            </a:br>
            <a:r>
              <a:rPr lang="es-MX" b="1" i="1" dirty="0">
                <a:latin typeface="Comic Sans MS" panose="030F0702030302020204" pitchFamily="66" charset="0"/>
                <a:cs typeface="Arial" panose="020B0604020202020204" pitchFamily="34" charset="0"/>
              </a:rPr>
              <a:t>ÉXITO</a:t>
            </a:r>
            <a:br>
              <a:rPr lang="es-MX" b="1" i="1" dirty="0">
                <a:latin typeface="Comic Sans MS" panose="030F0702030302020204" pitchFamily="66" charset="0"/>
                <a:cs typeface="Arial" panose="020B0604020202020204" pitchFamily="34" charset="0"/>
              </a:rPr>
            </a:br>
            <a:endParaRPr lang="es-MX" dirty="0">
              <a:latin typeface="Comic Sans MS" panose="030F0702030302020204" pitchFamily="66" charset="0"/>
            </a:endParaRPr>
          </a:p>
        </p:txBody>
      </p:sp>
    </p:spTree>
    <p:extLst>
      <p:ext uri="{BB962C8B-B14F-4D97-AF65-F5344CB8AC3E}">
        <p14:creationId xmlns:p14="http://schemas.microsoft.com/office/powerpoint/2010/main" val="419232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D87AAA-8656-1CF8-1583-AA8A403B1F89}"/>
              </a:ext>
            </a:extLst>
          </p:cNvPr>
          <p:cNvPicPr>
            <a:picLocks noChangeAspect="1"/>
          </p:cNvPicPr>
          <p:nvPr/>
        </p:nvPicPr>
        <p:blipFill rotWithShape="1">
          <a:blip r:embed="rId2"/>
          <a:srcRect l="36653" t="19555" r="37580" b="18694"/>
          <a:stretch/>
        </p:blipFill>
        <p:spPr>
          <a:xfrm>
            <a:off x="140109" y="0"/>
            <a:ext cx="3797710" cy="6740013"/>
          </a:xfrm>
          <a:prstGeom prst="rect">
            <a:avLst/>
          </a:prstGeom>
        </p:spPr>
      </p:pic>
      <p:pic>
        <p:nvPicPr>
          <p:cNvPr id="7" name="Imagen 6">
            <a:extLst>
              <a:ext uri="{FF2B5EF4-FFF2-40B4-BE49-F238E27FC236}">
                <a16:creationId xmlns:a16="http://schemas.microsoft.com/office/drawing/2014/main" id="{CE17F08B-8EDF-72E6-CAEF-9234CA6A983E}"/>
              </a:ext>
            </a:extLst>
          </p:cNvPr>
          <p:cNvPicPr>
            <a:picLocks noChangeAspect="1"/>
          </p:cNvPicPr>
          <p:nvPr/>
        </p:nvPicPr>
        <p:blipFill rotWithShape="1">
          <a:blip r:embed="rId3"/>
          <a:srcRect l="37981" t="29650" r="39621" b="10949"/>
          <a:stretch/>
        </p:blipFill>
        <p:spPr>
          <a:xfrm>
            <a:off x="3613355" y="0"/>
            <a:ext cx="4434349" cy="6740013"/>
          </a:xfrm>
          <a:prstGeom prst="rect">
            <a:avLst/>
          </a:prstGeom>
        </p:spPr>
      </p:pic>
      <p:pic>
        <p:nvPicPr>
          <p:cNvPr id="11" name="Imagen 10">
            <a:extLst>
              <a:ext uri="{FF2B5EF4-FFF2-40B4-BE49-F238E27FC236}">
                <a16:creationId xmlns:a16="http://schemas.microsoft.com/office/drawing/2014/main" id="{DC248FA8-4E61-9AF9-32FC-8D84332D4CDC}"/>
              </a:ext>
            </a:extLst>
          </p:cNvPr>
          <p:cNvPicPr>
            <a:picLocks noChangeAspect="1"/>
          </p:cNvPicPr>
          <p:nvPr/>
        </p:nvPicPr>
        <p:blipFill rotWithShape="1">
          <a:blip r:embed="rId4"/>
          <a:srcRect l="37819" t="29237" r="36613" b="9228"/>
          <a:stretch/>
        </p:blipFill>
        <p:spPr>
          <a:xfrm>
            <a:off x="8047704" y="0"/>
            <a:ext cx="4004187" cy="6740013"/>
          </a:xfrm>
          <a:prstGeom prst="rect">
            <a:avLst/>
          </a:prstGeom>
        </p:spPr>
      </p:pic>
    </p:spTree>
    <p:extLst>
      <p:ext uri="{BB962C8B-B14F-4D97-AF65-F5344CB8AC3E}">
        <p14:creationId xmlns:p14="http://schemas.microsoft.com/office/powerpoint/2010/main" val="301705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017AFD-12B6-AA80-EBCD-06E3B0A1B81D}"/>
              </a:ext>
            </a:extLst>
          </p:cNvPr>
          <p:cNvPicPr>
            <a:picLocks noChangeAspect="1"/>
          </p:cNvPicPr>
          <p:nvPr/>
        </p:nvPicPr>
        <p:blipFill rotWithShape="1">
          <a:blip r:embed="rId2"/>
          <a:srcRect l="37862" t="21491" r="37823" b="19770"/>
          <a:stretch/>
        </p:blipFill>
        <p:spPr>
          <a:xfrm>
            <a:off x="103239" y="0"/>
            <a:ext cx="3834579" cy="6504039"/>
          </a:xfrm>
          <a:prstGeom prst="rect">
            <a:avLst/>
          </a:prstGeom>
        </p:spPr>
      </p:pic>
      <p:pic>
        <p:nvPicPr>
          <p:cNvPr id="6" name="Imagen 5">
            <a:extLst>
              <a:ext uri="{FF2B5EF4-FFF2-40B4-BE49-F238E27FC236}">
                <a16:creationId xmlns:a16="http://schemas.microsoft.com/office/drawing/2014/main" id="{A620FE1C-4A36-1CDD-0DB5-DB4F413B890F}"/>
              </a:ext>
            </a:extLst>
          </p:cNvPr>
          <p:cNvPicPr>
            <a:picLocks noChangeAspect="1"/>
          </p:cNvPicPr>
          <p:nvPr/>
        </p:nvPicPr>
        <p:blipFill rotWithShape="1">
          <a:blip r:embed="rId3"/>
          <a:srcRect l="38105" t="23213" r="37580" b="20631"/>
          <a:stretch/>
        </p:blipFill>
        <p:spPr>
          <a:xfrm>
            <a:off x="3805084" y="103239"/>
            <a:ext cx="4572000" cy="6400800"/>
          </a:xfrm>
          <a:prstGeom prst="rect">
            <a:avLst/>
          </a:prstGeom>
        </p:spPr>
      </p:pic>
      <p:pic>
        <p:nvPicPr>
          <p:cNvPr id="10" name="Imagen 9">
            <a:extLst>
              <a:ext uri="{FF2B5EF4-FFF2-40B4-BE49-F238E27FC236}">
                <a16:creationId xmlns:a16="http://schemas.microsoft.com/office/drawing/2014/main" id="{30839F54-E30D-3C30-46F6-8B68418BCAD7}"/>
              </a:ext>
            </a:extLst>
          </p:cNvPr>
          <p:cNvPicPr>
            <a:picLocks noChangeAspect="1"/>
          </p:cNvPicPr>
          <p:nvPr/>
        </p:nvPicPr>
        <p:blipFill rotWithShape="1">
          <a:blip r:embed="rId4"/>
          <a:srcRect l="37257" t="23380" r="37219" b="19125"/>
          <a:stretch/>
        </p:blipFill>
        <p:spPr>
          <a:xfrm>
            <a:off x="7949381" y="103239"/>
            <a:ext cx="4242619" cy="6400799"/>
          </a:xfrm>
          <a:prstGeom prst="rect">
            <a:avLst/>
          </a:prstGeom>
        </p:spPr>
      </p:pic>
    </p:spTree>
    <p:extLst>
      <p:ext uri="{BB962C8B-B14F-4D97-AF65-F5344CB8AC3E}">
        <p14:creationId xmlns:p14="http://schemas.microsoft.com/office/powerpoint/2010/main" val="25468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D2C0D-F8BF-2EC3-66C1-C98753F36CB2}"/>
              </a:ext>
            </a:extLst>
          </p:cNvPr>
          <p:cNvSpPr>
            <a:spLocks noGrp="1"/>
          </p:cNvSpPr>
          <p:nvPr>
            <p:ph type="title"/>
          </p:nvPr>
        </p:nvSpPr>
        <p:spPr>
          <a:xfrm>
            <a:off x="6471138" y="118279"/>
            <a:ext cx="5444198" cy="810190"/>
          </a:xfrm>
        </p:spPr>
        <p:txBody>
          <a:bodyPr>
            <a:normAutofit/>
          </a:bodyPr>
          <a:lstStyle/>
          <a:p>
            <a:pPr algn="ctr"/>
            <a:r>
              <a:rPr lang="es-MX" sz="4000" i="1" dirty="0">
                <a:latin typeface="Comic Sans MS" panose="030F0702030302020204" pitchFamily="66" charset="0"/>
              </a:rPr>
              <a:t>ANTECEDENTES</a:t>
            </a:r>
          </a:p>
        </p:txBody>
      </p:sp>
      <p:sp>
        <p:nvSpPr>
          <p:cNvPr id="4" name="CuadroTexto 3">
            <a:extLst>
              <a:ext uri="{FF2B5EF4-FFF2-40B4-BE49-F238E27FC236}">
                <a16:creationId xmlns:a16="http://schemas.microsoft.com/office/drawing/2014/main" id="{A24578BC-05F7-58BC-5ACF-042983CDBC3E}"/>
              </a:ext>
            </a:extLst>
          </p:cNvPr>
          <p:cNvSpPr txBox="1"/>
          <p:nvPr/>
        </p:nvSpPr>
        <p:spPr>
          <a:xfrm>
            <a:off x="468337" y="1178398"/>
            <a:ext cx="11255326" cy="5324535"/>
          </a:xfrm>
          <a:prstGeom prst="rect">
            <a:avLst/>
          </a:prstGeom>
          <a:noFill/>
        </p:spPr>
        <p:txBody>
          <a:bodyPr wrap="square" rtlCol="0">
            <a:spAutoFit/>
          </a:bodyPr>
          <a:lstStyle/>
          <a:p>
            <a:r>
              <a:rPr lang="es-MX" sz="2800" dirty="0">
                <a:effectLst/>
                <a:latin typeface="Comic Sans MS" panose="030F0702030302020204" pitchFamily="66" charset="0"/>
              </a:rPr>
              <a:t>     </a:t>
            </a:r>
            <a:r>
              <a:rPr lang="es-MX" sz="2400" dirty="0">
                <a:effectLst/>
                <a:latin typeface="Comic Sans MS" panose="030F0702030302020204" pitchFamily="66" charset="0"/>
              </a:rPr>
              <a:t>Las expresiones artísticas son el conjunto de distintas manifestaciones que permiten al ser humano canalizar sus ideas, sentimientos, necesidades, emociones, dudas, cuestionamientos, valores, entre otros, mediante distintos lenguajes artísticos, al mismo tiempo que le posibilita la construcción de relaciones interculturales en diversos espacios comunitarios y territoriales en tiempos determinados.</a:t>
            </a:r>
          </a:p>
          <a:p>
            <a:endParaRPr lang="es-MX" sz="2400" dirty="0">
              <a:latin typeface="Comic Sans MS" panose="030F0702030302020204" pitchFamily="66" charset="0"/>
            </a:endParaRPr>
          </a:p>
          <a:p>
            <a:endParaRPr lang="es-MX" sz="2400" dirty="0">
              <a:latin typeface="Comic Sans MS" panose="030F0702030302020204" pitchFamily="66" charset="0"/>
            </a:endParaRPr>
          </a:p>
          <a:p>
            <a:pPr algn="ctr"/>
            <a:r>
              <a:rPr lang="es-MX" sz="2400" dirty="0">
                <a:effectLst/>
                <a:latin typeface="Comic Sans MS" panose="030F0702030302020204" pitchFamily="66" charset="0"/>
              </a:rPr>
              <a:t>Constitución Política de los </a:t>
            </a:r>
            <a:r>
              <a:rPr lang="es-MX" sz="2400" dirty="0">
                <a:latin typeface="Comic Sans MS" panose="030F0702030302020204" pitchFamily="66" charset="0"/>
              </a:rPr>
              <a:t>E</a:t>
            </a:r>
            <a:r>
              <a:rPr lang="es-MX" sz="2400" dirty="0">
                <a:effectLst/>
                <a:latin typeface="Comic Sans MS" panose="030F0702030302020204" pitchFamily="66" charset="0"/>
              </a:rPr>
              <a:t>stados </a:t>
            </a:r>
            <a:r>
              <a:rPr lang="es-MX" sz="2400" dirty="0">
                <a:latin typeface="Comic Sans MS" panose="030F0702030302020204" pitchFamily="66" charset="0"/>
              </a:rPr>
              <a:t>U</a:t>
            </a:r>
            <a:r>
              <a:rPr lang="es-MX" sz="2400" dirty="0">
                <a:effectLst/>
                <a:latin typeface="Comic Sans MS" panose="030F0702030302020204" pitchFamily="66" charset="0"/>
              </a:rPr>
              <a:t>nidos </a:t>
            </a:r>
            <a:r>
              <a:rPr lang="es-MX" sz="2400" dirty="0">
                <a:latin typeface="Comic Sans MS" panose="030F0702030302020204" pitchFamily="66" charset="0"/>
              </a:rPr>
              <a:t>M</a:t>
            </a:r>
            <a:r>
              <a:rPr lang="es-MX" sz="2400" dirty="0">
                <a:effectLst/>
                <a:latin typeface="Comic Sans MS" panose="030F0702030302020204" pitchFamily="66" charset="0"/>
              </a:rPr>
              <a:t>exicanos         1992</a:t>
            </a:r>
          </a:p>
          <a:p>
            <a:pPr algn="ctr"/>
            <a:endParaRPr lang="es-MX" sz="2400" dirty="0">
              <a:effectLst/>
              <a:latin typeface="Comic Sans MS" panose="030F0702030302020204" pitchFamily="66" charset="0"/>
            </a:endParaRPr>
          </a:p>
          <a:p>
            <a:pPr algn="ctr"/>
            <a:endParaRPr lang="es-MX" sz="2400" dirty="0">
              <a:effectLst/>
              <a:latin typeface="Comic Sans MS" panose="030F0702030302020204" pitchFamily="66" charset="0"/>
            </a:endParaRPr>
          </a:p>
          <a:p>
            <a:r>
              <a:rPr lang="es-ES" sz="2400" dirty="0">
                <a:latin typeface="Comic Sans MS" panose="030F0702030302020204" pitchFamily="66" charset="0"/>
              </a:rPr>
              <a:t>     La expresión y apreciación artística: cantos, ritmos y juegos se posiciona como una necesidad de formación pedagógica, para las y los futuros educadores de educación preescolar</a:t>
            </a:r>
            <a:endParaRPr lang="es-MX" sz="2400" dirty="0">
              <a:effectLst/>
              <a:latin typeface="Comic Sans MS" panose="030F0702030302020204" pitchFamily="66" charset="0"/>
            </a:endParaRPr>
          </a:p>
        </p:txBody>
      </p:sp>
      <p:cxnSp>
        <p:nvCxnSpPr>
          <p:cNvPr id="6" name="Conector recto de flecha 5">
            <a:extLst>
              <a:ext uri="{FF2B5EF4-FFF2-40B4-BE49-F238E27FC236}">
                <a16:creationId xmlns:a16="http://schemas.microsoft.com/office/drawing/2014/main" id="{6D80DB5D-0C97-1F7E-E540-218FC1D35C84}"/>
              </a:ext>
            </a:extLst>
          </p:cNvPr>
          <p:cNvCxnSpPr>
            <a:cxnSpLocks/>
          </p:cNvCxnSpPr>
          <p:nvPr/>
        </p:nvCxnSpPr>
        <p:spPr>
          <a:xfrm>
            <a:off x="9404252" y="4417256"/>
            <a:ext cx="35169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1" name="Imagen 10">
            <a:extLst>
              <a:ext uri="{FF2B5EF4-FFF2-40B4-BE49-F238E27FC236}">
                <a16:creationId xmlns:a16="http://schemas.microsoft.com/office/drawing/2014/main" id="{0467A8E8-6F7F-3833-34D6-0B28D4A35DCB}"/>
              </a:ext>
            </a:extLst>
          </p:cNvPr>
          <p:cNvPicPr>
            <a:picLocks noChangeAspect="1"/>
          </p:cNvPicPr>
          <p:nvPr/>
        </p:nvPicPr>
        <p:blipFill>
          <a:blip r:embed="rId2"/>
          <a:stretch>
            <a:fillRect/>
          </a:stretch>
        </p:blipFill>
        <p:spPr>
          <a:xfrm>
            <a:off x="0" y="0"/>
            <a:ext cx="5598942" cy="1294227"/>
          </a:xfrm>
          <a:prstGeom prst="rect">
            <a:avLst/>
          </a:prstGeom>
        </p:spPr>
      </p:pic>
    </p:spTree>
    <p:extLst>
      <p:ext uri="{BB962C8B-B14F-4D97-AF65-F5344CB8AC3E}">
        <p14:creationId xmlns:p14="http://schemas.microsoft.com/office/powerpoint/2010/main" val="404422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F9CA02-CA90-480E-EDE4-5E2A9D35961D}"/>
              </a:ext>
            </a:extLst>
          </p:cNvPr>
          <p:cNvPicPr>
            <a:picLocks noChangeAspect="1"/>
          </p:cNvPicPr>
          <p:nvPr/>
        </p:nvPicPr>
        <p:blipFill>
          <a:blip r:embed="rId2"/>
          <a:stretch>
            <a:fillRect/>
          </a:stretch>
        </p:blipFill>
        <p:spPr>
          <a:xfrm>
            <a:off x="0" y="-19555"/>
            <a:ext cx="2630658" cy="6858000"/>
          </a:xfrm>
          <a:prstGeom prst="rect">
            <a:avLst/>
          </a:prstGeom>
        </p:spPr>
      </p:pic>
      <p:sp>
        <p:nvSpPr>
          <p:cNvPr id="2" name="Título 1">
            <a:extLst>
              <a:ext uri="{FF2B5EF4-FFF2-40B4-BE49-F238E27FC236}">
                <a16:creationId xmlns:a16="http://schemas.microsoft.com/office/drawing/2014/main" id="{F7516447-94CE-C2D1-59AB-DF5943541453}"/>
              </a:ext>
            </a:extLst>
          </p:cNvPr>
          <p:cNvSpPr>
            <a:spLocks noGrp="1"/>
          </p:cNvSpPr>
          <p:nvPr>
            <p:ph type="title"/>
          </p:nvPr>
        </p:nvSpPr>
        <p:spPr>
          <a:xfrm>
            <a:off x="7057103" y="111907"/>
            <a:ext cx="5134897" cy="1325563"/>
          </a:xfrm>
        </p:spPr>
        <p:txBody>
          <a:bodyPr/>
          <a:lstStyle/>
          <a:p>
            <a:pPr algn="ctr"/>
            <a:r>
              <a:rPr lang="es-MX" dirty="0">
                <a:latin typeface="Comic Sans MS" panose="030F0702030302020204" pitchFamily="66" charset="0"/>
              </a:rPr>
              <a:t>DESCRIPCIÓN</a:t>
            </a:r>
          </a:p>
        </p:txBody>
      </p:sp>
      <p:sp>
        <p:nvSpPr>
          <p:cNvPr id="4" name="CuadroTexto 3">
            <a:extLst>
              <a:ext uri="{FF2B5EF4-FFF2-40B4-BE49-F238E27FC236}">
                <a16:creationId xmlns:a16="http://schemas.microsoft.com/office/drawing/2014/main" id="{98DD4691-E49B-3241-01CE-613ABB9D09D5}"/>
              </a:ext>
            </a:extLst>
          </p:cNvPr>
          <p:cNvSpPr txBox="1"/>
          <p:nvPr/>
        </p:nvSpPr>
        <p:spPr>
          <a:xfrm>
            <a:off x="2419351" y="1905506"/>
            <a:ext cx="9772649" cy="3970318"/>
          </a:xfrm>
          <a:prstGeom prst="rect">
            <a:avLst/>
          </a:prstGeom>
          <a:noFill/>
        </p:spPr>
        <p:txBody>
          <a:bodyPr wrap="square" rtlCol="0">
            <a:spAutoFit/>
          </a:bodyPr>
          <a:lstStyle/>
          <a:p>
            <a:pPr algn="ctr"/>
            <a:r>
              <a:rPr lang="es-MX" sz="2800" dirty="0">
                <a:effectLst/>
                <a:latin typeface="Comic Sans MS" panose="030F0702030302020204" pitchFamily="66" charset="0"/>
              </a:rPr>
              <a:t>El curso de Expresión y apreciación artística: cantos, ritmos y juegos, pertenece al Trayecto Formativo de Formación Pedagógica, Didáctica e Interdisciplinar, está ubicado en la Fase de Inmersión en el primer semestre </a:t>
            </a:r>
          </a:p>
          <a:p>
            <a:pPr algn="ctr"/>
            <a:endParaRPr lang="es-MX" sz="2800" dirty="0">
              <a:latin typeface="Comic Sans MS" panose="030F0702030302020204" pitchFamily="66" charset="0"/>
            </a:endParaRPr>
          </a:p>
          <a:p>
            <a:pPr algn="ctr"/>
            <a:r>
              <a:rPr lang="es-MX" sz="2800" dirty="0">
                <a:latin typeface="Comic Sans MS" panose="030F0702030302020204" pitchFamily="66" charset="0"/>
              </a:rPr>
              <a:t>En</a:t>
            </a:r>
            <a:r>
              <a:rPr lang="es-MX" sz="2800" dirty="0">
                <a:effectLst/>
                <a:latin typeface="Comic Sans MS" panose="030F0702030302020204" pitchFamily="66" charset="0"/>
              </a:rPr>
              <a:t> la malla curricular de la Licenciatura en Educación Preescolar en el marco del Currículum Nacional Base con 4 horas semanales y un total de 4.5 créditos alcanzables en 18 semanas </a:t>
            </a:r>
            <a:endParaRPr lang="es-MX" sz="2800" dirty="0">
              <a:latin typeface="Comic Sans MS" panose="030F0702030302020204" pitchFamily="66" charset="0"/>
            </a:endParaRPr>
          </a:p>
        </p:txBody>
      </p:sp>
    </p:spTree>
    <p:extLst>
      <p:ext uri="{BB962C8B-B14F-4D97-AF65-F5344CB8AC3E}">
        <p14:creationId xmlns:p14="http://schemas.microsoft.com/office/powerpoint/2010/main" val="304375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4B422B2-B465-9D4B-D2EB-8D49D35BAB83}"/>
              </a:ext>
            </a:extLst>
          </p:cNvPr>
          <p:cNvPicPr>
            <a:picLocks noChangeAspect="1"/>
          </p:cNvPicPr>
          <p:nvPr/>
        </p:nvPicPr>
        <p:blipFill>
          <a:blip r:embed="rId2"/>
          <a:stretch>
            <a:fillRect/>
          </a:stretch>
        </p:blipFill>
        <p:spPr>
          <a:xfrm>
            <a:off x="-1" y="1"/>
            <a:ext cx="3537155" cy="6858000"/>
          </a:xfrm>
          <a:prstGeom prst="rect">
            <a:avLst/>
          </a:prstGeom>
        </p:spPr>
      </p:pic>
      <p:sp>
        <p:nvSpPr>
          <p:cNvPr id="2" name="Título 1">
            <a:extLst>
              <a:ext uri="{FF2B5EF4-FFF2-40B4-BE49-F238E27FC236}">
                <a16:creationId xmlns:a16="http://schemas.microsoft.com/office/drawing/2014/main" id="{97CD354B-B870-F096-31EF-8611B8CE92EE}"/>
              </a:ext>
            </a:extLst>
          </p:cNvPr>
          <p:cNvSpPr>
            <a:spLocks noGrp="1"/>
          </p:cNvSpPr>
          <p:nvPr>
            <p:ph type="title"/>
          </p:nvPr>
        </p:nvSpPr>
        <p:spPr>
          <a:xfrm>
            <a:off x="309717" y="98721"/>
            <a:ext cx="11356258" cy="1325563"/>
          </a:xfrm>
        </p:spPr>
        <p:txBody>
          <a:bodyPr>
            <a:normAutofit/>
          </a:bodyPr>
          <a:lstStyle/>
          <a:p>
            <a:pPr algn="ctr"/>
            <a:r>
              <a:rPr lang="es-MX" dirty="0">
                <a:latin typeface="Comic Sans MS" panose="030F0702030302020204" pitchFamily="66" charset="0"/>
              </a:rPr>
              <a:t>CURSOS CON LOS QUE SE RELACIONA</a:t>
            </a:r>
          </a:p>
        </p:txBody>
      </p:sp>
      <p:sp>
        <p:nvSpPr>
          <p:cNvPr id="4" name="CuadroTexto 3">
            <a:extLst>
              <a:ext uri="{FF2B5EF4-FFF2-40B4-BE49-F238E27FC236}">
                <a16:creationId xmlns:a16="http://schemas.microsoft.com/office/drawing/2014/main" id="{C0C3E72F-76F8-538D-501E-E3F9D6A1EF82}"/>
              </a:ext>
            </a:extLst>
          </p:cNvPr>
          <p:cNvSpPr txBox="1"/>
          <p:nvPr/>
        </p:nvSpPr>
        <p:spPr>
          <a:xfrm>
            <a:off x="3537155" y="2207956"/>
            <a:ext cx="9338187" cy="3046988"/>
          </a:xfrm>
          <a:prstGeom prst="rect">
            <a:avLst/>
          </a:prstGeom>
          <a:noFill/>
        </p:spPr>
        <p:txBody>
          <a:bodyPr wrap="square" rtlCol="0">
            <a:spAutoFit/>
          </a:bodyPr>
          <a:lstStyle/>
          <a:p>
            <a:pPr marL="342900" indent="-342900">
              <a:buFont typeface="Wingdings" pitchFamily="2" charset="2"/>
              <a:buChar char="Ø"/>
            </a:pPr>
            <a:r>
              <a:rPr lang="es-MX" sz="2400" dirty="0">
                <a:effectLst/>
                <a:latin typeface="Comic Sans MS" panose="030F0702030302020204" pitchFamily="66" charset="0"/>
              </a:rPr>
              <a:t>Lenguaje y Comunicación</a:t>
            </a:r>
          </a:p>
          <a:p>
            <a:pPr marL="342900" indent="-342900">
              <a:buFont typeface="Wingdings" pitchFamily="2" charset="2"/>
              <a:buChar char="Ø"/>
            </a:pPr>
            <a:r>
              <a:rPr lang="es-MX" sz="2400" dirty="0">
                <a:effectLst/>
                <a:latin typeface="Comic Sans MS" panose="030F0702030302020204" pitchFamily="66" charset="0"/>
              </a:rPr>
              <a:t>Familia, Escuela, Comunidad y Territorio </a:t>
            </a:r>
            <a:endParaRPr lang="es-MX" sz="2400" dirty="0">
              <a:latin typeface="Comic Sans MS" panose="030F0702030302020204" pitchFamily="66" charset="0"/>
            </a:endParaRPr>
          </a:p>
          <a:p>
            <a:pPr marL="342900" indent="-342900">
              <a:buFont typeface="Wingdings" pitchFamily="2" charset="2"/>
              <a:buChar char="Ø"/>
            </a:pPr>
            <a:r>
              <a:rPr lang="es-MX" sz="2400" dirty="0">
                <a:effectLst/>
                <a:latin typeface="Comic Sans MS" panose="030F0702030302020204" pitchFamily="66" charset="0"/>
              </a:rPr>
              <a:t>Construcción y Didáctica del </a:t>
            </a:r>
            <a:r>
              <a:rPr lang="es-MX" sz="2400" dirty="0">
                <a:latin typeface="Comic Sans MS" panose="030F0702030302020204" pitchFamily="66" charset="0"/>
              </a:rPr>
              <a:t>P</a:t>
            </a:r>
            <a:r>
              <a:rPr lang="es-MX" sz="2400" dirty="0">
                <a:effectLst/>
                <a:latin typeface="Comic Sans MS" panose="030F0702030302020204" pitchFamily="66" charset="0"/>
              </a:rPr>
              <a:t>ensamiento Matemático en Preescolar </a:t>
            </a:r>
            <a:endParaRPr lang="es-MX" sz="2400" dirty="0">
              <a:latin typeface="Comic Sans MS" panose="030F0702030302020204" pitchFamily="66" charset="0"/>
            </a:endParaRPr>
          </a:p>
          <a:p>
            <a:pPr marL="342900" indent="-342900">
              <a:buFont typeface="Wingdings" pitchFamily="2" charset="2"/>
              <a:buChar char="Ø"/>
            </a:pPr>
            <a:r>
              <a:rPr lang="es-MX" sz="2400" dirty="0">
                <a:effectLst/>
                <a:latin typeface="Comic Sans MS" panose="030F0702030302020204" pitchFamily="66" charset="0"/>
              </a:rPr>
              <a:t>Lenguaje y Ambientes </a:t>
            </a:r>
            <a:r>
              <a:rPr lang="es-MX" sz="2400" dirty="0">
                <a:latin typeface="Comic Sans MS" panose="030F0702030302020204" pitchFamily="66" charset="0"/>
              </a:rPr>
              <a:t>A</a:t>
            </a:r>
            <a:r>
              <a:rPr lang="es-MX" sz="2400" dirty="0">
                <a:effectLst/>
                <a:latin typeface="Comic Sans MS" panose="030F0702030302020204" pitchFamily="66" charset="0"/>
              </a:rPr>
              <a:t>lfabetizadores </a:t>
            </a:r>
            <a:endParaRPr lang="es-MX" sz="2400" dirty="0">
              <a:latin typeface="Comic Sans MS" panose="030F0702030302020204" pitchFamily="66" charset="0"/>
            </a:endParaRPr>
          </a:p>
          <a:p>
            <a:pPr marL="342900" indent="-342900">
              <a:buFont typeface="Wingdings" pitchFamily="2" charset="2"/>
              <a:buChar char="Ø"/>
            </a:pPr>
            <a:r>
              <a:rPr lang="es-MX" sz="2400" dirty="0">
                <a:effectLst/>
                <a:latin typeface="Comic Sans MS" panose="030F0702030302020204" pitchFamily="66" charset="0"/>
              </a:rPr>
              <a:t> Didáctica del Espacio, Forma y Medida en Preescolar</a:t>
            </a:r>
            <a:endParaRPr lang="es-MX" sz="2400" dirty="0">
              <a:latin typeface="Comic Sans MS" panose="030F0702030302020204" pitchFamily="66" charset="0"/>
            </a:endParaRPr>
          </a:p>
          <a:p>
            <a:pPr marL="342900" indent="-342900">
              <a:buFont typeface="Wingdings" pitchFamily="2" charset="2"/>
              <a:buChar char="Ø"/>
            </a:pPr>
            <a:r>
              <a:rPr lang="es-MX" sz="2400" dirty="0">
                <a:effectLst/>
                <a:latin typeface="Comic Sans MS" panose="030F0702030302020204" pitchFamily="66" charset="0"/>
              </a:rPr>
              <a:t> Literatura Infantil y Prácticas de Literacidad </a:t>
            </a:r>
            <a:endParaRPr lang="es-MX" sz="2400" dirty="0">
              <a:latin typeface="Comic Sans MS" panose="030F0702030302020204" pitchFamily="66" charset="0"/>
            </a:endParaRPr>
          </a:p>
          <a:p>
            <a:pPr marL="342900" indent="-342900">
              <a:buFont typeface="Wingdings" pitchFamily="2" charset="2"/>
              <a:buChar char="Ø"/>
            </a:pPr>
            <a:r>
              <a:rPr lang="es-MX" sz="2400" dirty="0">
                <a:effectLst/>
                <a:latin typeface="Comic Sans MS" panose="030F0702030302020204" pitchFamily="66" charset="0"/>
              </a:rPr>
              <a:t>Didáctica del </a:t>
            </a:r>
            <a:r>
              <a:rPr lang="es-MX" sz="2400" dirty="0">
                <a:latin typeface="Comic Sans MS" panose="030F0702030302020204" pitchFamily="66" charset="0"/>
              </a:rPr>
              <a:t>P</a:t>
            </a:r>
            <a:r>
              <a:rPr lang="es-MX" sz="2400" dirty="0">
                <a:effectLst/>
                <a:latin typeface="Comic Sans MS" panose="030F0702030302020204" pitchFamily="66" charset="0"/>
              </a:rPr>
              <a:t>ensamiento Numérico en Preescolar</a:t>
            </a:r>
            <a:endParaRPr lang="es-MX" sz="2400" dirty="0">
              <a:latin typeface="Comic Sans MS" panose="030F0702030302020204" pitchFamily="66" charset="0"/>
            </a:endParaRPr>
          </a:p>
        </p:txBody>
      </p:sp>
    </p:spTree>
    <p:extLst>
      <p:ext uri="{BB962C8B-B14F-4D97-AF65-F5344CB8AC3E}">
        <p14:creationId xmlns:p14="http://schemas.microsoft.com/office/powerpoint/2010/main" val="132266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1E5A2-13A9-5EF0-5E79-048BB016485F}"/>
              </a:ext>
            </a:extLst>
          </p:cNvPr>
          <p:cNvSpPr>
            <a:spLocks noGrp="1"/>
          </p:cNvSpPr>
          <p:nvPr>
            <p:ph type="title"/>
          </p:nvPr>
        </p:nvSpPr>
        <p:spPr/>
        <p:txBody>
          <a:bodyPr>
            <a:noAutofit/>
          </a:bodyPr>
          <a:lstStyle/>
          <a:p>
            <a:pPr algn="ctr"/>
            <a:r>
              <a:rPr lang="es-MX" sz="3200" i="1" dirty="0">
                <a:latin typeface="Comic Sans MS" panose="030F0702030302020204" pitchFamily="66" charset="0"/>
              </a:rPr>
              <a:t>DOMINIOS Y DESEMPEÑO DEL PERFIL DE EGRESO A LOS QUE CONTRUBUYE EL CURSO</a:t>
            </a:r>
          </a:p>
        </p:txBody>
      </p:sp>
      <p:sp>
        <p:nvSpPr>
          <p:cNvPr id="5" name="CuadroTexto 4">
            <a:extLst>
              <a:ext uri="{FF2B5EF4-FFF2-40B4-BE49-F238E27FC236}">
                <a16:creationId xmlns:a16="http://schemas.microsoft.com/office/drawing/2014/main" id="{5C45E819-F2F5-0491-4D6A-19969551FB6E}"/>
              </a:ext>
            </a:extLst>
          </p:cNvPr>
          <p:cNvSpPr txBox="1"/>
          <p:nvPr/>
        </p:nvSpPr>
        <p:spPr>
          <a:xfrm>
            <a:off x="552450" y="2286676"/>
            <a:ext cx="10515600" cy="4463081"/>
          </a:xfrm>
          <a:prstGeom prst="rect">
            <a:avLst/>
          </a:prstGeom>
          <a:noFill/>
        </p:spPr>
        <p:txBody>
          <a:bodyPr wrap="square" rtlCol="0">
            <a:spAutoFit/>
          </a:bodyPr>
          <a:lstStyle/>
          <a:p>
            <a:pPr algn="ctr">
              <a:lnSpc>
                <a:spcPct val="150000"/>
              </a:lnSpc>
            </a:pPr>
            <a:r>
              <a:rPr lang="es-MX" sz="2400" dirty="0">
                <a:effectLst/>
                <a:latin typeface="Comic Sans MS" panose="030F0702030302020204" pitchFamily="66" charset="0"/>
              </a:rPr>
              <a:t>      Cuenta con una formación pedagógica, didáctica y disciplinar sólida para realizar procesos de educación inclusiva de acuerdo al desarrollo cognitivo, psicológico, físico de las y los estudiantes, congruente con su entorno sociocultural; es capaz de diseñar, realizar y evaluar intervenciones educativas situadas mediante el diseño de estrategias de enseñanza, aprendizaje, el acompañamiento, el uso de didácticas, materiales y recursos educativos adecuados, poniendo al estudiante en el centro del proceso educativo como protagonista de su aprendizaje. </a:t>
            </a:r>
            <a:endParaRPr lang="es-MX" sz="2400" dirty="0">
              <a:latin typeface="Comic Sans MS" panose="030F0702030302020204" pitchFamily="66" charset="0"/>
            </a:endParaRPr>
          </a:p>
        </p:txBody>
      </p:sp>
      <p:sp>
        <p:nvSpPr>
          <p:cNvPr id="4" name="CuadroTexto 3">
            <a:extLst>
              <a:ext uri="{FF2B5EF4-FFF2-40B4-BE49-F238E27FC236}">
                <a16:creationId xmlns:a16="http://schemas.microsoft.com/office/drawing/2014/main" id="{EE454131-6E8C-A879-6FCB-E69F9B079EB6}"/>
              </a:ext>
            </a:extLst>
          </p:cNvPr>
          <p:cNvSpPr txBox="1"/>
          <p:nvPr/>
        </p:nvSpPr>
        <p:spPr>
          <a:xfrm>
            <a:off x="4434474" y="1685090"/>
            <a:ext cx="3671668" cy="523220"/>
          </a:xfrm>
          <a:prstGeom prst="rect">
            <a:avLst/>
          </a:prstGeom>
          <a:noFill/>
        </p:spPr>
        <p:txBody>
          <a:bodyPr wrap="square" rtlCol="0">
            <a:spAutoFit/>
          </a:bodyPr>
          <a:lstStyle/>
          <a:p>
            <a:pPr algn="ctr"/>
            <a:r>
              <a:rPr lang="es-ES" sz="2800" u="sng" dirty="0">
                <a:latin typeface="Comic Sans MS" panose="030F0702030302020204" pitchFamily="66" charset="0"/>
              </a:rPr>
              <a:t>PERFIL GENERAL</a:t>
            </a:r>
            <a:endParaRPr lang="es-MX" sz="2800" u="sng" dirty="0">
              <a:latin typeface="Comic Sans MS" panose="030F0702030302020204" pitchFamily="66" charset="0"/>
            </a:endParaRPr>
          </a:p>
        </p:txBody>
      </p:sp>
      <p:pic>
        <p:nvPicPr>
          <p:cNvPr id="6" name="Imagen 5">
            <a:extLst>
              <a:ext uri="{FF2B5EF4-FFF2-40B4-BE49-F238E27FC236}">
                <a16:creationId xmlns:a16="http://schemas.microsoft.com/office/drawing/2014/main" id="{5DCF47C9-1BAF-9F2D-BA00-F62115F9CB18}"/>
              </a:ext>
            </a:extLst>
          </p:cNvPr>
          <p:cNvPicPr>
            <a:picLocks noChangeAspect="1"/>
          </p:cNvPicPr>
          <p:nvPr/>
        </p:nvPicPr>
        <p:blipFill>
          <a:blip r:embed="rId2"/>
          <a:stretch>
            <a:fillRect/>
          </a:stretch>
        </p:blipFill>
        <p:spPr>
          <a:xfrm>
            <a:off x="9944100" y="1073972"/>
            <a:ext cx="2247900" cy="1325564"/>
          </a:xfrm>
          <a:prstGeom prst="rect">
            <a:avLst/>
          </a:prstGeom>
        </p:spPr>
      </p:pic>
      <p:pic>
        <p:nvPicPr>
          <p:cNvPr id="7" name="Gráfico 6" descr="Nota musical con relleno sólido">
            <a:extLst>
              <a:ext uri="{FF2B5EF4-FFF2-40B4-BE49-F238E27FC236}">
                <a16:creationId xmlns:a16="http://schemas.microsoft.com/office/drawing/2014/main" id="{703AFD7A-6033-C8C8-9640-675AD8790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927" y="2344037"/>
            <a:ext cx="914400" cy="652226"/>
          </a:xfrm>
          <a:prstGeom prst="rect">
            <a:avLst/>
          </a:prstGeom>
        </p:spPr>
      </p:pic>
    </p:spTree>
    <p:extLst>
      <p:ext uri="{BB962C8B-B14F-4D97-AF65-F5344CB8AC3E}">
        <p14:creationId xmlns:p14="http://schemas.microsoft.com/office/powerpoint/2010/main" val="156305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0A85710-81F8-E608-BDBE-3059FCE5F2C6}"/>
              </a:ext>
            </a:extLst>
          </p:cNvPr>
          <p:cNvPicPr>
            <a:picLocks noChangeAspect="1"/>
          </p:cNvPicPr>
          <p:nvPr/>
        </p:nvPicPr>
        <p:blipFill>
          <a:blip r:embed="rId2"/>
          <a:stretch>
            <a:fillRect/>
          </a:stretch>
        </p:blipFill>
        <p:spPr>
          <a:xfrm>
            <a:off x="5556738" y="1"/>
            <a:ext cx="6635262" cy="829994"/>
          </a:xfrm>
          <a:prstGeom prst="rect">
            <a:avLst/>
          </a:prstGeom>
        </p:spPr>
      </p:pic>
      <p:sp>
        <p:nvSpPr>
          <p:cNvPr id="5" name="CuadroTexto 4">
            <a:extLst>
              <a:ext uri="{FF2B5EF4-FFF2-40B4-BE49-F238E27FC236}">
                <a16:creationId xmlns:a16="http://schemas.microsoft.com/office/drawing/2014/main" id="{3CB52E11-BE74-37D3-85B1-A8A0F95C704C}"/>
              </a:ext>
            </a:extLst>
          </p:cNvPr>
          <p:cNvSpPr txBox="1"/>
          <p:nvPr/>
        </p:nvSpPr>
        <p:spPr>
          <a:xfrm>
            <a:off x="1885070" y="149944"/>
            <a:ext cx="3671668" cy="523220"/>
          </a:xfrm>
          <a:prstGeom prst="rect">
            <a:avLst/>
          </a:prstGeom>
          <a:noFill/>
        </p:spPr>
        <p:txBody>
          <a:bodyPr wrap="square" rtlCol="0">
            <a:spAutoFit/>
          </a:bodyPr>
          <a:lstStyle/>
          <a:p>
            <a:pPr algn="ctr"/>
            <a:r>
              <a:rPr lang="es-ES" sz="2800" u="sng" dirty="0">
                <a:latin typeface="Comic Sans MS" panose="030F0702030302020204" pitchFamily="66" charset="0"/>
              </a:rPr>
              <a:t>PERFIL GENERAL</a:t>
            </a:r>
            <a:endParaRPr lang="es-MX" sz="2800" u="sng" dirty="0">
              <a:latin typeface="Comic Sans MS" panose="030F0702030302020204" pitchFamily="66" charset="0"/>
            </a:endParaRPr>
          </a:p>
        </p:txBody>
      </p:sp>
      <p:sp>
        <p:nvSpPr>
          <p:cNvPr id="7" name="CuadroTexto 6">
            <a:extLst>
              <a:ext uri="{FF2B5EF4-FFF2-40B4-BE49-F238E27FC236}">
                <a16:creationId xmlns:a16="http://schemas.microsoft.com/office/drawing/2014/main" id="{1464F51C-6A85-1687-B9C1-3A61FC1EF6EB}"/>
              </a:ext>
            </a:extLst>
          </p:cNvPr>
          <p:cNvSpPr txBox="1"/>
          <p:nvPr/>
        </p:nvSpPr>
        <p:spPr>
          <a:xfrm>
            <a:off x="364147" y="935338"/>
            <a:ext cx="10972800" cy="5878532"/>
          </a:xfrm>
          <a:prstGeom prst="rect">
            <a:avLst/>
          </a:prstGeom>
          <a:noFill/>
        </p:spPr>
        <p:txBody>
          <a:bodyPr wrap="square">
            <a:spAutoFit/>
          </a:bodyPr>
          <a:lstStyle/>
          <a:p>
            <a:r>
              <a:rPr lang="es-ES" sz="2400" dirty="0">
                <a:latin typeface="Comic Sans MS" panose="030F0702030302020204" pitchFamily="66" charset="0"/>
              </a:rPr>
              <a:t>        </a:t>
            </a:r>
            <a:r>
              <a:rPr lang="es-ES" sz="2200" dirty="0">
                <a:latin typeface="Comic Sans MS" panose="030F0702030302020204" pitchFamily="66" charset="0"/>
              </a:rPr>
              <a:t>Realiza procesos de educación inclusiva considerando el entorno sociocultural y el desarrollo cognitivo, psicológico, físico y emocional de las y los estudiantes. </a:t>
            </a:r>
          </a:p>
          <a:p>
            <a:endParaRPr lang="es-ES" sz="2200" dirty="0">
              <a:latin typeface="Comic Sans MS" panose="030F0702030302020204" pitchFamily="66" charset="0"/>
            </a:endParaRPr>
          </a:p>
          <a:p>
            <a:r>
              <a:rPr lang="es-ES" sz="2200" dirty="0">
                <a:latin typeface="Comic Sans MS" panose="030F0702030302020204" pitchFamily="66" charset="0"/>
              </a:rPr>
              <a:t>      Hace intervención educativa mediante el diseño, aplicación y evaluación de estrategias de enseñanza, didácticas, materiales y recursos educativos que consideran a la alumna, al alumno, en el centro del proceso educativo como protagonista de su aprendizaje.</a:t>
            </a:r>
          </a:p>
          <a:p>
            <a:endParaRPr lang="es-ES" sz="2200" dirty="0">
              <a:latin typeface="Comic Sans MS" panose="030F0702030302020204" pitchFamily="66" charset="0"/>
            </a:endParaRPr>
          </a:p>
          <a:p>
            <a:r>
              <a:rPr lang="es-ES" sz="2200" dirty="0">
                <a:latin typeface="Comic Sans MS" panose="030F0702030302020204" pitchFamily="66" charset="0"/>
              </a:rPr>
              <a:t>       Ejerce el cuidado de sí, de su salud física y psicológica, el cuidado del otro y de la vida desde la responsabilidad, el respeto y la construcción de lo común, actuando desde la cooperación, la solidaridad, y la inclusión.</a:t>
            </a:r>
          </a:p>
          <a:p>
            <a:endParaRPr lang="es-ES" sz="2200" dirty="0">
              <a:latin typeface="Comic Sans MS" panose="030F0702030302020204" pitchFamily="66" charset="0"/>
            </a:endParaRPr>
          </a:p>
          <a:p>
            <a:r>
              <a:rPr lang="es-ES" sz="2200" dirty="0">
                <a:latin typeface="Comic Sans MS" panose="030F0702030302020204" pitchFamily="66" charset="0"/>
              </a:rPr>
              <a:t>      Se comunica de forma oral y escrita en las lenguas nacionales, tiene dominios de comunicación en una lengua extranjera, hace uso de otros lenguajes para la inclusión; es capaz de expresarse de manera corporal, artística y creativa y promueve esa capacidad en los estudiantes. </a:t>
            </a:r>
          </a:p>
          <a:p>
            <a:r>
              <a:rPr lang="es-ES" sz="2200" dirty="0">
                <a:latin typeface="Comic Sans MS" panose="030F0702030302020204" pitchFamily="66" charset="0"/>
              </a:rPr>
              <a:t>       </a:t>
            </a:r>
            <a:endParaRPr lang="es-MX" sz="2200" dirty="0">
              <a:latin typeface="Comic Sans MS" panose="030F0702030302020204" pitchFamily="66" charset="0"/>
            </a:endParaRPr>
          </a:p>
        </p:txBody>
      </p:sp>
      <p:pic>
        <p:nvPicPr>
          <p:cNvPr id="9" name="Gráfico 8" descr="Nota musical con relleno sólido">
            <a:extLst>
              <a:ext uri="{FF2B5EF4-FFF2-40B4-BE49-F238E27FC236}">
                <a16:creationId xmlns:a16="http://schemas.microsoft.com/office/drawing/2014/main" id="{198E005E-9581-B703-A197-86B8786C8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147" y="710229"/>
            <a:ext cx="914400" cy="652226"/>
          </a:xfrm>
          <a:prstGeom prst="rect">
            <a:avLst/>
          </a:prstGeom>
        </p:spPr>
      </p:pic>
      <p:pic>
        <p:nvPicPr>
          <p:cNvPr id="10" name="Gráfico 9" descr="Nota musical con relleno sólido">
            <a:extLst>
              <a:ext uri="{FF2B5EF4-FFF2-40B4-BE49-F238E27FC236}">
                <a16:creationId xmlns:a16="http://schemas.microsoft.com/office/drawing/2014/main" id="{94A31265-E691-1B76-6BCB-9A4636131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975" y="1759785"/>
            <a:ext cx="914400" cy="652226"/>
          </a:xfrm>
          <a:prstGeom prst="rect">
            <a:avLst/>
          </a:prstGeom>
        </p:spPr>
      </p:pic>
      <p:pic>
        <p:nvPicPr>
          <p:cNvPr id="11" name="Gráfico 10" descr="Nota musical con relleno sólido">
            <a:extLst>
              <a:ext uri="{FF2B5EF4-FFF2-40B4-BE49-F238E27FC236}">
                <a16:creationId xmlns:a16="http://schemas.microsoft.com/office/drawing/2014/main" id="{F9C65D74-BBE9-2A06-69CB-F172E85949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975" y="3444480"/>
            <a:ext cx="914400" cy="652226"/>
          </a:xfrm>
          <a:prstGeom prst="rect">
            <a:avLst/>
          </a:prstGeom>
        </p:spPr>
      </p:pic>
      <p:pic>
        <p:nvPicPr>
          <p:cNvPr id="12" name="Gráfico 11" descr="Nota musical con relleno sólido">
            <a:extLst>
              <a:ext uri="{FF2B5EF4-FFF2-40B4-BE49-F238E27FC236}">
                <a16:creationId xmlns:a16="http://schemas.microsoft.com/office/drawing/2014/main" id="{DD9BF7C0-1DE8-023A-14AF-7DACBC5DEC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975" y="4803062"/>
            <a:ext cx="914400" cy="652226"/>
          </a:xfrm>
          <a:prstGeom prst="rect">
            <a:avLst/>
          </a:prstGeom>
        </p:spPr>
      </p:pic>
    </p:spTree>
    <p:extLst>
      <p:ext uri="{BB962C8B-B14F-4D97-AF65-F5344CB8AC3E}">
        <p14:creationId xmlns:p14="http://schemas.microsoft.com/office/powerpoint/2010/main" val="18864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D5FFA6-B393-331B-90D1-B0424E0863D4}"/>
              </a:ext>
            </a:extLst>
          </p:cNvPr>
          <p:cNvPicPr>
            <a:picLocks noChangeAspect="1"/>
          </p:cNvPicPr>
          <p:nvPr/>
        </p:nvPicPr>
        <p:blipFill rotWithShape="1">
          <a:blip r:embed="rId2">
            <a:duotone>
              <a:prstClr val="black"/>
              <a:schemeClr val="accent5">
                <a:tint val="45000"/>
                <a:satMod val="400000"/>
              </a:schemeClr>
            </a:duotone>
          </a:blip>
          <a:srcRect l="1717" t="1413" r="1980" b="1483"/>
          <a:stretch/>
        </p:blipFill>
        <p:spPr>
          <a:xfrm>
            <a:off x="0" y="0"/>
            <a:ext cx="12192000" cy="1308295"/>
          </a:xfrm>
          <a:prstGeom prst="rect">
            <a:avLst/>
          </a:prstGeom>
          <a:ln>
            <a:solidFill>
              <a:schemeClr val="bg1"/>
            </a:solidFill>
          </a:ln>
        </p:spPr>
      </p:pic>
      <p:sp>
        <p:nvSpPr>
          <p:cNvPr id="2" name="Título 1">
            <a:extLst>
              <a:ext uri="{FF2B5EF4-FFF2-40B4-BE49-F238E27FC236}">
                <a16:creationId xmlns:a16="http://schemas.microsoft.com/office/drawing/2014/main" id="{43C560D7-6F60-3B7F-9018-E7C5AE0EF1B5}"/>
              </a:ext>
            </a:extLst>
          </p:cNvPr>
          <p:cNvSpPr>
            <a:spLocks noGrp="1"/>
          </p:cNvSpPr>
          <p:nvPr>
            <p:ph type="title"/>
          </p:nvPr>
        </p:nvSpPr>
        <p:spPr>
          <a:xfrm>
            <a:off x="968765" y="620336"/>
            <a:ext cx="10515600" cy="420688"/>
          </a:xfrm>
        </p:spPr>
        <p:txBody>
          <a:bodyPr>
            <a:noAutofit/>
          </a:bodyPr>
          <a:lstStyle/>
          <a:p>
            <a:pPr algn="ctr"/>
            <a:r>
              <a:rPr lang="es-MX" i="1" dirty="0">
                <a:latin typeface="Comic Sans MS" panose="030F0702030302020204" pitchFamily="66" charset="0"/>
              </a:rPr>
              <a:t>PERFIL PROFESIONAL</a:t>
            </a:r>
          </a:p>
        </p:txBody>
      </p:sp>
      <p:sp>
        <p:nvSpPr>
          <p:cNvPr id="6" name="CuadroTexto 5">
            <a:extLst>
              <a:ext uri="{FF2B5EF4-FFF2-40B4-BE49-F238E27FC236}">
                <a16:creationId xmlns:a16="http://schemas.microsoft.com/office/drawing/2014/main" id="{E30B248D-C5DD-391E-5D6D-2B0D6B08A4DF}"/>
              </a:ext>
            </a:extLst>
          </p:cNvPr>
          <p:cNvSpPr txBox="1"/>
          <p:nvPr/>
        </p:nvSpPr>
        <p:spPr>
          <a:xfrm>
            <a:off x="309489" y="1410355"/>
            <a:ext cx="11574890" cy="5447645"/>
          </a:xfrm>
          <a:prstGeom prst="rect">
            <a:avLst/>
          </a:prstGeom>
          <a:noFill/>
        </p:spPr>
        <p:txBody>
          <a:bodyPr wrap="square" rtlCol="0">
            <a:spAutoFit/>
          </a:bodyPr>
          <a:lstStyle/>
          <a:p>
            <a:r>
              <a:rPr lang="es-MX" dirty="0">
                <a:effectLst/>
                <a:latin typeface="Comic Sans MS" panose="030F0702030302020204" pitchFamily="66" charset="0"/>
              </a:rPr>
              <a:t>        </a:t>
            </a:r>
            <a:r>
              <a:rPr lang="es-MX" sz="2400" dirty="0">
                <a:effectLst/>
                <a:latin typeface="Comic Sans MS" panose="030F0702030302020204" pitchFamily="66" charset="0"/>
              </a:rPr>
              <a:t>Desarrolla la sensibilidad y la valoración por las manifestaciones culturales, los lenguajes artísticos y la     literatura, para generar espacios de expresión y apreciación artística y literaria en las niñas y niños de preescolar. (6)</a:t>
            </a:r>
            <a:endParaRPr lang="es-MX" sz="2400" dirty="0">
              <a:latin typeface="Comic Sans MS" panose="030F0702030302020204" pitchFamily="66" charset="0"/>
            </a:endParaRPr>
          </a:p>
          <a:p>
            <a:endParaRPr lang="es-MX" sz="2400" dirty="0"/>
          </a:p>
          <a:p>
            <a:r>
              <a:rPr lang="es-ES" sz="2400" dirty="0">
                <a:latin typeface="Comic Sans MS" panose="030F0702030302020204" pitchFamily="66" charset="0"/>
              </a:rPr>
              <a:t>     Analiza críticamente los planes y programas de estudio y basa su ejercicio profesional tomando en cuenta las orientaciones pedagógicas vigentes para comprender la articulación y coherencia con otros grados y niveles de la educación básica. (2)</a:t>
            </a:r>
          </a:p>
          <a:p>
            <a:endParaRPr lang="es-ES" sz="2400" dirty="0">
              <a:latin typeface="Comic Sans MS" panose="030F0702030302020204" pitchFamily="66" charset="0"/>
            </a:endParaRPr>
          </a:p>
          <a:p>
            <a:r>
              <a:rPr lang="es-ES" sz="2400" dirty="0">
                <a:latin typeface="Comic Sans MS" panose="030F0702030302020204" pitchFamily="66" charset="0"/>
              </a:rPr>
              <a:t>     Diseña, desarrolla y aplica planeaciones didácticas situadas, globalizadoras y pertinentes a su contexto de aplicación, desde una interculturalidad crítica, considerando los planes y programas </a:t>
            </a:r>
          </a:p>
          <a:p>
            <a:r>
              <a:rPr lang="es-ES" sz="2400" dirty="0">
                <a:latin typeface="Comic Sans MS" panose="030F0702030302020204" pitchFamily="66" charset="0"/>
              </a:rPr>
              <a:t>de estudio vigentes. (8)</a:t>
            </a:r>
          </a:p>
          <a:p>
            <a:endParaRPr lang="es-ES" dirty="0">
              <a:latin typeface="Comic Sans MS" panose="030F0702030302020204" pitchFamily="66" charset="0"/>
            </a:endParaRPr>
          </a:p>
          <a:p>
            <a:endParaRPr lang="es-MX" dirty="0"/>
          </a:p>
        </p:txBody>
      </p:sp>
      <p:pic>
        <p:nvPicPr>
          <p:cNvPr id="3" name="Gráfico 2" descr="Nota musical con relleno sólido">
            <a:extLst>
              <a:ext uri="{FF2B5EF4-FFF2-40B4-BE49-F238E27FC236}">
                <a16:creationId xmlns:a16="http://schemas.microsoft.com/office/drawing/2014/main" id="{46A1AA3E-426D-9FF6-08C4-D56F68632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974" y="1438102"/>
            <a:ext cx="787791" cy="446515"/>
          </a:xfrm>
          <a:prstGeom prst="rect">
            <a:avLst/>
          </a:prstGeom>
        </p:spPr>
      </p:pic>
      <p:pic>
        <p:nvPicPr>
          <p:cNvPr id="5" name="Gráfico 4" descr="Nota musical con relleno sólido">
            <a:extLst>
              <a:ext uri="{FF2B5EF4-FFF2-40B4-BE49-F238E27FC236}">
                <a16:creationId xmlns:a16="http://schemas.microsoft.com/office/drawing/2014/main" id="{2AB6377C-F1D8-84E6-1BA1-07A137EB7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03" y="2857941"/>
            <a:ext cx="787791" cy="446515"/>
          </a:xfrm>
          <a:prstGeom prst="rect">
            <a:avLst/>
          </a:prstGeom>
        </p:spPr>
      </p:pic>
      <p:pic>
        <p:nvPicPr>
          <p:cNvPr id="7" name="Gráfico 6" descr="Nota musical con relleno sólido">
            <a:extLst>
              <a:ext uri="{FF2B5EF4-FFF2-40B4-BE49-F238E27FC236}">
                <a16:creationId xmlns:a16="http://schemas.microsoft.com/office/drawing/2014/main" id="{411C9EEF-BAE3-5292-AB9C-FF63B01034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309" y="4634713"/>
            <a:ext cx="787791" cy="446515"/>
          </a:xfrm>
          <a:prstGeom prst="rect">
            <a:avLst/>
          </a:prstGeom>
        </p:spPr>
      </p:pic>
    </p:spTree>
    <p:extLst>
      <p:ext uri="{BB962C8B-B14F-4D97-AF65-F5344CB8AC3E}">
        <p14:creationId xmlns:p14="http://schemas.microsoft.com/office/powerpoint/2010/main" val="66443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965C2D-98F0-01D1-FC1E-8CF52409F743}"/>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37" y="83513"/>
            <a:ext cx="12093526" cy="129422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F9AAC2A-BCBB-842F-904B-36347B62326E}"/>
              </a:ext>
            </a:extLst>
          </p:cNvPr>
          <p:cNvSpPr txBox="1"/>
          <p:nvPr/>
        </p:nvSpPr>
        <p:spPr>
          <a:xfrm>
            <a:off x="459544" y="1984777"/>
            <a:ext cx="11272912" cy="3785652"/>
          </a:xfrm>
          <a:prstGeom prst="rect">
            <a:avLst/>
          </a:prstGeom>
          <a:noFill/>
        </p:spPr>
        <p:txBody>
          <a:bodyPr wrap="square">
            <a:spAutoFit/>
          </a:bodyPr>
          <a:lstStyle/>
          <a:p>
            <a:pPr algn="ctr"/>
            <a:r>
              <a:rPr lang="es-ES" sz="2400" dirty="0">
                <a:latin typeface="Comic Sans MS" panose="030F0702030302020204" pitchFamily="66" charset="0"/>
              </a:rPr>
              <a:t>   Desarrolla una cultura digital para generar procesos de aprendizaje significativo, colaborativo, ético e incluyente en diferentes escenarios y contextos coherentes con el plan y programas de estudio vigentes. (3)</a:t>
            </a:r>
          </a:p>
          <a:p>
            <a:pPr algn="ctr"/>
            <a:endParaRPr lang="es-ES" sz="2400" dirty="0">
              <a:latin typeface="Comic Sans MS" panose="030F0702030302020204" pitchFamily="66" charset="0"/>
            </a:endParaRPr>
          </a:p>
          <a:p>
            <a:pPr algn="ctr"/>
            <a:endParaRPr lang="es-ES" sz="2400" dirty="0">
              <a:latin typeface="Comic Sans MS" panose="030F0702030302020204" pitchFamily="66" charset="0"/>
            </a:endParaRPr>
          </a:p>
          <a:p>
            <a:pPr algn="ctr"/>
            <a:r>
              <a:rPr lang="es-ES" sz="2400" dirty="0">
                <a:latin typeface="Comic Sans MS" panose="030F0702030302020204" pitchFamily="66" charset="0"/>
              </a:rPr>
              <a:t>      Valora y aplica la investigación educativa como proceso complejo, continuo y crítico que permite reconocer los procesos de desarrollo y aprendizaje, así como la realidad sociocultural de las niñas y los niños de preescolar, para hacer una intervención pertinente en situaciones educativas diversas, y aportar experiencias y reflexiones al campo de la educación preescolar. (3)</a:t>
            </a:r>
          </a:p>
        </p:txBody>
      </p:sp>
      <p:sp>
        <p:nvSpPr>
          <p:cNvPr id="6" name="Título 1">
            <a:extLst>
              <a:ext uri="{FF2B5EF4-FFF2-40B4-BE49-F238E27FC236}">
                <a16:creationId xmlns:a16="http://schemas.microsoft.com/office/drawing/2014/main" id="{AB873FD3-350A-4A24-99E9-91B6EDC8F9EE}"/>
              </a:ext>
            </a:extLst>
          </p:cNvPr>
          <p:cNvSpPr>
            <a:spLocks noGrp="1"/>
          </p:cNvSpPr>
          <p:nvPr>
            <p:ph type="title"/>
          </p:nvPr>
        </p:nvSpPr>
        <p:spPr>
          <a:xfrm>
            <a:off x="3087858" y="690549"/>
            <a:ext cx="7280031" cy="420688"/>
          </a:xfrm>
        </p:spPr>
        <p:txBody>
          <a:bodyPr>
            <a:noAutofit/>
          </a:bodyPr>
          <a:lstStyle/>
          <a:p>
            <a:pPr algn="ctr"/>
            <a:r>
              <a:rPr lang="es-MX" i="1" dirty="0">
                <a:latin typeface="Comic Sans MS" panose="030F0702030302020204" pitchFamily="66" charset="0"/>
              </a:rPr>
              <a:t>PERFIL PROFESIONAL</a:t>
            </a:r>
          </a:p>
        </p:txBody>
      </p:sp>
      <p:pic>
        <p:nvPicPr>
          <p:cNvPr id="2" name="Gráfico 1" descr="Nota musical con relleno sólido">
            <a:extLst>
              <a:ext uri="{FF2B5EF4-FFF2-40B4-BE49-F238E27FC236}">
                <a16:creationId xmlns:a16="http://schemas.microsoft.com/office/drawing/2014/main" id="{034DEAAE-7408-F856-A39C-0754179FB5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385" y="1991261"/>
            <a:ext cx="787791" cy="446515"/>
          </a:xfrm>
          <a:prstGeom prst="rect">
            <a:avLst/>
          </a:prstGeom>
        </p:spPr>
      </p:pic>
      <p:pic>
        <p:nvPicPr>
          <p:cNvPr id="3" name="Gráfico 2" descr="Nota musical con relleno sólido">
            <a:extLst>
              <a:ext uri="{FF2B5EF4-FFF2-40B4-BE49-F238E27FC236}">
                <a16:creationId xmlns:a16="http://schemas.microsoft.com/office/drawing/2014/main" id="{8E96EF88-B1C4-FB71-B54A-1C2CA0329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544" y="3762901"/>
            <a:ext cx="787791" cy="446515"/>
          </a:xfrm>
          <a:prstGeom prst="rect">
            <a:avLst/>
          </a:prstGeom>
        </p:spPr>
      </p:pic>
    </p:spTree>
    <p:extLst>
      <p:ext uri="{BB962C8B-B14F-4D97-AF65-F5344CB8AC3E}">
        <p14:creationId xmlns:p14="http://schemas.microsoft.com/office/powerpoint/2010/main" val="2787307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2210</Words>
  <Application>Microsoft Office PowerPoint</Application>
  <PresentationFormat>Panorámica</PresentationFormat>
  <Paragraphs>211</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Calibri Light</vt:lpstr>
      <vt:lpstr>Comic Sans MS</vt:lpstr>
      <vt:lpstr>Jumble</vt:lpstr>
      <vt:lpstr>Montserrat</vt:lpstr>
      <vt:lpstr>Wingdings</vt:lpstr>
      <vt:lpstr>Tema de Office</vt:lpstr>
      <vt:lpstr>Expresión y Apreciación Artística:  Cantos, Ritmos y Juegos</vt:lpstr>
      <vt:lpstr>PROPÒSITO DEL CURSO</vt:lpstr>
      <vt:lpstr>ANTECEDENTES</vt:lpstr>
      <vt:lpstr>DESCRIPCIÓN</vt:lpstr>
      <vt:lpstr>CURSOS CON LOS QUE SE RELACIONA</vt:lpstr>
      <vt:lpstr>DOMINIOS Y DESEMPEÑO DEL PERFIL DE EGRESO A LOS QUE CONTRUBUYE EL CURSO</vt:lpstr>
      <vt:lpstr>Presentación de PowerPoint</vt:lpstr>
      <vt:lpstr>PERFIL PROFESIONAL</vt:lpstr>
      <vt:lpstr>PERFIL PROFESIONAL</vt:lpstr>
      <vt:lpstr>ESTRUCTURA GENERAL DEL CURSO</vt:lpstr>
      <vt:lpstr>CONTENIDOS</vt:lpstr>
      <vt:lpstr>UNIDAD  I  Importancia de las Manifestaciones Artísticas y sus Lenguajes en Función  del Contexto</vt:lpstr>
      <vt:lpstr>Presentación de PowerPoint</vt:lpstr>
      <vt:lpstr>UNIDAD  II  Expresión y Apreciación Musical  como Herramienta Didáctica.</vt:lpstr>
      <vt:lpstr>Presentación de PowerPoint</vt:lpstr>
      <vt:lpstr>UNIDAD  III  El Valor Formativo del Juego  en la Expresión y Apreciación Artística </vt:lpstr>
      <vt:lpstr>Presentación de PowerPoint</vt:lpstr>
      <vt:lpstr>Presentación de PowerPoint</vt:lpstr>
      <vt:lpstr>Presentación de PowerPoint</vt:lpstr>
      <vt:lpstr>Presentación de PowerPoint</vt:lpstr>
      <vt:lpstr>Presentación de PowerPoint</vt:lpstr>
      <vt:lpstr>PERIODOS DE EVALUACIÓN   </vt:lpstr>
      <vt:lpstr>Presentación de PowerPoint</vt:lpstr>
      <vt:lpstr>Presentación de PowerPoint</vt:lpstr>
      <vt:lpstr> EXCELENTE,PRODUCTIVO  Y BENDECIDO   INICIO  DE CICLO ESCOLAR   2023 -2024  ÉXITO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Expresión y Apreciación Artística: Cantos, Ritmos y Juegos</dc:title>
  <dc:creator>MARIA ELENA VILLARREAL MARQUEZ</dc:creator>
  <cp:lastModifiedBy>MARIA ELENA VILLARREAL MARQUEZ</cp:lastModifiedBy>
  <cp:revision>11</cp:revision>
  <dcterms:created xsi:type="dcterms:W3CDTF">2023-02-09T16:10:02Z</dcterms:created>
  <dcterms:modified xsi:type="dcterms:W3CDTF">2023-08-29T18:14:05Z</dcterms:modified>
</cp:coreProperties>
</file>