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7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0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7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8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8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A3E48B0-3944-498F-BE0F-133A2529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60" y="2576308"/>
            <a:ext cx="4381500" cy="37433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19199" y="815731"/>
            <a:ext cx="944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PEDAGOGÍAS SITUADAS GLOBALIZADORAS</a:t>
            </a:r>
            <a:endParaRPr lang="es-MX" sz="5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0032" y="3484780"/>
            <a:ext cx="4189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Trayecto Formativo: </a:t>
            </a:r>
            <a:r>
              <a:rPr lang="es-E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Bases teóricas y metodológicas de la práctica</a:t>
            </a:r>
            <a:endParaRPr lang="es-MX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6087" y="5034140"/>
            <a:ext cx="275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Horas: </a:t>
            </a:r>
            <a:r>
              <a:rPr lang="es-ES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/>
            <a:r>
              <a:rPr lang="es-ES" sz="1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Créditos: </a:t>
            </a:r>
            <a:r>
              <a:rPr lang="es-ES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</a:t>
            </a:r>
            <a:endParaRPr lang="es-MX" sz="16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89802" y="749147"/>
            <a:ext cx="448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del Curso</a:t>
            </a:r>
            <a:endParaRPr lang="es-MX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25CF491-EB60-4E2D-8703-2E7271480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144262"/>
              </p:ext>
            </p:extLst>
          </p:nvPr>
        </p:nvGraphicFramePr>
        <p:xfrm>
          <a:off x="484849" y="192714"/>
          <a:ext cx="11222302" cy="649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151">
                  <a:extLst>
                    <a:ext uri="{9D8B030D-6E8A-4147-A177-3AD203B41FA5}">
                      <a16:colId xmlns:a16="http://schemas.microsoft.com/office/drawing/2014/main" val="3444158816"/>
                    </a:ext>
                  </a:extLst>
                </a:gridCol>
                <a:gridCol w="5611151">
                  <a:extLst>
                    <a:ext uri="{9D8B030D-6E8A-4147-A177-3AD203B41FA5}">
                      <a16:colId xmlns:a16="http://schemas.microsoft.com/office/drawing/2014/main" val="1322596021"/>
                    </a:ext>
                  </a:extLst>
                </a:gridCol>
              </a:tblGrid>
              <a:tr h="444025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UNIDAD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UNIDAD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64541"/>
                  </a:ext>
                </a:extLst>
              </a:tr>
              <a:tr h="1443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Corrientes pedagógicas desde el enfoque globalizador, intercultural y la </a:t>
                      </a:r>
                      <a:r>
                        <a:rPr lang="es-ES" sz="2000" b="1" dirty="0" err="1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interseccional</a:t>
                      </a:r>
                      <a:r>
                        <a:rPr lang="es-ES" sz="2000" b="1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de la inclusión en educación preescolar</a:t>
                      </a:r>
                    </a:p>
                    <a:p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Pedagogías situadas a través de distintas alternativas de intervención globalizadora en educación preescolar</a:t>
                      </a:r>
                      <a:endParaRPr lang="es-MX" sz="2000" b="1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MX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486116"/>
                  </a:ext>
                </a:extLst>
              </a:tr>
              <a:tr h="444025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Enseñanza situada y enfoque globalizador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Aproximaciones al enfoque de la interculturalidad crítica de perspectiva de género y de la inclusión en la educación preescolar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Pedagogía crítica: Freire, </a:t>
                      </a:r>
                      <a:r>
                        <a:rPr lang="es-ES" sz="2000" dirty="0" err="1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Tonuchi</a:t>
                      </a: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Zavala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Pedagogia</a:t>
                      </a: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la educación popular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Pedagogías alternativas de la Escuela nueva: </a:t>
                      </a:r>
                      <a:r>
                        <a:rPr lang="es-ES" sz="2000" dirty="0" err="1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Dacroly</a:t>
                      </a: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Montessori, Freinet, Dewey, entre otros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Pedagogías emergentes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MX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Proyectos comunitarios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Unidad didáctica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Talleres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Rincones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>
                          <a:latin typeface="Century Gothic" panose="020B0502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Otros</a:t>
                      </a:r>
                      <a:endParaRPr lang="es-MX" sz="2000" dirty="0">
                        <a:latin typeface="Century Gothic" panose="020B0502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6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3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88954" y="594911"/>
            <a:ext cx="448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CRITERIOS DE EVALUACION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09E0BC-F1D2-41E5-913F-0FB81CDA12F2}"/>
              </a:ext>
            </a:extLst>
          </p:cNvPr>
          <p:cNvSpPr txBox="1"/>
          <p:nvPr/>
        </p:nvSpPr>
        <p:spPr>
          <a:xfrm>
            <a:off x="927652" y="1669774"/>
            <a:ext cx="10416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PARTICIPACION                                               10%</a:t>
            </a:r>
          </a:p>
          <a:p>
            <a:r>
              <a:rPr lang="es-MX" dirty="0"/>
              <a:t>TRABAJOS ESCRITOS Y EXAMENES       60%</a:t>
            </a:r>
          </a:p>
          <a:p>
            <a:r>
              <a:rPr lang="es-MX" dirty="0"/>
              <a:t>PORTAFOLIO</a:t>
            </a:r>
          </a:p>
          <a:p>
            <a:r>
              <a:rPr lang="es-MX" dirty="0"/>
              <a:t>HETEROEVALUACION                                 28%</a:t>
            </a:r>
          </a:p>
          <a:p>
            <a:r>
              <a:rPr lang="es-MX" dirty="0"/>
              <a:t>AUTOEVALUACION                                        1%</a:t>
            </a:r>
          </a:p>
          <a:p>
            <a:r>
              <a:rPr lang="es-MX" dirty="0"/>
              <a:t>COEVALUACION                                              1%</a:t>
            </a:r>
          </a:p>
          <a:p>
            <a:endParaRPr lang="es-MX" dirty="0"/>
          </a:p>
          <a:p>
            <a:r>
              <a:rPr lang="es-MX" dirty="0">
                <a:solidFill>
                  <a:srgbClr val="00B0F0"/>
                </a:solidFill>
              </a:rPr>
              <a:t>EVALUACION GLOBAL</a:t>
            </a:r>
          </a:p>
          <a:p>
            <a:endParaRPr lang="es-MX" dirty="0">
              <a:solidFill>
                <a:srgbClr val="00B0F0"/>
              </a:solidFill>
            </a:endParaRPr>
          </a:p>
          <a:p>
            <a:r>
              <a:rPr lang="es-MX" dirty="0"/>
              <a:t>EVIDENCIA FINAL                                        50%</a:t>
            </a:r>
          </a:p>
          <a:p>
            <a:r>
              <a:rPr lang="es-MX" dirty="0"/>
              <a:t>PROMEDIO DE UNIDADES                      50%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NOTA.</a:t>
            </a:r>
          </a:p>
          <a:p>
            <a:r>
              <a:rPr lang="es-MX" u="sng" dirty="0"/>
              <a:t>SE CONSIDERA EN PARTICIPACIONES EL RESPETO, DISPOSICION Y SER POSITIV@, APORTAR IDEAS E INVESTIGACIONES Y NO USAR CELULARES. COMPUTADORAS O TABLETS QUE SEAN DISTRACTORES.</a:t>
            </a:r>
          </a:p>
        </p:txBody>
      </p:sp>
    </p:spTree>
    <p:extLst>
      <p:ext uri="{BB962C8B-B14F-4D97-AF65-F5344CB8AC3E}">
        <p14:creationId xmlns:p14="http://schemas.microsoft.com/office/powerpoint/2010/main" val="36805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5617" y="330506"/>
            <a:ext cx="1034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REGLAMENTO DE CLASE</a:t>
            </a:r>
            <a:endParaRPr lang="es-MX" sz="5400" b="1" dirty="0">
              <a:solidFill>
                <a:srgbClr val="FF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5617" y="1266940"/>
            <a:ext cx="10840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Asistencia a clases puntual, se pasa lista si se llega después de pasar lista ya se tiene una falta.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Es responsabilidad de la alumna que llega tarde, recordar a la maestra de quitar una falta.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Cumplir con todas las tareas, trabajos por equipo o individuales en ENEP Digital, no se abren actividades después de vencida la fecha limite.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Los trabajos se entregan en tiempo y forma señalados por el docente.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Buen  comportamiento y  buena  actitud, respeto mutuo durante la clase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Si no se comparte el documento con criterios acordados la calificación máxima del trabajo podrá ser de 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Si el alumno sale del salón y tarda mas de 5 minutos en regresar se le pondrá la falta en la hora clase, en caso de requerir salir por alguna causa justificada se deberá de notificar al maestro.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Si durante la clase se le pregunta a un alumno sobre el tema  y no sabe y posteriormente se le vuelve a preguntar y sigue sin responder se le pondrán las dos faltas de las horas clase.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Todos los trabajo irán con cita y referencia APA si así lo requieren, de lo contrario se considerará plagio y se anulara la calificación.</a:t>
            </a:r>
            <a:endParaRPr lang="es-MX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2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4FBBE-1058-4129-AE7F-F7364717A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MX" dirty="0"/>
            </a:b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D4B54-5CAB-4A1B-9414-B1420F397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85" y="841247"/>
            <a:ext cx="7315200" cy="4578891"/>
          </a:xfrm>
        </p:spPr>
        <p:txBody>
          <a:bodyPr>
            <a:normAutofit/>
          </a:bodyPr>
          <a:lstStyle/>
          <a:p>
            <a:r>
              <a:rPr lang="es-MX" b="1" dirty="0"/>
              <a:t>ACTIVIDAD SESION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OBSERVAR CORTO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REALIZAR PREGUNTAS ACERCA DEL CORTOMETRAJE  “NEGATIVE SPACE”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ACERCA DEL CORTO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</a:rPr>
              <a:t>ANALIZAR EN CONJUNTO LA LECTURA DE LA GLOBALIZACION EN EDUCACION INFANTIL….</a:t>
            </a:r>
          </a:p>
          <a:p>
            <a:pPr>
              <a:buClr>
                <a:schemeClr val="tx1"/>
              </a:buClr>
            </a:pPr>
            <a:endParaRPr lang="es-MX" dirty="0">
              <a:solidFill>
                <a:schemeClr val="tx1"/>
              </a:solidFill>
            </a:endParaRP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750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9004" y="866451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Propósito General </a:t>
            </a:r>
            <a:endParaRPr lang="es-MX" sz="2400" b="1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79444" y="1601826"/>
            <a:ext cx="9144000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el estudiantado analice las características de las pedagogías situadas para recuperar sus aportaciones desde la perspectiva del 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globalizador, intercultural, </a:t>
            </a:r>
            <a:r>
              <a:rPr lang="es-ES" sz="2400" b="1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interseccional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de la inclusión</a:t>
            </a: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para aplicar este conocimiento al realizar planeaciones didácticas de intervención pedagógica al reconocer los contextos, los contextos, 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necesidades e intereses de niñas y niños </a:t>
            </a: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nivel preescolar.  </a:t>
            </a:r>
            <a:endParaRPr lang="es-MX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5302" y="1255222"/>
            <a:ext cx="348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 del curso</a:t>
            </a:r>
            <a:endParaRPr lang="es-MX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7078" y="1820126"/>
            <a:ext cx="10336696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curso se enfoca hacia la actualización de las teorías del desarrollo infantil y las teorías pedagógicas para comprender los fundamentos, enfoques, metodologías y aquellas concepciones que subyacen en los planes y programas vigentes del nivel de educación básica en educación preescolar, enriqueciendo las experiencias de su trabajo docente a partir de la reflexión de la propia práctica situada, para mejorar e innovar su practica docente.</a:t>
            </a:r>
            <a:endParaRPr lang="es-MX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9843" y="877655"/>
            <a:ext cx="10190921" cy="556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aporte sustancial de este espacio curricular son los referentes teórico – metodológicos enmarcados en la pedagogía crítica, en torno a las diferentes formas de trabajo desde un enfoque globalizador e intercultural crítico.</a:t>
            </a:r>
          </a:p>
          <a:p>
            <a:pPr algn="just">
              <a:lnSpc>
                <a:spcPct val="150000"/>
              </a:lnSpc>
            </a:pPr>
            <a:endParaRPr lang="es-ES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ello, el estudiantado entenderá que el enfoque globalizador es aquel que implica el desarrollo curricular –sea en una dimensión meso o micro- que favorezca el progreso de habilidades y acciones continuas para entender la realidad de una manera integrada.</a:t>
            </a:r>
            <a:endParaRPr lang="es-MX" sz="2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2850" y="236468"/>
            <a:ext cx="7977809" cy="50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 punto de referencia es considerar que el </a:t>
            </a:r>
            <a:r>
              <a:rPr lang="es-ES" sz="2400" b="1" u="sng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pensamiento sincrético </a:t>
            </a: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 estadio que comprende aproximadamente 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los dos hasta los siete años, donde cada niña y niño inicia la toma de consciencia de su entorno</a:t>
            </a: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 poner en juego sus sentidos para asimilar lo que ocurre a su alrededor de su cuerpo mediante la captación sensorial de tal manera que son capaces de realizar aseveraciones de aquello que han percibido.</a:t>
            </a:r>
            <a:endParaRPr lang="es-MX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AF6B5C-FAF9-48F6-B1DD-0CB99529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36" y="4651513"/>
            <a:ext cx="6626086" cy="19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3671" y="702365"/>
            <a:ext cx="9965634" cy="611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relación al ejercicio en la docencia desde la perspectiva de la 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interculturalidad crítica</a:t>
            </a:r>
            <a:r>
              <a:rPr lang="es-ES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 propone que se desarrolle “como posibilidad de entender que las relaciones entre culturas son dinámicas, complejas, subjetivas y que siempre están en medio de una serie de dinámicas de poder” (Moreno, 2022), es decir desde un contexto de una cultura hegemónica. Para ello las estudiantes normalistas deberán </a:t>
            </a:r>
            <a:r>
              <a:rPr lang="es-ES" sz="2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determinar y detallar una practica situada, que implique no solo conocimiento, sino la promoción de un pensamiento reflexivo y crítico, orientado hacia la igualdad, la equidad, el respeto y la imparcialidad social a través del diálogo igualitario. </a:t>
            </a:r>
            <a:endParaRPr lang="es-MX" sz="24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622852"/>
            <a:ext cx="10614992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6251" y="484743"/>
            <a:ext cx="6345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Dominios y desempeños del perfil general de egreso a los que contribuye el curso</a:t>
            </a:r>
            <a:endParaRPr lang="es-MX" sz="3200" b="1" dirty="0">
              <a:solidFill>
                <a:srgbClr val="FFC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7287" y="1641514"/>
            <a:ext cx="113804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 la diversidad de la población escolar que atiende, considerando modalidad, contextos socioculturales y niveles de desarrollo cognitivo, físico y socioemocional, que permita establecer una práctica docente situada e incluyente.</a:t>
            </a:r>
          </a:p>
          <a:p>
            <a:pPr algn="just"/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Comprende la diversidad que existe en su grupo, asociada a las individualidades familiares, sociales, lingüísticas y de género, para utilizarla como oportunidad de aprendizaje, fomentando en la población de preescolar, su reconocimiento y aprecio a través del diálogo y el intercambio intercultural, sobre la base de la igualdad sustantiva, la equidad social y educativa, y el respeto mutuo a las diferencias.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 los intereses, motivaciones, necesidades, potencialidades y las barreras para el aprendizaje, así como los desafíos de su contexto y de la humanidad en su conjunto que enfrentan las niñas y los niños de preescolar.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Diseña y aplica estrategias e instrumentos que le permitan explorar los saberes de las niñas y los niños, para obtener diagnósticos socioeducativos de su grupo y su contexto comunitario.</a:t>
            </a:r>
          </a:p>
          <a:p>
            <a:pPr algn="just"/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algn="just"/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E3459B-95EF-4FA3-9037-6ABECCA6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56" y="39803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3339" y="0"/>
            <a:ext cx="875968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Diseña, desarrolla y aplica planeaciones didácticas situadas globalizadoras y pertinentes a su contexto de aplicación, desde una interculturalidad crítica, considerando el plan y programas de estudio vigente.</a:t>
            </a:r>
          </a:p>
          <a:p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Planea su trabajo docente para distintos escenarios de aprendizaje (presencial, virtual e híbrido) desde un enfoque intercultural e inclusivo, de acuerdo con el modelo educativo vigente, dirigido a grupos de escuelas de organización completa o multigrado, en contextos urbanos, semiurbanos, rurales, migrantes e indígenas </a:t>
            </a:r>
          </a:p>
          <a:p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2.- Propone estrategias didácticas tomando en cuenta las orientaciones pedagógicas, para utilizar los saberes previos del grupo, y enriquecer la transposición didáctica acorde y pertinente a los contextos locales y a las características de las niñas y los niños, en la construcción de trayectorias formativas.</a:t>
            </a:r>
          </a:p>
          <a:p>
            <a:pPr algn="just"/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3.- Utiliza las aportaciones de las neurociencias en el diseño de metodologías situadas, con ajustes razonables que ubican en el centro a la niña o al niño, como protagonista de su aprendizaje en integrante una comunidad.</a:t>
            </a:r>
          </a:p>
          <a:p>
            <a:pPr algn="just"/>
            <a:endParaRPr lang="es-ES" sz="16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4.- Construye y coordina situaciones de aprendizaje diversificadas y sustentadas en los enfoques de igualdad de género, interculturalidad crítica y </a:t>
            </a:r>
            <a:r>
              <a:rPr lang="es-ES" sz="1600" dirty="0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decolonizantes</a:t>
            </a:r>
            <a:r>
              <a:rPr lang="es-ES" sz="16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favorezcan la recuperación de saberes y el desarrollo de la oralidad, la expresión y la comunicación en la lengua originaria o materna de las y los niños de preescolar.  </a:t>
            </a:r>
          </a:p>
          <a:p>
            <a:r>
              <a:rPr lang="es-ES" sz="16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MX" sz="16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E87B70-89A4-42B6-A02E-5A99D98D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026" y="195468"/>
            <a:ext cx="2493806" cy="32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1335</TotalTime>
  <Words>1255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Corbel</vt:lpstr>
      <vt:lpstr>Tahoma</vt:lpstr>
      <vt:lpstr>Wingdings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</dc:creator>
  <cp:lastModifiedBy>Reyniss balderas blanco</cp:lastModifiedBy>
  <cp:revision>30</cp:revision>
  <dcterms:created xsi:type="dcterms:W3CDTF">2023-08-26T00:49:08Z</dcterms:created>
  <dcterms:modified xsi:type="dcterms:W3CDTF">2023-09-21T01:31:02Z</dcterms:modified>
</cp:coreProperties>
</file>