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60" r:id="rId3"/>
    <p:sldId id="262" r:id="rId4"/>
    <p:sldId id="263" r:id="rId5"/>
    <p:sldId id="264" r:id="rId6"/>
    <p:sldId id="257" r:id="rId7"/>
    <p:sldId id="258"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5D3650-D4F3-47F2-972B-D5F95DCC86EA}" type="datetimeFigureOut">
              <a:rPr lang="es-ES" smtClean="0"/>
              <a:t>21/09/2018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C5EF7D-CFEE-4422-815F-A0EF543710BE}" type="slidenum">
              <a:rPr lang="es-ES" smtClean="0"/>
              <a:t>‹Nº›</a:t>
            </a:fld>
            <a:endParaRPr lang="es-ES"/>
          </a:p>
        </p:txBody>
      </p:sp>
    </p:spTree>
    <p:extLst>
      <p:ext uri="{BB962C8B-B14F-4D97-AF65-F5344CB8AC3E}">
        <p14:creationId xmlns:p14="http://schemas.microsoft.com/office/powerpoint/2010/main" val="3386395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3EF3074-949A-43A9-B5E4-EA7B610F3722}" type="datetimeFigureOut">
              <a:rPr lang="es-ES" smtClean="0"/>
              <a:pPr/>
              <a:t>21/09/2018</a:t>
            </a:fld>
            <a:endParaRPr lang="es-E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E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74C1D8C1-E525-40C9-9756-184664E3DFC2}"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C1D8C1-E525-40C9-9756-184664E3DFC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03EF3074-949A-43A9-B5E4-EA7B610F3722}" type="datetimeFigureOut">
              <a:rPr lang="es-ES" smtClean="0"/>
              <a:pPr/>
              <a:t>21/09/2018</a:t>
            </a:fld>
            <a:endParaRPr lang="es-ES"/>
          </a:p>
        </p:txBody>
      </p:sp>
      <p:sp>
        <p:nvSpPr>
          <p:cNvPr id="5" name="4 Marcador de pie de página"/>
          <p:cNvSpPr>
            <a:spLocks noGrp="1"/>
          </p:cNvSpPr>
          <p:nvPr>
            <p:ph type="ftr" sz="quarter" idx="11"/>
          </p:nvPr>
        </p:nvSpPr>
        <p:spPr>
          <a:xfrm>
            <a:off x="457201" y="6248207"/>
            <a:ext cx="5573483" cy="365125"/>
          </a:xfrm>
        </p:spPr>
        <p:txBody>
          <a:bodyPr/>
          <a:lstStyle/>
          <a:p>
            <a:endParaRPr lang="es-E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74C1D8C1-E525-40C9-9756-184664E3DFC2}"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74C1D8C1-E525-40C9-9756-184664E3DFC2}" type="slidenum">
              <a:rPr lang="es-ES" smtClean="0"/>
              <a:pPr/>
              <a:t>‹Nº›</a:t>
            </a:fld>
            <a:endParaRPr lang="es-E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4C1D8C1-E525-40C9-9756-184664E3DFC2}" type="slidenum">
              <a:rPr lang="es-ES" smtClean="0"/>
              <a:pPr/>
              <a:t>‹Nº›</a:t>
            </a:fld>
            <a:endParaRPr lang="es-ES"/>
          </a:p>
        </p:txBody>
      </p:sp>
      <p:sp>
        <p:nvSpPr>
          <p:cNvPr id="14" name="13 Marcador de pie de página"/>
          <p:cNvSpPr>
            <a:spLocks noGrp="1"/>
          </p:cNvSpPr>
          <p:nvPr>
            <p:ph type="ftr" sz="quarter" idx="12"/>
          </p:nvPr>
        </p:nvSpPr>
        <p:spPr/>
        <p:txBody>
          <a:bodyPr/>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03EF3074-949A-43A9-B5E4-EA7B610F3722}" type="datetimeFigureOut">
              <a:rPr lang="es-ES" smtClean="0"/>
              <a:pPr/>
              <a:t>21/09/2018</a:t>
            </a:fld>
            <a:endParaRPr lang="es-ES"/>
          </a:p>
        </p:txBody>
      </p:sp>
      <p:sp>
        <p:nvSpPr>
          <p:cNvPr id="10" name="9 Marcador de número de diapositiva"/>
          <p:cNvSpPr>
            <a:spLocks noGrp="1"/>
          </p:cNvSpPr>
          <p:nvPr>
            <p:ph type="sldNum" sz="quarter" idx="16"/>
          </p:nvPr>
        </p:nvSpPr>
        <p:spPr/>
        <p:txBody>
          <a:bodyPr rtlCol="0"/>
          <a:lstStyle/>
          <a:p>
            <a:fld id="{74C1D8C1-E525-40C9-9756-184664E3DFC2}" type="slidenum">
              <a:rPr lang="es-ES" smtClean="0"/>
              <a:pPr/>
              <a:t>‹Nº›</a:t>
            </a:fld>
            <a:endParaRPr lang="es-ES"/>
          </a:p>
        </p:txBody>
      </p:sp>
      <p:sp>
        <p:nvSpPr>
          <p:cNvPr id="12" name="11 Marcador de pie de página"/>
          <p:cNvSpPr>
            <a:spLocks noGrp="1"/>
          </p:cNvSpPr>
          <p:nvPr>
            <p:ph type="ftr" sz="quarter" idx="17"/>
          </p:nvPr>
        </p:nvSpPr>
        <p:spPr/>
        <p:txBody>
          <a:bodyPr rtlCol="0"/>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03EF3074-949A-43A9-B5E4-EA7B610F3722}" type="datetimeFigureOut">
              <a:rPr lang="es-ES" smtClean="0"/>
              <a:pPr/>
              <a:t>21/09/2018</a:t>
            </a:fld>
            <a:endParaRPr lang="es-ES"/>
          </a:p>
        </p:txBody>
      </p:sp>
      <p:sp>
        <p:nvSpPr>
          <p:cNvPr id="12" name="11 Marcador de número de diapositiva"/>
          <p:cNvSpPr>
            <a:spLocks noGrp="1"/>
          </p:cNvSpPr>
          <p:nvPr>
            <p:ph type="sldNum" sz="quarter" idx="16"/>
          </p:nvPr>
        </p:nvSpPr>
        <p:spPr/>
        <p:txBody>
          <a:bodyPr rtlCol="0"/>
          <a:lstStyle/>
          <a:p>
            <a:fld id="{74C1D8C1-E525-40C9-9756-184664E3DFC2}" type="slidenum">
              <a:rPr lang="es-ES" smtClean="0"/>
              <a:pPr/>
              <a:t>‹Nº›</a:t>
            </a:fld>
            <a:endParaRPr lang="es-ES"/>
          </a:p>
        </p:txBody>
      </p:sp>
      <p:sp>
        <p:nvSpPr>
          <p:cNvPr id="14" name="13 Marcador de pie de página"/>
          <p:cNvSpPr>
            <a:spLocks noGrp="1"/>
          </p:cNvSpPr>
          <p:nvPr>
            <p:ph type="ftr" sz="quarter" idx="17"/>
          </p:nvPr>
        </p:nvSpPr>
        <p:spPr/>
        <p:txBody>
          <a:bodyPr rtlCol="0"/>
          <a:lstStyle/>
          <a:p>
            <a:endParaRPr lang="es-E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74C1D8C1-E525-40C9-9756-184664E3DFC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74C1D8C1-E525-40C9-9756-184664E3DFC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3EF3074-949A-43A9-B5E4-EA7B610F3722}" type="datetimeFigureOut">
              <a:rPr lang="es-ES" smtClean="0"/>
              <a:pPr/>
              <a:t>21/09/2018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74C1D8C1-E525-40C9-9756-184664E3DFC2}" type="slidenum">
              <a:rPr lang="es-ES" smtClean="0"/>
              <a:pPr/>
              <a:t>‹Nº›</a:t>
            </a:fld>
            <a:endParaRPr lang="es-E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03EF3074-949A-43A9-B5E4-EA7B610F3722}" type="datetimeFigureOut">
              <a:rPr lang="es-ES" smtClean="0"/>
              <a:pPr/>
              <a:t>21/09/2018</a:t>
            </a:fld>
            <a:endParaRPr lang="es-E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74C1D8C1-E525-40C9-9756-184664E3DFC2}" type="slidenum">
              <a:rPr lang="es-ES" smtClean="0"/>
              <a:pPr/>
              <a:t>‹Nº›</a:t>
            </a:fld>
            <a:endParaRPr lang="es-ES"/>
          </a:p>
        </p:txBody>
      </p:sp>
      <p:sp>
        <p:nvSpPr>
          <p:cNvPr id="14" name="13 Marcador de pie de página"/>
          <p:cNvSpPr>
            <a:spLocks noGrp="1"/>
          </p:cNvSpPr>
          <p:nvPr>
            <p:ph type="ftr" sz="quarter" idx="12"/>
          </p:nvPr>
        </p:nvSpPr>
        <p:spPr>
          <a:xfrm>
            <a:off x="1600200" y="6248206"/>
            <a:ext cx="4572000" cy="365125"/>
          </a:xfrm>
        </p:spPr>
        <p:txBody>
          <a:bodyPr rtlCol="0"/>
          <a:lstStyle/>
          <a:p>
            <a:endParaRPr kumimoji="0" lang="en-US" dirty="0"/>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3EF3074-949A-43A9-B5E4-EA7B610F3722}" type="datetimeFigureOut">
              <a:rPr lang="es-ES" smtClean="0"/>
              <a:pPr/>
              <a:t>21/09/2018</a:t>
            </a:fld>
            <a:endParaRPr lang="es-E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E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4C1D8C1-E525-40C9-9756-184664E3DFC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187.160.244.18/sistema/Data/tareas/ENEP-00027/_Actividad/_has/00000000/7.pn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835696" y="1916832"/>
            <a:ext cx="7053064" cy="1828800"/>
          </a:xfrm>
        </p:spPr>
        <p:txBody>
          <a:bodyPr/>
          <a:lstStyle/>
          <a:p>
            <a:r>
              <a:rPr lang="es-ES" dirty="0" smtClean="0"/>
              <a:t>LAS COSAS DEL DECIR</a:t>
            </a:r>
            <a:br>
              <a:rPr lang="es-ES" dirty="0" smtClean="0"/>
            </a:br>
            <a:endParaRPr lang="es-ES" dirty="0"/>
          </a:p>
        </p:txBody>
      </p:sp>
      <p:sp>
        <p:nvSpPr>
          <p:cNvPr id="3" name="2 Subtítulo"/>
          <p:cNvSpPr>
            <a:spLocks noGrp="1"/>
          </p:cNvSpPr>
          <p:nvPr>
            <p:ph type="subTitle" idx="1"/>
          </p:nvPr>
        </p:nvSpPr>
        <p:spPr/>
        <p:txBody>
          <a:bodyPr>
            <a:normAutofit lnSpcReduction="10000"/>
          </a:bodyPr>
          <a:lstStyle/>
          <a:p>
            <a:r>
              <a:rPr lang="es-ES" sz="1800" dirty="0" smtClean="0"/>
              <a:t>Valeria Elizabeth Preciado Villalobos</a:t>
            </a:r>
          </a:p>
          <a:p>
            <a:r>
              <a:rPr lang="es-ES" sz="1800" dirty="0" smtClean="0"/>
              <a:t>Karen Alejandra Niño </a:t>
            </a:r>
            <a:r>
              <a:rPr lang="es-ES" sz="1800" dirty="0" err="1" smtClean="0"/>
              <a:t>Garcia</a:t>
            </a:r>
            <a:r>
              <a:rPr lang="es-ES" sz="1800" dirty="0" smtClean="0"/>
              <a:t> </a:t>
            </a:r>
            <a:endParaRPr lang="es-ES" sz="1800" dirty="0"/>
          </a:p>
        </p:txBody>
      </p:sp>
      <p:pic>
        <p:nvPicPr>
          <p:cNvPr id="17410" name="Picture 2" descr="http://187.160.244.18/sistema/Data/tareas/ENEP-00027/_Actividad/_has/00000000/7.png">
            <a:hlinkClick r:id="rId2"/>
          </p:cNvPr>
          <p:cNvPicPr>
            <a:picLocks noChangeAspect="1" noChangeArrowheads="1"/>
          </p:cNvPicPr>
          <p:nvPr/>
        </p:nvPicPr>
        <p:blipFill>
          <a:blip r:embed="rId3" cstate="print"/>
          <a:srcRect/>
          <a:stretch>
            <a:fillRect/>
          </a:stretch>
        </p:blipFill>
        <p:spPr bwMode="auto">
          <a:xfrm>
            <a:off x="611560" y="404664"/>
            <a:ext cx="1512168" cy="184484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2"/>
          </p:nvPr>
        </p:nvSpPr>
        <p:spPr>
          <a:xfrm>
            <a:off x="2339752" y="260648"/>
            <a:ext cx="4176464" cy="864096"/>
          </a:xfrm>
        </p:spPr>
        <p:txBody>
          <a:bodyPr/>
          <a:lstStyle/>
          <a:p>
            <a:pPr algn="ctr"/>
            <a:r>
              <a:rPr lang="es-ES" sz="2800" dirty="0" smtClean="0"/>
              <a:t>El discurso escrito</a:t>
            </a:r>
          </a:p>
          <a:p>
            <a:endParaRPr lang="es-ES" dirty="0"/>
          </a:p>
        </p:txBody>
      </p:sp>
      <p:sp>
        <p:nvSpPr>
          <p:cNvPr id="5" name="4 Rectángulo redondeado"/>
          <p:cNvSpPr/>
          <p:nvPr/>
        </p:nvSpPr>
        <p:spPr>
          <a:xfrm>
            <a:off x="2987824" y="2204864"/>
            <a:ext cx="3096344" cy="3240360"/>
          </a:xfrm>
          <a:prstGeom prst="round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b="1" dirty="0" smtClean="0">
                <a:solidFill>
                  <a:schemeClr val="tx1"/>
                </a:solidFill>
              </a:rPr>
              <a:t>Instrumento eficaz, se han declarado guerras y se han firmado tratados de paz; se han difundido seudoteorías oportunistas y se han fijado los grandes descubrimientos del pensamiento honesto.</a:t>
            </a:r>
            <a:endParaRPr lang="es-ES" b="1" dirty="0">
              <a:solidFill>
                <a:schemeClr val="tx1"/>
              </a:solidFill>
            </a:endParaRPr>
          </a:p>
        </p:txBody>
      </p:sp>
      <p:sp>
        <p:nvSpPr>
          <p:cNvPr id="7" name="6 Redondear rectángulo de esquina del mismo lado"/>
          <p:cNvSpPr/>
          <p:nvPr/>
        </p:nvSpPr>
        <p:spPr>
          <a:xfrm>
            <a:off x="395536" y="2060848"/>
            <a:ext cx="1835696" cy="3816424"/>
          </a:xfrm>
          <a:prstGeom prst="round2Same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tx1"/>
                </a:solidFill>
              </a:rPr>
              <a:t>Gracias a la escritura se ha ido acumulando y conservando una parte esencial de la memoria humana: las ciencias y las técnicas con las que cada nueva generación puede abrirse camino sin tener que empezar desde cero. </a:t>
            </a:r>
            <a:endParaRPr lang="es-ES" sz="1400" b="1" dirty="0">
              <a:solidFill>
                <a:schemeClr val="tx1"/>
              </a:solidFill>
            </a:endParaRPr>
          </a:p>
        </p:txBody>
      </p:sp>
      <p:sp>
        <p:nvSpPr>
          <p:cNvPr id="8" name="7 Redondear rectángulo de esquina del mismo lado"/>
          <p:cNvSpPr/>
          <p:nvPr/>
        </p:nvSpPr>
        <p:spPr>
          <a:xfrm>
            <a:off x="6732240" y="2060848"/>
            <a:ext cx="2016224" cy="3888432"/>
          </a:xfrm>
          <a:prstGeom prst="round2Same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smtClean="0">
                <a:solidFill>
                  <a:schemeClr val="tx1"/>
                </a:solidFill>
              </a:rPr>
              <a:t>las historias que nos ligan a nuestras raíces y, muy especialmente, esas obras excelentes, quizá generosamente gratuitas, que son los escritos literarios, las elaboraciones estéticas del lenguaje, la creación de mundos posibles</a:t>
            </a:r>
          </a:p>
          <a:p>
            <a:pPr algn="ct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2"/>
          </p:nvPr>
        </p:nvSpPr>
        <p:spPr>
          <a:xfrm>
            <a:off x="2339752" y="260648"/>
            <a:ext cx="4466456" cy="864096"/>
          </a:xfrm>
        </p:spPr>
        <p:txBody>
          <a:bodyPr>
            <a:normAutofit/>
          </a:bodyPr>
          <a:lstStyle/>
          <a:p>
            <a:pPr algn="ctr"/>
            <a:r>
              <a:rPr lang="es-ES" sz="2400" dirty="0" smtClean="0"/>
              <a:t>SITUACION DE ENUNCIADO</a:t>
            </a:r>
            <a:endParaRPr lang="es-ES" sz="2400" dirty="0"/>
          </a:p>
        </p:txBody>
      </p:sp>
      <p:sp>
        <p:nvSpPr>
          <p:cNvPr id="4" name="3 Marcador de contenido"/>
          <p:cNvSpPr>
            <a:spLocks noGrp="1"/>
          </p:cNvSpPr>
          <p:nvPr>
            <p:ph sz="quarter" idx="1"/>
          </p:nvPr>
        </p:nvSpPr>
        <p:spPr>
          <a:xfrm>
            <a:off x="2123728" y="1628800"/>
            <a:ext cx="4802088" cy="1172344"/>
          </a:xfrm>
          <a:solidFill>
            <a:schemeClr val="accent1">
              <a:lumMod val="20000"/>
              <a:lumOff val="80000"/>
            </a:schemeClr>
          </a:solidFill>
        </p:spPr>
        <p:txBody>
          <a:bodyPr>
            <a:normAutofit/>
          </a:bodyPr>
          <a:lstStyle/>
          <a:p>
            <a:r>
              <a:rPr lang="es-ES" sz="1800" dirty="0" smtClean="0"/>
              <a:t>La situación de enunciación escrita prototípica se caracteriza básicamente por los siguientes rasgos: </a:t>
            </a:r>
          </a:p>
        </p:txBody>
      </p:sp>
      <p:sp>
        <p:nvSpPr>
          <p:cNvPr id="6" name="5 Redondear rectángulo de esquina diagonal"/>
          <p:cNvSpPr/>
          <p:nvPr/>
        </p:nvSpPr>
        <p:spPr>
          <a:xfrm>
            <a:off x="899592" y="2924944"/>
            <a:ext cx="3240360" cy="1872208"/>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s-ES" sz="1600" b="1" dirty="0" smtClean="0">
                <a:solidFill>
                  <a:schemeClr val="tx1"/>
                </a:solidFill>
              </a:rPr>
              <a:t>a) La actuación independiente y autónoma de las personas que se comunican a través de un texto. Emisores y receptores se llaman más precisamente escritores y lectores. </a:t>
            </a:r>
          </a:p>
        </p:txBody>
      </p:sp>
      <p:sp>
        <p:nvSpPr>
          <p:cNvPr id="7" name="6 Redondear rectángulo de esquina diagonal"/>
          <p:cNvSpPr/>
          <p:nvPr/>
        </p:nvSpPr>
        <p:spPr>
          <a:xfrm>
            <a:off x="5076056" y="2924944"/>
            <a:ext cx="3672408" cy="1944216"/>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s-ES" b="1" dirty="0" smtClean="0">
                <a:solidFill>
                  <a:schemeClr val="tx1"/>
                </a:solidFill>
              </a:rPr>
              <a:t>b) La comunicación tiene lugar in absentina: sus protagonistas no comparten ni el tiempo ni el espacio. El momento y el lugar de la escritura no coinciden con los de la lectura.</a:t>
            </a:r>
          </a:p>
        </p:txBody>
      </p:sp>
      <p:sp>
        <p:nvSpPr>
          <p:cNvPr id="8" name="7 Redondear rectángulo de esquina diagonal"/>
          <p:cNvSpPr/>
          <p:nvPr/>
        </p:nvSpPr>
        <p:spPr>
          <a:xfrm>
            <a:off x="2267744" y="5085184"/>
            <a:ext cx="4320480" cy="1584176"/>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endParaRPr lang="es-ES" dirty="0" smtClean="0"/>
          </a:p>
          <a:p>
            <a:pPr>
              <a:buNone/>
            </a:pPr>
            <a:endParaRPr lang="es-ES" dirty="0" smtClean="0"/>
          </a:p>
          <a:p>
            <a:pPr>
              <a:buNone/>
            </a:pPr>
            <a:r>
              <a:rPr lang="es-ES" dirty="0" smtClean="0"/>
              <a:t> </a:t>
            </a:r>
            <a:r>
              <a:rPr lang="es-ES" b="1" dirty="0" smtClean="0">
                <a:solidFill>
                  <a:schemeClr val="tx1"/>
                </a:solidFill>
              </a:rPr>
              <a:t>c) Al tratarse de una interacción diferida, el texto debe contener las instrucciones necesarias para ser interpretado.</a:t>
            </a:r>
          </a:p>
          <a:p>
            <a:pPr algn="ctr"/>
            <a:endParaRPr lang="es-ES" dirty="0" smtClean="0"/>
          </a:p>
          <a:p>
            <a:pPr algn="ctr"/>
            <a:endParaRPr lang="es-ES" dirty="0" smtClean="0"/>
          </a:p>
          <a:p>
            <a:pPr algn="ct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quarter" idx="1"/>
          </p:nvPr>
        </p:nvSpPr>
        <p:spPr>
          <a:xfrm>
            <a:off x="4716016" y="1628800"/>
            <a:ext cx="4046984" cy="4968552"/>
          </a:xfrm>
        </p:spPr>
        <p:txBody>
          <a:bodyPr>
            <a:normAutofit lnSpcReduction="10000"/>
          </a:bodyPr>
          <a:lstStyle/>
          <a:p>
            <a:pPr>
              <a:buNone/>
            </a:pPr>
            <a:r>
              <a:rPr lang="es-ES" sz="1900" b="1" dirty="0" smtClean="0"/>
              <a:t>La adquisición de la lengua escrita no sigue el mismo proceso que la lengua oral. En condiciones normales de socialización, ésta es la primera que se adquiere y sólo en la segunda infancia (a los 5 o 6 años de edad) se enfoca, en nuestro ámbito cultural, el aprendizaje sistemático de la lengua escrita. Se efectúa en unas condiciones distintas a las de la lengua oral; un rasgo esencial es que la persona tiene ya una competencia lingüística fundada en su actividad oral. </a:t>
            </a:r>
            <a:endParaRPr lang="es-ES" sz="2200" b="1" dirty="0" smtClean="0"/>
          </a:p>
          <a:p>
            <a:endParaRPr lang="es-ES" sz="2000" b="1" dirty="0"/>
          </a:p>
        </p:txBody>
      </p:sp>
      <p:sp>
        <p:nvSpPr>
          <p:cNvPr id="5" name="4 Rectángulo"/>
          <p:cNvSpPr/>
          <p:nvPr/>
        </p:nvSpPr>
        <p:spPr>
          <a:xfrm>
            <a:off x="251520" y="260648"/>
            <a:ext cx="4176464" cy="9361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2060"/>
                </a:solidFill>
              </a:rPr>
              <a:t>LAS PRÁCTICAS DISCURSIVAS ESCRITAS.</a:t>
            </a:r>
            <a:endParaRPr lang="es-ES" dirty="0"/>
          </a:p>
        </p:txBody>
      </p:sp>
      <p:sp>
        <p:nvSpPr>
          <p:cNvPr id="7" name="6 Rectángulo"/>
          <p:cNvSpPr/>
          <p:nvPr/>
        </p:nvSpPr>
        <p:spPr>
          <a:xfrm>
            <a:off x="4932040" y="260648"/>
            <a:ext cx="3960440" cy="9361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2060"/>
                </a:solidFill>
              </a:rPr>
              <a:t>LA ADQUISICIÓN DE LA COMPETENCIA ESCRITA</a:t>
            </a:r>
            <a:r>
              <a:rPr lang="es-ES" sz="2000" dirty="0" smtClean="0">
                <a:solidFill>
                  <a:srgbClr val="002060"/>
                </a:solidFill>
              </a:rPr>
              <a:t>. </a:t>
            </a:r>
            <a:endParaRPr lang="es-ES" dirty="0"/>
          </a:p>
        </p:txBody>
      </p:sp>
      <p:sp>
        <p:nvSpPr>
          <p:cNvPr id="8" name="7 CuadroTexto"/>
          <p:cNvSpPr txBox="1"/>
          <p:nvPr/>
        </p:nvSpPr>
        <p:spPr>
          <a:xfrm>
            <a:off x="467544" y="1700808"/>
            <a:ext cx="4032448" cy="4708981"/>
          </a:xfrm>
          <a:prstGeom prst="rect">
            <a:avLst/>
          </a:prstGeom>
          <a:noFill/>
        </p:spPr>
        <p:txBody>
          <a:bodyPr wrap="square" rtlCol="0">
            <a:spAutoFit/>
          </a:bodyPr>
          <a:lstStyle/>
          <a:p>
            <a:r>
              <a:rPr lang="es-ES" sz="2000" b="1" dirty="0" smtClean="0"/>
              <a:t>Los</a:t>
            </a:r>
            <a:r>
              <a:rPr lang="es-ES" sz="2000" b="1" dirty="0" smtClean="0">
                <a:solidFill>
                  <a:srgbClr val="002060"/>
                </a:solidFill>
              </a:rPr>
              <a:t> </a:t>
            </a:r>
            <a:r>
              <a:rPr lang="es-ES" sz="2000" b="1" dirty="0" smtClean="0"/>
              <a:t>géneros discursivos escritos se han constituido históricamente como prácticas sociales ligadas a cada cultura y a cada sociedad. La reflexión y la abstracción se ha potenciado a través de la escritura, al tiempo que ésta ha permitido el desarrollo del ámbito en que se refleja el punto más alto de la abstracción y la especialización: los lenguajes formales y la terminología especializada.</a:t>
            </a:r>
            <a:r>
              <a:rPr lang="es-ES" b="1" dirty="0" smtClean="0"/>
              <a:t> </a:t>
            </a:r>
          </a:p>
        </p:txBody>
      </p:sp>
      <p:cxnSp>
        <p:nvCxnSpPr>
          <p:cNvPr id="10" name="9 Conector recto"/>
          <p:cNvCxnSpPr/>
          <p:nvPr/>
        </p:nvCxnSpPr>
        <p:spPr>
          <a:xfrm>
            <a:off x="4644008" y="0"/>
            <a:ext cx="0" cy="6858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716016" y="1484784"/>
            <a:ext cx="4050032" cy="4968552"/>
          </a:xfrm>
        </p:spPr>
        <p:txBody>
          <a:bodyPr>
            <a:normAutofit/>
          </a:bodyPr>
          <a:lstStyle/>
          <a:p>
            <a:pPr>
              <a:buNone/>
            </a:pPr>
            <a:r>
              <a:rPr lang="es-ES" sz="2000" dirty="0" smtClean="0">
                <a:solidFill>
                  <a:srgbClr val="002060"/>
                </a:solidFill>
              </a:rPr>
              <a:t>     </a:t>
            </a:r>
            <a:r>
              <a:rPr lang="es-ES" sz="1900" b="1" dirty="0" smtClean="0"/>
              <a:t>La lectura es el encuentro físico entre un texto y un Receptor. Tradicionalmente se ha considerado la lectura como una actividad de descodificación, de naturaleza predominantemente pasiva. Las coordenadas en las que se ha estudiado el proceso de lectura ha tenido en cuenta el texto como un conjunto complejo de signos lingüísticos que hay que reconocer y comprender, y como un proceso mental de comprensión e interpretación. </a:t>
            </a:r>
            <a:endParaRPr lang="es-ES" sz="1800" b="1" dirty="0"/>
          </a:p>
        </p:txBody>
      </p:sp>
      <p:sp>
        <p:nvSpPr>
          <p:cNvPr id="4" name="3 Rectángulo"/>
          <p:cNvSpPr/>
          <p:nvPr/>
        </p:nvSpPr>
        <p:spPr>
          <a:xfrm>
            <a:off x="251520" y="188640"/>
            <a:ext cx="4104456"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2060"/>
                </a:solidFill>
              </a:rPr>
              <a:t>ASPECTOS PSICOLÓGICOS DE LA ACTIVIDAD ESCRITA</a:t>
            </a:r>
            <a:endParaRPr lang="es-ES" dirty="0"/>
          </a:p>
        </p:txBody>
      </p:sp>
      <p:sp>
        <p:nvSpPr>
          <p:cNvPr id="6" name="5 Rectángulo"/>
          <p:cNvSpPr/>
          <p:nvPr/>
        </p:nvSpPr>
        <p:spPr>
          <a:xfrm>
            <a:off x="4860032" y="188640"/>
            <a:ext cx="4104456"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002060"/>
                </a:solidFill>
              </a:rPr>
              <a:t>EL PROCESO DE LECTURA</a:t>
            </a:r>
            <a:endParaRPr lang="es-ES" dirty="0"/>
          </a:p>
        </p:txBody>
      </p:sp>
      <p:sp>
        <p:nvSpPr>
          <p:cNvPr id="7" name="6 CuadroTexto"/>
          <p:cNvSpPr txBox="1"/>
          <p:nvPr/>
        </p:nvSpPr>
        <p:spPr>
          <a:xfrm>
            <a:off x="323528" y="1772816"/>
            <a:ext cx="4176464" cy="2554545"/>
          </a:xfrm>
          <a:prstGeom prst="rect">
            <a:avLst/>
          </a:prstGeom>
          <a:noFill/>
        </p:spPr>
        <p:txBody>
          <a:bodyPr wrap="square" rtlCol="0">
            <a:spAutoFit/>
          </a:bodyPr>
          <a:lstStyle/>
          <a:p>
            <a:r>
              <a:rPr lang="es-ES" sz="2000" b="1" dirty="0" smtClean="0"/>
              <a:t>La existencia de la escritura genera unas actividades comunicativas desprendidas de la situación cara a cara. El habla se hace silencio. La lectura y la escritura convierten la expresión verbal en una actividad silenciosa y solitaria. </a:t>
            </a:r>
          </a:p>
        </p:txBody>
      </p:sp>
      <p:cxnSp>
        <p:nvCxnSpPr>
          <p:cNvPr id="9" name="8 Conector recto"/>
          <p:cNvCxnSpPr/>
          <p:nvPr/>
        </p:nvCxnSpPr>
        <p:spPr>
          <a:xfrm>
            <a:off x="4572000" y="0"/>
            <a:ext cx="0" cy="6858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PROCESO DE LECTURA</a:t>
            </a:r>
            <a:endParaRPr lang="es-ES" dirty="0"/>
          </a:p>
        </p:txBody>
      </p:sp>
      <p:sp>
        <p:nvSpPr>
          <p:cNvPr id="3" name="2 Marcador de texto"/>
          <p:cNvSpPr>
            <a:spLocks noGrp="1"/>
          </p:cNvSpPr>
          <p:nvPr>
            <p:ph type="body" idx="2"/>
          </p:nvPr>
        </p:nvSpPr>
        <p:spPr>
          <a:xfrm>
            <a:off x="609600" y="1752600"/>
            <a:ext cx="8282880" cy="4343400"/>
          </a:xfrm>
        </p:spPr>
        <p:txBody>
          <a:bodyPr>
            <a:normAutofit lnSpcReduction="10000"/>
          </a:bodyPr>
          <a:lstStyle/>
          <a:p>
            <a:r>
              <a:rPr lang="es-ES" dirty="0" smtClean="0"/>
              <a:t>La lectura es el encuentro físico entre un texto y un Receptor. Tradicionalmente se ha considerado la lectura como una actividad de descodificación, de naturaleza predominantemente pasiva. Las coordenadas en las que se ha estudiado el proceso de lectura ha tenido en cuenta el texto como un conjunto complejo de signos lingüísticos que hay que reconocer y comprender, y como un proceso mental de comprensión en interpretación. Los estudios clásicos de la lectura han propuesto dos modelos:</a:t>
            </a:r>
          </a:p>
          <a:p>
            <a:r>
              <a:rPr lang="es-ES" dirty="0" smtClean="0"/>
              <a:t> El modelo ascendente, que concibe el proceso de lectura por etapas, partiendo del reconocimiento de las grafías, la identificación delos morfemas y la construcción gramatical, y por fin la interpretación semántica. Es un modelo lineal.</a:t>
            </a:r>
          </a:p>
          <a:p>
            <a:r>
              <a:rPr lang="es-ES" dirty="0" smtClean="0"/>
              <a:t> El modelo descendente, va en sentido contrario: parte de la percepción del texto en su globalidad para recorrer sucesivamente los niveles, del más complejo al más básico.</a:t>
            </a: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3458344" cy="869950"/>
          </a:xfrm>
        </p:spPr>
        <p:txBody>
          <a:bodyPr>
            <a:noAutofit/>
          </a:bodyPr>
          <a:lstStyle/>
          <a:p>
            <a:r>
              <a:rPr lang="es-ES" sz="2800" dirty="0" smtClean="0"/>
              <a:t>ELEMETOS NO VERBALES DE LA LECTURA</a:t>
            </a:r>
            <a:endParaRPr lang="es-ES" sz="2800" dirty="0"/>
          </a:p>
        </p:txBody>
      </p:sp>
      <p:sp>
        <p:nvSpPr>
          <p:cNvPr id="3" name="2 Marcador de texto"/>
          <p:cNvSpPr>
            <a:spLocks noGrp="1"/>
          </p:cNvSpPr>
          <p:nvPr>
            <p:ph type="body" idx="2"/>
          </p:nvPr>
        </p:nvSpPr>
        <p:spPr>
          <a:xfrm>
            <a:off x="609600" y="1628800"/>
            <a:ext cx="3458344" cy="4824536"/>
          </a:xfrm>
        </p:spPr>
        <p:txBody>
          <a:bodyPr>
            <a:normAutofit fontScale="92500" lnSpcReduction="20000"/>
          </a:bodyPr>
          <a:lstStyle/>
          <a:p>
            <a:r>
              <a:rPr lang="es-ES" sz="1900" dirty="0" smtClean="0"/>
              <a:t>Sin la presencia física de los hablantes la escritura queda drásticamente despojada del conjunto de códigos semióticos que acompañan el uso oral de la lengua: las vocalizaciones, los elementos cinéticos y los elementos </a:t>
            </a:r>
            <a:r>
              <a:rPr lang="es-ES" sz="1900" dirty="0" err="1" smtClean="0"/>
              <a:t>proxémicos</a:t>
            </a:r>
            <a:r>
              <a:rPr lang="es-ES" sz="1900" dirty="0" smtClean="0"/>
              <a:t>. Se ha insistido numerosas veces en que en la escritura es el elemento verbal el que recoge todo el peso de la comunicación y el que supuestamente proporciona un conjunto de pistas para la interpretación. Y esto es así relativamente porque la verbalización escrita se manifiesta a través de objetos materiales y formatos.</a:t>
            </a:r>
          </a:p>
          <a:p>
            <a:endParaRPr lang="es-ES" dirty="0"/>
          </a:p>
        </p:txBody>
      </p:sp>
      <p:sp>
        <p:nvSpPr>
          <p:cNvPr id="5" name="4 Rectángulo"/>
          <p:cNvSpPr/>
          <p:nvPr/>
        </p:nvSpPr>
        <p:spPr>
          <a:xfrm>
            <a:off x="4644008" y="1628800"/>
            <a:ext cx="4104456" cy="475252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dirty="0" smtClean="0"/>
              <a:t>Los distintos aspectos considerados en los apartados anteriores nos permiten caracterizar la expresión lingüística prototípica que aparece en los textos escritos. El carácter gráfico, </a:t>
            </a:r>
            <a:r>
              <a:rPr lang="es-ES" sz="2000" dirty="0" err="1" smtClean="0"/>
              <a:t>planificable</a:t>
            </a:r>
            <a:r>
              <a:rPr lang="es-ES" sz="2000" dirty="0" smtClean="0"/>
              <a:t>, revisable y publicable que tienen los textos escritos les ha adjudicado un lugar de privilegio y de prestigio en la cultura lingüística. Examinaremos a continuación lo más relevante en lo que concierne a distintos niveles de lengua en el discurso escrito.</a:t>
            </a:r>
          </a:p>
          <a:p>
            <a:pPr algn="ctr"/>
            <a:endParaRPr lang="es-ES" dirty="0"/>
          </a:p>
        </p:txBody>
      </p:sp>
      <p:sp>
        <p:nvSpPr>
          <p:cNvPr id="6" name="5 CuadroTexto"/>
          <p:cNvSpPr txBox="1"/>
          <p:nvPr/>
        </p:nvSpPr>
        <p:spPr>
          <a:xfrm>
            <a:off x="4788024" y="0"/>
            <a:ext cx="3888432" cy="1384995"/>
          </a:xfrm>
          <a:prstGeom prst="rect">
            <a:avLst/>
          </a:prstGeom>
          <a:noFill/>
        </p:spPr>
        <p:txBody>
          <a:bodyPr wrap="square" rtlCol="0">
            <a:spAutoFit/>
          </a:bodyPr>
          <a:lstStyle/>
          <a:p>
            <a:r>
              <a:rPr lang="es-ES" sz="2800" dirty="0" smtClean="0">
                <a:solidFill>
                  <a:schemeClr val="tx2">
                    <a:lumMod val="75000"/>
                  </a:schemeClr>
                </a:solidFill>
              </a:rPr>
              <a:t>Características lingüístico-textuales del discurso escrito</a:t>
            </a:r>
            <a:endParaRPr lang="es-ES" sz="2800" dirty="0">
              <a:solidFill>
                <a:schemeClr val="tx2">
                  <a:lumMod val="7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194</TotalTime>
  <Words>855</Words>
  <Application>Microsoft Office PowerPoint</Application>
  <PresentationFormat>Presentación en pantalla (4:3)</PresentationFormat>
  <Paragraphs>31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Calibri</vt:lpstr>
      <vt:lpstr>Tw Cen MT</vt:lpstr>
      <vt:lpstr>Wingdings</vt:lpstr>
      <vt:lpstr>Wingdings 2</vt:lpstr>
      <vt:lpstr>Intermedio</vt:lpstr>
      <vt:lpstr>LAS COSAS DEL DECIR </vt:lpstr>
      <vt:lpstr>Presentación de PowerPoint</vt:lpstr>
      <vt:lpstr>Presentación de PowerPoint</vt:lpstr>
      <vt:lpstr>Presentación de PowerPoint</vt:lpstr>
      <vt:lpstr>Presentación de PowerPoint</vt:lpstr>
      <vt:lpstr>EL PROCESO DE LECTURA</vt:lpstr>
      <vt:lpstr>ELEMETOS NO VERBALES DE LA LECTURA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Lap_2</dc:creator>
  <cp:lastModifiedBy>Windows User</cp:lastModifiedBy>
  <cp:revision>21</cp:revision>
  <dcterms:created xsi:type="dcterms:W3CDTF">2018-09-17T22:24:23Z</dcterms:created>
  <dcterms:modified xsi:type="dcterms:W3CDTF">2018-09-21T17:33:48Z</dcterms:modified>
</cp:coreProperties>
</file>