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70" r:id="rId3"/>
    <p:sldId id="256" r:id="rId4"/>
    <p:sldId id="261" r:id="rId5"/>
    <p:sldId id="262" r:id="rId6"/>
    <p:sldId id="266" r:id="rId7"/>
    <p:sldId id="265" r:id="rId8"/>
    <p:sldId id="267" r:id="rId9"/>
    <p:sldId id="268" r:id="rId10"/>
    <p:sldId id="263" r:id="rId11"/>
    <p:sldId id="269" r:id="rId12"/>
  </p:sldIdLst>
  <p:sldSz cx="9144000" cy="6858000" type="letter"/>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
      <p:font typeface="Dreaming Outloud Pro" panose="03050502040302030504" pitchFamily="66" charset="0"/>
      <p:regular r:id="rId23"/>
      <p:italic r:id="rId24"/>
    </p:embeddedFont>
    <p:embeddedFont>
      <p:font typeface="Kristen ITC" panose="03050502040202030202" pitchFamily="66"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214"/>
    <a:srgbClr val="B82CEB"/>
    <a:srgbClr val="25DDDC"/>
    <a:srgbClr val="FB09AC"/>
    <a:srgbClr val="EDE903"/>
    <a:srgbClr val="1DD59D"/>
    <a:srgbClr val="BBEC18"/>
    <a:srgbClr val="FF8201"/>
    <a:srgbClr val="7CB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440" y="60"/>
      </p:cViewPr>
      <p:guideLst/>
    </p:cSldViewPr>
  </p:slideViewPr>
  <p:notesTextViewPr>
    <p:cViewPr>
      <p:scale>
        <a:sx n="1" d="1"/>
        <a:sy n="1" d="1"/>
      </p:scale>
      <p:origin x="0" y="0"/>
    </p:cViewPr>
  </p:notesTextViewPr>
  <p:sorterViewPr>
    <p:cViewPr>
      <p:scale>
        <a:sx n="114" d="100"/>
        <a:sy n="114" d="100"/>
      </p:scale>
      <p:origin x="0" y="-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56F9201-E6FC-4704-A7F7-82E95F0F7A8D}"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320025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6F9201-E6FC-4704-A7F7-82E95F0F7A8D}"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417050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6F9201-E6FC-4704-A7F7-82E95F0F7A8D}"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128100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6F9201-E6FC-4704-A7F7-82E95F0F7A8D}"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160317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6F9201-E6FC-4704-A7F7-82E95F0F7A8D}" type="datetimeFigureOut">
              <a:rPr lang="es-MX" smtClean="0"/>
              <a:t>07/11/2023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40979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6F9201-E6FC-4704-A7F7-82E95F0F7A8D}"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31213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56F9201-E6FC-4704-A7F7-82E95F0F7A8D}" type="datetimeFigureOut">
              <a:rPr lang="es-MX" smtClean="0"/>
              <a:t>07/11/2023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282756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56F9201-E6FC-4704-A7F7-82E95F0F7A8D}" type="datetimeFigureOut">
              <a:rPr lang="es-MX" smtClean="0"/>
              <a:t>07/11/2023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367494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F9201-E6FC-4704-A7F7-82E95F0F7A8D}" type="datetimeFigureOut">
              <a:rPr lang="es-MX" smtClean="0"/>
              <a:t>07/11/2023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207300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6F9201-E6FC-4704-A7F7-82E95F0F7A8D}"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8176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6F9201-E6FC-4704-A7F7-82E95F0F7A8D}" type="datetimeFigureOut">
              <a:rPr lang="es-MX" smtClean="0"/>
              <a:t>07/11/2023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80750BD-9AC4-408E-B88B-9174C800ECFB}" type="slidenum">
              <a:rPr lang="es-MX" smtClean="0"/>
              <a:t>‹Nº›</a:t>
            </a:fld>
            <a:endParaRPr lang="es-MX"/>
          </a:p>
        </p:txBody>
      </p:sp>
    </p:spTree>
    <p:extLst>
      <p:ext uri="{BB962C8B-B14F-4D97-AF65-F5344CB8AC3E}">
        <p14:creationId xmlns:p14="http://schemas.microsoft.com/office/powerpoint/2010/main" val="107445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F9201-E6FC-4704-A7F7-82E95F0F7A8D}" type="datetimeFigureOut">
              <a:rPr lang="es-MX" smtClean="0"/>
              <a:t>07/11/2023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750BD-9AC4-408E-B88B-9174C800ECFB}" type="slidenum">
              <a:rPr lang="es-MX" smtClean="0"/>
              <a:t>‹Nº›</a:t>
            </a:fld>
            <a:endParaRPr lang="es-MX"/>
          </a:p>
        </p:txBody>
      </p:sp>
    </p:spTree>
    <p:extLst>
      <p:ext uri="{BB962C8B-B14F-4D97-AF65-F5344CB8AC3E}">
        <p14:creationId xmlns:p14="http://schemas.microsoft.com/office/powerpoint/2010/main" val="37428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F8CA10-DCE3-182E-3F26-D060969EB348}"/>
              </a:ext>
            </a:extLst>
          </p:cNvPr>
          <p:cNvSpPr txBox="1"/>
          <p:nvPr/>
        </p:nvSpPr>
        <p:spPr>
          <a:xfrm>
            <a:off x="0" y="249796"/>
            <a:ext cx="9144000" cy="6358407"/>
          </a:xfrm>
          <a:prstGeom prst="rect">
            <a:avLst/>
          </a:prstGeom>
          <a:noFill/>
        </p:spPr>
        <p:txBody>
          <a:bodyPr wrap="square" rtlCol="0">
            <a:spAutoFit/>
          </a:bodyPr>
          <a:lstStyle/>
          <a:p>
            <a:pPr>
              <a:lnSpc>
                <a:spcPct val="107000"/>
              </a:lnSpc>
              <a:spcAft>
                <a:spcPts val="800"/>
              </a:spcAft>
            </a:pPr>
            <a:r>
              <a:rPr lang="es-MX"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s-MX" sz="1800" b="1" kern="100" dirty="0">
                <a:effectLst/>
                <a:latin typeface="Times New Roman" panose="02020603050405020304" pitchFamily="18" charset="0"/>
                <a:ea typeface="Calibri" panose="020F0502020204030204" pitchFamily="34" charset="0"/>
                <a:cs typeface="Times New Roman" panose="02020603050405020304" pitchFamily="18" charset="0"/>
              </a:rPr>
              <a:t>ESCUELA NORMAL DE EDUCACION PRESCOLAR</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Licenciatura en Educación Preescolar</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Séptimo semestre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Ciclo escolar 2023 - 2024</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Nombre del estudiante normalista.    Rosario Guadalupe Arroyo Espinoza</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Número de lista del alumno(a): 2                               Grado:     4°     Sección C</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Institución de práctica:  Jardín de Niños Oscar Flores Tapia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Clave del Jardín de Niños: 05DJN1085F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Zona Escolar: 114  Grado en el que realiza la práctica   2°   Sección A</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Nombre del profesor(a) titular:     Lic. América Marylú Macías Díaz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Total de niños    25     Número de niños     9    Número de niñas 16</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Período de práctica: 13 de noviembre al 8 de diciembre del 2023</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800" kern="100" dirty="0">
                <a:effectLst/>
                <a:latin typeface="Times New Roman" panose="02020603050405020304" pitchFamily="18" charset="0"/>
                <a:ea typeface="Calibri" panose="020F0502020204030204" pitchFamily="34" charset="0"/>
                <a:cs typeface="Times New Roman" panose="02020603050405020304" pitchFamily="18" charset="0"/>
              </a:rPr>
              <a:t>Saltillo, Coahuila de Zaragoza                                                               noviembre 2023</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Imagen que contiene alfombra, señal, alimentos, dibujo&#10;&#10;Descripción generada automáticamente">
            <a:extLst>
              <a:ext uri="{FF2B5EF4-FFF2-40B4-BE49-F238E27FC236}">
                <a16:creationId xmlns:a16="http://schemas.microsoft.com/office/drawing/2014/main" id="{8586D15D-E75B-AB47-2BF3-70DB619103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0376"/>
            <a:ext cx="1816735" cy="1345565"/>
          </a:xfrm>
          <a:prstGeom prst="rect">
            <a:avLst/>
          </a:prstGeom>
          <a:noFill/>
        </p:spPr>
      </p:pic>
    </p:spTree>
    <p:extLst>
      <p:ext uri="{BB962C8B-B14F-4D97-AF65-F5344CB8AC3E}">
        <p14:creationId xmlns:p14="http://schemas.microsoft.com/office/powerpoint/2010/main" val="358374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7C7CD636-7088-3025-0E2F-8437134EDCDA}"/>
              </a:ext>
            </a:extLst>
          </p:cNvPr>
          <p:cNvGraphicFramePr>
            <a:graphicFrameLocks noGrp="1"/>
          </p:cNvGraphicFramePr>
          <p:nvPr>
            <p:extLst>
              <p:ext uri="{D42A27DB-BD31-4B8C-83A1-F6EECF244321}">
                <p14:modId xmlns:p14="http://schemas.microsoft.com/office/powerpoint/2010/main" val="3884311166"/>
              </p:ext>
            </p:extLst>
          </p:nvPr>
        </p:nvGraphicFramePr>
        <p:xfrm>
          <a:off x="544776" y="1356056"/>
          <a:ext cx="8245521" cy="4541520"/>
        </p:xfrm>
        <a:graphic>
          <a:graphicData uri="http://schemas.openxmlformats.org/drawingml/2006/table">
            <a:tbl>
              <a:tblPr firstRow="1" bandRow="1">
                <a:tableStyleId>{5C22544A-7EE6-4342-B048-85BDC9FD1C3A}</a:tableStyleId>
              </a:tblPr>
              <a:tblGrid>
                <a:gridCol w="2707484">
                  <a:extLst>
                    <a:ext uri="{9D8B030D-6E8A-4147-A177-3AD203B41FA5}">
                      <a16:colId xmlns:a16="http://schemas.microsoft.com/office/drawing/2014/main" val="2843801040"/>
                    </a:ext>
                  </a:extLst>
                </a:gridCol>
                <a:gridCol w="952390">
                  <a:extLst>
                    <a:ext uri="{9D8B030D-6E8A-4147-A177-3AD203B41FA5}">
                      <a16:colId xmlns:a16="http://schemas.microsoft.com/office/drawing/2014/main" val="183206706"/>
                    </a:ext>
                  </a:extLst>
                </a:gridCol>
                <a:gridCol w="996287">
                  <a:extLst>
                    <a:ext uri="{9D8B030D-6E8A-4147-A177-3AD203B41FA5}">
                      <a16:colId xmlns:a16="http://schemas.microsoft.com/office/drawing/2014/main" val="2268459681"/>
                    </a:ext>
                  </a:extLst>
                </a:gridCol>
                <a:gridCol w="1050879">
                  <a:extLst>
                    <a:ext uri="{9D8B030D-6E8A-4147-A177-3AD203B41FA5}">
                      <a16:colId xmlns:a16="http://schemas.microsoft.com/office/drawing/2014/main" val="2825404301"/>
                    </a:ext>
                  </a:extLst>
                </a:gridCol>
                <a:gridCol w="2538481">
                  <a:extLst>
                    <a:ext uri="{9D8B030D-6E8A-4147-A177-3AD203B41FA5}">
                      <a16:colId xmlns:a16="http://schemas.microsoft.com/office/drawing/2014/main" val="1241525781"/>
                    </a:ext>
                  </a:extLst>
                </a:gridCol>
              </a:tblGrid>
              <a:tr h="560030">
                <a:tc>
                  <a:txBody>
                    <a:bodyPr/>
                    <a:lstStyle/>
                    <a:p>
                      <a:pPr algn="ctr"/>
                      <a:r>
                        <a:rPr lang="es-MX" sz="1600" dirty="0">
                          <a:solidFill>
                            <a:schemeClr val="tx1"/>
                          </a:solidFill>
                          <a:latin typeface="Century Gothic" panose="020B0502020202020204" pitchFamily="34" charset="0"/>
                        </a:rPr>
                        <a:t>Indicadores</a:t>
                      </a: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s-MX" sz="1600" dirty="0">
                          <a:solidFill>
                            <a:schemeClr val="tx1"/>
                          </a:solidFill>
                          <a:latin typeface="Century Gothic" panose="020B0502020202020204" pitchFamily="34" charset="0"/>
                        </a:rPr>
                        <a:t>Lo hace</a:t>
                      </a:r>
                    </a:p>
                  </a:txBody>
                  <a:tcPr>
                    <a:lnB w="12700" cap="flat" cmpd="sng" algn="ctr">
                      <a:solidFill>
                        <a:schemeClr val="tx1"/>
                      </a:solidFill>
                      <a:prstDash val="solid"/>
                      <a:round/>
                      <a:headEnd type="none" w="med" len="med"/>
                      <a:tailEnd type="none" w="med" len="med"/>
                    </a:lnB>
                    <a:solidFill>
                      <a:srgbClr val="FB09AC"/>
                    </a:solidFill>
                  </a:tcPr>
                </a:tc>
                <a:tc>
                  <a:txBody>
                    <a:bodyPr/>
                    <a:lstStyle/>
                    <a:p>
                      <a:pPr algn="ctr"/>
                      <a:r>
                        <a:rPr lang="es-MX" sz="1600" dirty="0">
                          <a:solidFill>
                            <a:schemeClr val="tx1"/>
                          </a:solidFill>
                          <a:latin typeface="Century Gothic" panose="020B0502020202020204" pitchFamily="34" charset="0"/>
                        </a:rPr>
                        <a:t>En proceso</a:t>
                      </a:r>
                    </a:p>
                  </a:txBody>
                  <a:tcPr>
                    <a:lnB w="12700" cap="flat" cmpd="sng" algn="ctr">
                      <a:solidFill>
                        <a:schemeClr val="tx1"/>
                      </a:solidFill>
                      <a:prstDash val="solid"/>
                      <a:round/>
                      <a:headEnd type="none" w="med" len="med"/>
                      <a:tailEnd type="none" w="med" len="med"/>
                    </a:lnB>
                    <a:solidFill>
                      <a:srgbClr val="B82CEB"/>
                    </a:solidFill>
                  </a:tcPr>
                </a:tc>
                <a:tc>
                  <a:txBody>
                    <a:bodyPr/>
                    <a:lstStyle/>
                    <a:p>
                      <a:pPr algn="ctr"/>
                      <a:r>
                        <a:rPr lang="es-MX" sz="1600" dirty="0">
                          <a:solidFill>
                            <a:schemeClr val="tx1"/>
                          </a:solidFill>
                          <a:latin typeface="Century Gothic" panose="020B0502020202020204" pitchFamily="34" charset="0"/>
                        </a:rPr>
                        <a:t>No lo hace</a:t>
                      </a:r>
                    </a:p>
                  </a:txBody>
                  <a:tcPr>
                    <a:lnB w="12700" cap="flat" cmpd="sng" algn="ctr">
                      <a:solidFill>
                        <a:schemeClr val="tx1"/>
                      </a:solidFill>
                      <a:prstDash val="solid"/>
                      <a:round/>
                      <a:headEnd type="none" w="med" len="med"/>
                      <a:tailEnd type="none" w="med" len="med"/>
                    </a:lnB>
                    <a:solidFill>
                      <a:srgbClr val="00B0F0"/>
                    </a:solidFill>
                  </a:tcPr>
                </a:tc>
                <a:tc>
                  <a:txBody>
                    <a:bodyPr/>
                    <a:lstStyle/>
                    <a:p>
                      <a:pPr algn="ctr"/>
                      <a:r>
                        <a:rPr lang="es-MX" sz="1600" dirty="0">
                          <a:solidFill>
                            <a:schemeClr val="tx1"/>
                          </a:solidFill>
                          <a:latin typeface="Century Gothic" panose="020B0502020202020204" pitchFamily="34" charset="0"/>
                        </a:rPr>
                        <a:t>Observaciones</a:t>
                      </a:r>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57280071"/>
                  </a:ext>
                </a:extLst>
              </a:tr>
              <a:tr h="676922">
                <a:tc>
                  <a:txBody>
                    <a:bodyPr/>
                    <a:lstStyle/>
                    <a:p>
                      <a:r>
                        <a:rPr lang="es-MX" sz="1400" dirty="0">
                          <a:latin typeface="Century Gothic" panose="020B0502020202020204" pitchFamily="34" charset="0"/>
                        </a:rPr>
                        <a:t>Pone en práctica acciones para salvaguardar su integridad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696529"/>
                  </a:ext>
                </a:extLst>
              </a:tr>
              <a:tr h="473845">
                <a:tc>
                  <a:txBody>
                    <a:bodyPr/>
                    <a:lstStyle/>
                    <a:p>
                      <a:r>
                        <a:rPr lang="es-MX" sz="1400" dirty="0">
                          <a:latin typeface="Century Gothic" panose="020B0502020202020204" pitchFamily="34" charset="0"/>
                        </a:rPr>
                        <a:t>Reconoce acciones para salvaguardar su integridad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0814815"/>
                  </a:ext>
                </a:extLst>
              </a:tr>
              <a:tr h="676922">
                <a:tc>
                  <a:txBody>
                    <a:bodyPr/>
                    <a:lstStyle/>
                    <a:p>
                      <a:r>
                        <a:rPr lang="es-MX" sz="1400" dirty="0">
                          <a:latin typeface="Century Gothic" panose="020B0502020202020204" pitchFamily="34" charset="0"/>
                        </a:rPr>
                        <a:t>Reconoce situaciones de riesgo provocadas por acciones humanas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234087"/>
                  </a:ext>
                </a:extLst>
              </a:tr>
              <a:tr h="473845">
                <a:tc>
                  <a:txBody>
                    <a:bodyPr/>
                    <a:lstStyle/>
                    <a:p>
                      <a:r>
                        <a:rPr lang="es-MX" sz="1400" dirty="0">
                          <a:latin typeface="Century Gothic" panose="020B0502020202020204" pitchFamily="34" charset="0"/>
                        </a:rPr>
                        <a:t>Conoce situaciones que le pueden generar accidentes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450737"/>
                  </a:ext>
                </a:extLst>
              </a:tr>
              <a:tr h="676922">
                <a:tc>
                  <a:txBody>
                    <a:bodyPr/>
                    <a:lstStyle/>
                    <a:p>
                      <a:r>
                        <a:rPr lang="es-MX" sz="1400" dirty="0">
                          <a:latin typeface="Century Gothic" panose="020B0502020202020204" pitchFamily="34" charset="0"/>
                        </a:rPr>
                        <a:t>Comunica a las demás acciones para prevenir accidentes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2741059"/>
                  </a:ext>
                </a:extLst>
              </a:tr>
              <a:tr h="324461">
                <a:tc>
                  <a:txBody>
                    <a:bodyPr/>
                    <a:lstStyle/>
                    <a:p>
                      <a:r>
                        <a:rPr lang="es-MX" sz="1400" dirty="0">
                          <a:latin typeface="Century Gothic" panose="020B0502020202020204" pitchFamily="34" charset="0"/>
                        </a:rPr>
                        <a:t>Atiende reglas de seguridad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7636685"/>
                  </a:ext>
                </a:extLst>
              </a:tr>
              <a:tr h="324461">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420310"/>
                  </a:ext>
                </a:extLst>
              </a:tr>
            </a:tbl>
          </a:graphicData>
        </a:graphic>
      </p:graphicFrame>
      <p:graphicFrame>
        <p:nvGraphicFramePr>
          <p:cNvPr id="6" name="Tabla 5">
            <a:extLst>
              <a:ext uri="{FF2B5EF4-FFF2-40B4-BE49-F238E27FC236}">
                <a16:creationId xmlns:a16="http://schemas.microsoft.com/office/drawing/2014/main" id="{2FABF22F-E855-80AA-5055-25C12A885BCC}"/>
              </a:ext>
            </a:extLst>
          </p:cNvPr>
          <p:cNvGraphicFramePr>
            <a:graphicFrameLocks noGrp="1"/>
          </p:cNvGraphicFramePr>
          <p:nvPr>
            <p:extLst>
              <p:ext uri="{D42A27DB-BD31-4B8C-83A1-F6EECF244321}">
                <p14:modId xmlns:p14="http://schemas.microsoft.com/office/powerpoint/2010/main" val="1687195384"/>
              </p:ext>
            </p:extLst>
          </p:nvPr>
        </p:nvGraphicFramePr>
        <p:xfrm>
          <a:off x="544776" y="350216"/>
          <a:ext cx="8245520" cy="1005840"/>
        </p:xfrm>
        <a:graphic>
          <a:graphicData uri="http://schemas.openxmlformats.org/drawingml/2006/table">
            <a:tbl>
              <a:tblPr firstRow="1" bandRow="1">
                <a:tableStyleId>{5C22544A-7EE6-4342-B048-85BDC9FD1C3A}</a:tableStyleId>
              </a:tblPr>
              <a:tblGrid>
                <a:gridCol w="2717039">
                  <a:extLst>
                    <a:ext uri="{9D8B030D-6E8A-4147-A177-3AD203B41FA5}">
                      <a16:colId xmlns:a16="http://schemas.microsoft.com/office/drawing/2014/main" val="1183239475"/>
                    </a:ext>
                  </a:extLst>
                </a:gridCol>
                <a:gridCol w="5528481">
                  <a:extLst>
                    <a:ext uri="{9D8B030D-6E8A-4147-A177-3AD203B41FA5}">
                      <a16:colId xmlns:a16="http://schemas.microsoft.com/office/drawing/2014/main" val="2420367405"/>
                    </a:ext>
                  </a:extLst>
                </a:gridCol>
              </a:tblGrid>
              <a:tr h="370840">
                <a:tc>
                  <a:txBody>
                    <a:bodyPr/>
                    <a:lstStyle/>
                    <a:p>
                      <a:pPr algn="ctr"/>
                      <a:r>
                        <a:rPr lang="es-MX" dirty="0">
                          <a:solidFill>
                            <a:schemeClr val="tx1"/>
                          </a:solidFill>
                        </a:rPr>
                        <a:t>PDA</a:t>
                      </a:r>
                    </a:p>
                  </a:txBody>
                  <a:tcPr>
                    <a:solidFill>
                      <a:srgbClr val="25DDDC"/>
                    </a:solidFill>
                  </a:tcPr>
                </a:tc>
                <a:tc>
                  <a:txBody>
                    <a:bodyPr/>
                    <a:lstStyle/>
                    <a:p>
                      <a:r>
                        <a:rPr lang="es-MX" sz="1400" dirty="0">
                          <a:solidFill>
                            <a:schemeClr val="tx1"/>
                          </a:solidFill>
                        </a:rPr>
                        <a:t>Reconoce las situaciones de riesgo provocadas por fenómenos naturales o por acción humana, y sabe qué hacer y cómo reaccionar para salvaguardar su integridad.</a:t>
                      </a:r>
                    </a:p>
                    <a:p>
                      <a:endParaRPr lang="es-MX" dirty="0">
                        <a:solidFill>
                          <a:schemeClr val="tx1"/>
                        </a:solidFill>
                      </a:endParaRPr>
                    </a:p>
                  </a:txBody>
                  <a:tcPr>
                    <a:solidFill>
                      <a:schemeClr val="bg1"/>
                    </a:solidFill>
                  </a:tcPr>
                </a:tc>
                <a:extLst>
                  <a:ext uri="{0D108BD9-81ED-4DB2-BD59-A6C34878D82A}">
                    <a16:rowId xmlns:a16="http://schemas.microsoft.com/office/drawing/2014/main" val="1894179378"/>
                  </a:ext>
                </a:extLst>
              </a:tr>
            </a:tbl>
          </a:graphicData>
        </a:graphic>
      </p:graphicFrame>
    </p:spTree>
    <p:extLst>
      <p:ext uri="{BB962C8B-B14F-4D97-AF65-F5344CB8AC3E}">
        <p14:creationId xmlns:p14="http://schemas.microsoft.com/office/powerpoint/2010/main" val="410888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6F2240B-4489-971F-948C-DFE838A986B1}"/>
              </a:ext>
            </a:extLst>
          </p:cNvPr>
          <p:cNvGraphicFramePr>
            <a:graphicFrameLocks noGrp="1"/>
          </p:cNvGraphicFramePr>
          <p:nvPr>
            <p:extLst>
              <p:ext uri="{D42A27DB-BD31-4B8C-83A1-F6EECF244321}">
                <p14:modId xmlns:p14="http://schemas.microsoft.com/office/powerpoint/2010/main" val="3724989618"/>
              </p:ext>
            </p:extLst>
          </p:nvPr>
        </p:nvGraphicFramePr>
        <p:xfrm>
          <a:off x="353704" y="1356056"/>
          <a:ext cx="8436590" cy="5339632"/>
        </p:xfrm>
        <a:graphic>
          <a:graphicData uri="http://schemas.openxmlformats.org/drawingml/2006/table">
            <a:tbl>
              <a:tblPr firstRow="1" firstCol="1" bandRow="1"/>
              <a:tblGrid>
                <a:gridCol w="1687188">
                  <a:extLst>
                    <a:ext uri="{9D8B030D-6E8A-4147-A177-3AD203B41FA5}">
                      <a16:colId xmlns:a16="http://schemas.microsoft.com/office/drawing/2014/main" val="3251196792"/>
                    </a:ext>
                  </a:extLst>
                </a:gridCol>
                <a:gridCol w="1339617">
                  <a:extLst>
                    <a:ext uri="{9D8B030D-6E8A-4147-A177-3AD203B41FA5}">
                      <a16:colId xmlns:a16="http://schemas.microsoft.com/office/drawing/2014/main" val="2801658098"/>
                    </a:ext>
                  </a:extLst>
                </a:gridCol>
                <a:gridCol w="1565564">
                  <a:extLst>
                    <a:ext uri="{9D8B030D-6E8A-4147-A177-3AD203B41FA5}">
                      <a16:colId xmlns:a16="http://schemas.microsoft.com/office/drawing/2014/main" val="2734726518"/>
                    </a:ext>
                  </a:extLst>
                </a:gridCol>
                <a:gridCol w="1163782">
                  <a:extLst>
                    <a:ext uri="{9D8B030D-6E8A-4147-A177-3AD203B41FA5}">
                      <a16:colId xmlns:a16="http://schemas.microsoft.com/office/drawing/2014/main" val="3823102102"/>
                    </a:ext>
                  </a:extLst>
                </a:gridCol>
                <a:gridCol w="2680439">
                  <a:extLst>
                    <a:ext uri="{9D8B030D-6E8A-4147-A177-3AD203B41FA5}">
                      <a16:colId xmlns:a16="http://schemas.microsoft.com/office/drawing/2014/main" val="2908265017"/>
                    </a:ext>
                  </a:extLst>
                </a:gridCol>
              </a:tblGrid>
              <a:tr h="107575">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Indicadores</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Lo hace</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En proceso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No lo hace</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dirty="0">
                          <a:effectLst/>
                          <a:latin typeface="Century Gothic" panose="020B0502020202020204" pitchFamily="34" charset="0"/>
                          <a:ea typeface="Calibri" panose="020F0502020204030204" pitchFamily="34" charset="0"/>
                          <a:cs typeface="Times New Roman" panose="02020603050405020304" pitchFamily="18" charset="0"/>
                        </a:rPr>
                        <a:t>Observaciones</a:t>
                      </a:r>
                      <a:endParaRPr lang="es-MX" sz="10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798929"/>
                  </a:ext>
                </a:extLst>
              </a:tr>
              <a:tr h="334274">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Participa activamente en el juego propuesto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196943"/>
                  </a:ext>
                </a:extLst>
              </a:tr>
              <a:tr h="349550">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Comprende las instrucciones y reglas del juego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98855"/>
                  </a:ext>
                </a:extLst>
              </a:tr>
              <a:tr h="334274">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Cumple las normas establecidas para llevarlo a cabo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559842"/>
                  </a:ext>
                </a:extLst>
              </a:tr>
              <a:tr h="447623">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Generaliza contenidos trabajados previamente</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8786"/>
                  </a:ext>
                </a:extLst>
              </a:tr>
              <a:tr h="447623">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Utiliza estrategias comunicativas para interactuar con el grupo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010119"/>
                  </a:ext>
                </a:extLst>
              </a:tr>
              <a:tr h="447623">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Disfruta y muestra entusiasmo en la realización del juego</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305652"/>
                  </a:ext>
                </a:extLst>
              </a:tr>
              <a:tr h="447623">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Realiza movimientos con su cuerpo como saltar, correr, lanzar, arrastrar.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485955"/>
                  </a:ext>
                </a:extLst>
              </a:tr>
              <a:tr h="220925">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Coordina movimientos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081488"/>
                  </a:ext>
                </a:extLst>
              </a:tr>
              <a:tr h="334274">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Utiliza herramientas y materiales diversos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74010"/>
                  </a:ext>
                </a:extLst>
              </a:tr>
              <a:tr h="334274">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Trabaja de manera colaborativa en juegos reglados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073701"/>
                  </a:ext>
                </a:extLst>
              </a:tr>
              <a:tr h="560973">
                <a:tc>
                  <a:txBody>
                    <a:bodyPr/>
                    <a:lstStyle/>
                    <a:p>
                      <a:pPr algn="ctr">
                        <a:lnSpc>
                          <a:spcPct val="107000"/>
                        </a:lnSpc>
                        <a:spcAft>
                          <a:spcPts val="800"/>
                        </a:spcAft>
                      </a:pPr>
                      <a:r>
                        <a:rPr lang="es-MX" sz="1050" kern="100" dirty="0">
                          <a:effectLst/>
                          <a:latin typeface="Century Gothic" panose="020B0502020202020204" pitchFamily="34" charset="0"/>
                          <a:ea typeface="Calibri" panose="020F0502020204030204" pitchFamily="34" charset="0"/>
                          <a:cs typeface="Times New Roman" panose="02020603050405020304" pitchFamily="18" charset="0"/>
                        </a:rPr>
                        <a:t>Identifica sus posibilidades de movimiento, sabe lo que si puede hacer con su cuerpo</a:t>
                      </a:r>
                      <a:endParaRPr lang="es-MX" sz="10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MX" sz="105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s-MX" sz="10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9720" marR="39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200738"/>
                  </a:ext>
                </a:extLst>
              </a:tr>
            </a:tbl>
          </a:graphicData>
        </a:graphic>
      </p:graphicFrame>
      <p:sp>
        <p:nvSpPr>
          <p:cNvPr id="6" name="CuadroTexto 5">
            <a:extLst>
              <a:ext uri="{FF2B5EF4-FFF2-40B4-BE49-F238E27FC236}">
                <a16:creationId xmlns:a16="http://schemas.microsoft.com/office/drawing/2014/main" id="{C25217E7-F795-DCDD-D653-A4DDF24165F2}"/>
              </a:ext>
            </a:extLst>
          </p:cNvPr>
          <p:cNvSpPr txBox="1"/>
          <p:nvPr/>
        </p:nvSpPr>
        <p:spPr>
          <a:xfrm>
            <a:off x="1191491" y="374073"/>
            <a:ext cx="6539345" cy="369332"/>
          </a:xfrm>
          <a:prstGeom prst="rect">
            <a:avLst/>
          </a:prstGeom>
          <a:solidFill>
            <a:srgbClr val="B82CEB"/>
          </a:solidFill>
        </p:spPr>
        <p:txBody>
          <a:bodyPr wrap="square" rtlCol="0">
            <a:spAutoFit/>
          </a:bodyPr>
          <a:lstStyle/>
          <a:p>
            <a:pPr algn="ctr"/>
            <a:r>
              <a:rPr lang="es-MX" dirty="0"/>
              <a:t>Lista de cotejo</a:t>
            </a:r>
          </a:p>
        </p:txBody>
      </p:sp>
    </p:spTree>
    <p:extLst>
      <p:ext uri="{BB962C8B-B14F-4D97-AF65-F5344CB8AC3E}">
        <p14:creationId xmlns:p14="http://schemas.microsoft.com/office/powerpoint/2010/main" val="180178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1567F406-B5AF-AAFB-6F37-7D16D8F8D5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100" b="95016" l="6889" r="90000">
                        <a14:foregroundMark x1="28000" y1="50779" x2="23778" y2="52960"/>
                        <a14:foregroundMark x1="23778" y1="52648" x2="64222" y2="50779"/>
                        <a14:foregroundMark x1="90000" y1="36760" x2="89111" y2="27103"/>
                        <a14:foregroundMark x1="42889" y1="9346" x2="48667" y2="9034"/>
                        <a14:foregroundMark x1="20000" y1="8100" x2="20000" y2="8100"/>
                        <a14:foregroundMark x1="86444" y1="55140" x2="79778" y2="57944"/>
                        <a14:foregroundMark x1="17778" y1="56698" x2="28444" y2="30841"/>
                        <a14:foregroundMark x1="10667" y1="47040" x2="8000" y2="68847"/>
                        <a14:foregroundMark x1="7111" y1="70717" x2="7111" y2="70717"/>
                        <a14:foregroundMark x1="34444" y1="46729" x2="28000" y2="47664"/>
                        <a14:foregroundMark x1="74667" y1="92523" x2="71333" y2="92523"/>
                        <a14:foregroundMark x1="52222" y1="93769" x2="53778" y2="94081"/>
                        <a14:foregroundMark x1="36000" y1="60125" x2="19333" y2="46106"/>
                        <a14:foregroundMark x1="75556" y1="95016" x2="70444" y2="95016"/>
                      </a14:backgroundRemoval>
                    </a14:imgEffect>
                  </a14:imgLayer>
                </a14:imgProps>
              </a:ext>
            </a:extLst>
          </a:blip>
          <a:stretch>
            <a:fillRect/>
          </a:stretch>
        </p:blipFill>
        <p:spPr>
          <a:xfrm>
            <a:off x="4978112" y="3800475"/>
            <a:ext cx="4286250" cy="3057525"/>
          </a:xfrm>
          <a:prstGeom prst="rect">
            <a:avLst/>
          </a:prstGeom>
        </p:spPr>
      </p:pic>
      <p:sp>
        <p:nvSpPr>
          <p:cNvPr id="22" name="CuadroTexto 21">
            <a:extLst>
              <a:ext uri="{FF2B5EF4-FFF2-40B4-BE49-F238E27FC236}">
                <a16:creationId xmlns:a16="http://schemas.microsoft.com/office/drawing/2014/main" id="{7AF3B354-48DB-D559-3478-05FF482F78F4}"/>
              </a:ext>
            </a:extLst>
          </p:cNvPr>
          <p:cNvSpPr txBox="1"/>
          <p:nvPr/>
        </p:nvSpPr>
        <p:spPr>
          <a:xfrm>
            <a:off x="1877290" y="472202"/>
            <a:ext cx="5389419" cy="5170646"/>
          </a:xfrm>
          <a:prstGeom prst="rect">
            <a:avLst/>
          </a:prstGeom>
          <a:noFill/>
        </p:spPr>
        <p:txBody>
          <a:bodyPr wrap="square" rtlCol="0">
            <a:spAutoFit/>
          </a:bodyPr>
          <a:lstStyle/>
          <a:p>
            <a:pPr algn="ctr"/>
            <a:r>
              <a:rPr lang="es-MX" sz="6600" dirty="0">
                <a:latin typeface="Dreaming Outloud Pro" panose="03050502040302030504" pitchFamily="66" charset="0"/>
                <a:cs typeface="Dreaming Outloud Pro" panose="03050502040302030504" pitchFamily="66" charset="0"/>
              </a:rPr>
              <a:t>MIS PRIMEROS PASOS EN LA PREVENCIÓN DE INCENDIOS </a:t>
            </a:r>
          </a:p>
        </p:txBody>
      </p:sp>
    </p:spTree>
    <p:extLst>
      <p:ext uri="{BB962C8B-B14F-4D97-AF65-F5344CB8AC3E}">
        <p14:creationId xmlns:p14="http://schemas.microsoft.com/office/powerpoint/2010/main" val="16343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A7BE4079-9AC8-6CBF-B5C1-65B346182593}"/>
              </a:ext>
            </a:extLst>
          </p:cNvPr>
          <p:cNvGraphicFramePr>
            <a:graphicFrameLocks noGrp="1"/>
          </p:cNvGraphicFramePr>
          <p:nvPr>
            <p:extLst>
              <p:ext uri="{D42A27DB-BD31-4B8C-83A1-F6EECF244321}">
                <p14:modId xmlns:p14="http://schemas.microsoft.com/office/powerpoint/2010/main" val="533702367"/>
              </p:ext>
            </p:extLst>
          </p:nvPr>
        </p:nvGraphicFramePr>
        <p:xfrm>
          <a:off x="141349" y="1"/>
          <a:ext cx="8861295" cy="3808607"/>
        </p:xfrm>
        <a:graphic>
          <a:graphicData uri="http://schemas.openxmlformats.org/drawingml/2006/table">
            <a:tbl>
              <a:tblPr firstRow="1" bandRow="1">
                <a:tableStyleId>{5C22544A-7EE6-4342-B048-85BDC9FD1C3A}</a:tableStyleId>
              </a:tblPr>
              <a:tblGrid>
                <a:gridCol w="2131585">
                  <a:extLst>
                    <a:ext uri="{9D8B030D-6E8A-4147-A177-3AD203B41FA5}">
                      <a16:colId xmlns:a16="http://schemas.microsoft.com/office/drawing/2014/main" val="756498129"/>
                    </a:ext>
                  </a:extLst>
                </a:gridCol>
                <a:gridCol w="3187340">
                  <a:extLst>
                    <a:ext uri="{9D8B030D-6E8A-4147-A177-3AD203B41FA5}">
                      <a16:colId xmlns:a16="http://schemas.microsoft.com/office/drawing/2014/main" val="476633117"/>
                    </a:ext>
                  </a:extLst>
                </a:gridCol>
                <a:gridCol w="3542370">
                  <a:extLst>
                    <a:ext uri="{9D8B030D-6E8A-4147-A177-3AD203B41FA5}">
                      <a16:colId xmlns:a16="http://schemas.microsoft.com/office/drawing/2014/main" val="2440317417"/>
                    </a:ext>
                  </a:extLst>
                </a:gridCol>
              </a:tblGrid>
              <a:tr h="296890">
                <a:tc gridSpan="3">
                  <a:txBody>
                    <a:bodyPr/>
                    <a:lstStyle/>
                    <a:p>
                      <a:pPr algn="ctr"/>
                      <a:r>
                        <a:rPr lang="es-MX" sz="1600" b="0" dirty="0">
                          <a:solidFill>
                            <a:schemeClr val="tx1"/>
                          </a:solidFill>
                          <a:latin typeface="Kristen ITC" panose="03050502040202030202" pitchFamily="66" charset="0"/>
                        </a:rPr>
                        <a:t>Jardín de niños “Oscar</a:t>
                      </a:r>
                      <a:r>
                        <a:rPr lang="es-MX" sz="1600" b="0" baseline="0" dirty="0">
                          <a:solidFill>
                            <a:schemeClr val="tx1"/>
                          </a:solidFill>
                          <a:latin typeface="Kristen ITC" panose="03050502040202030202" pitchFamily="66" charset="0"/>
                        </a:rPr>
                        <a:t> Flores Tapia</a:t>
                      </a:r>
                      <a:r>
                        <a:rPr lang="es-MX" sz="1600" b="0" dirty="0">
                          <a:solidFill>
                            <a:schemeClr val="tx1"/>
                          </a:solidFill>
                          <a:latin typeface="Kristen ITC" panose="03050502040202030202" pitchFamily="66" charset="0"/>
                        </a:rPr>
                        <a:t>”</a:t>
                      </a:r>
                      <a:r>
                        <a:rPr lang="es-MX" sz="1600" b="0" baseline="0" dirty="0">
                          <a:solidFill>
                            <a:schemeClr val="tx1"/>
                          </a:solidFill>
                          <a:latin typeface="Kristen ITC" panose="03050502040202030202" pitchFamily="66" charset="0"/>
                        </a:rPr>
                        <a:t> 05DJN1085F</a:t>
                      </a:r>
                      <a:endParaRPr lang="es-MX" sz="1600" b="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MX"/>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0392736"/>
                  </a:ext>
                </a:extLst>
              </a:tr>
              <a:tr h="6477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chemeClr val="tx1"/>
                          </a:solidFill>
                          <a:latin typeface="Kristen ITC" panose="03050502040202030202" pitchFamily="66" charset="0"/>
                        </a:rPr>
                        <a:t>Educadora titular:</a:t>
                      </a:r>
                      <a:r>
                        <a:rPr lang="es-MX" sz="1400" b="0" baseline="0" dirty="0">
                          <a:solidFill>
                            <a:schemeClr val="tx1"/>
                          </a:solidFill>
                          <a:latin typeface="Kristen ITC" panose="03050502040202030202" pitchFamily="66" charset="0"/>
                        </a:rPr>
                        <a:t> América Marylú Macías Díaz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baseline="0" dirty="0">
                          <a:solidFill>
                            <a:schemeClr val="tx1"/>
                          </a:solidFill>
                          <a:latin typeface="Kristen ITC" panose="03050502040202030202" pitchFamily="66" charset="0"/>
                        </a:rPr>
                        <a:t>Estudiante normalista: Rosario Guadalupe Arroyo Espinoza</a:t>
                      </a:r>
                      <a:endParaRPr lang="es-MX" sz="1400" b="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alpha val="70000"/>
                      </a:srgbClr>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a:txBody>
                    <a:bodyPr/>
                    <a:lstStyle/>
                    <a:p>
                      <a:pPr algn="ctr"/>
                      <a:r>
                        <a:rPr lang="es-MX" sz="1400" b="0" dirty="0">
                          <a:solidFill>
                            <a:schemeClr val="tx1"/>
                          </a:solidFill>
                          <a:latin typeface="Kristen ITC" panose="03050502040202030202" pitchFamily="66" charset="0"/>
                        </a:rPr>
                        <a:t>Grupo: 2°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8201">
                        <a:alpha val="70000"/>
                      </a:srgbClr>
                    </a:solidFill>
                  </a:tcPr>
                </a:tc>
                <a:extLst>
                  <a:ext uri="{0D108BD9-81ED-4DB2-BD59-A6C34878D82A}">
                    <a16:rowId xmlns:a16="http://schemas.microsoft.com/office/drawing/2014/main" val="50120554"/>
                  </a:ext>
                </a:extLst>
              </a:tr>
              <a:tr h="2699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dirty="0">
                          <a:solidFill>
                            <a:schemeClr val="tx1"/>
                          </a:solidFill>
                          <a:latin typeface="Kristen ITC" panose="03050502040202030202" pitchFamily="66" charset="0"/>
                        </a:rPr>
                        <a:t>Tiempo:</a:t>
                      </a:r>
                      <a:r>
                        <a:rPr lang="es-MX" sz="1400" b="0" baseline="0" dirty="0">
                          <a:solidFill>
                            <a:schemeClr val="tx1"/>
                          </a:solidFill>
                          <a:latin typeface="Kristen ITC" panose="03050502040202030202" pitchFamily="66" charset="0"/>
                        </a:rPr>
                        <a:t> Del 13 al 24 de Noviembre</a:t>
                      </a:r>
                      <a:endParaRPr lang="es-MX" sz="1400" b="0" dirty="0">
                        <a:solidFill>
                          <a:schemeClr val="tx1"/>
                        </a:solidFill>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alpha val="70000"/>
                      </a:srgbClr>
                    </a:solidFill>
                  </a:tcPr>
                </a:tc>
                <a:tc hMerge="1">
                  <a:txBody>
                    <a:bodyPr/>
                    <a:lstStyle/>
                    <a:p>
                      <a:endParaRPr lang="es-MX"/>
                    </a:p>
                  </a:txBody>
                  <a:tcPr/>
                </a:tc>
                <a:tc hMerge="1">
                  <a:txBody>
                    <a:bodyPr/>
                    <a:lstStyle/>
                    <a:p>
                      <a:pPr algn="l"/>
                      <a:endParaRPr lang="es-MX" sz="11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alpha val="70000"/>
                      </a:srgbClr>
                    </a:solidFill>
                  </a:tcPr>
                </a:tc>
                <a:extLst>
                  <a:ext uri="{0D108BD9-81ED-4DB2-BD59-A6C34878D82A}">
                    <a16:rowId xmlns:a16="http://schemas.microsoft.com/office/drawing/2014/main" val="10002"/>
                  </a:ext>
                </a:extLst>
              </a:tr>
              <a:tr h="269900">
                <a:tc gridSpan="3">
                  <a:txBody>
                    <a:bodyPr/>
                    <a:lstStyle/>
                    <a:p>
                      <a:r>
                        <a:rPr lang="es-MX" sz="1400" b="0" dirty="0">
                          <a:latin typeface="Kristen ITC" panose="03050502040202030202" pitchFamily="66" charset="0"/>
                        </a:rPr>
                        <a:t>Nombre del proyecto: “Mis</a:t>
                      </a:r>
                      <a:r>
                        <a:rPr lang="es-MX" sz="1400" b="0" baseline="0" dirty="0">
                          <a:latin typeface="Kristen ITC" panose="03050502040202030202" pitchFamily="66" charset="0"/>
                        </a:rPr>
                        <a:t> primeros pasos en la prevención de incendios” </a:t>
                      </a:r>
                      <a:endParaRPr lang="es-MX" sz="1400" b="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alpha val="70000"/>
                      </a:srgbClr>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MX"/>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26819366"/>
                  </a:ext>
                </a:extLst>
              </a:tr>
              <a:tr h="647759">
                <a:tc>
                  <a:txBody>
                    <a:bodyPr/>
                    <a:lstStyle/>
                    <a:p>
                      <a:pPr marL="0" indent="0" algn="ctr">
                        <a:buFont typeface="Century Gothic" panose="020B0502020202020204" pitchFamily="34" charset="0"/>
                        <a:buNone/>
                      </a:pPr>
                      <a:r>
                        <a:rPr lang="es-MX" sz="1400" dirty="0">
                          <a:latin typeface="Kristen ITC" panose="03050502040202030202" pitchFamily="66" charset="0"/>
                        </a:rPr>
                        <a:t>Ejes 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01">
                        <a:alpha val="70000"/>
                      </a:srgbClr>
                    </a:solidFill>
                  </a:tcPr>
                </a:tc>
                <a:tc gridSpan="2">
                  <a:txBody>
                    <a:bodyPr/>
                    <a:lstStyle/>
                    <a:p>
                      <a:pPr marL="171450" indent="-171450" algn="l">
                        <a:buFont typeface="Century Gothic" panose="020B0502020202020204" pitchFamily="34" charset="0"/>
                        <a:buChar char="♥"/>
                      </a:pPr>
                      <a:r>
                        <a:rPr lang="es-MX" sz="1100" b="0" dirty="0">
                          <a:latin typeface="Kristen ITC" panose="03050502040202030202" pitchFamily="66" charset="0"/>
                        </a:rPr>
                        <a:t>Inclusión</a:t>
                      </a:r>
                    </a:p>
                    <a:p>
                      <a:pPr marL="171450" indent="-171450" algn="l">
                        <a:buFont typeface="Century Gothic" panose="020B0502020202020204" pitchFamily="34" charset="0"/>
                        <a:buChar char="♥"/>
                      </a:pPr>
                      <a:r>
                        <a:rPr lang="es-MX" sz="1100" b="0" dirty="0">
                          <a:latin typeface="Kristen ITC" panose="03050502040202030202" pitchFamily="66" charset="0"/>
                        </a:rPr>
                        <a:t>Pensamiento</a:t>
                      </a:r>
                      <a:r>
                        <a:rPr lang="es-MX" sz="1100" b="0" baseline="0" dirty="0">
                          <a:latin typeface="Kristen ITC" panose="03050502040202030202" pitchFamily="66" charset="0"/>
                        </a:rPr>
                        <a:t> critico </a:t>
                      </a:r>
                    </a:p>
                    <a:p>
                      <a:pPr marL="171450" indent="-171450" algn="l">
                        <a:buFont typeface="Century Gothic" panose="020B0502020202020204" pitchFamily="34" charset="0"/>
                        <a:buChar char="♥"/>
                      </a:pPr>
                      <a:r>
                        <a:rPr lang="es-MX" sz="1100" b="0" baseline="0" dirty="0">
                          <a:latin typeface="Kristen ITC" panose="03050502040202030202" pitchFamily="66" charset="0"/>
                        </a:rPr>
                        <a:t>Artes y experiencias estéticas </a:t>
                      </a:r>
                      <a:endParaRPr lang="es-MX" sz="1100" b="0" dirty="0">
                        <a:latin typeface="Kristen ITC" panose="03050502040202030202"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0000"/>
                      </a:schemeClr>
                    </a:solidFill>
                  </a:tcPr>
                </a:tc>
                <a:tc hMerge="1">
                  <a:txBody>
                    <a:bodyPr/>
                    <a:lstStyle/>
                    <a:p>
                      <a:endParaRPr lang="es-MX"/>
                    </a:p>
                  </a:txBody>
                  <a:tcPr/>
                </a:tc>
                <a:extLst>
                  <a:ext uri="{0D108BD9-81ED-4DB2-BD59-A6C34878D82A}">
                    <a16:rowId xmlns:a16="http://schemas.microsoft.com/office/drawing/2014/main" val="10004"/>
                  </a:ext>
                </a:extLst>
              </a:tr>
              <a:tr h="647759">
                <a:tc>
                  <a:txBody>
                    <a:bodyPr/>
                    <a:lstStyle/>
                    <a:p>
                      <a:pPr marL="0" indent="0" algn="ctr">
                        <a:buFont typeface="Century Gothic" panose="020B0502020202020204" pitchFamily="34" charset="0"/>
                        <a:buNone/>
                      </a:pPr>
                      <a:r>
                        <a:rPr lang="es-MX" sz="1400" dirty="0">
                          <a:latin typeface="Kristen ITC" panose="03050502040202030202" pitchFamily="66" charset="0"/>
                        </a:rPr>
                        <a:t>Justificación</a:t>
                      </a:r>
                      <a:r>
                        <a:rPr lang="es-MX" sz="1400" baseline="0" dirty="0">
                          <a:latin typeface="Kristen ITC" panose="03050502040202030202" pitchFamily="66" charset="0"/>
                        </a:rPr>
                        <a:t> </a:t>
                      </a:r>
                      <a:endParaRPr lang="es-MX" sz="1400" dirty="0">
                        <a:latin typeface="Kristen ITC" panose="03050502040202030202"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gridSpan="2">
                  <a:txBody>
                    <a:bodyPr/>
                    <a:lstStyle/>
                    <a:p>
                      <a:pPr marL="0" indent="0" algn="l">
                        <a:buFont typeface="Century Gothic" panose="020B0502020202020204" pitchFamily="34" charset="0"/>
                        <a:buNone/>
                      </a:pPr>
                      <a:r>
                        <a:rPr lang="es-MX" sz="1100" b="0" dirty="0">
                          <a:latin typeface="Kristen ITC" panose="03050502040202030202" pitchFamily="66" charset="0"/>
                        </a:rPr>
                        <a:t>Es importante que aprendan sobre las funciones y la ayuda que nos brinda por ello es importante dar una oportuna respuesta a los interrogantes que se hacen los niños, esto se lograr por medio de actividades didácticas, artísticas y divertidas.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0000"/>
                      </a:schemeClr>
                    </a:solidFill>
                  </a:tcPr>
                </a:tc>
                <a:tc hMerge="1">
                  <a:txBody>
                    <a:bodyPr/>
                    <a:lstStyle/>
                    <a:p>
                      <a:endParaRPr lang="en-US"/>
                    </a:p>
                  </a:txBody>
                  <a:tcPr/>
                </a:tc>
                <a:extLst>
                  <a:ext uri="{0D108BD9-81ED-4DB2-BD59-A6C34878D82A}">
                    <a16:rowId xmlns:a16="http://schemas.microsoft.com/office/drawing/2014/main" val="4109820768"/>
                  </a:ext>
                </a:extLst>
              </a:tr>
              <a:tr h="836689">
                <a:tc>
                  <a:txBody>
                    <a:bodyPr/>
                    <a:lstStyle/>
                    <a:p>
                      <a:pPr marL="0" indent="0" algn="ctr">
                        <a:buFont typeface="Century Gothic" panose="020B0502020202020204" pitchFamily="34" charset="0"/>
                        <a:buNone/>
                      </a:pPr>
                      <a:r>
                        <a:rPr lang="es-MX" sz="1400" dirty="0">
                          <a:latin typeface="Kristen ITC" panose="03050502040202030202" pitchFamily="66" charset="0"/>
                        </a:rPr>
                        <a:t>Propósito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alpha val="70000"/>
                      </a:srgbClr>
                    </a:solidFill>
                  </a:tcPr>
                </a:tc>
                <a:tc gridSpan="2">
                  <a:txBody>
                    <a:bodyPr/>
                    <a:lstStyle/>
                    <a:p>
                      <a:pPr marL="171450" indent="-171450" algn="l">
                        <a:buFont typeface="Century Gothic" panose="020B0502020202020204" pitchFamily="34" charset="0"/>
                        <a:buChar char="♥"/>
                      </a:pPr>
                      <a:r>
                        <a:rPr lang="es-MX" sz="1100" b="0" dirty="0">
                          <a:latin typeface="Kristen ITC" panose="03050502040202030202" pitchFamily="66" charset="0"/>
                        </a:rPr>
                        <a:t>Que exploren,</a:t>
                      </a:r>
                      <a:r>
                        <a:rPr lang="es-MX" sz="1100" b="0" baseline="0" dirty="0">
                          <a:latin typeface="Kristen ITC" panose="03050502040202030202" pitchFamily="66" charset="0"/>
                        </a:rPr>
                        <a:t> comprenda, reflexionen e intervengan con base en sus posibilidades, en la prevención y atención de problemáticas asociadas a su comunidad; a la vez que adquieran conciencia de que sus acciones influyen en el buen vivir.</a:t>
                      </a:r>
                      <a:endParaRPr lang="es-MX" sz="1100" b="0" dirty="0">
                        <a:latin typeface="Kristen ITC" panose="03050502040202030202"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0000"/>
                      </a:schemeClr>
                    </a:solidFill>
                  </a:tcPr>
                </a:tc>
                <a:tc hMerge="1">
                  <a:txBody>
                    <a:bodyPr/>
                    <a:lstStyle/>
                    <a:p>
                      <a:endParaRPr lang="en-US"/>
                    </a:p>
                  </a:txBody>
                  <a:tcPr/>
                </a:tc>
                <a:extLst>
                  <a:ext uri="{0D108BD9-81ED-4DB2-BD59-A6C34878D82A}">
                    <a16:rowId xmlns:a16="http://schemas.microsoft.com/office/drawing/2014/main" val="3769479529"/>
                  </a:ext>
                </a:extLst>
              </a:tr>
            </a:tbl>
          </a:graphicData>
        </a:graphic>
      </p:graphicFrame>
      <p:graphicFrame>
        <p:nvGraphicFramePr>
          <p:cNvPr id="5" name="Tabla 4">
            <a:extLst>
              <a:ext uri="{FF2B5EF4-FFF2-40B4-BE49-F238E27FC236}">
                <a16:creationId xmlns:a16="http://schemas.microsoft.com/office/drawing/2014/main" id="{A7BE4079-9AC8-6CBF-B5C1-65B346182593}"/>
              </a:ext>
            </a:extLst>
          </p:cNvPr>
          <p:cNvGraphicFramePr>
            <a:graphicFrameLocks noGrp="1"/>
          </p:cNvGraphicFramePr>
          <p:nvPr>
            <p:extLst>
              <p:ext uri="{D42A27DB-BD31-4B8C-83A1-F6EECF244321}">
                <p14:modId xmlns:p14="http://schemas.microsoft.com/office/powerpoint/2010/main" val="900696718"/>
              </p:ext>
            </p:extLst>
          </p:nvPr>
        </p:nvGraphicFramePr>
        <p:xfrm>
          <a:off x="141349" y="3795941"/>
          <a:ext cx="8861295" cy="3007132"/>
        </p:xfrm>
        <a:graphic>
          <a:graphicData uri="http://schemas.openxmlformats.org/drawingml/2006/table">
            <a:tbl>
              <a:tblPr firstRow="1" bandRow="1">
                <a:tableStyleId>{5C22544A-7EE6-4342-B048-85BDC9FD1C3A}</a:tableStyleId>
              </a:tblPr>
              <a:tblGrid>
                <a:gridCol w="1700511">
                  <a:extLst>
                    <a:ext uri="{9D8B030D-6E8A-4147-A177-3AD203B41FA5}">
                      <a16:colId xmlns:a16="http://schemas.microsoft.com/office/drawing/2014/main" val="756498129"/>
                    </a:ext>
                  </a:extLst>
                </a:gridCol>
                <a:gridCol w="2485753">
                  <a:extLst>
                    <a:ext uri="{9D8B030D-6E8A-4147-A177-3AD203B41FA5}">
                      <a16:colId xmlns:a16="http://schemas.microsoft.com/office/drawing/2014/main" val="476633117"/>
                    </a:ext>
                  </a:extLst>
                </a:gridCol>
                <a:gridCol w="4675031">
                  <a:extLst>
                    <a:ext uri="{9D8B030D-6E8A-4147-A177-3AD203B41FA5}">
                      <a16:colId xmlns:a16="http://schemas.microsoft.com/office/drawing/2014/main" val="504656061"/>
                    </a:ext>
                  </a:extLst>
                </a:gridCol>
              </a:tblGrid>
              <a:tr h="503433">
                <a:tc>
                  <a:txBody>
                    <a:bodyPr/>
                    <a:lstStyle/>
                    <a:p>
                      <a:pPr algn="ctr"/>
                      <a:r>
                        <a:rPr lang="es-MX" sz="1400" b="0" dirty="0">
                          <a:solidFill>
                            <a:schemeClr val="tx1"/>
                          </a:solidFill>
                          <a:latin typeface="Kristen ITC" panose="03050502040202030202" pitchFamily="66" charset="0"/>
                        </a:rPr>
                        <a:t>Campos formativos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alpha val="70000"/>
                      </a:srgbClr>
                    </a:solidFill>
                  </a:tcPr>
                </a:tc>
                <a:tc>
                  <a:txBody>
                    <a:bodyPr/>
                    <a:lstStyle/>
                    <a:p>
                      <a:pPr algn="ctr"/>
                      <a:r>
                        <a:rPr lang="es-MX" sz="1400" b="0" dirty="0">
                          <a:solidFill>
                            <a:schemeClr val="tx1"/>
                          </a:solidFill>
                          <a:latin typeface="Kristen ITC" panose="03050502040202030202" pitchFamily="66" charset="0"/>
                        </a:rPr>
                        <a:t>Contenidos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201">
                        <a:alpha val="70000"/>
                      </a:srgbClr>
                    </a:solidFill>
                  </a:tcPr>
                </a:tc>
                <a:tc>
                  <a:txBody>
                    <a:bodyPr/>
                    <a:lstStyle/>
                    <a:p>
                      <a:pPr algn="ctr"/>
                      <a:r>
                        <a:rPr lang="es-MX" sz="1400" b="0" dirty="0">
                          <a:solidFill>
                            <a:schemeClr val="tx1"/>
                          </a:solidFill>
                          <a:latin typeface="Kristen ITC" panose="03050502040202030202" pitchFamily="66" charset="0"/>
                        </a:rPr>
                        <a:t>PDA</a:t>
                      </a:r>
                      <a:endParaRPr lang="es-MX" b="0" dirty="0">
                        <a:solidFill>
                          <a:schemeClr val="tx1"/>
                        </a:solidFill>
                        <a:latin typeface="Kristen ITC" panose="03050502040202030202"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alpha val="70000"/>
                      </a:srgbClr>
                    </a:solidFill>
                  </a:tcPr>
                </a:tc>
                <a:extLst>
                  <a:ext uri="{0D108BD9-81ED-4DB2-BD59-A6C34878D82A}">
                    <a16:rowId xmlns:a16="http://schemas.microsoft.com/office/drawing/2014/main" val="2424451079"/>
                  </a:ext>
                </a:extLst>
              </a:tr>
              <a:tr h="977253">
                <a:tc>
                  <a:txBody>
                    <a:bodyPr/>
                    <a:lstStyle/>
                    <a:p>
                      <a:pPr marL="285750" indent="-285750" algn="l">
                        <a:buFont typeface="Century Gothic" panose="020B0502020202020204" pitchFamily="34" charset="0"/>
                        <a:buChar char="♥"/>
                      </a:pPr>
                      <a:r>
                        <a:rPr lang="es-MX" sz="1000" dirty="0">
                          <a:latin typeface="Kristen ITC" panose="03050502040202030202" pitchFamily="66"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Century Gothic" panose="020B0502020202020204" pitchFamily="34" charset="0"/>
                        <a:buChar char="♥"/>
                      </a:pPr>
                      <a:r>
                        <a:rPr lang="es-MX" sz="1000" dirty="0">
                          <a:latin typeface="Kristen ITC" panose="03050502040202030202" pitchFamily="66" charset="0"/>
                        </a:rPr>
                        <a:t>Medidas</a:t>
                      </a:r>
                      <a:r>
                        <a:rPr lang="es-MX" sz="1000" baseline="0" dirty="0">
                          <a:latin typeface="Kristen ITC" panose="03050502040202030202" pitchFamily="66" charset="0"/>
                        </a:rPr>
                        <a:t> de prevención de accidentes y situaciones de riesgo de acuerdo con el contexto, para el cuidado de la integridad personal y colectiva.</a:t>
                      </a:r>
                      <a:endParaRPr lang="es-MX" sz="100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lang="es-MX" sz="1000" dirty="0">
                          <a:latin typeface="Kristen ITC" panose="03050502040202030202" pitchFamily="66" charset="0"/>
                        </a:rPr>
                        <a:t>Reconoce</a:t>
                      </a:r>
                      <a:r>
                        <a:rPr lang="es-MX" sz="1000" baseline="0" dirty="0">
                          <a:latin typeface="Kristen ITC" panose="03050502040202030202" pitchFamily="66" charset="0"/>
                        </a:rPr>
                        <a:t> las situaciones de riesgo provocadas por fenómenos naturales o por acción humana, y sabe qué hacer y cómo reaccionar para salvaguardar su integridad.</a:t>
                      </a:r>
                    </a:p>
                    <a:p>
                      <a:pPr marL="285750" marR="0" lvl="0" indent="-285750" algn="l" defTabSz="914400"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lang="es-MX" sz="1000" baseline="0" dirty="0">
                          <a:latin typeface="Kristen ITC" panose="03050502040202030202" pitchFamily="66" charset="0"/>
                        </a:rPr>
                        <a:t>Atiende medidas de seguridad para aprender, como actuar antes, durante y después de una emergencia y cuidar su integridad y de las demás personas.</a:t>
                      </a:r>
                      <a:endParaRPr lang="es-MX" sz="100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17849"/>
                  </a:ext>
                </a:extLst>
              </a:tr>
              <a:tr h="681116">
                <a:tc>
                  <a:txBody>
                    <a:bodyPr/>
                    <a:lstStyle/>
                    <a:p>
                      <a:pPr marL="285750" indent="-285750" algn="l">
                        <a:buFont typeface="Century Gothic" panose="020B0502020202020204" pitchFamily="34" charset="0"/>
                        <a:buChar char="♥"/>
                      </a:pPr>
                      <a:r>
                        <a:rPr lang="es-MX" sz="1000" dirty="0">
                          <a:latin typeface="Kristen ITC" panose="03050502040202030202" pitchFamily="66" charset="0"/>
                        </a:rPr>
                        <a:t>Ética,</a:t>
                      </a:r>
                      <a:r>
                        <a:rPr lang="es-MX" sz="1000" baseline="0" dirty="0">
                          <a:latin typeface="Kristen ITC" panose="03050502040202030202" pitchFamily="66" charset="0"/>
                        </a:rPr>
                        <a:t> naturaleza y sociedades.</a:t>
                      </a:r>
                      <a:endParaRPr lang="es-MX" sz="1000" dirty="0">
                        <a:latin typeface="Kristen ITC" panose="03050502040202030202"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Century Gothic" panose="020B0502020202020204" pitchFamily="34" charset="0"/>
                        <a:buChar char="♥"/>
                      </a:pPr>
                      <a:r>
                        <a:rPr lang="es-MX" sz="1000" dirty="0">
                          <a:latin typeface="Kristen ITC" panose="03050502040202030202" pitchFamily="66" charset="0"/>
                        </a:rPr>
                        <a:t>Labores y servicios</a:t>
                      </a:r>
                      <a:r>
                        <a:rPr lang="es-MX" sz="1000" baseline="0" dirty="0">
                          <a:latin typeface="Kristen ITC" panose="03050502040202030202" pitchFamily="66" charset="0"/>
                        </a:rPr>
                        <a:t> que contribuyen al bien común de las distintas familias y comunidades.</a:t>
                      </a:r>
                      <a:endParaRPr lang="es-MX" sz="100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lang="es-MX" sz="1000" dirty="0">
                          <a:latin typeface="Kristen ITC" panose="03050502040202030202" pitchFamily="66" charset="0"/>
                        </a:rPr>
                        <a:t>Aprecia las labores y servicios que existen en la comunidad y valora el impacto que tienen para el bienestar común.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490211"/>
                  </a:ext>
                </a:extLst>
              </a:tr>
              <a:tr h="493358">
                <a:tc>
                  <a:txBody>
                    <a:bodyPr/>
                    <a:lstStyle/>
                    <a:p>
                      <a:pPr marL="0" indent="0" algn="l">
                        <a:buFont typeface="Century Gothic" panose="020B0502020202020204" pitchFamily="34" charset="0"/>
                        <a:buNone/>
                      </a:pPr>
                      <a:r>
                        <a:rPr lang="es-MX" sz="1200" dirty="0">
                          <a:latin typeface="Kristen ITC" panose="03050502040202030202" pitchFamily="66" charset="0"/>
                        </a:rPr>
                        <a:t>METODOLOGÍA: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tc gridSpan="2">
                  <a:txBody>
                    <a:bodyPr/>
                    <a:lstStyle/>
                    <a:p>
                      <a:pPr marL="285750" indent="-285750" algn="l">
                        <a:buFont typeface="Century Gothic" panose="020B0502020202020204" pitchFamily="34" charset="0"/>
                        <a:buChar char="♥"/>
                      </a:pPr>
                      <a:endParaRPr lang="es-MX" sz="1200" dirty="0">
                        <a:latin typeface="Kristen ITC" panose="03050502040202030202" pitchFamily="66" charset="0"/>
                      </a:endParaRPr>
                    </a:p>
                    <a:p>
                      <a:pPr marL="285750" indent="-285750" algn="l">
                        <a:buFont typeface="Century Gothic" panose="020B0502020202020204" pitchFamily="34" charset="0"/>
                        <a:buChar char="♥"/>
                      </a:pPr>
                      <a:r>
                        <a:rPr lang="es-MX" sz="1200" dirty="0">
                          <a:latin typeface="Kristen ITC" panose="03050502040202030202" pitchFamily="66" charset="0"/>
                        </a:rPr>
                        <a:t>APRENDIZAJE</a:t>
                      </a:r>
                      <a:r>
                        <a:rPr lang="es-MX" sz="1200" baseline="0" dirty="0">
                          <a:latin typeface="Kristen ITC" panose="03050502040202030202" pitchFamily="66" charset="0"/>
                        </a:rPr>
                        <a:t> SERVICIO</a:t>
                      </a:r>
                      <a:endParaRPr lang="es-MX" sz="120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Century Gothic" panose="020B0502020202020204" pitchFamily="34" charset="0"/>
                        <a:buChar char="♥"/>
                        <a:tabLst/>
                        <a:defRPr/>
                      </a:pPr>
                      <a:endParaRPr lang="es-MX"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451016"/>
                  </a:ext>
                </a:extLst>
              </a:tr>
              <a:tr h="288734">
                <a:tc>
                  <a:txBody>
                    <a:bodyPr/>
                    <a:lstStyle/>
                    <a:p>
                      <a:pPr marL="0" indent="0" algn="l">
                        <a:buFont typeface="Century Gothic" panose="020B0502020202020204" pitchFamily="34" charset="0"/>
                        <a:buNone/>
                      </a:pPr>
                      <a:r>
                        <a:rPr lang="es-MX" sz="1200" dirty="0">
                          <a:latin typeface="Kristen ITC" panose="03050502040202030202" pitchFamily="66" charset="0"/>
                        </a:rPr>
                        <a:t>EVALUACIÓN: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70000"/>
                      </a:srgbClr>
                    </a:solidFill>
                  </a:tcPr>
                </a:tc>
                <a:tc gridSpan="2">
                  <a:txBody>
                    <a:bodyPr/>
                    <a:lstStyle/>
                    <a:p>
                      <a:pPr marL="285750" indent="-285750" algn="l">
                        <a:buFont typeface="Century Gothic" panose="020B0502020202020204" pitchFamily="34" charset="0"/>
                        <a:buChar char="♥"/>
                      </a:pPr>
                      <a:r>
                        <a:rPr lang="es-MX" sz="1200" dirty="0">
                          <a:latin typeface="Kristen ITC" panose="03050502040202030202" pitchFamily="66" charset="0"/>
                        </a:rPr>
                        <a:t>Registro</a:t>
                      </a:r>
                      <a:r>
                        <a:rPr lang="es-MX" sz="1200" baseline="0" dirty="0">
                          <a:latin typeface="Kristen ITC" panose="03050502040202030202" pitchFamily="66" charset="0"/>
                        </a:rPr>
                        <a:t> de observaciones de los alumnos, lista de cotejo.</a:t>
                      </a:r>
                      <a:endParaRPr lang="es-MX" sz="1200" dirty="0">
                        <a:latin typeface="Kristen ITC" panose="03050502040202030202"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895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88348613"/>
              </p:ext>
            </p:extLst>
          </p:nvPr>
        </p:nvGraphicFramePr>
        <p:xfrm>
          <a:off x="353291" y="0"/>
          <a:ext cx="8652208" cy="6701526"/>
        </p:xfrm>
        <a:graphic>
          <a:graphicData uri="http://schemas.openxmlformats.org/drawingml/2006/table">
            <a:tbl>
              <a:tblPr firstRow="1" bandRow="1">
                <a:tableStyleId>{5C22544A-7EE6-4342-B048-85BDC9FD1C3A}</a:tableStyleId>
              </a:tblPr>
              <a:tblGrid>
                <a:gridCol w="1500936">
                  <a:extLst>
                    <a:ext uri="{9D8B030D-6E8A-4147-A177-3AD203B41FA5}">
                      <a16:colId xmlns:a16="http://schemas.microsoft.com/office/drawing/2014/main" val="140451292"/>
                    </a:ext>
                  </a:extLst>
                </a:gridCol>
                <a:gridCol w="1428860">
                  <a:extLst>
                    <a:ext uri="{9D8B030D-6E8A-4147-A177-3AD203B41FA5}">
                      <a16:colId xmlns:a16="http://schemas.microsoft.com/office/drawing/2014/main" val="3234307898"/>
                    </a:ext>
                  </a:extLst>
                </a:gridCol>
                <a:gridCol w="1428860">
                  <a:extLst>
                    <a:ext uri="{9D8B030D-6E8A-4147-A177-3AD203B41FA5}">
                      <a16:colId xmlns:a16="http://schemas.microsoft.com/office/drawing/2014/main" val="274760499"/>
                    </a:ext>
                  </a:extLst>
                </a:gridCol>
                <a:gridCol w="1428860">
                  <a:extLst>
                    <a:ext uri="{9D8B030D-6E8A-4147-A177-3AD203B41FA5}">
                      <a16:colId xmlns:a16="http://schemas.microsoft.com/office/drawing/2014/main" val="3523867655"/>
                    </a:ext>
                  </a:extLst>
                </a:gridCol>
                <a:gridCol w="1435832">
                  <a:extLst>
                    <a:ext uri="{9D8B030D-6E8A-4147-A177-3AD203B41FA5}">
                      <a16:colId xmlns:a16="http://schemas.microsoft.com/office/drawing/2014/main" val="2926771386"/>
                    </a:ext>
                  </a:extLst>
                </a:gridCol>
                <a:gridCol w="1428860">
                  <a:extLst>
                    <a:ext uri="{9D8B030D-6E8A-4147-A177-3AD203B41FA5}">
                      <a16:colId xmlns:a16="http://schemas.microsoft.com/office/drawing/2014/main" val="2939254721"/>
                    </a:ext>
                  </a:extLst>
                </a:gridCol>
              </a:tblGrid>
              <a:tr h="530689">
                <a:tc>
                  <a:txBody>
                    <a:bodyPr/>
                    <a:lstStyle/>
                    <a:p>
                      <a:pPr algn="ctr"/>
                      <a:r>
                        <a:rPr lang="es-ES" sz="1600" dirty="0">
                          <a:latin typeface="Century Gothic" panose="020B0502020202020204" pitchFamily="34" charset="0"/>
                        </a:rPr>
                        <a:t>HORA</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600" dirty="0">
                          <a:latin typeface="Century Gothic" panose="020B0502020202020204" pitchFamily="34" charset="0"/>
                        </a:rPr>
                        <a:t>LUNES</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MARTES</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MIÉRCOLES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JUEVES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r>
                        <a:rPr lang="es-ES" dirty="0"/>
                        <a:t>VIERNES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extLst>
                  <a:ext uri="{0D108BD9-81ED-4DB2-BD59-A6C34878D82A}">
                    <a16:rowId xmlns:a16="http://schemas.microsoft.com/office/drawing/2014/main" val="670995933"/>
                  </a:ext>
                </a:extLst>
              </a:tr>
              <a:tr h="837473">
                <a:tc>
                  <a:txBody>
                    <a:bodyPr/>
                    <a:lstStyle/>
                    <a:p>
                      <a:pPr algn="ctr"/>
                      <a:r>
                        <a:rPr lang="es-ES" sz="1600" dirty="0">
                          <a:latin typeface="Century Gothic" panose="020B0502020202020204" pitchFamily="34" charset="0"/>
                        </a:rPr>
                        <a:t>9:00 – 9:20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600" dirty="0">
                          <a:latin typeface="Century Gothic" panose="020B0502020202020204" pitchFamily="34" charset="0"/>
                        </a:rPr>
                        <a:t>Activación física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Century Gothic" panose="020B0502020202020204" pitchFamily="34" charset="0"/>
                        </a:rPr>
                        <a:t>Activación física </a:t>
                      </a:r>
                      <a:endParaRPr lang="en-US" sz="1600" dirty="0">
                        <a:latin typeface="Century Gothic" panose="020B0502020202020204" pitchFamily="34" charset="0"/>
                      </a:endParaRP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Century Gothic" panose="020B0502020202020204" pitchFamily="34" charset="0"/>
                        </a:rPr>
                        <a:t>Activación física </a:t>
                      </a:r>
                      <a:endParaRPr lang="en-US" sz="1600" dirty="0">
                        <a:latin typeface="Century Gothic" panose="020B0502020202020204" pitchFamily="34" charset="0"/>
                      </a:endParaRP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latin typeface="Century Gothic" panose="020B0502020202020204" pitchFamily="34" charset="0"/>
                        </a:rPr>
                        <a:t>Activación física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latin typeface="Century Gothic" panose="020B0502020202020204" pitchFamily="34" charset="0"/>
                        </a:rPr>
                        <a:t>Descarga</a:t>
                      </a:r>
                      <a:r>
                        <a:rPr lang="en-US" sz="1400" dirty="0">
                          <a:latin typeface="Century Gothic" panose="020B0502020202020204" pitchFamily="34" charset="0"/>
                        </a:rPr>
                        <a:t> </a:t>
                      </a:r>
                      <a:r>
                        <a:rPr lang="en-US" sz="1400" dirty="0" err="1">
                          <a:latin typeface="Century Gothic" panose="020B0502020202020204" pitchFamily="34" charset="0"/>
                        </a:rPr>
                        <a:t>administrativa</a:t>
                      </a:r>
                      <a:endParaRPr lang="en-US"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solidFill>
                  </a:tcPr>
                </a:tc>
                <a:extLst>
                  <a:ext uri="{0D108BD9-81ED-4DB2-BD59-A6C34878D82A}">
                    <a16:rowId xmlns:a16="http://schemas.microsoft.com/office/drawing/2014/main" val="1165596985"/>
                  </a:ext>
                </a:extLst>
              </a:tr>
              <a:tr h="1060799">
                <a:tc>
                  <a:txBody>
                    <a:bodyPr/>
                    <a:lstStyle/>
                    <a:p>
                      <a:pPr algn="ctr"/>
                      <a:r>
                        <a:rPr lang="es-ES" sz="1600" dirty="0">
                          <a:latin typeface="Century Gothic" panose="020B0502020202020204" pitchFamily="34" charset="0"/>
                        </a:rPr>
                        <a:t>9:20 – 9:30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Actividades de inicio</a:t>
                      </a:r>
                      <a:r>
                        <a:rPr lang="es-ES" sz="1200" baseline="0" dirty="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Actividades de inicio</a:t>
                      </a:r>
                      <a:r>
                        <a:rPr lang="es-ES" sz="1200" baseline="0" dirty="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Suspension de </a:t>
                      </a:r>
                      <a:r>
                        <a:rPr lang="en-US" sz="1200" dirty="0" err="1">
                          <a:latin typeface="Century Gothic" panose="020B0502020202020204" pitchFamily="34" charset="0"/>
                        </a:rPr>
                        <a:t>clases</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latin typeface="Century Gothic" panose="020B0502020202020204" pitchFamily="34" charset="0"/>
                        </a:rPr>
                        <a:t>Actividades de inicio</a:t>
                      </a:r>
                      <a:r>
                        <a:rPr lang="es-ES" sz="1200" baseline="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382564"/>
                  </a:ext>
                </a:extLst>
              </a:tr>
              <a:tr h="669978">
                <a:tc>
                  <a:txBody>
                    <a:bodyPr/>
                    <a:lstStyle/>
                    <a:p>
                      <a:pPr algn="ctr"/>
                      <a:r>
                        <a:rPr lang="es-ES" sz="1600" dirty="0">
                          <a:latin typeface="Century Gothic" panose="020B0502020202020204" pitchFamily="34" charset="0"/>
                        </a:rPr>
                        <a:t>9:30</a:t>
                      </a:r>
                      <a:r>
                        <a:rPr lang="es-ES" sz="1600" baseline="0" dirty="0">
                          <a:latin typeface="Century Gothic" panose="020B0502020202020204" pitchFamily="34" charset="0"/>
                        </a:rPr>
                        <a:t> – 9:50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latin typeface="Century Gothic" panose="020B0502020202020204" pitchFamily="34" charset="0"/>
                        </a:rPr>
                        <a:t>Lo</a:t>
                      </a:r>
                      <a:r>
                        <a:rPr lang="es-MX" sz="1200" b="0" baseline="0" dirty="0">
                          <a:latin typeface="Century Gothic" panose="020B0502020202020204" pitchFamily="34" charset="0"/>
                        </a:rPr>
                        <a:t> que pasa en mi comunidad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Música</a:t>
                      </a:r>
                      <a:r>
                        <a:rPr lang="es-ES" sz="1200" baseline="0" dirty="0">
                          <a:latin typeface="Century Gothic" panose="020B0502020202020204" pitchFamily="34" charset="0"/>
                        </a:rPr>
                        <a:t> </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r>
                        <a:rPr lang="es-ES" sz="1400" dirty="0"/>
                        <a:t>Ed física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ES" sz="1200" dirty="0">
                        <a:latin typeface="Century Gothic" panose="020B0502020202020204" pitchFamily="34" charset="0"/>
                      </a:endParaRPr>
                    </a:p>
                    <a:p>
                      <a:pPr algn="ctr"/>
                      <a:endParaRPr lang="es-ES" sz="1200" dirty="0">
                        <a:latin typeface="Century Gothic" panose="020B0502020202020204" pitchFamily="34" charset="0"/>
                      </a:endParaRPr>
                    </a:p>
                    <a:p>
                      <a:pPr algn="ctr"/>
                      <a:r>
                        <a:rPr lang="es-ES" sz="1200" dirty="0">
                          <a:latin typeface="Century Gothic" panose="020B0502020202020204" pitchFamily="34" charset="0"/>
                        </a:rPr>
                        <a:t>Rally de</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6561900"/>
                  </a:ext>
                </a:extLst>
              </a:tr>
              <a:tr h="530689">
                <a:tc>
                  <a:txBody>
                    <a:bodyPr/>
                    <a:lstStyle/>
                    <a:p>
                      <a:pPr algn="ctr"/>
                      <a:r>
                        <a:rPr lang="es-ES" sz="1600" dirty="0">
                          <a:latin typeface="Century Gothic" panose="020B0502020202020204" pitchFamily="34" charset="0"/>
                        </a:rPr>
                        <a:t>9:50 – 10:20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baseline="0" dirty="0">
                          <a:latin typeface="Century Gothic" panose="020B0502020202020204" pitchFamily="34" charset="0"/>
                        </a:rPr>
                        <a:t>Soy bombero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entury Gothic" panose="020B0502020202020204" pitchFamily="34" charset="0"/>
                        <a:buNone/>
                        <a:tabLst/>
                        <a:defRPr/>
                      </a:pPr>
                      <a:r>
                        <a:rPr kumimoji="0" lang="es-MX"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¡Detente, tírate y rueda!</a:t>
                      </a: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828486"/>
                  </a:ext>
                </a:extLst>
              </a:tr>
              <a:tr h="530689">
                <a:tc>
                  <a:txBody>
                    <a:bodyPr/>
                    <a:lstStyle/>
                    <a:p>
                      <a:pPr algn="ctr"/>
                      <a:r>
                        <a:rPr lang="es-ES" sz="1600" dirty="0">
                          <a:latin typeface="Century Gothic" panose="020B0502020202020204" pitchFamily="34" charset="0"/>
                        </a:rPr>
                        <a:t>10:20 – 11:00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gridSpan="5">
                  <a:txBody>
                    <a:bodyPr/>
                    <a:lstStyle/>
                    <a:p>
                      <a:pPr algn="ctr"/>
                      <a:r>
                        <a:rPr lang="es-ES" sz="1600" spc="600" dirty="0">
                          <a:latin typeface="Century Gothic" panose="020B0502020202020204" pitchFamily="34" charset="0"/>
                        </a:rPr>
                        <a:t>R E C R E O</a:t>
                      </a:r>
                      <a:endParaRPr lang="en-US" sz="1600" spc="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extLst>
                  <a:ext uri="{0D108BD9-81ED-4DB2-BD59-A6C34878D82A}">
                    <a16:rowId xmlns:a16="http://schemas.microsoft.com/office/drawing/2014/main" val="540014521"/>
                  </a:ext>
                </a:extLst>
              </a:tr>
              <a:tr h="865389">
                <a:tc>
                  <a:txBody>
                    <a:bodyPr/>
                    <a:lstStyle/>
                    <a:p>
                      <a:pPr algn="ctr"/>
                      <a:r>
                        <a:rPr lang="es-ES" sz="1600" dirty="0">
                          <a:latin typeface="Century Gothic" panose="020B0502020202020204" pitchFamily="34" charset="0"/>
                        </a:rPr>
                        <a:t>11:</a:t>
                      </a:r>
                      <a:r>
                        <a:rPr lang="es-ES" sz="1600" baseline="0" dirty="0">
                          <a:latin typeface="Century Gothic" panose="020B0502020202020204" pitchFamily="34" charset="0"/>
                        </a:rPr>
                        <a:t>00 – 11:30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latin typeface="Century Gothic" panose="020B0502020202020204" pitchFamily="34" charset="0"/>
                        </a:rPr>
                        <a:t>¡Aléjate de las cosas calientes!</a:t>
                      </a:r>
                    </a:p>
                    <a:p>
                      <a:pPr algn="ctr"/>
                      <a:endParaRPr lang="en-US" sz="12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Century Gothic" panose="020B0502020202020204" pitchFamily="34" charset="0"/>
                        <a:buNone/>
                        <a:tabLst/>
                        <a:defRPr/>
                      </a:pPr>
                      <a:r>
                        <a:rPr kumimoji="0" lang="es-MX"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¡Realicemos lo aprendido!</a:t>
                      </a: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Suspension de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clases</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s-ES" sz="1200" dirty="0">
                          <a:latin typeface="Century Gothic" panose="020B0502020202020204" pitchFamily="34" charset="0"/>
                        </a:rPr>
                        <a:t>prevención de incendios</a:t>
                      </a:r>
                      <a:r>
                        <a:rPr lang="es-ES" sz="1200" baseline="0" dirty="0">
                          <a:latin typeface="Century Gothic" panose="020B0502020202020204" pitchFamily="34" charset="0"/>
                        </a:rPr>
                        <a:t> </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solidFill>
                  </a:tcPr>
                </a:tc>
                <a:extLst>
                  <a:ext uri="{0D108BD9-81ED-4DB2-BD59-A6C34878D82A}">
                    <a16:rowId xmlns:a16="http://schemas.microsoft.com/office/drawing/2014/main" val="1849510692"/>
                  </a:ext>
                </a:extLst>
              </a:tr>
              <a:tr h="669978">
                <a:tc>
                  <a:txBody>
                    <a:bodyPr/>
                    <a:lstStyle/>
                    <a:p>
                      <a:pPr algn="ctr"/>
                      <a:r>
                        <a:rPr lang="es-ES" sz="1600" dirty="0">
                          <a:latin typeface="Century Gothic" panose="020B0502020202020204" pitchFamily="34" charset="0"/>
                        </a:rPr>
                        <a:t>11:30 – 11:50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latin typeface="Century Gothic" panose="020B0502020202020204" pitchFamily="34" charset="0"/>
                        </a:rPr>
                        <a:t>Adivina,</a:t>
                      </a:r>
                      <a:r>
                        <a:rPr lang="es-MX" sz="1200" b="0" baseline="0" dirty="0">
                          <a:latin typeface="Century Gothic" panose="020B0502020202020204" pitchFamily="34" charset="0"/>
                        </a:rPr>
                        <a:t> adivinador</a:t>
                      </a:r>
                    </a:p>
                    <a:p>
                      <a:pPr algn="ctr"/>
                      <a:endParaRPr lang="en-US" sz="12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s-MX" sz="1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¡Enfría la quemadura!</a:t>
                      </a: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197804"/>
                  </a:ext>
                </a:extLst>
              </a:tr>
              <a:tr h="865389">
                <a:tc>
                  <a:txBody>
                    <a:bodyPr/>
                    <a:lstStyle/>
                    <a:p>
                      <a:pPr algn="ctr"/>
                      <a:r>
                        <a:rPr lang="es-ES" sz="1600" dirty="0">
                          <a:latin typeface="Century Gothic" panose="020B0502020202020204" pitchFamily="34" charset="0"/>
                        </a:rPr>
                        <a:t>11:50 – 12:00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p>
                      <a:pPr algn="ct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p>
                      <a:pPr algn="ct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968120"/>
                  </a:ext>
                </a:extLst>
              </a:tr>
            </a:tbl>
          </a:graphicData>
        </a:graphic>
      </p:graphicFrame>
    </p:spTree>
    <p:extLst>
      <p:ext uri="{BB962C8B-B14F-4D97-AF65-F5344CB8AC3E}">
        <p14:creationId xmlns:p14="http://schemas.microsoft.com/office/powerpoint/2010/main" val="170731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40789587-EBA1-6CFD-65E6-7D8E25ABDE86}"/>
              </a:ext>
            </a:extLst>
          </p:cNvPr>
          <p:cNvGraphicFramePr>
            <a:graphicFrameLocks noGrp="1"/>
          </p:cNvGraphicFramePr>
          <p:nvPr>
            <p:extLst>
              <p:ext uri="{D42A27DB-BD31-4B8C-83A1-F6EECF244321}">
                <p14:modId xmlns:p14="http://schemas.microsoft.com/office/powerpoint/2010/main" val="422303292"/>
              </p:ext>
            </p:extLst>
          </p:nvPr>
        </p:nvGraphicFramePr>
        <p:xfrm>
          <a:off x="181960" y="0"/>
          <a:ext cx="8830489" cy="3246120"/>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30026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baseline="0" dirty="0">
                          <a:latin typeface="Century Gothic" panose="020B0502020202020204" pitchFamily="34" charset="0"/>
                        </a:rPr>
                        <a:t>Fase 1: PUNTO DE PARTIDA </a:t>
                      </a:r>
                      <a:r>
                        <a:rPr lang="es-MX" sz="1600" dirty="0">
                          <a:latin typeface="Century Gothic" panose="020B0502020202020204" pitchFamily="34" charset="0"/>
                        </a:rPr>
                        <a:t>FASE</a:t>
                      </a:r>
                      <a:r>
                        <a:rPr lang="es-MX" sz="1600" baseline="0" dirty="0">
                          <a:latin typeface="Century Gothic" panose="020B0502020202020204" pitchFamily="34" charset="0"/>
                        </a:rPr>
                        <a:t> 2: </a:t>
                      </a:r>
                      <a:r>
                        <a:rPr lang="es-MX" sz="1400" b="1" baseline="0" dirty="0">
                          <a:latin typeface="Century Gothic" panose="020B0502020202020204" pitchFamily="34" charset="0"/>
                        </a:rPr>
                        <a:t>LO QUE SE Y LO QUE QUIERO SABER</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69355">
                <a:tc rowSpan="2">
                  <a:txBody>
                    <a:bodyPr/>
                    <a:lstStyle/>
                    <a:p>
                      <a:pPr algn="ctr"/>
                      <a:r>
                        <a:rPr lang="es-MX" sz="1000" dirty="0">
                          <a:latin typeface="Century Gothic" panose="020B0502020202020204" pitchFamily="34" charset="0"/>
                        </a:rPr>
                        <a:t>Lunes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Century Gothic" panose="020B0502020202020204" pitchFamily="34" charset="0"/>
                        <a:buNone/>
                      </a:pPr>
                      <a:r>
                        <a:rPr lang="es-MX" sz="1100" b="1" dirty="0">
                          <a:latin typeface="Century Gothic" panose="020B0502020202020204" pitchFamily="34" charset="0"/>
                        </a:rPr>
                        <a:t>Lo</a:t>
                      </a:r>
                      <a:r>
                        <a:rPr lang="es-MX" sz="1100" b="1" baseline="0" dirty="0">
                          <a:latin typeface="Century Gothic" panose="020B0502020202020204" pitchFamily="34" charset="0"/>
                        </a:rPr>
                        <a:t> que pasa en mi comunidad</a:t>
                      </a:r>
                    </a:p>
                    <a:p>
                      <a:pPr marL="171450" indent="-171450">
                        <a:buFont typeface="Century Gothic" panose="020B0502020202020204" pitchFamily="34" charset="0"/>
                        <a:buChar char="♥"/>
                      </a:pPr>
                      <a:r>
                        <a:rPr lang="es-MX" sz="1100" baseline="0" dirty="0">
                          <a:latin typeface="Century Gothic" panose="020B0502020202020204" pitchFamily="34" charset="0"/>
                        </a:rPr>
                        <a:t>Escucha con atención la problemática sucedida en nuestra comunidad sobre la explosión de un negocio de comida.</a:t>
                      </a:r>
                      <a:endParaRPr lang="es-MX" sz="1100" dirty="0">
                        <a:latin typeface="Century Gothic" panose="020B0502020202020204" pitchFamily="34" charset="0"/>
                      </a:endParaRPr>
                    </a:p>
                    <a:p>
                      <a:pPr marL="171450" indent="-171450">
                        <a:buFont typeface="Century Gothic" panose="020B0502020202020204" pitchFamily="34" charset="0"/>
                        <a:buChar char="♥"/>
                      </a:pPr>
                      <a:r>
                        <a:rPr lang="es-MX" sz="1100" dirty="0">
                          <a:latin typeface="Century Gothic" panose="020B0502020202020204" pitchFamily="34" charset="0"/>
                        </a:rPr>
                        <a:t> responde cuestionamientos</a:t>
                      </a:r>
                      <a:r>
                        <a:rPr lang="es-MX" sz="1100" baseline="0" dirty="0">
                          <a:latin typeface="Century Gothic" panose="020B0502020202020204" pitchFamily="34" charset="0"/>
                        </a:rPr>
                        <a:t> ¿Quién creen que llego al rescate? ¿Qué actividades hacen los bomberos? ¿Qué herramientas utilizan? ¿Cómo es su vestimenta? ¿Los bomberos tendrán un número de emergencia?</a:t>
                      </a:r>
                    </a:p>
                    <a:p>
                      <a:pPr marL="0" indent="0">
                        <a:buFont typeface="Century Gothic" panose="020B0502020202020204" pitchFamily="34" charset="0"/>
                        <a:buNone/>
                      </a:pPr>
                      <a:r>
                        <a:rPr lang="es-MX" sz="1100" b="1" baseline="0" dirty="0">
                          <a:latin typeface="Century Gothic" panose="020B0502020202020204" pitchFamily="34" charset="0"/>
                        </a:rPr>
                        <a:t>Soy bombero</a:t>
                      </a:r>
                    </a:p>
                    <a:p>
                      <a:pPr marL="171450" indent="-171450">
                        <a:buFont typeface="Century Gothic" panose="020B0502020202020204" pitchFamily="34" charset="0"/>
                        <a:buChar char="♥"/>
                      </a:pPr>
                      <a:r>
                        <a:rPr lang="es-MX" sz="1100" baseline="0" dirty="0">
                          <a:latin typeface="Century Gothic" panose="020B0502020202020204" pitchFamily="34" charset="0"/>
                        </a:rPr>
                        <a:t>Escucha las indicaciones para la realización del casco de bombero.</a:t>
                      </a:r>
                    </a:p>
                    <a:p>
                      <a:pPr marL="0" indent="0">
                        <a:buFont typeface="Century Gothic" panose="020B0502020202020204" pitchFamily="34" charset="0"/>
                        <a:buNone/>
                      </a:pPr>
                      <a:r>
                        <a:rPr lang="es-MX" sz="1100" b="1" dirty="0">
                          <a:latin typeface="Century Gothic" panose="020B0502020202020204" pitchFamily="34" charset="0"/>
                        </a:rPr>
                        <a:t>¡Aléjate de las cosas calientes!</a:t>
                      </a:r>
                    </a:p>
                    <a:p>
                      <a:pPr marL="171450" indent="-171450">
                        <a:buFont typeface="Century Gothic" panose="020B0502020202020204" pitchFamily="34" charset="0"/>
                        <a:buChar char="♥"/>
                      </a:pPr>
                      <a:r>
                        <a:rPr lang="es-MX" sz="1100" b="0" dirty="0">
                          <a:latin typeface="Century Gothic" panose="020B0502020202020204" pitchFamily="34" charset="0"/>
                        </a:rPr>
                        <a:t>Busc</a:t>
                      </a:r>
                      <a:r>
                        <a:rPr lang="es-MX" sz="1100" b="0" baseline="0" dirty="0">
                          <a:latin typeface="Century Gothic" panose="020B0502020202020204" pitchFamily="34" charset="0"/>
                        </a:rPr>
                        <a:t>a en el aula imágenes de objetos calientes y fríos y al encontrarlos clasifícalos en el pizarrón, menciona el por qué lo pego ahí. Menciona si se debe avisar a los padres acercan de los encendedores y fósforos. </a:t>
                      </a:r>
                    </a:p>
                    <a:p>
                      <a:pPr marL="0" indent="0">
                        <a:buFont typeface="Century Gothic" panose="020B0502020202020204" pitchFamily="34" charset="0"/>
                        <a:buNone/>
                      </a:pPr>
                      <a:r>
                        <a:rPr lang="es-MX" sz="1100" b="1" dirty="0">
                          <a:latin typeface="Century Gothic" panose="020B0502020202020204" pitchFamily="34" charset="0"/>
                        </a:rPr>
                        <a:t>Adivina,</a:t>
                      </a:r>
                      <a:r>
                        <a:rPr lang="es-MX" sz="1100" b="1" baseline="0" dirty="0">
                          <a:latin typeface="Century Gothic" panose="020B0502020202020204" pitchFamily="34" charset="0"/>
                        </a:rPr>
                        <a:t> adivinador</a:t>
                      </a:r>
                    </a:p>
                    <a:p>
                      <a:pPr marL="0" indent="0">
                        <a:buFont typeface="Century Gothic" panose="020B0502020202020204" pitchFamily="34" charset="0"/>
                        <a:buNone/>
                      </a:pPr>
                      <a:r>
                        <a:rPr lang="es-MX" sz="1100" b="0" dirty="0">
                          <a:latin typeface="Century Gothic" panose="020B0502020202020204" pitchFamily="34" charset="0"/>
                        </a:rPr>
                        <a:t>Juega con sus compañeros a las adivinanzas.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2361152">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100" baseline="0" dirty="0">
                          <a:latin typeface="Century Gothic" panose="020B0502020202020204" pitchFamily="34" charset="0"/>
                        </a:rPr>
                        <a:t>Casco de bombero</a:t>
                      </a:r>
                    </a:p>
                    <a:p>
                      <a:pPr marL="171450" indent="-171450" algn="l">
                        <a:buFont typeface="Century Gothic" panose="020B0502020202020204" pitchFamily="34" charset="0"/>
                        <a:buChar char="♥"/>
                      </a:pPr>
                      <a:r>
                        <a:rPr lang="es-MX" sz="1100" baseline="0" dirty="0">
                          <a:latin typeface="Century Gothic" panose="020B0502020202020204" pitchFamily="34" charset="0"/>
                        </a:rPr>
                        <a:t>Plato desechable grande</a:t>
                      </a:r>
                    </a:p>
                    <a:p>
                      <a:pPr marL="171450" indent="-171450" algn="l">
                        <a:buFont typeface="Century Gothic" panose="020B0502020202020204" pitchFamily="34" charset="0"/>
                        <a:buChar char="♥"/>
                      </a:pPr>
                      <a:r>
                        <a:rPr lang="es-MX" sz="1100" baseline="0" dirty="0">
                          <a:latin typeface="Century Gothic" panose="020B0502020202020204" pitchFamily="34" charset="0"/>
                        </a:rPr>
                        <a:t>Pintura roja</a:t>
                      </a:r>
                    </a:p>
                    <a:p>
                      <a:pPr marL="171450" indent="-171450" algn="l">
                        <a:buFont typeface="Century Gothic" panose="020B0502020202020204" pitchFamily="34" charset="0"/>
                        <a:buChar char="♥"/>
                      </a:pPr>
                      <a:r>
                        <a:rPr lang="es-MX" sz="1100" baseline="0" dirty="0">
                          <a:latin typeface="Century Gothic" panose="020B0502020202020204" pitchFamily="34" charset="0"/>
                        </a:rPr>
                        <a:t>Tijeras</a:t>
                      </a:r>
                    </a:p>
                    <a:p>
                      <a:pPr marL="171450" indent="-171450" algn="l">
                        <a:buFont typeface="Century Gothic" panose="020B0502020202020204" pitchFamily="34" charset="0"/>
                        <a:buChar char="♥"/>
                      </a:pPr>
                      <a:r>
                        <a:rPr lang="es-MX" sz="1100" baseline="0" dirty="0" err="1">
                          <a:latin typeface="Century Gothic" panose="020B0502020202020204" pitchFamily="34" charset="0"/>
                        </a:rPr>
                        <a:t>Sticker</a:t>
                      </a:r>
                      <a:r>
                        <a:rPr lang="es-MX" sz="1100" baseline="0" dirty="0">
                          <a:latin typeface="Century Gothic" panose="020B0502020202020204" pitchFamily="34" charset="0"/>
                        </a:rPr>
                        <a:t> </a:t>
                      </a:r>
                    </a:p>
                    <a:p>
                      <a:pPr marL="171450" indent="-171450" algn="l">
                        <a:buFont typeface="Century Gothic" panose="020B0502020202020204" pitchFamily="34" charset="0"/>
                        <a:buChar char="♥"/>
                      </a:pPr>
                      <a:r>
                        <a:rPr lang="es-MX" sz="1100" baseline="0" dirty="0">
                          <a:latin typeface="Century Gothic" panose="020B0502020202020204" pitchFamily="34" charset="0"/>
                        </a:rPr>
                        <a:t>Pegamento </a:t>
                      </a:r>
                    </a:p>
                    <a:p>
                      <a:pPr marL="171450" indent="-171450" algn="l">
                        <a:buFont typeface="Century Gothic" panose="020B0502020202020204" pitchFamily="34" charset="0"/>
                        <a:buChar char="♥"/>
                      </a:pPr>
                      <a:r>
                        <a:rPr lang="es-MX" sz="1100" baseline="0" dirty="0">
                          <a:latin typeface="Century Gothic" panose="020B0502020202020204" pitchFamily="34" charset="0"/>
                        </a:rPr>
                        <a:t>Imágenes de objetos calientes y fríos</a:t>
                      </a:r>
                    </a:p>
                    <a:p>
                      <a:pPr marL="171450" indent="-171450" algn="l">
                        <a:buFont typeface="Century Gothic" panose="020B0502020202020204" pitchFamily="34" charset="0"/>
                        <a:buChar char="♥"/>
                      </a:pPr>
                      <a:r>
                        <a:rPr lang="es-MX" sz="1100" baseline="0" dirty="0">
                          <a:latin typeface="Century Gothic" panose="020B0502020202020204" pitchFamily="34" charset="0"/>
                        </a:rPr>
                        <a:t>Adivinanzas de herramientas de bomberos</a:t>
                      </a:r>
                    </a:p>
                    <a:p>
                      <a:pPr marL="171450" indent="-171450" algn="l">
                        <a:buFont typeface="Century Gothic" panose="020B0502020202020204" pitchFamily="34" charset="0"/>
                        <a:buChar char="♥"/>
                      </a:pPr>
                      <a:endParaRPr lang="es-MX" sz="1200" baseline="0" dirty="0">
                        <a:latin typeface="Century Gothic" panose="020B0502020202020204" pitchFamily="34" charset="0"/>
                      </a:endParaRPr>
                    </a:p>
                    <a:p>
                      <a:pPr marL="171450" indent="-171450" algn="l">
                        <a:buFont typeface="Century Gothic" panose="020B0502020202020204" pitchFamily="34" charset="0"/>
                        <a:buChar char="♥"/>
                      </a:pPr>
                      <a:endParaRPr lang="es-MX"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graphicFrame>
        <p:nvGraphicFramePr>
          <p:cNvPr id="4" name="Tabla 2">
            <a:extLst>
              <a:ext uri="{FF2B5EF4-FFF2-40B4-BE49-F238E27FC236}">
                <a16:creationId xmlns:a16="http://schemas.microsoft.com/office/drawing/2014/main" id="{44FCB799-DB3C-02C2-3B24-0B9A4EBBEA3C}"/>
              </a:ext>
            </a:extLst>
          </p:cNvPr>
          <p:cNvGraphicFramePr>
            <a:graphicFrameLocks noGrp="1"/>
          </p:cNvGraphicFramePr>
          <p:nvPr>
            <p:extLst>
              <p:ext uri="{D42A27DB-BD31-4B8C-83A1-F6EECF244321}">
                <p14:modId xmlns:p14="http://schemas.microsoft.com/office/powerpoint/2010/main" val="2380136037"/>
              </p:ext>
            </p:extLst>
          </p:nvPr>
        </p:nvGraphicFramePr>
        <p:xfrm>
          <a:off x="181960" y="3325545"/>
          <a:ext cx="8830489" cy="3444240"/>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3013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3: Fase 3 Organizamos las actividades Fase 4 Creatividad en marcha</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46541">
                <a:tc rowSpan="2">
                  <a:txBody>
                    <a:bodyPr/>
                    <a:lstStyle/>
                    <a:p>
                      <a:pPr algn="ctr"/>
                      <a:r>
                        <a:rPr lang="es-MX" sz="1000" dirty="0">
                          <a:latin typeface="Century Gothic" panose="020B0502020202020204" pitchFamily="34" charset="0"/>
                        </a:rPr>
                        <a:t>Martes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Century Gothic" panose="020B0502020202020204" pitchFamily="34" charset="0"/>
                        <a:buNone/>
                      </a:pPr>
                      <a:r>
                        <a:rPr lang="es-MX" sz="1100" b="1" dirty="0">
                          <a:latin typeface="Century Gothic" panose="020B0502020202020204" pitchFamily="34" charset="0"/>
                        </a:rPr>
                        <a:t>Responde cuestionamientos: ¿Qué vimos ayer? </a:t>
                      </a:r>
                    </a:p>
                    <a:p>
                      <a:pPr marL="0" indent="0">
                        <a:buFont typeface="Century Gothic" panose="020B0502020202020204" pitchFamily="34" charset="0"/>
                        <a:buNone/>
                      </a:pPr>
                      <a:r>
                        <a:rPr lang="es-MX" sz="1100" b="1" dirty="0">
                          <a:latin typeface="Century Gothic" panose="020B0502020202020204" pitchFamily="34" charset="0"/>
                        </a:rPr>
                        <a:t>¿Qué hicimos ayer?</a:t>
                      </a:r>
                    </a:p>
                    <a:p>
                      <a:pPr marL="0" indent="0">
                        <a:buFont typeface="Century Gothic" panose="020B0502020202020204" pitchFamily="34" charset="0"/>
                        <a:buNone/>
                      </a:pPr>
                      <a:r>
                        <a:rPr lang="es-MX" sz="1100" b="1" dirty="0">
                          <a:latin typeface="Century Gothic" panose="020B0502020202020204" pitchFamily="34" charset="0"/>
                        </a:rPr>
                        <a:t>¡Detente,</a:t>
                      </a:r>
                      <a:r>
                        <a:rPr lang="es-MX" sz="1100" b="1" baseline="0" dirty="0">
                          <a:latin typeface="Century Gothic" panose="020B0502020202020204" pitchFamily="34" charset="0"/>
                        </a:rPr>
                        <a:t> tírate y rueda!</a:t>
                      </a:r>
                    </a:p>
                    <a:p>
                      <a:pPr marL="171450" indent="-171450">
                        <a:buFont typeface="Century Gothic" panose="020B0502020202020204" pitchFamily="34" charset="0"/>
                        <a:buChar char="♥"/>
                      </a:pPr>
                      <a:r>
                        <a:rPr lang="es-MX" sz="1100" dirty="0">
                          <a:latin typeface="Century Gothic" panose="020B0502020202020204" pitchFamily="34" charset="0"/>
                        </a:rPr>
                        <a:t>Participa y juega con sus compañeros a rodar por el piso para apagar el fuego de su ropa,</a:t>
                      </a:r>
                      <a:r>
                        <a:rPr lang="es-MX" sz="1100" baseline="0" dirty="0">
                          <a:latin typeface="Century Gothic" panose="020B0502020202020204" pitchFamily="34" charset="0"/>
                        </a:rPr>
                        <a:t> sigue las indicaciones de tu maestra.</a:t>
                      </a:r>
                    </a:p>
                    <a:p>
                      <a:pPr marL="171450" indent="-171450">
                        <a:buFont typeface="Century Gothic" panose="020B0502020202020204" pitchFamily="34" charset="0"/>
                        <a:buChar char="♥"/>
                      </a:pPr>
                      <a:endParaRPr lang="es-MX" sz="1100" baseline="0" dirty="0">
                        <a:latin typeface="Century Gothic" panose="020B0502020202020204" pitchFamily="34" charset="0"/>
                      </a:endParaRPr>
                    </a:p>
                    <a:p>
                      <a:pPr marL="0" indent="0">
                        <a:buFont typeface="Century Gothic" panose="020B0502020202020204" pitchFamily="34" charset="0"/>
                        <a:buNone/>
                      </a:pPr>
                      <a:r>
                        <a:rPr lang="es-MX" sz="1100" b="1" baseline="0" dirty="0">
                          <a:latin typeface="Century Gothic" panose="020B0502020202020204" pitchFamily="34" charset="0"/>
                        </a:rPr>
                        <a:t>¡Realicemos lo aprendido!</a:t>
                      </a:r>
                    </a:p>
                    <a:p>
                      <a:pPr marL="171450" indent="-171450">
                        <a:buFont typeface="Symbol" panose="05050102010706020507" pitchFamily="18" charset="2"/>
                        <a:buChar char=""/>
                      </a:pPr>
                      <a:r>
                        <a:rPr lang="es-MX" sz="1100" b="0" baseline="0" dirty="0">
                          <a:latin typeface="Century Gothic" panose="020B0502020202020204" pitchFamily="34" charset="0"/>
                        </a:rPr>
                        <a:t>Escucha las indicaciones acerca de la hoja de trabajo, observa las imágenes y menciona cuales acciones son, recorta y pega las acciones realizadas anteriormente de manera correcta. </a:t>
                      </a:r>
                    </a:p>
                    <a:p>
                      <a:pPr marL="171450" indent="-171450">
                        <a:buFont typeface="Symbol" panose="05050102010706020507" pitchFamily="18" charset="2"/>
                        <a:buChar char=""/>
                      </a:pPr>
                      <a:endParaRPr lang="es-MX" sz="1100" b="0" baseline="0" dirty="0">
                        <a:latin typeface="Century Gothic" panose="020B0502020202020204" pitchFamily="34" charset="0"/>
                      </a:endParaRPr>
                    </a:p>
                    <a:p>
                      <a:pPr marL="0" indent="0">
                        <a:buFont typeface="Symbol" panose="05050102010706020507" pitchFamily="18" charset="2"/>
                        <a:buNone/>
                      </a:pPr>
                      <a:r>
                        <a:rPr lang="es-MX" sz="1100" b="1" baseline="0" dirty="0">
                          <a:latin typeface="Century Gothic" panose="020B0502020202020204" pitchFamily="34" charset="0"/>
                        </a:rPr>
                        <a:t>¡Enfría la quemadura!</a:t>
                      </a:r>
                    </a:p>
                    <a:p>
                      <a:pPr marL="171450" indent="-171450">
                        <a:buFont typeface="Symbol" panose="05050102010706020507" pitchFamily="18" charset="2"/>
                        <a:buChar char="©"/>
                      </a:pPr>
                      <a:r>
                        <a:rPr lang="es-MX" sz="1100" b="0" baseline="0" dirty="0">
                          <a:latin typeface="Century Gothic" panose="020B0502020202020204" pitchFamily="34" charset="0"/>
                        </a:rPr>
                        <a:t>Responde cuestionamientos: ¿Alguna vez se han quemado? ¿Con qué?</a:t>
                      </a:r>
                    </a:p>
                    <a:p>
                      <a:pPr marL="0" indent="0">
                        <a:buFont typeface="Symbol" panose="05050102010706020507" pitchFamily="18" charset="2"/>
                        <a:buNone/>
                      </a:pPr>
                      <a:r>
                        <a:rPr lang="es-MX" sz="1100" b="0" baseline="0" dirty="0">
                          <a:latin typeface="Century Gothic" panose="020B0502020202020204" pitchFamily="34" charset="0"/>
                        </a:rPr>
                        <a:t>¿Existirán varios tipos de quemaduras? ¿Qué hacen cuando se queman? ¿Qué debemos hacer? Participa con sus compañeros por equipos y realiza la manera correcta de enfriar una quemadura con ayuda de contenedores de agua, sangre falsa y curitas) </a:t>
                      </a:r>
                    </a:p>
                    <a:p>
                      <a:pPr marL="0" indent="0">
                        <a:buFont typeface="Symbol" panose="05050102010706020507" pitchFamily="18" charset="2"/>
                        <a:buNone/>
                      </a:pPr>
                      <a:endParaRPr lang="es-MX" sz="1100" b="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2698252">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200" baseline="0" dirty="0">
                          <a:latin typeface="Century Gothic" panose="020B0502020202020204" pitchFamily="34" charset="0"/>
                        </a:rPr>
                        <a:t>Colchones</a:t>
                      </a:r>
                    </a:p>
                    <a:p>
                      <a:pPr marL="171450" indent="-171450" algn="l">
                        <a:buFont typeface="Century Gothic" panose="020B0502020202020204" pitchFamily="34" charset="0"/>
                        <a:buChar char="♥"/>
                      </a:pPr>
                      <a:r>
                        <a:rPr lang="es-MX" sz="1200" baseline="0" dirty="0">
                          <a:latin typeface="Century Gothic" panose="020B0502020202020204" pitchFamily="34" charset="0"/>
                        </a:rPr>
                        <a:t>Fuegos de </a:t>
                      </a:r>
                      <a:r>
                        <a:rPr lang="es-MX" sz="1200" baseline="0" dirty="0" err="1">
                          <a:latin typeface="Century Gothic" panose="020B0502020202020204" pitchFamily="34" charset="0"/>
                        </a:rPr>
                        <a:t>foami</a:t>
                      </a:r>
                      <a:endParaRPr lang="es-MX" sz="1200" baseline="0" dirty="0">
                        <a:latin typeface="Century Gothic" panose="020B0502020202020204" pitchFamily="34" charset="0"/>
                      </a:endParaRPr>
                    </a:p>
                    <a:p>
                      <a:pPr marL="171450" indent="-171450" algn="l">
                        <a:buFont typeface="Century Gothic" panose="020B0502020202020204" pitchFamily="34" charset="0"/>
                        <a:buChar char="♥"/>
                      </a:pPr>
                      <a:r>
                        <a:rPr lang="es-MX" sz="1200" baseline="0" dirty="0">
                          <a:latin typeface="Century Gothic" panose="020B0502020202020204" pitchFamily="34" charset="0"/>
                        </a:rPr>
                        <a:t>Cinta</a:t>
                      </a:r>
                    </a:p>
                    <a:p>
                      <a:pPr marL="171450" indent="-171450" algn="l">
                        <a:buFont typeface="Century Gothic" panose="020B0502020202020204" pitchFamily="34" charset="0"/>
                        <a:buChar char="♥"/>
                      </a:pPr>
                      <a:r>
                        <a:rPr lang="es-MX" sz="1200" baseline="0" dirty="0">
                          <a:latin typeface="Century Gothic" panose="020B0502020202020204" pitchFamily="34" charset="0"/>
                        </a:rPr>
                        <a:t>Hoja de trabajo</a:t>
                      </a:r>
                    </a:p>
                    <a:p>
                      <a:pPr marL="171450" indent="-171450" algn="l">
                        <a:buFont typeface="Century Gothic" panose="020B0502020202020204" pitchFamily="34" charset="0"/>
                        <a:buChar char="♥"/>
                      </a:pPr>
                      <a:r>
                        <a:rPr lang="es-MX" sz="1200" baseline="0" dirty="0">
                          <a:latin typeface="Century Gothic" panose="020B0502020202020204" pitchFamily="34" charset="0"/>
                        </a:rPr>
                        <a:t>Tijeras</a:t>
                      </a:r>
                    </a:p>
                    <a:p>
                      <a:pPr marL="171450" indent="-171450" algn="l">
                        <a:buFont typeface="Century Gothic" panose="020B0502020202020204" pitchFamily="34" charset="0"/>
                        <a:buChar char="♥"/>
                      </a:pPr>
                      <a:r>
                        <a:rPr lang="es-MX" sz="1200" baseline="0" dirty="0">
                          <a:latin typeface="Century Gothic" panose="020B0502020202020204" pitchFamily="34" charset="0"/>
                        </a:rPr>
                        <a:t>Pegamento</a:t>
                      </a:r>
                    </a:p>
                    <a:p>
                      <a:pPr marL="171450" indent="-171450" algn="l">
                        <a:buFont typeface="Century Gothic" panose="020B0502020202020204" pitchFamily="34" charset="0"/>
                        <a:buChar char="♥"/>
                      </a:pPr>
                      <a:r>
                        <a:rPr lang="es-MX" sz="1200" baseline="0" dirty="0">
                          <a:latin typeface="Century Gothic" panose="020B0502020202020204" pitchFamily="34" charset="0"/>
                        </a:rPr>
                        <a:t>Colores</a:t>
                      </a:r>
                    </a:p>
                    <a:p>
                      <a:pPr marL="171450" indent="-171450" algn="l">
                        <a:buFont typeface="Century Gothic" panose="020B0502020202020204" pitchFamily="34" charset="0"/>
                        <a:buChar char="♥"/>
                      </a:pPr>
                      <a:r>
                        <a:rPr lang="es-MX" sz="1200" baseline="0" dirty="0">
                          <a:latin typeface="Century Gothic" panose="020B0502020202020204" pitchFamily="34" charset="0"/>
                        </a:rPr>
                        <a:t>Contenedores</a:t>
                      </a:r>
                    </a:p>
                    <a:p>
                      <a:pPr marL="171450" indent="-171450" algn="l">
                        <a:buFont typeface="Century Gothic" panose="020B0502020202020204" pitchFamily="34" charset="0"/>
                        <a:buChar char="♥"/>
                      </a:pPr>
                      <a:r>
                        <a:rPr lang="es-MX" sz="1200" baseline="0" dirty="0">
                          <a:latin typeface="Century Gothic" panose="020B0502020202020204" pitchFamily="34" charset="0"/>
                        </a:rPr>
                        <a:t>Agua</a:t>
                      </a:r>
                    </a:p>
                    <a:p>
                      <a:pPr marL="171450" indent="-171450" algn="l">
                        <a:buFont typeface="Century Gothic" panose="020B0502020202020204" pitchFamily="34" charset="0"/>
                        <a:buChar char="♥"/>
                      </a:pPr>
                      <a:r>
                        <a:rPr lang="es-MX" sz="1200" baseline="0" dirty="0">
                          <a:latin typeface="Century Gothic" panose="020B0502020202020204" pitchFamily="34" charset="0"/>
                        </a:rPr>
                        <a:t>Curitas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spTree>
    <p:extLst>
      <p:ext uri="{BB962C8B-B14F-4D97-AF65-F5344CB8AC3E}">
        <p14:creationId xmlns:p14="http://schemas.microsoft.com/office/powerpoint/2010/main" val="86711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44FCB799-DB3C-02C2-3B24-0B9A4EBBEA3C}"/>
              </a:ext>
            </a:extLst>
          </p:cNvPr>
          <p:cNvGraphicFramePr>
            <a:graphicFrameLocks noGrp="1"/>
          </p:cNvGraphicFramePr>
          <p:nvPr>
            <p:extLst>
              <p:ext uri="{D42A27DB-BD31-4B8C-83A1-F6EECF244321}">
                <p14:modId xmlns:p14="http://schemas.microsoft.com/office/powerpoint/2010/main" val="3322591068"/>
              </p:ext>
            </p:extLst>
          </p:nvPr>
        </p:nvGraphicFramePr>
        <p:xfrm>
          <a:off x="156755" y="610055"/>
          <a:ext cx="8830489" cy="4450080"/>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30132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3: Fase 3 Organizamos las actividades Fase 4 Creatividad en marcha</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46541">
                <a:tc rowSpan="2">
                  <a:txBody>
                    <a:bodyPr/>
                    <a:lstStyle/>
                    <a:p>
                      <a:pPr algn="ctr"/>
                      <a:r>
                        <a:rPr lang="es-MX" sz="1000" dirty="0">
                          <a:latin typeface="Century Gothic" panose="020B0502020202020204" pitchFamily="34" charset="0"/>
                        </a:rPr>
                        <a:t>Jueves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Symbol" panose="05050102010706020507" pitchFamily="18" charset="2"/>
                        <a:buNone/>
                      </a:pPr>
                      <a:r>
                        <a:rPr lang="es-MX" sz="1100" b="1" baseline="0" dirty="0">
                          <a:latin typeface="Century Gothic" panose="020B0502020202020204" pitchFamily="34" charset="0"/>
                        </a:rPr>
                        <a:t>Estación 1: </a:t>
                      </a:r>
                      <a:r>
                        <a:rPr lang="es-MX" sz="1100" b="0" baseline="0" dirty="0">
                          <a:latin typeface="Century Gothic" panose="020B0502020202020204" pitchFamily="34" charset="0"/>
                        </a:rPr>
                        <a:t>En equipos forman una fila, toman una cuchara de plástico y se la colocan en la boca, deberán tomar una pelota roja simulando el fuego, deberán ir y venir a una distancia larga sin caer la pelota de la cuchara, al regresar deberá darle una palmada a su compañero para que él pueda participar y toma otra cuchara y hace el mismo procedimiento. </a:t>
                      </a:r>
                    </a:p>
                    <a:p>
                      <a:pPr marL="0" indent="0">
                        <a:buFont typeface="Symbol" panose="05050102010706020507" pitchFamily="18" charset="2"/>
                        <a:buNone/>
                      </a:pPr>
                      <a:endParaRPr lang="es-MX" sz="1100" b="0" baseline="0" dirty="0">
                        <a:latin typeface="Century Gothic" panose="020B0502020202020204" pitchFamily="34" charset="0"/>
                      </a:endParaRPr>
                    </a:p>
                    <a:p>
                      <a:pPr marL="0" indent="0">
                        <a:buFont typeface="Symbol" panose="05050102010706020507" pitchFamily="18" charset="2"/>
                        <a:buNone/>
                      </a:pPr>
                      <a:r>
                        <a:rPr lang="es-MX" sz="1100" b="1" baseline="0" dirty="0">
                          <a:latin typeface="Century Gothic" panose="020B0502020202020204" pitchFamily="34" charset="0"/>
                        </a:rPr>
                        <a:t>Estación 2: </a:t>
                      </a:r>
                      <a:r>
                        <a:rPr lang="es-MX" sz="1100" b="0" baseline="0" dirty="0">
                          <a:latin typeface="Century Gothic" panose="020B0502020202020204" pitchFamily="34" charset="0"/>
                        </a:rPr>
                        <a:t>En cuartetos agarraran una tela, todos formados de manera ascendente, deberán pasarse el globo con ayuda de la tela y el aire, deberán cuidar que el globo no se caiga al suelo, si llega a pasar, deberán comenzar de nuevo. </a:t>
                      </a:r>
                    </a:p>
                    <a:p>
                      <a:pPr marL="0" indent="0">
                        <a:buFont typeface="Symbol" panose="05050102010706020507" pitchFamily="18" charset="2"/>
                        <a:buNone/>
                      </a:pPr>
                      <a:endParaRPr lang="es-MX" sz="1100" b="0" baseline="0" dirty="0">
                        <a:latin typeface="Century Gothic" panose="020B0502020202020204" pitchFamily="34" charset="0"/>
                      </a:endParaRPr>
                    </a:p>
                    <a:p>
                      <a:pPr marL="0" indent="0">
                        <a:buFont typeface="Symbol" panose="05050102010706020507" pitchFamily="18" charset="2"/>
                        <a:buNone/>
                      </a:pPr>
                      <a:r>
                        <a:rPr lang="es-MX" sz="1100" b="1" baseline="0" dirty="0">
                          <a:latin typeface="Century Gothic" panose="020B0502020202020204" pitchFamily="34" charset="0"/>
                        </a:rPr>
                        <a:t>Estación 3</a:t>
                      </a:r>
                      <a:r>
                        <a:rPr lang="es-MX" sz="1100" b="0" baseline="0" dirty="0">
                          <a:latin typeface="Century Gothic" panose="020B0502020202020204" pitchFamily="34" charset="0"/>
                        </a:rPr>
                        <a:t>: En equipos forman filas para poder recorrer los conos en zigzag para después llegar a la flama y con pelotas tratar de apagar el fuego dependiendo de la cantidad de pelotas que pida.</a:t>
                      </a:r>
                    </a:p>
                    <a:p>
                      <a:pPr marL="0" indent="0">
                        <a:buFont typeface="Symbol" panose="05050102010706020507" pitchFamily="18" charset="2"/>
                        <a:buNone/>
                      </a:pPr>
                      <a:r>
                        <a:rPr lang="es-MX" sz="1100" b="1" baseline="0" dirty="0">
                          <a:latin typeface="Century Gothic" panose="020B0502020202020204" pitchFamily="34" charset="0"/>
                        </a:rPr>
                        <a:t>Estación 4</a:t>
                      </a:r>
                      <a:r>
                        <a:rPr lang="es-MX" sz="1100" b="0" baseline="0" dirty="0">
                          <a:latin typeface="Century Gothic" panose="020B0502020202020204" pitchFamily="34" charset="0"/>
                        </a:rPr>
                        <a:t>: Forman dos filas para que posteriormente respondan preguntas y las personas que respondan bien tienen derecho a tirar sobre los vasos para saber cuántos puntos ganan.</a:t>
                      </a:r>
                    </a:p>
                    <a:p>
                      <a:pPr marL="0" indent="0">
                        <a:buFont typeface="Symbol" panose="05050102010706020507" pitchFamily="18" charset="2"/>
                        <a:buNone/>
                      </a:pPr>
                      <a:r>
                        <a:rPr lang="es-MX" sz="1100" b="1" baseline="0" dirty="0">
                          <a:latin typeface="Century Gothic" panose="020B0502020202020204" pitchFamily="34" charset="0"/>
                        </a:rPr>
                        <a:t>Estación 5: </a:t>
                      </a:r>
                      <a:r>
                        <a:rPr lang="es-MX" sz="1100" b="0" baseline="0" dirty="0">
                          <a:latin typeface="Century Gothic" panose="020B0502020202020204" pitchFamily="34" charset="0"/>
                        </a:rPr>
                        <a:t>Formaran una fila y pasaran por medio de aros de fuego (corriendo, brincando, caminando) como lo decidan evadiendo el fuego, enseguida tomaran los aros de platos para acertar en el blanco.</a:t>
                      </a:r>
                    </a:p>
                    <a:p>
                      <a:pPr marL="0" indent="0">
                        <a:buFont typeface="Symbol" panose="05050102010706020507" pitchFamily="18" charset="2"/>
                        <a:buNone/>
                      </a:pPr>
                      <a:r>
                        <a:rPr lang="es-MX" sz="1100" b="1" baseline="0" dirty="0">
                          <a:latin typeface="Century Gothic" panose="020B0502020202020204" pitchFamily="34" charset="0"/>
                        </a:rPr>
                        <a:t>Estación 6</a:t>
                      </a:r>
                      <a:r>
                        <a:rPr lang="es-MX" sz="1100" b="0" baseline="0" dirty="0">
                          <a:latin typeface="Century Gothic" panose="020B0502020202020204" pitchFamily="34" charset="0"/>
                        </a:rPr>
                        <a:t>: Individualmente pasaran por debajo de las telarañas arrastrándose y evadiéndolas para con ayuda de bolsitas simulando el agua  lanzarlas para apagar el fuego.</a:t>
                      </a:r>
                    </a:p>
                    <a:p>
                      <a:pPr marL="0" indent="0">
                        <a:buFont typeface="Symbol" panose="05050102010706020507" pitchFamily="18" charset="2"/>
                        <a:buNone/>
                      </a:pPr>
                      <a:endParaRPr lang="es-MX" sz="1100" b="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2698252">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200" baseline="0" dirty="0">
                          <a:latin typeface="Century Gothic" panose="020B0502020202020204" pitchFamily="34" charset="0"/>
                        </a:rPr>
                        <a:t>Cucharas de plástico</a:t>
                      </a:r>
                    </a:p>
                    <a:p>
                      <a:pPr marL="171450" indent="-171450" algn="l">
                        <a:buFont typeface="Century Gothic" panose="020B0502020202020204" pitchFamily="34" charset="0"/>
                        <a:buChar char="♥"/>
                      </a:pPr>
                      <a:r>
                        <a:rPr lang="es-MX" sz="1200" baseline="0" dirty="0">
                          <a:latin typeface="Century Gothic" panose="020B0502020202020204" pitchFamily="34" charset="0"/>
                        </a:rPr>
                        <a:t>Pelotas</a:t>
                      </a:r>
                    </a:p>
                    <a:p>
                      <a:pPr marL="171450" indent="-171450" algn="l">
                        <a:buFont typeface="Century Gothic" panose="020B0502020202020204" pitchFamily="34" charset="0"/>
                        <a:buChar char="♥"/>
                      </a:pPr>
                      <a:r>
                        <a:rPr lang="es-MX" sz="1200" baseline="0" dirty="0">
                          <a:latin typeface="Century Gothic" panose="020B0502020202020204" pitchFamily="34" charset="0"/>
                        </a:rPr>
                        <a:t>Telas</a:t>
                      </a:r>
                    </a:p>
                    <a:p>
                      <a:pPr marL="171450" indent="-171450" algn="l">
                        <a:buFont typeface="Century Gothic" panose="020B0502020202020204" pitchFamily="34" charset="0"/>
                        <a:buChar char="♥"/>
                      </a:pPr>
                      <a:r>
                        <a:rPr lang="es-MX" sz="1200" baseline="0" dirty="0">
                          <a:latin typeface="Century Gothic" panose="020B0502020202020204" pitchFamily="34" charset="0"/>
                        </a:rPr>
                        <a:t>Pelota </a:t>
                      </a:r>
                    </a:p>
                    <a:p>
                      <a:pPr marL="171450" indent="-171450" algn="l">
                        <a:buFont typeface="Century Gothic" panose="020B0502020202020204" pitchFamily="34" charset="0"/>
                        <a:buChar char="♥"/>
                      </a:pPr>
                      <a:r>
                        <a:rPr lang="es-MX" sz="1200" baseline="0" dirty="0">
                          <a:latin typeface="Century Gothic" panose="020B0502020202020204" pitchFamily="34" charset="0"/>
                        </a:rPr>
                        <a:t>Globos rojos</a:t>
                      </a:r>
                    </a:p>
                    <a:p>
                      <a:pPr marL="171450" indent="-171450" algn="l">
                        <a:buFont typeface="Century Gothic" panose="020B0502020202020204" pitchFamily="34" charset="0"/>
                        <a:buChar char="♥"/>
                      </a:pPr>
                      <a:r>
                        <a:rPr lang="es-MX" sz="1200" baseline="0" dirty="0">
                          <a:latin typeface="Century Gothic" panose="020B0502020202020204" pitchFamily="34" charset="0"/>
                        </a:rPr>
                        <a:t>Conos</a:t>
                      </a:r>
                    </a:p>
                    <a:p>
                      <a:pPr marL="171450" indent="-171450" algn="l">
                        <a:buFont typeface="Century Gothic" panose="020B0502020202020204" pitchFamily="34" charset="0"/>
                        <a:buChar char="♥"/>
                      </a:pPr>
                      <a:r>
                        <a:rPr lang="es-MX" sz="1200" baseline="0" dirty="0">
                          <a:latin typeface="Century Gothic" panose="020B0502020202020204" pitchFamily="34" charset="0"/>
                        </a:rPr>
                        <a:t>Dibujos de flamas</a:t>
                      </a:r>
                    </a:p>
                    <a:p>
                      <a:pPr marL="171450" indent="-171450" algn="l">
                        <a:buFont typeface="Century Gothic" panose="020B0502020202020204" pitchFamily="34" charset="0"/>
                        <a:buChar char="♥"/>
                      </a:pPr>
                      <a:r>
                        <a:rPr lang="es-MX" sz="1200" baseline="0" dirty="0">
                          <a:latin typeface="Century Gothic" panose="020B0502020202020204" pitchFamily="34" charset="0"/>
                        </a:rPr>
                        <a:t>Pelotas pequeñas</a:t>
                      </a:r>
                    </a:p>
                    <a:p>
                      <a:pPr marL="171450" indent="-171450" algn="l">
                        <a:buFont typeface="Century Gothic" panose="020B0502020202020204" pitchFamily="34" charset="0"/>
                        <a:buChar char="♥"/>
                      </a:pPr>
                      <a:r>
                        <a:rPr lang="es-MX" sz="1200" baseline="0" dirty="0">
                          <a:latin typeface="Century Gothic" panose="020B0502020202020204" pitchFamily="34" charset="0"/>
                        </a:rPr>
                        <a:t>Vasos </a:t>
                      </a:r>
                    </a:p>
                    <a:p>
                      <a:pPr marL="171450" indent="-171450" algn="l">
                        <a:buFont typeface="Century Gothic" panose="020B0502020202020204" pitchFamily="34" charset="0"/>
                        <a:buChar char="♥"/>
                      </a:pPr>
                      <a:r>
                        <a:rPr lang="es-MX" sz="1200" baseline="0" dirty="0">
                          <a:latin typeface="Century Gothic" panose="020B0502020202020204" pitchFamily="34" charset="0"/>
                        </a:rPr>
                        <a:t>Flamas grandes</a:t>
                      </a:r>
                    </a:p>
                    <a:p>
                      <a:pPr marL="171450" indent="-171450" algn="l">
                        <a:buFont typeface="Century Gothic" panose="020B0502020202020204" pitchFamily="34" charset="0"/>
                        <a:buChar char="♥"/>
                      </a:pPr>
                      <a:r>
                        <a:rPr lang="es-MX" sz="1200" baseline="0" dirty="0">
                          <a:latin typeface="Century Gothic" panose="020B0502020202020204" pitchFamily="34" charset="0"/>
                        </a:rPr>
                        <a:t>Aros</a:t>
                      </a:r>
                    </a:p>
                    <a:p>
                      <a:pPr marL="171450" indent="-171450" algn="l">
                        <a:buFont typeface="Century Gothic" panose="020B0502020202020204" pitchFamily="34" charset="0"/>
                        <a:buChar char="♥"/>
                      </a:pPr>
                      <a:r>
                        <a:rPr lang="es-MX" sz="1200" baseline="0" dirty="0">
                          <a:latin typeface="Century Gothic" panose="020B0502020202020204" pitchFamily="34" charset="0"/>
                        </a:rPr>
                        <a:t>Platos en forma de aros</a:t>
                      </a:r>
                    </a:p>
                    <a:p>
                      <a:pPr marL="171450" indent="-171450" algn="l">
                        <a:buFont typeface="Century Gothic" panose="020B0502020202020204" pitchFamily="34" charset="0"/>
                        <a:buChar char="♥"/>
                      </a:pPr>
                      <a:r>
                        <a:rPr lang="es-MX" sz="1200" baseline="0" dirty="0">
                          <a:latin typeface="Century Gothic" panose="020B0502020202020204" pitchFamily="34" charset="0"/>
                        </a:rPr>
                        <a:t>Tubos de papel</a:t>
                      </a:r>
                    </a:p>
                    <a:p>
                      <a:pPr marL="171450" indent="-171450" algn="l">
                        <a:buFont typeface="Century Gothic" panose="020B0502020202020204" pitchFamily="34" charset="0"/>
                        <a:buChar char="♥"/>
                      </a:pPr>
                      <a:r>
                        <a:rPr lang="es-MX" sz="1200" baseline="0" dirty="0">
                          <a:latin typeface="Century Gothic" panose="020B0502020202020204" pitchFamily="34" charset="0"/>
                        </a:rPr>
                        <a:t>Cola de rata</a:t>
                      </a:r>
                    </a:p>
                    <a:p>
                      <a:pPr marL="171450" indent="-171450" algn="l">
                        <a:buFont typeface="Century Gothic" panose="020B0502020202020204" pitchFamily="34" charset="0"/>
                        <a:buChar char="♥"/>
                      </a:pPr>
                      <a:r>
                        <a:rPr lang="es-MX" sz="1200" baseline="0" dirty="0">
                          <a:latin typeface="Century Gothic" panose="020B0502020202020204" pitchFamily="34" charset="0"/>
                        </a:rPr>
                        <a:t>Bolsitas</a:t>
                      </a:r>
                    </a:p>
                    <a:p>
                      <a:pPr marL="171450" indent="-171450" algn="l">
                        <a:buFont typeface="Century Gothic" panose="020B0502020202020204" pitchFamily="34" charset="0"/>
                        <a:buChar char="♥"/>
                      </a:pPr>
                      <a:r>
                        <a:rPr lang="es-MX" sz="1200" baseline="0" dirty="0">
                          <a:latin typeface="Century Gothic" panose="020B0502020202020204" pitchFamily="34" charset="0"/>
                        </a:rPr>
                        <a:t>Platos con fuego</a:t>
                      </a:r>
                    </a:p>
                    <a:p>
                      <a:pPr marL="171450" indent="-171450" algn="l">
                        <a:buFont typeface="Century Gothic" panose="020B0502020202020204" pitchFamily="34" charset="0"/>
                        <a:buChar char="♥"/>
                      </a:pPr>
                      <a:r>
                        <a:rPr lang="es-MX" sz="1200" baseline="0" dirty="0">
                          <a:latin typeface="Century Gothic" panose="020B0502020202020204" pitchFamily="34" charset="0"/>
                        </a:rPr>
                        <a:t>Tapete </a:t>
                      </a:r>
                    </a:p>
                    <a:p>
                      <a:pPr marL="171450" indent="-171450" algn="l">
                        <a:buFont typeface="Century Gothic" panose="020B0502020202020204" pitchFamily="34" charset="0"/>
                        <a:buChar char="♥"/>
                      </a:pPr>
                      <a:r>
                        <a:rPr lang="es-MX" sz="1200" baseline="0" dirty="0">
                          <a:latin typeface="Century Gothic" panose="020B0502020202020204" pitchFamily="34" charset="0"/>
                        </a:rPr>
                        <a:t>Sillas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spTree>
    <p:extLst>
      <p:ext uri="{BB962C8B-B14F-4D97-AF65-F5344CB8AC3E}">
        <p14:creationId xmlns:p14="http://schemas.microsoft.com/office/powerpoint/2010/main" val="167598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48920988"/>
              </p:ext>
            </p:extLst>
          </p:nvPr>
        </p:nvGraphicFramePr>
        <p:xfrm>
          <a:off x="176645" y="132861"/>
          <a:ext cx="8759537" cy="6546420"/>
        </p:xfrm>
        <a:graphic>
          <a:graphicData uri="http://schemas.openxmlformats.org/drawingml/2006/table">
            <a:tbl>
              <a:tblPr firstRow="1" bandRow="1">
                <a:tableStyleId>{5C22544A-7EE6-4342-B048-85BDC9FD1C3A}</a:tableStyleId>
              </a:tblPr>
              <a:tblGrid>
                <a:gridCol w="1519554">
                  <a:extLst>
                    <a:ext uri="{9D8B030D-6E8A-4147-A177-3AD203B41FA5}">
                      <a16:colId xmlns:a16="http://schemas.microsoft.com/office/drawing/2014/main" val="140451292"/>
                    </a:ext>
                  </a:extLst>
                </a:gridCol>
                <a:gridCol w="1446585">
                  <a:extLst>
                    <a:ext uri="{9D8B030D-6E8A-4147-A177-3AD203B41FA5}">
                      <a16:colId xmlns:a16="http://schemas.microsoft.com/office/drawing/2014/main" val="3234307898"/>
                    </a:ext>
                  </a:extLst>
                </a:gridCol>
                <a:gridCol w="1446585">
                  <a:extLst>
                    <a:ext uri="{9D8B030D-6E8A-4147-A177-3AD203B41FA5}">
                      <a16:colId xmlns:a16="http://schemas.microsoft.com/office/drawing/2014/main" val="274760499"/>
                    </a:ext>
                  </a:extLst>
                </a:gridCol>
                <a:gridCol w="1446585">
                  <a:extLst>
                    <a:ext uri="{9D8B030D-6E8A-4147-A177-3AD203B41FA5}">
                      <a16:colId xmlns:a16="http://schemas.microsoft.com/office/drawing/2014/main" val="3523867655"/>
                    </a:ext>
                  </a:extLst>
                </a:gridCol>
                <a:gridCol w="1453643">
                  <a:extLst>
                    <a:ext uri="{9D8B030D-6E8A-4147-A177-3AD203B41FA5}">
                      <a16:colId xmlns:a16="http://schemas.microsoft.com/office/drawing/2014/main" val="2926771386"/>
                    </a:ext>
                  </a:extLst>
                </a:gridCol>
                <a:gridCol w="1446585">
                  <a:extLst>
                    <a:ext uri="{9D8B030D-6E8A-4147-A177-3AD203B41FA5}">
                      <a16:colId xmlns:a16="http://schemas.microsoft.com/office/drawing/2014/main" val="2939254721"/>
                    </a:ext>
                  </a:extLst>
                </a:gridCol>
              </a:tblGrid>
              <a:tr h="468320">
                <a:tc>
                  <a:txBody>
                    <a:bodyPr/>
                    <a:lstStyle/>
                    <a:p>
                      <a:pPr algn="ctr"/>
                      <a:r>
                        <a:rPr lang="es-ES" sz="1600" dirty="0">
                          <a:latin typeface="Century Gothic" panose="020B0502020202020204" pitchFamily="34" charset="0"/>
                        </a:rPr>
                        <a:t>HORA</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600" dirty="0">
                          <a:latin typeface="Century Gothic" panose="020B0502020202020204" pitchFamily="34" charset="0"/>
                        </a:rPr>
                        <a:t>LUNES</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MARTES</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MIÉRCOLES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pPr algn="ctr"/>
                      <a:r>
                        <a:rPr lang="es-ES" sz="1600" dirty="0">
                          <a:latin typeface="Century Gothic" panose="020B0502020202020204" pitchFamily="34" charset="0"/>
                        </a:rPr>
                        <a:t>JUEVES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tc>
                  <a:txBody>
                    <a:bodyPr/>
                    <a:lstStyle/>
                    <a:p>
                      <a:r>
                        <a:rPr lang="es-ES" dirty="0"/>
                        <a:t>VIERNES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solidFill>
                  </a:tcPr>
                </a:tc>
                <a:extLst>
                  <a:ext uri="{0D108BD9-81ED-4DB2-BD59-A6C34878D82A}">
                    <a16:rowId xmlns:a16="http://schemas.microsoft.com/office/drawing/2014/main" val="670995933"/>
                  </a:ext>
                </a:extLst>
              </a:tr>
              <a:tr h="785552">
                <a:tc>
                  <a:txBody>
                    <a:bodyPr/>
                    <a:lstStyle/>
                    <a:p>
                      <a:pPr algn="ctr"/>
                      <a:r>
                        <a:rPr lang="es-ES" sz="1600" dirty="0">
                          <a:latin typeface="Century Gothic" panose="020B0502020202020204" pitchFamily="34" charset="0"/>
                        </a:rPr>
                        <a:t>9:00 – 9:20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600" dirty="0">
                          <a:latin typeface="Century Gothic" panose="020B0502020202020204" pitchFamily="34" charset="0"/>
                        </a:rPr>
                        <a:t>Activación física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Century Gothic" panose="020B0502020202020204" pitchFamily="34" charset="0"/>
                        </a:rPr>
                        <a:t>Activación física </a:t>
                      </a:r>
                      <a:endParaRPr lang="en-US" sz="1600" dirty="0">
                        <a:latin typeface="Century Gothic" panose="020B0502020202020204" pitchFamily="34" charset="0"/>
                      </a:endParaRP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Century Gothic" panose="020B0502020202020204" pitchFamily="34" charset="0"/>
                        </a:rPr>
                        <a:t>Activación física </a:t>
                      </a:r>
                      <a:endParaRPr lang="en-US" sz="1600" dirty="0">
                        <a:latin typeface="Century Gothic" panose="020B0502020202020204" pitchFamily="34" charset="0"/>
                      </a:endParaRPr>
                    </a:p>
                    <a:p>
                      <a:pPr algn="ct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latin typeface="Century Gothic" panose="020B0502020202020204" pitchFamily="34" charset="0"/>
                        </a:rPr>
                        <a:t>Activación física </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solid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solidFill>
                  </a:tcPr>
                </a:tc>
                <a:extLst>
                  <a:ext uri="{0D108BD9-81ED-4DB2-BD59-A6C34878D82A}">
                    <a16:rowId xmlns:a16="http://schemas.microsoft.com/office/drawing/2014/main" val="1165596985"/>
                  </a:ext>
                </a:extLst>
              </a:tr>
              <a:tr h="1134686">
                <a:tc>
                  <a:txBody>
                    <a:bodyPr/>
                    <a:lstStyle/>
                    <a:p>
                      <a:pPr algn="ctr"/>
                      <a:r>
                        <a:rPr lang="es-ES" sz="1600" dirty="0">
                          <a:latin typeface="Century Gothic" panose="020B0502020202020204" pitchFamily="34" charset="0"/>
                        </a:rPr>
                        <a:t>9:20 – 9:30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Actividades de inicio</a:t>
                      </a:r>
                      <a:r>
                        <a:rPr lang="es-ES" sz="1200" baseline="0" dirty="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Actividades de inicio</a:t>
                      </a:r>
                      <a:r>
                        <a:rPr lang="es-ES" sz="1200" baseline="0" dirty="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Actividades de inicio</a:t>
                      </a:r>
                      <a:r>
                        <a:rPr lang="es-ES" sz="1200" baseline="0" dirty="0">
                          <a:latin typeface="Century Gothic" panose="020B0502020202020204" pitchFamily="34" charset="0"/>
                        </a:rPr>
                        <a:t> (Saludo, fecha, pase de lista)</a:t>
                      </a: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a:latin typeface="Century Gothic" panose="020B0502020202020204" pitchFamily="34" charset="0"/>
                        </a:rPr>
                        <a:t>Actividades de inicio</a:t>
                      </a:r>
                      <a:r>
                        <a:rPr lang="es-ES" sz="1200" baseline="0">
                          <a:latin typeface="Century Gothic" panose="020B0502020202020204" pitchFamily="34" charset="0"/>
                        </a:rPr>
                        <a:t> (Saludo, fecha, pase de lista)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9382564"/>
                  </a:ext>
                </a:extLst>
              </a:tr>
              <a:tr h="665230">
                <a:tc>
                  <a:txBody>
                    <a:bodyPr/>
                    <a:lstStyle/>
                    <a:p>
                      <a:r>
                        <a:rPr lang="es-ES" sz="1600">
                          <a:latin typeface="Century Gothic" panose="020B0502020202020204" pitchFamily="34" charset="0"/>
                        </a:rPr>
                        <a:t>9:30</a:t>
                      </a:r>
                      <a:r>
                        <a:rPr lang="es-ES" sz="1600" baseline="0">
                          <a:latin typeface="Century Gothic" panose="020B0502020202020204" pitchFamily="34" charset="0"/>
                        </a:rPr>
                        <a:t> – 9:50</a:t>
                      </a:r>
                      <a:endParaRPr lang="es-MX"/>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rowSpan="2">
                  <a:txBody>
                    <a:bodyPr/>
                    <a:lstStyle/>
                    <a:p>
                      <a:pPr algn="ctr"/>
                      <a:r>
                        <a:rPr lang="es-MX" sz="1600" dirty="0">
                          <a:latin typeface="Century Gothic" panose="020B0502020202020204" pitchFamily="34" charset="0"/>
                        </a:rPr>
                        <a:t>Día inhábil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Música</a:t>
                      </a:r>
                      <a:r>
                        <a:rPr lang="es-ES" sz="1200" baseline="0" dirty="0">
                          <a:latin typeface="Century Gothic" panose="020B0502020202020204" pitchFamily="34" charset="0"/>
                        </a:rPr>
                        <a:t> </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Ed. </a:t>
                      </a:r>
                      <a:r>
                        <a:rPr lang="en-US" sz="1200" dirty="0" err="1">
                          <a:latin typeface="Century Gothic" panose="020B0502020202020204" pitchFamily="34" charset="0"/>
                        </a:rPr>
                        <a:t>Física</a:t>
                      </a:r>
                      <a:r>
                        <a:rPr lang="en-US" sz="1200" dirty="0">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Juego de quemados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extLst>
                  <a:ext uri="{0D108BD9-81ED-4DB2-BD59-A6C34878D82A}">
                    <a16:rowId xmlns:a16="http://schemas.microsoft.com/office/drawing/2014/main" val="726814810"/>
                  </a:ext>
                </a:extLst>
              </a:tr>
              <a:tr h="665230">
                <a:tc>
                  <a:txBody>
                    <a:bodyPr/>
                    <a:lstStyle/>
                    <a:p>
                      <a:r>
                        <a:rPr lang="es-ES" sz="1600" dirty="0">
                          <a:latin typeface="Century Gothic" panose="020B0502020202020204" pitchFamily="34" charset="0"/>
                        </a:rPr>
                        <a:t>9:50 – 10:20</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Reconozco el sonido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latin typeface="Century Gothic" panose="020B0502020202020204" pitchFamily="34" charset="0"/>
                        </a:rPr>
                        <a:t>Rompecabezas</a:t>
                      </a:r>
                      <a:r>
                        <a:rPr lang="en-US" sz="1200" dirty="0">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dirty="0">
                          <a:latin typeface="Century Gothic" panose="020B0502020202020204" pitchFamily="34" charset="0"/>
                        </a:rPr>
                        <a:t>Decoro mi bombero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6614"/>
                  </a:ext>
                </a:extLst>
              </a:tr>
              <a:tr h="468320">
                <a:tc>
                  <a:txBody>
                    <a:bodyPr/>
                    <a:lstStyle/>
                    <a:p>
                      <a:pPr algn="ctr"/>
                      <a:r>
                        <a:rPr lang="es-ES" sz="1600" dirty="0">
                          <a:latin typeface="Century Gothic" panose="020B0502020202020204" pitchFamily="34" charset="0"/>
                        </a:rPr>
                        <a:t>10:20 – 11:00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gridSpan="5">
                  <a:txBody>
                    <a:bodyPr/>
                    <a:lstStyle/>
                    <a:p>
                      <a:pPr algn="ctr"/>
                      <a:r>
                        <a:rPr lang="es-ES" sz="1600" spc="600" dirty="0">
                          <a:latin typeface="Century Gothic" panose="020B0502020202020204" pitchFamily="34" charset="0"/>
                        </a:rPr>
                        <a:t>R E C R E O</a:t>
                      </a:r>
                      <a:endParaRPr lang="en-US" sz="1600" spc="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D59D"/>
                    </a:solidFill>
                  </a:tcPr>
                </a:tc>
                <a:extLst>
                  <a:ext uri="{0D108BD9-81ED-4DB2-BD59-A6C34878D82A}">
                    <a16:rowId xmlns:a16="http://schemas.microsoft.com/office/drawing/2014/main" val="540014521"/>
                  </a:ext>
                </a:extLst>
              </a:tr>
              <a:tr h="814646">
                <a:tc>
                  <a:txBody>
                    <a:bodyPr/>
                    <a:lstStyle/>
                    <a:p>
                      <a:pPr algn="ctr"/>
                      <a:r>
                        <a:rPr lang="es-ES" sz="1600" dirty="0">
                          <a:latin typeface="Century Gothic" panose="020B0502020202020204" pitchFamily="34" charset="0"/>
                        </a:rPr>
                        <a:t>11:</a:t>
                      </a:r>
                      <a:r>
                        <a:rPr lang="es-ES" sz="1600" baseline="0" dirty="0">
                          <a:latin typeface="Century Gothic" panose="020B0502020202020204" pitchFamily="34" charset="0"/>
                        </a:rPr>
                        <a:t>00 – 11:30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200" b="0" dirty="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Día inhábil </a:t>
                      </a:r>
                    </a:p>
                    <a:p>
                      <a:pPr algn="ctr"/>
                      <a:endParaRPr lang="en-US" sz="12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Gatea por debajo del humo</a:t>
                      </a:r>
                    </a:p>
                    <a:p>
                      <a:pPr algn="ctr"/>
                      <a:endParaRPr lang="en-US"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err="1">
                          <a:latin typeface="Century Gothic" panose="020B0502020202020204" pitchFamily="34" charset="0"/>
                        </a:rPr>
                        <a:t>Herramientas</a:t>
                      </a:r>
                      <a:r>
                        <a:rPr lang="en-US" sz="1200" dirty="0">
                          <a:latin typeface="Century Gothic" panose="020B0502020202020204" pitchFamily="34" charset="0"/>
                        </a:rPr>
                        <a:t> de </a:t>
                      </a:r>
                      <a:r>
                        <a:rPr lang="en-US" sz="1200" dirty="0" err="1">
                          <a:latin typeface="Century Gothic" panose="020B0502020202020204" pitchFamily="34" charset="0"/>
                        </a:rPr>
                        <a:t>bomberos</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a:t>
                      </a:r>
                      <a:r>
                        <a:rPr lang="en-US" sz="1200" dirty="0" err="1">
                          <a:latin typeface="Century Gothic" panose="020B0502020202020204" pitchFamily="34" charset="0"/>
                        </a:rPr>
                        <a:t>Platica</a:t>
                      </a:r>
                      <a:r>
                        <a:rPr lang="en-US" sz="1200" dirty="0">
                          <a:latin typeface="Century Gothic" panose="020B0502020202020204" pitchFamily="34" charset="0"/>
                        </a:rPr>
                        <a:t> de </a:t>
                      </a:r>
                      <a:r>
                        <a:rPr lang="en-US" sz="1200" dirty="0" err="1">
                          <a:latin typeface="Century Gothic" panose="020B0502020202020204" pitchFamily="34" charset="0"/>
                        </a:rPr>
                        <a:t>prevención</a:t>
                      </a:r>
                      <a:r>
                        <a:rPr lang="en-US" sz="1200" dirty="0">
                          <a:latin typeface="Century Gothic" panose="020B0502020202020204" pitchFamily="34" charset="0"/>
                        </a:rPr>
                        <a:t> de </a:t>
                      </a:r>
                      <a:r>
                        <a:rPr lang="en-US" sz="1200" dirty="0" err="1">
                          <a:latin typeface="Century Gothic" panose="020B0502020202020204" pitchFamily="34" charset="0"/>
                        </a:rPr>
                        <a:t>accidentes</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903"/>
                    </a:solidFill>
                  </a:tcPr>
                </a:tc>
                <a:extLst>
                  <a:ext uri="{0D108BD9-81ED-4DB2-BD59-A6C34878D82A}">
                    <a16:rowId xmlns:a16="http://schemas.microsoft.com/office/drawing/2014/main" val="1849510692"/>
                  </a:ext>
                </a:extLst>
              </a:tr>
              <a:tr h="591240">
                <a:tc>
                  <a:txBody>
                    <a:bodyPr/>
                    <a:lstStyle/>
                    <a:p>
                      <a:pPr algn="ctr"/>
                      <a:r>
                        <a:rPr lang="es-ES" sz="1600" dirty="0">
                          <a:latin typeface="Century Gothic" panose="020B0502020202020204" pitchFamily="34" charset="0"/>
                        </a:rPr>
                        <a:t>11:30 – 11:50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vMerge="1">
                  <a:txBody>
                    <a:bodyPr/>
                    <a:lstStyle/>
                    <a:p>
                      <a:pPr algn="ctr"/>
                      <a:endParaRPr lang="en-US" sz="1200" b="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Plan de escape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err="1">
                          <a:latin typeface="Century Gothic" panose="020B0502020202020204" pitchFamily="34" charset="0"/>
                        </a:rPr>
                        <a:t>Memorama</a:t>
                      </a:r>
                      <a:r>
                        <a:rPr lang="en-US" sz="1200" dirty="0">
                          <a:latin typeface="Century Gothic" panose="020B0502020202020204" pitchFamily="34" charset="0"/>
                        </a:rPr>
                        <a:t> digital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err="1">
                          <a:latin typeface="Century Gothic" panose="020B0502020202020204" pitchFamily="34" charset="0"/>
                        </a:rPr>
                        <a:t>Exposición</a:t>
                      </a:r>
                      <a:r>
                        <a:rPr lang="en-US" sz="1200" dirty="0">
                          <a:latin typeface="Century Gothic" panose="020B0502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197804"/>
                  </a:ext>
                </a:extLst>
              </a:tr>
              <a:tr h="785552">
                <a:tc>
                  <a:txBody>
                    <a:bodyPr/>
                    <a:lstStyle/>
                    <a:p>
                      <a:pPr algn="ctr"/>
                      <a:r>
                        <a:rPr lang="es-ES" sz="1600" dirty="0">
                          <a:latin typeface="Century Gothic" panose="020B0502020202020204" pitchFamily="34" charset="0"/>
                        </a:rPr>
                        <a:t>11:50 – 12:00</a:t>
                      </a:r>
                      <a:endParaRPr lang="en-US" sz="16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09AC"/>
                    </a:solidFill>
                  </a:tcPr>
                </a:tc>
                <a:tc>
                  <a:txBody>
                    <a:bodyPr/>
                    <a:lstStyle/>
                    <a:p>
                      <a:pPr algn="ct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p>
                      <a:pPr algn="ct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latin typeface="Century Gothic" panose="020B0502020202020204" pitchFamily="34" charset="0"/>
                        </a:rPr>
                        <a:t>Protocolo</a:t>
                      </a:r>
                      <a:r>
                        <a:rPr lang="es-ES" sz="1200" baseline="0" dirty="0">
                          <a:latin typeface="Century Gothic" panose="020B0502020202020204" pitchFamily="34" charset="0"/>
                        </a:rPr>
                        <a:t> de limpieza/ despedida</a:t>
                      </a:r>
                      <a:endParaRPr lang="en-US" sz="1200" dirty="0">
                        <a:latin typeface="Century Gothic" panose="020B0502020202020204" pitchFamily="34" charset="0"/>
                      </a:endParaRPr>
                    </a:p>
                    <a:p>
                      <a:pPr algn="ctr"/>
                      <a:endParaRPr lang="en-US"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968120"/>
                  </a:ext>
                </a:extLst>
              </a:tr>
            </a:tbl>
          </a:graphicData>
        </a:graphic>
      </p:graphicFrame>
    </p:spTree>
    <p:extLst>
      <p:ext uri="{BB962C8B-B14F-4D97-AF65-F5344CB8AC3E}">
        <p14:creationId xmlns:p14="http://schemas.microsoft.com/office/powerpoint/2010/main" val="287940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44FCB799-DB3C-02C2-3B24-0B9A4EBBEA3C}"/>
              </a:ext>
            </a:extLst>
          </p:cNvPr>
          <p:cNvGraphicFramePr>
            <a:graphicFrameLocks noGrp="1"/>
          </p:cNvGraphicFramePr>
          <p:nvPr>
            <p:extLst>
              <p:ext uri="{D42A27DB-BD31-4B8C-83A1-F6EECF244321}">
                <p14:modId xmlns:p14="http://schemas.microsoft.com/office/powerpoint/2010/main" val="3459548322"/>
              </p:ext>
            </p:extLst>
          </p:nvPr>
        </p:nvGraphicFramePr>
        <p:xfrm>
          <a:off x="156755" y="180566"/>
          <a:ext cx="8830489" cy="2438400"/>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2764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3: Fase 3 Organizamos las actividades Fase 4 Creatividad en marcha</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26169">
                <a:tc rowSpan="2">
                  <a:txBody>
                    <a:bodyPr/>
                    <a:lstStyle/>
                    <a:p>
                      <a:pPr algn="ctr"/>
                      <a:r>
                        <a:rPr lang="es-MX" sz="1000" dirty="0">
                          <a:latin typeface="Century Gothic" panose="020B0502020202020204" pitchFamily="34" charset="0"/>
                        </a:rPr>
                        <a:t>Martes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Symbol" panose="05050102010706020507" pitchFamily="18" charset="2"/>
                        <a:buNone/>
                      </a:pPr>
                      <a:r>
                        <a:rPr lang="es-MX" sz="1100" b="1" baseline="0" dirty="0">
                          <a:latin typeface="Century Gothic" panose="020B0502020202020204" pitchFamily="34" charset="0"/>
                        </a:rPr>
                        <a:t>¡Reconozco el sonido!</a:t>
                      </a:r>
                    </a:p>
                    <a:p>
                      <a:pPr marL="171450" indent="-171450">
                        <a:buFont typeface="Symbol" panose="05050102010706020507" pitchFamily="18" charset="2"/>
                        <a:buChar char="©"/>
                      </a:pPr>
                      <a:r>
                        <a:rPr lang="es-MX" sz="1100" b="0" baseline="0" dirty="0">
                          <a:latin typeface="Century Gothic" panose="020B0502020202020204" pitchFamily="34" charset="0"/>
                        </a:rPr>
                        <a:t>Escucha con atención los diferentes sonidos de distintas alarmas para reconocer la alarma de incendios. Con ayuda de </a:t>
                      </a:r>
                    </a:p>
                    <a:p>
                      <a:pPr marL="0" indent="0">
                        <a:buFont typeface="Symbol" panose="05050102010706020507" pitchFamily="18" charset="2"/>
                        <a:buNone/>
                      </a:pPr>
                      <a:r>
                        <a:rPr lang="es-MX" sz="1100" b="1" baseline="0" dirty="0">
                          <a:latin typeface="Century Gothic" panose="020B0502020202020204" pitchFamily="34" charset="0"/>
                        </a:rPr>
                        <a:t>Gatea por debajo del humo</a:t>
                      </a:r>
                    </a:p>
                    <a:p>
                      <a:pPr marL="171450" indent="-171450">
                        <a:buFont typeface="Symbol" panose="05050102010706020507" pitchFamily="18" charset="2"/>
                        <a:buChar char="©"/>
                      </a:pPr>
                      <a:r>
                        <a:rPr lang="es-MX" sz="1100" b="0" baseline="0" dirty="0">
                          <a:latin typeface="Century Gothic" panose="020B0502020202020204" pitchFamily="34" charset="0"/>
                        </a:rPr>
                        <a:t>Escucha indicaciones acerca del simulacro para gatear debajo del humo, tapándose la nariz y boca con sus propia blusa o playera. Con sus compañeros colocarán en el aula el estambre para simular el humo.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s-MX" sz="1100" b="1" baseline="0" dirty="0">
                          <a:latin typeface="Century Gothic" panose="020B0502020202020204" pitchFamily="34" charset="0"/>
                        </a:rPr>
                        <a:t>¡Plan de escape!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s-MX" sz="1100" b="0" baseline="0" dirty="0">
                          <a:latin typeface="Century Gothic" panose="020B0502020202020204" pitchFamily="34" charset="0"/>
                        </a:rPr>
                        <a:t>Observa todo el salón para identificar las salidas de emergencia para  jugar en equipos al </a:t>
                      </a:r>
                      <a:r>
                        <a:rPr lang="es-MX" sz="1100" b="0" baseline="0" dirty="0" err="1">
                          <a:latin typeface="Century Gothic" panose="020B0502020202020204" pitchFamily="34" charset="0"/>
                        </a:rPr>
                        <a:t>twister</a:t>
                      </a:r>
                      <a:r>
                        <a:rPr lang="es-MX" sz="1100" b="0" baseline="0" dirty="0">
                          <a:latin typeface="Century Gothic" panose="020B0502020202020204" pitchFamily="34" charset="0"/>
                        </a:rPr>
                        <a:t> de señalamientos.</a:t>
                      </a:r>
                    </a:p>
                    <a:p>
                      <a:pPr marL="0" indent="0">
                        <a:buFont typeface="Symbol" panose="05050102010706020507" pitchFamily="18" charset="2"/>
                        <a:buNone/>
                      </a:pPr>
                      <a:endParaRPr lang="es-MX" sz="1100" b="0" baseline="0" dirty="0">
                        <a:latin typeface="Century Gothic" panose="020B0502020202020204" pitchFamily="34" charset="0"/>
                      </a:endParaRPr>
                    </a:p>
                    <a:p>
                      <a:pPr marL="171450" indent="-171450">
                        <a:buFont typeface="Symbol" panose="05050102010706020507" pitchFamily="18" charset="2"/>
                        <a:buChar char="©"/>
                      </a:pPr>
                      <a:endParaRPr lang="es-MX" sz="1100" b="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1782946">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200" baseline="0" dirty="0">
                          <a:latin typeface="Century Gothic" panose="020B0502020202020204" pitchFamily="34" charset="0"/>
                        </a:rPr>
                        <a:t>Bocina</a:t>
                      </a:r>
                    </a:p>
                    <a:p>
                      <a:pPr marL="171450" indent="-171450" algn="l">
                        <a:buFont typeface="Century Gothic" panose="020B0502020202020204" pitchFamily="34" charset="0"/>
                        <a:buChar char="♥"/>
                      </a:pPr>
                      <a:r>
                        <a:rPr lang="es-MX" sz="1200" baseline="0" dirty="0">
                          <a:latin typeface="Century Gothic" panose="020B0502020202020204" pitchFamily="34" charset="0"/>
                        </a:rPr>
                        <a:t>Imágenes</a:t>
                      </a:r>
                    </a:p>
                    <a:p>
                      <a:pPr marL="171450" indent="-171450" algn="l">
                        <a:buFont typeface="Century Gothic" panose="020B0502020202020204" pitchFamily="34" charset="0"/>
                        <a:buChar char="♥"/>
                      </a:pPr>
                      <a:r>
                        <a:rPr lang="es-MX" sz="1200" baseline="0" dirty="0">
                          <a:latin typeface="Century Gothic" panose="020B0502020202020204" pitchFamily="34" charset="0"/>
                        </a:rPr>
                        <a:t>Ruleta</a:t>
                      </a:r>
                    </a:p>
                    <a:p>
                      <a:pPr marL="171450" indent="-171450" algn="l">
                        <a:buFont typeface="Century Gothic" panose="020B0502020202020204" pitchFamily="34" charset="0"/>
                        <a:buChar char="♥"/>
                      </a:pPr>
                      <a:r>
                        <a:rPr lang="es-MX" sz="1200" baseline="0" dirty="0">
                          <a:latin typeface="Century Gothic" panose="020B0502020202020204" pitchFamily="34" charset="0"/>
                        </a:rPr>
                        <a:t>Dulces</a:t>
                      </a:r>
                    </a:p>
                    <a:p>
                      <a:pPr marL="171450" indent="-171450" algn="l">
                        <a:buFont typeface="Century Gothic" panose="020B0502020202020204" pitchFamily="34" charset="0"/>
                        <a:buChar char="♥"/>
                      </a:pPr>
                      <a:r>
                        <a:rPr lang="es-MX" sz="1200" baseline="0" dirty="0">
                          <a:latin typeface="Century Gothic" panose="020B0502020202020204" pitchFamily="34" charset="0"/>
                        </a:rPr>
                        <a:t>Estambre </a:t>
                      </a:r>
                    </a:p>
                    <a:p>
                      <a:pPr marL="171450" indent="-171450" algn="l">
                        <a:buFont typeface="Century Gothic" panose="020B0502020202020204" pitchFamily="34" charset="0"/>
                        <a:buChar char="♥"/>
                      </a:pPr>
                      <a:r>
                        <a:rPr lang="es-MX" sz="1200" baseline="0" dirty="0" err="1">
                          <a:latin typeface="Century Gothic" panose="020B0502020202020204" pitchFamily="34" charset="0"/>
                        </a:rPr>
                        <a:t>Twister</a:t>
                      </a:r>
                      <a:endParaRPr lang="es-MX" sz="120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graphicFrame>
        <p:nvGraphicFramePr>
          <p:cNvPr id="2" name="Tabla 2">
            <a:extLst>
              <a:ext uri="{FF2B5EF4-FFF2-40B4-BE49-F238E27FC236}">
                <a16:creationId xmlns:a16="http://schemas.microsoft.com/office/drawing/2014/main" id="{C021E266-3881-EA57-D234-F719D48CF614}"/>
              </a:ext>
            </a:extLst>
          </p:cNvPr>
          <p:cNvGraphicFramePr>
            <a:graphicFrameLocks noGrp="1"/>
          </p:cNvGraphicFramePr>
          <p:nvPr>
            <p:extLst>
              <p:ext uri="{D42A27DB-BD31-4B8C-83A1-F6EECF244321}">
                <p14:modId xmlns:p14="http://schemas.microsoft.com/office/powerpoint/2010/main" val="1382566554"/>
              </p:ext>
            </p:extLst>
          </p:nvPr>
        </p:nvGraphicFramePr>
        <p:xfrm>
          <a:off x="156755" y="2864057"/>
          <a:ext cx="8830489" cy="2438400"/>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2764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3: Fase 3 Organizamos las actividades Fase 4 Creatividad en marcha</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26169">
                <a:tc rowSpan="2">
                  <a:txBody>
                    <a:bodyPr/>
                    <a:lstStyle/>
                    <a:p>
                      <a:pPr algn="ctr"/>
                      <a:r>
                        <a:rPr lang="es-MX" sz="1000" dirty="0">
                          <a:latin typeface="Century Gothic" panose="020B0502020202020204" pitchFamily="34" charset="0"/>
                        </a:rPr>
                        <a:t>Miércoles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Symbol" panose="05050102010706020507" pitchFamily="18" charset="2"/>
                        <a:buNone/>
                      </a:pPr>
                      <a:r>
                        <a:rPr lang="es-MX" sz="1100" b="1" baseline="0" dirty="0">
                          <a:latin typeface="Century Gothic" panose="020B0502020202020204" pitchFamily="34" charset="0"/>
                        </a:rPr>
                        <a:t>Rompecabezas</a:t>
                      </a:r>
                    </a:p>
                    <a:p>
                      <a:pPr marL="171450" indent="-171450">
                        <a:buFont typeface="Symbol" panose="05050102010706020507" pitchFamily="18" charset="2"/>
                        <a:buChar char=""/>
                      </a:pPr>
                      <a:r>
                        <a:rPr lang="es-MX" sz="1100" b="0" baseline="0" dirty="0">
                          <a:latin typeface="Century Gothic" panose="020B0502020202020204" pitchFamily="34" charset="0"/>
                        </a:rPr>
                        <a:t>Colorea, recorta y pega en una hoja de color el rompecabezas de un camión de bomberos.</a:t>
                      </a:r>
                    </a:p>
                    <a:p>
                      <a:pPr marL="0" indent="0">
                        <a:buFont typeface="Symbol" panose="05050102010706020507" pitchFamily="18" charset="2"/>
                        <a:buNone/>
                      </a:pPr>
                      <a:r>
                        <a:rPr lang="es-MX" sz="1100" b="1" baseline="0" dirty="0">
                          <a:latin typeface="Century Gothic" panose="020B0502020202020204" pitchFamily="34" charset="0"/>
                        </a:rPr>
                        <a:t>Herramientas de bomberos </a:t>
                      </a:r>
                    </a:p>
                    <a:p>
                      <a:pPr marL="171450" indent="-171450">
                        <a:buFont typeface="Symbol" panose="05050102010706020507" pitchFamily="18" charset="2"/>
                        <a:buChar char=""/>
                      </a:pPr>
                      <a:r>
                        <a:rPr lang="es-MX" sz="1100" b="0" baseline="0" dirty="0">
                          <a:latin typeface="Century Gothic" panose="020B0502020202020204" pitchFamily="34" charset="0"/>
                        </a:rPr>
                        <a:t>Observa las imágenes de las diferentes herramientas que utiliza un bombero, menciona para que creen que sirven, al terminar observa el pizarrón las sombras de dichas herramientas, cada alumno pasa al frente y las coloca en donde corresponde. </a:t>
                      </a:r>
                    </a:p>
                    <a:p>
                      <a:pPr marL="0" indent="0">
                        <a:buFont typeface="Symbol" panose="05050102010706020507" pitchFamily="18" charset="2"/>
                        <a:buNone/>
                      </a:pPr>
                      <a:r>
                        <a:rPr lang="es-MX" sz="1100" b="1" baseline="0" dirty="0" err="1">
                          <a:latin typeface="Century Gothic" panose="020B0502020202020204" pitchFamily="34" charset="0"/>
                        </a:rPr>
                        <a:t>Memorama</a:t>
                      </a:r>
                      <a:r>
                        <a:rPr lang="es-MX" sz="1100" b="1" baseline="0" dirty="0">
                          <a:latin typeface="Century Gothic" panose="020B0502020202020204" pitchFamily="34" charset="0"/>
                        </a:rPr>
                        <a:t> digital</a:t>
                      </a:r>
                    </a:p>
                    <a:p>
                      <a:pPr marL="171450" indent="-171450">
                        <a:buFont typeface="Symbol" panose="05050102010706020507" pitchFamily="18" charset="2"/>
                        <a:buChar char=""/>
                      </a:pPr>
                      <a:r>
                        <a:rPr lang="es-MX" sz="1100" b="0" baseline="0" dirty="0">
                          <a:latin typeface="Century Gothic" panose="020B0502020202020204" pitchFamily="34" charset="0"/>
                        </a:rPr>
                        <a:t>Participa y juega con sus compañeros al </a:t>
                      </a:r>
                      <a:r>
                        <a:rPr lang="es-MX" sz="1100" b="0" baseline="0" dirty="0" err="1">
                          <a:latin typeface="Century Gothic" panose="020B0502020202020204" pitchFamily="34" charset="0"/>
                        </a:rPr>
                        <a:t>memorama</a:t>
                      </a:r>
                      <a:r>
                        <a:rPr lang="es-MX" sz="1100" b="0" baseline="0" dirty="0">
                          <a:latin typeface="Century Gothic" panose="020B0502020202020204" pitchFamily="34" charset="0"/>
                        </a:rPr>
                        <a:t> digital sobre las herramientas antes vistas</a:t>
                      </a:r>
                    </a:p>
                    <a:p>
                      <a:pPr marL="0" indent="0">
                        <a:buFont typeface="Symbol" panose="05050102010706020507" pitchFamily="18" charset="2"/>
                        <a:buNone/>
                      </a:pPr>
                      <a:endParaRPr lang="es-MX" sz="1100" b="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1782946">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200" baseline="0" dirty="0">
                          <a:latin typeface="Century Gothic" panose="020B0502020202020204" pitchFamily="34" charset="0"/>
                        </a:rPr>
                        <a:t>Rompecabezas</a:t>
                      </a:r>
                    </a:p>
                    <a:p>
                      <a:pPr marL="171450" indent="-171450" algn="l">
                        <a:buFont typeface="Century Gothic" panose="020B0502020202020204" pitchFamily="34" charset="0"/>
                        <a:buChar char="♥"/>
                      </a:pPr>
                      <a:r>
                        <a:rPr lang="es-MX" sz="1200" baseline="0" dirty="0">
                          <a:latin typeface="Century Gothic" panose="020B0502020202020204" pitchFamily="34" charset="0"/>
                        </a:rPr>
                        <a:t>Pegamiento</a:t>
                      </a:r>
                    </a:p>
                    <a:p>
                      <a:pPr marL="171450" indent="-171450" algn="l">
                        <a:buFont typeface="Century Gothic" panose="020B0502020202020204" pitchFamily="34" charset="0"/>
                        <a:buChar char="♥"/>
                      </a:pPr>
                      <a:r>
                        <a:rPr lang="es-MX" sz="1200" baseline="0" dirty="0">
                          <a:latin typeface="Century Gothic" panose="020B0502020202020204" pitchFamily="34" charset="0"/>
                        </a:rPr>
                        <a:t>Tijeras</a:t>
                      </a:r>
                    </a:p>
                    <a:p>
                      <a:pPr marL="171450" indent="-171450" algn="l">
                        <a:buFont typeface="Century Gothic" panose="020B0502020202020204" pitchFamily="34" charset="0"/>
                        <a:buChar char="♥"/>
                      </a:pPr>
                      <a:r>
                        <a:rPr lang="es-MX" sz="1200" baseline="0" dirty="0">
                          <a:latin typeface="Century Gothic" panose="020B0502020202020204" pitchFamily="34" charset="0"/>
                        </a:rPr>
                        <a:t>Hojas </a:t>
                      </a:r>
                    </a:p>
                    <a:p>
                      <a:pPr marL="171450" indent="-171450" algn="l">
                        <a:buFont typeface="Century Gothic" panose="020B0502020202020204" pitchFamily="34" charset="0"/>
                        <a:buChar char="♥"/>
                      </a:pPr>
                      <a:r>
                        <a:rPr lang="es-MX" sz="1200" baseline="0" dirty="0">
                          <a:latin typeface="Century Gothic" panose="020B0502020202020204" pitchFamily="34" charset="0"/>
                        </a:rPr>
                        <a:t>Colores</a:t>
                      </a:r>
                    </a:p>
                    <a:p>
                      <a:pPr marL="171450" indent="-171450" algn="l">
                        <a:buFont typeface="Century Gothic" panose="020B0502020202020204" pitchFamily="34" charset="0"/>
                        <a:buChar char="♥"/>
                      </a:pPr>
                      <a:r>
                        <a:rPr lang="es-MX" sz="1200" baseline="0" dirty="0">
                          <a:latin typeface="Century Gothic" panose="020B0502020202020204" pitchFamily="34" charset="0"/>
                        </a:rPr>
                        <a:t>Imágenes</a:t>
                      </a:r>
                    </a:p>
                    <a:p>
                      <a:pPr marL="171450" indent="-171450" algn="l">
                        <a:buFont typeface="Century Gothic" panose="020B0502020202020204" pitchFamily="34" charset="0"/>
                        <a:buChar char="♥"/>
                      </a:pPr>
                      <a:r>
                        <a:rPr lang="es-MX" sz="1200" baseline="0" dirty="0">
                          <a:latin typeface="Century Gothic" panose="020B0502020202020204" pitchFamily="34" charset="0"/>
                        </a:rPr>
                        <a:t>Computadora</a:t>
                      </a:r>
                    </a:p>
                    <a:p>
                      <a:pPr marL="171450" indent="-171450" algn="l">
                        <a:buFont typeface="Century Gothic" panose="020B0502020202020204" pitchFamily="34" charset="0"/>
                        <a:buChar char="♥"/>
                      </a:pPr>
                      <a:r>
                        <a:rPr lang="es-MX" sz="1200" baseline="0" dirty="0" err="1">
                          <a:latin typeface="Century Gothic" panose="020B0502020202020204" pitchFamily="34" charset="0"/>
                        </a:rPr>
                        <a:t>Memorama</a:t>
                      </a:r>
                      <a:r>
                        <a:rPr lang="es-MX" sz="1200" baseline="0" dirty="0">
                          <a:latin typeface="Century Gothic" panose="020B0502020202020204" pitchFamily="34" charset="0"/>
                        </a:rPr>
                        <a:t> digital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spTree>
    <p:extLst>
      <p:ext uri="{BB962C8B-B14F-4D97-AF65-F5344CB8AC3E}">
        <p14:creationId xmlns:p14="http://schemas.microsoft.com/office/powerpoint/2010/main" val="2231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Tabla 2">
            <a:extLst>
              <a:ext uri="{FF2B5EF4-FFF2-40B4-BE49-F238E27FC236}">
                <a16:creationId xmlns:a16="http://schemas.microsoft.com/office/drawing/2014/main" id="{44FCB799-DB3C-02C2-3B24-0B9A4EBBEA3C}"/>
              </a:ext>
            </a:extLst>
          </p:cNvPr>
          <p:cNvGraphicFramePr>
            <a:graphicFrameLocks noGrp="1"/>
          </p:cNvGraphicFramePr>
          <p:nvPr>
            <p:extLst>
              <p:ext uri="{D42A27DB-BD31-4B8C-83A1-F6EECF244321}">
                <p14:modId xmlns:p14="http://schemas.microsoft.com/office/powerpoint/2010/main" val="3468390138"/>
              </p:ext>
            </p:extLst>
          </p:nvPr>
        </p:nvGraphicFramePr>
        <p:xfrm>
          <a:off x="156755" y="1036454"/>
          <a:ext cx="8830489" cy="2392546"/>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2764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3: Fase 3 Organizamos las actividades Fase 4 Creatividad en marcha</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26169">
                <a:tc rowSpan="2">
                  <a:txBody>
                    <a:bodyPr/>
                    <a:lstStyle/>
                    <a:p>
                      <a:pPr algn="ctr"/>
                      <a:r>
                        <a:rPr lang="es-MX" sz="1000" dirty="0">
                          <a:latin typeface="Century Gothic" panose="020B0502020202020204" pitchFamily="34" charset="0"/>
                        </a:rPr>
                        <a:t>Jueves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Symbol" panose="05050102010706020507" pitchFamily="18" charset="2"/>
                        <a:buNone/>
                      </a:pPr>
                      <a:r>
                        <a:rPr lang="es-MX" sz="1100" b="1" baseline="0" dirty="0">
                          <a:latin typeface="Century Gothic" panose="020B0502020202020204" pitchFamily="34" charset="0"/>
                        </a:rPr>
                        <a:t>Juego de quemados</a:t>
                      </a:r>
                    </a:p>
                    <a:p>
                      <a:pPr marL="171450" indent="-171450">
                        <a:buFont typeface="Symbol" panose="05050102010706020507" pitchFamily="18" charset="2"/>
                        <a:buChar char="©"/>
                      </a:pPr>
                      <a:r>
                        <a:rPr lang="es-MX" sz="1100" b="0" baseline="0" dirty="0">
                          <a:latin typeface="Century Gothic" panose="020B0502020202020204" pitchFamily="34" charset="0"/>
                        </a:rPr>
                        <a:t>Escucha con atención las indicaciones del dicho juego, el grupo se divide en 2 y cada equipo permanece en su lado lanzándose pelotas para quemar al contrincante.</a:t>
                      </a:r>
                    </a:p>
                    <a:p>
                      <a:pPr marL="0" indent="0">
                        <a:buFont typeface="Symbol" panose="05050102010706020507" pitchFamily="18" charset="2"/>
                        <a:buNone/>
                      </a:pPr>
                      <a:r>
                        <a:rPr lang="es-MX" sz="1100" b="1" baseline="0" dirty="0">
                          <a:latin typeface="Century Gothic" panose="020B0502020202020204" pitchFamily="34" charset="0"/>
                        </a:rPr>
                        <a:t>Decoro mi bombero</a:t>
                      </a:r>
                    </a:p>
                    <a:p>
                      <a:pPr marL="171450" indent="-171450">
                        <a:buFont typeface="Symbol" panose="05050102010706020507" pitchFamily="18" charset="2"/>
                        <a:buChar char=""/>
                      </a:pPr>
                      <a:r>
                        <a:rPr lang="es-MX" sz="1100" b="0" baseline="0" dirty="0">
                          <a:latin typeface="Century Gothic" panose="020B0502020202020204" pitchFamily="34" charset="0"/>
                        </a:rPr>
                        <a:t>Recorta tiras de papel crepé y realiza bolitas para después pegarlas en el bombero.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1782946">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r>
                        <a:rPr lang="es-MX" sz="1200" baseline="0" dirty="0">
                          <a:latin typeface="Century Gothic" panose="020B0502020202020204" pitchFamily="34" charset="0"/>
                        </a:rPr>
                        <a:t>Pelotas</a:t>
                      </a:r>
                    </a:p>
                    <a:p>
                      <a:pPr marL="171450" indent="-171450" algn="l">
                        <a:buFont typeface="Century Gothic" panose="020B0502020202020204" pitchFamily="34" charset="0"/>
                        <a:buChar char="♥"/>
                      </a:pPr>
                      <a:r>
                        <a:rPr lang="es-MX" sz="1200" baseline="0" dirty="0">
                          <a:latin typeface="Century Gothic" panose="020B0502020202020204" pitchFamily="34" charset="0"/>
                        </a:rPr>
                        <a:t>Hoja de trabajo</a:t>
                      </a:r>
                    </a:p>
                    <a:p>
                      <a:pPr marL="171450" indent="-171450" algn="l">
                        <a:buFont typeface="Century Gothic" panose="020B0502020202020204" pitchFamily="34" charset="0"/>
                        <a:buChar char="♥"/>
                      </a:pPr>
                      <a:r>
                        <a:rPr lang="es-MX" sz="1200" baseline="0" dirty="0">
                          <a:latin typeface="Century Gothic" panose="020B0502020202020204" pitchFamily="34" charset="0"/>
                        </a:rPr>
                        <a:t>Papel crepe</a:t>
                      </a:r>
                    </a:p>
                    <a:p>
                      <a:pPr marL="171450" indent="-171450" algn="l">
                        <a:buFont typeface="Century Gothic" panose="020B0502020202020204" pitchFamily="34" charset="0"/>
                        <a:buChar char="♥"/>
                      </a:pPr>
                      <a:r>
                        <a:rPr lang="es-MX" sz="1200" baseline="0" dirty="0">
                          <a:latin typeface="Century Gothic" panose="020B0502020202020204" pitchFamily="34" charset="0"/>
                        </a:rPr>
                        <a:t>Pegamiento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graphicFrame>
        <p:nvGraphicFramePr>
          <p:cNvPr id="3" name="Tabla 2">
            <a:extLst>
              <a:ext uri="{FF2B5EF4-FFF2-40B4-BE49-F238E27FC236}">
                <a16:creationId xmlns:a16="http://schemas.microsoft.com/office/drawing/2014/main" id="{F5C01136-3EC4-0B97-3B6A-36E861F9009D}"/>
              </a:ext>
            </a:extLst>
          </p:cNvPr>
          <p:cNvGraphicFramePr>
            <a:graphicFrameLocks noGrp="1"/>
          </p:cNvGraphicFramePr>
          <p:nvPr>
            <p:extLst>
              <p:ext uri="{D42A27DB-BD31-4B8C-83A1-F6EECF244321}">
                <p14:modId xmlns:p14="http://schemas.microsoft.com/office/powerpoint/2010/main" val="2581963523"/>
              </p:ext>
            </p:extLst>
          </p:nvPr>
        </p:nvGraphicFramePr>
        <p:xfrm>
          <a:off x="156755" y="3793509"/>
          <a:ext cx="8830489" cy="2392546"/>
        </p:xfrm>
        <a:graphic>
          <a:graphicData uri="http://schemas.openxmlformats.org/drawingml/2006/table">
            <a:tbl>
              <a:tblPr firstRow="1" bandRow="1">
                <a:tableStyleId>{5C22544A-7EE6-4342-B048-85BDC9FD1C3A}</a:tableStyleId>
              </a:tblPr>
              <a:tblGrid>
                <a:gridCol w="1188444">
                  <a:extLst>
                    <a:ext uri="{9D8B030D-6E8A-4147-A177-3AD203B41FA5}">
                      <a16:colId xmlns:a16="http://schemas.microsoft.com/office/drawing/2014/main" val="2020429146"/>
                    </a:ext>
                  </a:extLst>
                </a:gridCol>
                <a:gridCol w="5855080">
                  <a:extLst>
                    <a:ext uri="{9D8B030D-6E8A-4147-A177-3AD203B41FA5}">
                      <a16:colId xmlns:a16="http://schemas.microsoft.com/office/drawing/2014/main" val="1146154648"/>
                    </a:ext>
                  </a:extLst>
                </a:gridCol>
                <a:gridCol w="1786965">
                  <a:extLst>
                    <a:ext uri="{9D8B030D-6E8A-4147-A177-3AD203B41FA5}">
                      <a16:colId xmlns:a16="http://schemas.microsoft.com/office/drawing/2014/main" val="327606568"/>
                    </a:ext>
                  </a:extLst>
                </a:gridCol>
              </a:tblGrid>
              <a:tr h="2764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dirty="0">
                          <a:latin typeface="Century Gothic" panose="020B0502020202020204" pitchFamily="34" charset="0"/>
                        </a:rPr>
                        <a:t>FASE</a:t>
                      </a:r>
                      <a:r>
                        <a:rPr lang="es-MX" sz="1600" baseline="0" dirty="0">
                          <a:latin typeface="Century Gothic" panose="020B0502020202020204" pitchFamily="34" charset="0"/>
                        </a:rPr>
                        <a:t> 5: Compartimos y evaluamos lo aprendido </a:t>
                      </a:r>
                      <a:endParaRPr lang="es-MX" sz="16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C18">
                        <a:alpha val="70000"/>
                      </a:srgbClr>
                    </a:solidFill>
                  </a:tcPr>
                </a:tc>
                <a:tc hMerge="1">
                  <a:txBody>
                    <a:bodyPr/>
                    <a:lstStyle/>
                    <a:p>
                      <a:endParaRPr lang="es-MX"/>
                    </a:p>
                  </a:txBody>
                  <a:tcPr/>
                </a:tc>
                <a:tc h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946971"/>
                  </a:ext>
                </a:extLst>
              </a:tr>
              <a:tr h="226169">
                <a:tc rowSpan="2">
                  <a:txBody>
                    <a:bodyPr/>
                    <a:lstStyle/>
                    <a:p>
                      <a:pPr algn="ctr"/>
                      <a:r>
                        <a:rPr lang="es-MX" sz="1000" dirty="0">
                          <a:latin typeface="Century Gothic" panose="020B0502020202020204" pitchFamily="34" charset="0"/>
                        </a:rPr>
                        <a:t>Jueves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2CEB">
                        <a:alpha val="70000"/>
                      </a:srgbClr>
                    </a:solidFill>
                  </a:tcPr>
                </a:tc>
                <a:tc rowSpan="2">
                  <a:txBody>
                    <a:bodyPr/>
                    <a:lstStyle/>
                    <a:p>
                      <a:pPr marL="0" indent="0">
                        <a:buFont typeface="Symbol" panose="05050102010706020507" pitchFamily="18" charset="2"/>
                        <a:buNone/>
                      </a:pPr>
                      <a:endParaRPr lang="es-MX" sz="1100" b="0" baseline="0" dirty="0">
                        <a:latin typeface="Century Gothic" panose="020B0502020202020204" pitchFamily="34" charset="0"/>
                      </a:endParaRPr>
                    </a:p>
                    <a:p>
                      <a:pPr marL="0" indent="0">
                        <a:buFont typeface="Symbol" panose="05050102010706020507" pitchFamily="18" charset="2"/>
                        <a:buNone/>
                      </a:pPr>
                      <a:r>
                        <a:rPr lang="es-MX" sz="1100" b="1" baseline="0" dirty="0">
                          <a:latin typeface="Century Gothic" panose="020B0502020202020204" pitchFamily="34" charset="0"/>
                        </a:rPr>
                        <a:t>¡Platica de prevención de accidentes!</a:t>
                      </a:r>
                    </a:p>
                    <a:p>
                      <a:pPr marL="171450" indent="-171450">
                        <a:buFont typeface="Symbol" panose="05050102010706020507" pitchFamily="18" charset="2"/>
                        <a:buChar char="©"/>
                      </a:pPr>
                      <a:r>
                        <a:rPr lang="es-MX" sz="1100" b="0" baseline="0" dirty="0">
                          <a:latin typeface="Century Gothic" panose="020B0502020202020204" pitchFamily="34" charset="0"/>
                        </a:rPr>
                        <a:t>Escucha plática de prevención de accidentes impartida por el Lic. Rene Valero</a:t>
                      </a:r>
                    </a:p>
                    <a:p>
                      <a:pPr marL="171450" indent="-171450">
                        <a:buFont typeface="Symbol" panose="05050102010706020507" pitchFamily="18" charset="2"/>
                        <a:buChar char="©"/>
                      </a:pPr>
                      <a:endParaRPr lang="es-MX" sz="1100" b="0" baseline="0" dirty="0">
                        <a:latin typeface="Century Gothic" panose="020B0502020202020204" pitchFamily="34" charset="0"/>
                      </a:endParaRPr>
                    </a:p>
                    <a:p>
                      <a:pPr marL="0" indent="0">
                        <a:buFont typeface="Symbol" panose="05050102010706020507" pitchFamily="18" charset="2"/>
                        <a:buNone/>
                      </a:pPr>
                      <a:r>
                        <a:rPr lang="es-MX" sz="1100" b="1" baseline="0" dirty="0">
                          <a:latin typeface="Century Gothic" panose="020B0502020202020204" pitchFamily="34" charset="0"/>
                        </a:rPr>
                        <a:t>Exposición</a:t>
                      </a:r>
                    </a:p>
                    <a:p>
                      <a:pPr marL="171450" indent="-171450">
                        <a:buFont typeface="Symbol" panose="05050102010706020507" pitchFamily="18" charset="2"/>
                        <a:buChar char=""/>
                      </a:pPr>
                      <a:r>
                        <a:rPr lang="es-MX" sz="1100" b="0" baseline="0" dirty="0">
                          <a:latin typeface="Century Gothic" panose="020B0502020202020204" pitchFamily="34" charset="0"/>
                        </a:rPr>
                        <a:t>Expone antes padres de familia lo que hicimos durante el proyecto y que fue lo que aprendieron. </a:t>
                      </a:r>
                    </a:p>
                    <a:p>
                      <a:pPr marL="171450" indent="-171450">
                        <a:buFont typeface="Symbol" panose="05050102010706020507" pitchFamily="18" charset="2"/>
                        <a:buChar char="©"/>
                      </a:pPr>
                      <a:endParaRPr lang="es-MX" sz="1100" b="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a:latin typeface="Century Gothic" panose="020B0502020202020204" pitchFamily="34" charset="0"/>
                        </a:rPr>
                        <a:t>Recursos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DDDC">
                        <a:alpha val="70000"/>
                      </a:srgbClr>
                    </a:solidFill>
                  </a:tcPr>
                </a:tc>
                <a:extLst>
                  <a:ext uri="{0D108BD9-81ED-4DB2-BD59-A6C34878D82A}">
                    <a16:rowId xmlns:a16="http://schemas.microsoft.com/office/drawing/2014/main" val="361927121"/>
                  </a:ext>
                </a:extLst>
              </a:tr>
              <a:tr h="1782946">
                <a:tc vMerge="1">
                  <a:txBody>
                    <a:bodyPr/>
                    <a:lstStyle/>
                    <a:p>
                      <a:endParaRPr lang="es-MX"/>
                    </a:p>
                  </a:txBody>
                  <a:tcPr/>
                </a:tc>
                <a:tc vMerge="1">
                  <a:txBody>
                    <a:bodyPr/>
                    <a:lstStyle/>
                    <a:p>
                      <a:endParaRPr lang="es-MX"/>
                    </a:p>
                  </a:txBody>
                  <a:tcPr/>
                </a:tc>
                <a:tc>
                  <a:txBody>
                    <a:bodyPr/>
                    <a:lstStyle/>
                    <a:p>
                      <a:pPr marL="171450" indent="-171450" algn="l">
                        <a:buFont typeface="Century Gothic" panose="020B0502020202020204" pitchFamily="34" charset="0"/>
                        <a:buChar char="♥"/>
                      </a:pPr>
                      <a:endParaRPr lang="es-MX" sz="1200" baseline="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0294111"/>
                  </a:ext>
                </a:extLst>
              </a:tr>
            </a:tbl>
          </a:graphicData>
        </a:graphic>
      </p:graphicFrame>
    </p:spTree>
    <p:extLst>
      <p:ext uri="{BB962C8B-B14F-4D97-AF65-F5344CB8AC3E}">
        <p14:creationId xmlns:p14="http://schemas.microsoft.com/office/powerpoint/2010/main" val="53453083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3103</TotalTime>
  <Words>1939</Words>
  <Application>Microsoft Office PowerPoint</Application>
  <PresentationFormat>Carta (216 x 279 mm)</PresentationFormat>
  <Paragraphs>353</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Calibri</vt:lpstr>
      <vt:lpstr>Arial</vt:lpstr>
      <vt:lpstr>Dreaming Outloud Pro</vt:lpstr>
      <vt:lpstr>Century Gothic</vt:lpstr>
      <vt:lpstr>Times New Roman</vt:lpstr>
      <vt:lpstr>Calibri Light</vt:lpstr>
      <vt:lpstr>Symbol</vt:lpstr>
      <vt:lpstr>Kristen ITC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Martha Airam de la Fuente Chavez</dc:creator>
  <cp:lastModifiedBy>Maria Isabel espinoza lopez</cp:lastModifiedBy>
  <cp:revision>46</cp:revision>
  <dcterms:created xsi:type="dcterms:W3CDTF">2023-08-17T18:39:43Z</dcterms:created>
  <dcterms:modified xsi:type="dcterms:W3CDTF">2023-11-07T19:20:44Z</dcterms:modified>
</cp:coreProperties>
</file>