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348" r:id="rId2"/>
    <p:sldId id="346" r:id="rId3"/>
    <p:sldId id="351" r:id="rId4"/>
    <p:sldId id="350" r:id="rId5"/>
    <p:sldId id="333" r:id="rId6"/>
    <p:sldId id="345" r:id="rId7"/>
    <p:sldId id="349" r:id="rId8"/>
    <p:sldId id="347" r:id="rId9"/>
    <p:sldId id="352"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7B7"/>
    <a:srgbClr val="C2E1FA"/>
    <a:srgbClr val="FFCCFF"/>
    <a:srgbClr val="F3C28D"/>
    <a:srgbClr val="CC99FF"/>
    <a:srgbClr val="F7BE3D"/>
    <a:srgbClr val="FFCCCC"/>
    <a:srgbClr val="FE58A3"/>
    <a:srgbClr val="F97B13"/>
    <a:srgbClr val="F9B9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67532" autoAdjust="0"/>
  </p:normalViewPr>
  <p:slideViewPr>
    <p:cSldViewPr snapToGrid="0">
      <p:cViewPr varScale="1">
        <p:scale>
          <a:sx n="62" d="100"/>
          <a:sy n="62" d="100"/>
        </p:scale>
        <p:origin x="265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377858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198786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33824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244745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191326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400909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170992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285204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42084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351820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F10838-1F23-3649-BE05-C7A3313C3DB6}" type="datetimeFigureOut">
              <a:rPr lang="es-ES_tradnl" smtClean="0"/>
              <a:t>07/11/2023</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13562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5F10838-1F23-3649-BE05-C7A3313C3DB6}" type="datetimeFigureOut">
              <a:rPr lang="es-ES_tradnl" smtClean="0"/>
              <a:t>07/11/2023</a:t>
            </a:fld>
            <a:endParaRPr lang="es-ES_tradnl"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C982AE8-279D-8848-B984-98D2CE622CF4}" type="slidenum">
              <a:rPr lang="es-ES_tradnl" smtClean="0"/>
              <a:t>‹Nº›</a:t>
            </a:fld>
            <a:endParaRPr lang="es-ES_tradnl" dirty="0"/>
          </a:p>
        </p:txBody>
      </p:sp>
    </p:spTree>
    <p:extLst>
      <p:ext uri="{BB962C8B-B14F-4D97-AF65-F5344CB8AC3E}">
        <p14:creationId xmlns:p14="http://schemas.microsoft.com/office/powerpoint/2010/main" val="2954477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1tU8Xt41DQ"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s.slideshare.net/franciscojaviermatiascruz37/que-es-un-rally-en-eduacin-fisica"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Imagen 4">
            <a:extLst>
              <a:ext uri="{FF2B5EF4-FFF2-40B4-BE49-F238E27FC236}">
                <a16:creationId xmlns:a16="http://schemas.microsoft.com/office/drawing/2014/main" id="{E8D42906-141A-46DD-B657-81B7DDD29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725" y="1656446"/>
            <a:ext cx="1452425" cy="188861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 de texto 15">
            <a:extLst>
              <a:ext uri="{FF2B5EF4-FFF2-40B4-BE49-F238E27FC236}">
                <a16:creationId xmlns:a16="http://schemas.microsoft.com/office/drawing/2014/main" id="{90DCCD8F-5217-48A9-9229-C73CD3293EC7}"/>
              </a:ext>
            </a:extLst>
          </p:cNvPr>
          <p:cNvSpPr txBox="1">
            <a:spLocks noChangeArrowheads="1"/>
          </p:cNvSpPr>
          <p:nvPr/>
        </p:nvSpPr>
        <p:spPr bwMode="auto">
          <a:xfrm>
            <a:off x="1066762" y="5321041"/>
            <a:ext cx="5086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sz="1200" b="1" i="0" dirty="0">
                <a:solidFill>
                  <a:srgbClr val="000000"/>
                </a:solidFill>
                <a:effectLst/>
                <a:latin typeface="Verdana" panose="020B0604030504040204" pitchFamily="34" charset="0"/>
              </a:rPr>
              <a:t>UNIDAD 3- DISEÑO DE PROGRAMAS DE GESTION ESCOLAR CENTRADO EN EL LOGRO DEL APRENDIZAJE DE TODOS LOS NIÑOS Y LAS NIÑAS </a:t>
            </a:r>
            <a:endParaRPr kumimoji="0" lang="es-ES" altLang="es-MX"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7">
            <a:extLst>
              <a:ext uri="{FF2B5EF4-FFF2-40B4-BE49-F238E27FC236}">
                <a16:creationId xmlns:a16="http://schemas.microsoft.com/office/drawing/2014/main" id="{210C74B4-B02A-43A9-B420-082C220100A6}"/>
              </a:ext>
            </a:extLst>
          </p:cNvPr>
          <p:cNvSpPr>
            <a:spLocks noChangeArrowheads="1"/>
          </p:cNvSpPr>
          <p:nvPr/>
        </p:nvSpPr>
        <p:spPr bwMode="auto">
          <a:xfrm>
            <a:off x="471488" y="394869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sz="1600" dirty="0">
              <a:latin typeface="Times New Roman" panose="02020603050405020304" pitchFamily="18" charset="0"/>
              <a:cs typeface="Times New Roman" panose="02020603050405020304" pitchFamily="18" charset="0"/>
            </a:endParaRPr>
          </a:p>
        </p:txBody>
      </p:sp>
      <p:sp>
        <p:nvSpPr>
          <p:cNvPr id="16" name="Rectangle 18">
            <a:extLst>
              <a:ext uri="{FF2B5EF4-FFF2-40B4-BE49-F238E27FC236}">
                <a16:creationId xmlns:a16="http://schemas.microsoft.com/office/drawing/2014/main" id="{D94A2804-F9D4-4A5A-9B80-AFF525DF68FC}"/>
              </a:ext>
            </a:extLst>
          </p:cNvPr>
          <p:cNvSpPr>
            <a:spLocks noChangeArrowheads="1"/>
          </p:cNvSpPr>
          <p:nvPr/>
        </p:nvSpPr>
        <p:spPr bwMode="auto">
          <a:xfrm>
            <a:off x="1181711" y="482944"/>
            <a:ext cx="485645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LICENCIATURA EN EDUCACION PREESCOLAR</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8" name="Rectangle 19">
            <a:extLst>
              <a:ext uri="{FF2B5EF4-FFF2-40B4-BE49-F238E27FC236}">
                <a16:creationId xmlns:a16="http://schemas.microsoft.com/office/drawing/2014/main" id="{C18BA658-F5D9-4769-89F7-35ECCE6D2548}"/>
              </a:ext>
            </a:extLst>
          </p:cNvPr>
          <p:cNvSpPr>
            <a:spLocks noChangeArrowheads="1"/>
          </p:cNvSpPr>
          <p:nvPr/>
        </p:nvSpPr>
        <p:spPr bwMode="auto">
          <a:xfrm>
            <a:off x="145103" y="667610"/>
            <a:ext cx="678193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2754" tIns="45720" rIns="228528"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CICLO ESCOLAR 2023-2024</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MX" sz="1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MX" sz="1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MX" sz="1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EVELIN MEDINA RAMIREZ Nº16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s-MX" sz="1600" b="1" dirty="0">
                <a:latin typeface="Times New Roman" panose="02020603050405020304" pitchFamily="18" charset="0"/>
                <a:ea typeface="Times New Roman" panose="02020603050405020304" pitchFamily="18" charset="0"/>
                <a:cs typeface="Times New Roman" panose="02020603050405020304" pitchFamily="18" charset="0"/>
              </a:rPr>
              <a:t>GESTION EDUCATIVA CENTRADA EN LA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s-MX" sz="1600" b="1" dirty="0">
                <a:latin typeface="Times New Roman" panose="02020603050405020304" pitchFamily="18" charset="0"/>
                <a:ea typeface="Times New Roman" panose="02020603050405020304" pitchFamily="18" charset="0"/>
                <a:cs typeface="Times New Roman" panose="02020603050405020304" pitchFamily="18" charset="0"/>
              </a:rPr>
              <a:t>MEJORA DEL APRENDIZAJE </a:t>
            </a:r>
            <a:endParaRPr kumimoji="0" lang="es-ES" altLang="es-MX"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MX" sz="16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MX" sz="1600" b="1" dirty="0">
                <a:latin typeface="Times New Roman" panose="02020603050405020304" pitchFamily="18" charset="0"/>
                <a:cs typeface="Times New Roman" panose="02020603050405020304" pitchFamily="18" charset="0"/>
              </a:rPr>
              <a:t>FABIOLA VALERO TORRES </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22">
            <a:extLst>
              <a:ext uri="{FF2B5EF4-FFF2-40B4-BE49-F238E27FC236}">
                <a16:creationId xmlns:a16="http://schemas.microsoft.com/office/drawing/2014/main" id="{E2CFAD9A-F065-4DB6-8FA4-748F0C4056D2}"/>
              </a:ext>
            </a:extLst>
          </p:cNvPr>
          <p:cNvSpPr>
            <a:spLocks noChangeArrowheads="1"/>
          </p:cNvSpPr>
          <p:nvPr/>
        </p:nvSpPr>
        <p:spPr bwMode="auto">
          <a:xfrm>
            <a:off x="831774" y="7973497"/>
            <a:ext cx="55563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SALTILLO COAHUILA 	</a:t>
            </a:r>
            <a:r>
              <a:rPr lang="es-MX" altLang="es-MX" sz="1600" dirty="0">
                <a:latin typeface="Times New Roman" panose="02020603050405020304" pitchFamily="18" charset="0"/>
                <a:ea typeface="Calibri" panose="020F0502020204030204" pitchFamily="34" charset="0"/>
                <a:cs typeface="Times New Roman" panose="02020603050405020304" pitchFamily="18" charset="0"/>
              </a:rPr>
              <a:t>   	NOVIEMBRE </a:t>
            </a: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2023</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1">
            <a:extLst>
              <a:ext uri="{FF2B5EF4-FFF2-40B4-BE49-F238E27FC236}">
                <a16:creationId xmlns:a16="http://schemas.microsoft.com/office/drawing/2014/main" id="{15C1620C-A21D-4B02-831B-73DA3C03A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EE8C642-B284-4506-B264-EB0A42EA5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7901380-7B21-408A-89A0-AC1E86046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D597A2-51D3-40EA-9F2B-956C960EB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FC2C608-9506-4B75-B5D5-06A9D2D0F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4CC1CF4-D345-4E8C-B0E2-4A263C2C4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2B1282BD-ED39-43EF-8CB9-036D2C2C4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BAADADD-542E-4AB2-A879-33AA1AA06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A9A054A1-54EE-4ACD-96C4-BEBB6C4E9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D014054-CB0A-4824-AE74-55DA2428B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EBB3D019-1A82-48CA-B7A2-2A8E3711D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912BF00-703B-45C3-B44C-540B90937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928E243B-6B68-413B-AF28-725AA642E611}"/>
              </a:ext>
            </a:extLst>
          </p:cNvPr>
          <p:cNvSpPr txBox="1"/>
          <p:nvPr/>
        </p:nvSpPr>
        <p:spPr>
          <a:xfrm>
            <a:off x="808510" y="6040471"/>
            <a:ext cx="5598128" cy="2354491"/>
          </a:xfrm>
          <a:prstGeom prst="rect">
            <a:avLst/>
          </a:prstGeom>
          <a:noFill/>
        </p:spPr>
        <p:txBody>
          <a:bodyPr wrap="square">
            <a:spAutoFit/>
          </a:bodyPr>
          <a:lstStyle/>
          <a:p>
            <a:r>
              <a:rPr lang="es-ES" sz="1050" dirty="0"/>
              <a:t>Detecta los procesos de aprendizaje de sus alumnos para favorecer su desarrollo cognitivo y socioemocional.</a:t>
            </a:r>
          </a:p>
          <a:p>
            <a:r>
              <a:rPr lang="es-ES" sz="1050" dirty="0"/>
              <a:t>	</a:t>
            </a:r>
          </a:p>
          <a:p>
            <a:r>
              <a:rPr lang="es-ES" sz="1050" dirty="0"/>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r>
              <a:rPr lang="es-ES" sz="1050" dirty="0"/>
              <a:t>	</a:t>
            </a:r>
          </a:p>
          <a:p>
            <a:r>
              <a:rPr lang="es-ES" sz="1050" dirty="0"/>
              <a:t>Integra recursos de la investigación educativa para enriquecer su práctica profesional, expresando su interés por el conocimiento, la ciencia y la mejora de la educación.</a:t>
            </a:r>
          </a:p>
          <a:p>
            <a:r>
              <a:rPr lang="es-ES" sz="1050" dirty="0"/>
              <a:t>	</a:t>
            </a:r>
          </a:p>
          <a:p>
            <a:r>
              <a:rPr lang="es-ES" sz="1050" dirty="0"/>
              <a:t>Actúa de manera ética ante la diversidad de situaciones que se presentan en la práctica profesional.</a:t>
            </a:r>
          </a:p>
          <a:p>
            <a:r>
              <a:rPr lang="es-ES" sz="1050" dirty="0"/>
              <a:t>	</a:t>
            </a:r>
          </a:p>
          <a:p>
            <a:r>
              <a:rPr lang="es-ES" sz="1050" dirty="0"/>
              <a:t>Colabora con la comunidad escolar, padres de familia, autoridades y docentes, en la toma de decisiones y en el desarrollo de alternativas de solución a problemáticas socioeducativas.</a:t>
            </a:r>
            <a:endParaRPr lang="es-MX" sz="1050" dirty="0"/>
          </a:p>
        </p:txBody>
      </p:sp>
    </p:spTree>
    <p:extLst>
      <p:ext uri="{BB962C8B-B14F-4D97-AF65-F5344CB8AC3E}">
        <p14:creationId xmlns:p14="http://schemas.microsoft.com/office/powerpoint/2010/main" val="409087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Cuadricula Cuaderno - Descarga gratuita en Freepik">
            <a:extLst>
              <a:ext uri="{FF2B5EF4-FFF2-40B4-BE49-F238E27FC236}">
                <a16:creationId xmlns:a16="http://schemas.microsoft.com/office/drawing/2014/main" id="{8257DC63-9A2C-DB09-8C54-961A81E0A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14395" y="2459422"/>
            <a:ext cx="11831815" cy="691297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30DAE304-765C-583A-CF1F-E92C6B231713}"/>
              </a:ext>
            </a:extLst>
          </p:cNvPr>
          <p:cNvSpPr txBox="1"/>
          <p:nvPr/>
        </p:nvSpPr>
        <p:spPr>
          <a:xfrm>
            <a:off x="568036" y="2039625"/>
            <a:ext cx="5808948" cy="2976282"/>
          </a:xfrm>
          <a:prstGeom prst="rect">
            <a:avLst/>
          </a:prstGeom>
          <a:solidFill>
            <a:srgbClr val="F7BE3D"/>
          </a:solidFill>
          <a:ln w="57150">
            <a:solidFill>
              <a:schemeClr val="bg1"/>
            </a:solidFill>
            <a:prstDash val="solid"/>
          </a:ln>
          <a:effectLst>
            <a:outerShdw blurRad="50800" dist="38100" dir="8100000" algn="tr" rotWithShape="0">
              <a:prstClr val="black">
                <a:alpha val="40000"/>
              </a:prstClr>
            </a:outerShdw>
          </a:effectLst>
        </p:spPr>
        <p:txBody>
          <a:bodyPr wrap="square" rtlCol="0">
            <a:spAutoFit/>
          </a:bodyPr>
          <a:lstStyle/>
          <a:p>
            <a:endParaRPr lang="es-MX" dirty="0"/>
          </a:p>
        </p:txBody>
      </p:sp>
      <p:sp>
        <p:nvSpPr>
          <p:cNvPr id="4" name="CuadroTexto 3">
            <a:extLst>
              <a:ext uri="{FF2B5EF4-FFF2-40B4-BE49-F238E27FC236}">
                <a16:creationId xmlns:a16="http://schemas.microsoft.com/office/drawing/2014/main" id="{69DF608C-680B-2AA5-141D-32CE0FC83FD2}"/>
              </a:ext>
            </a:extLst>
          </p:cNvPr>
          <p:cNvSpPr txBox="1"/>
          <p:nvPr/>
        </p:nvSpPr>
        <p:spPr>
          <a:xfrm>
            <a:off x="629621" y="2653170"/>
            <a:ext cx="5598758" cy="1938992"/>
          </a:xfrm>
          <a:prstGeom prst="rect">
            <a:avLst/>
          </a:prstGeom>
          <a:noFill/>
        </p:spPr>
        <p:txBody>
          <a:bodyPr wrap="square" rtlCol="0">
            <a:spAutoFit/>
          </a:bodyPr>
          <a:lstStyle/>
          <a:p>
            <a:pPr algn="ctr"/>
            <a:r>
              <a:rPr lang="es-ES" sz="4000" dirty="0">
                <a:ln w="38100">
                  <a:solidFill>
                    <a:schemeClr val="tx1"/>
                  </a:solidFill>
                </a:ln>
                <a:solidFill>
                  <a:schemeClr val="bg1"/>
                </a:solidFill>
                <a:latin typeface="Jumble" panose="02000503000000020004" pitchFamily="2" charset="0"/>
              </a:rPr>
              <a:t>Mis primeros pasos en la prevención de incendios </a:t>
            </a:r>
            <a:endParaRPr lang="es-MX" sz="4000" dirty="0">
              <a:ln w="38100">
                <a:solidFill>
                  <a:schemeClr val="tx1"/>
                </a:solidFill>
              </a:ln>
              <a:solidFill>
                <a:schemeClr val="bg1"/>
              </a:solidFill>
              <a:latin typeface="Jumble" panose="02000503000000020004" pitchFamily="2" charset="0"/>
            </a:endParaRPr>
          </a:p>
        </p:txBody>
      </p:sp>
      <p:grpSp>
        <p:nvGrpSpPr>
          <p:cNvPr id="86" name="Grupo 85">
            <a:extLst>
              <a:ext uri="{FF2B5EF4-FFF2-40B4-BE49-F238E27FC236}">
                <a16:creationId xmlns:a16="http://schemas.microsoft.com/office/drawing/2014/main" id="{0D0634F3-03B6-CE91-FAC4-C186D844E3BC}"/>
              </a:ext>
            </a:extLst>
          </p:cNvPr>
          <p:cNvGrpSpPr/>
          <p:nvPr/>
        </p:nvGrpSpPr>
        <p:grpSpPr>
          <a:xfrm>
            <a:off x="4727281" y="3429894"/>
            <a:ext cx="2091501" cy="2821087"/>
            <a:chOff x="3697231" y="4396592"/>
            <a:chExt cx="3328099" cy="4665928"/>
          </a:xfrm>
        </p:grpSpPr>
        <p:pic>
          <p:nvPicPr>
            <p:cNvPr id="20" name="Imagen 19" descr="Forma, Círculo&#10;&#10;Descripción generada automáticamente">
              <a:extLst>
                <a:ext uri="{FF2B5EF4-FFF2-40B4-BE49-F238E27FC236}">
                  <a16:creationId xmlns:a16="http://schemas.microsoft.com/office/drawing/2014/main" id="{37C9967E-A130-F97F-BFD5-CA360AE9FD4E}"/>
                </a:ext>
              </a:extLst>
            </p:cNvPr>
            <p:cNvPicPr>
              <a:picLocks noChangeAspect="1"/>
            </p:cNvPicPr>
            <p:nvPr/>
          </p:nvPicPr>
          <p:blipFill>
            <a:blip r:embed="rId3"/>
            <a:stretch>
              <a:fillRect/>
            </a:stretch>
          </p:blipFill>
          <p:spPr>
            <a:xfrm>
              <a:off x="4123145" y="5201679"/>
              <a:ext cx="2850776" cy="3860841"/>
            </a:xfrm>
            <a:prstGeom prst="rect">
              <a:avLst/>
            </a:prstGeom>
          </p:spPr>
        </p:pic>
        <p:pic>
          <p:nvPicPr>
            <p:cNvPr id="22" name="Imagen 21" descr="Icono&#10;&#10;Descripción generada automáticamente">
              <a:extLst>
                <a:ext uri="{FF2B5EF4-FFF2-40B4-BE49-F238E27FC236}">
                  <a16:creationId xmlns:a16="http://schemas.microsoft.com/office/drawing/2014/main" id="{528829B2-6594-C98D-C43D-59C750C45C03}"/>
                </a:ext>
              </a:extLst>
            </p:cNvPr>
            <p:cNvPicPr>
              <a:picLocks noChangeAspect="1"/>
            </p:cNvPicPr>
            <p:nvPr/>
          </p:nvPicPr>
          <p:blipFill>
            <a:blip r:embed="rId4"/>
            <a:stretch>
              <a:fillRect/>
            </a:stretch>
          </p:blipFill>
          <p:spPr>
            <a:xfrm rot="20560473">
              <a:off x="3697231" y="4396592"/>
              <a:ext cx="3328099" cy="2818936"/>
            </a:xfrm>
            <a:prstGeom prst="rect">
              <a:avLst/>
            </a:prstGeom>
          </p:spPr>
        </p:pic>
        <p:sp>
          <p:nvSpPr>
            <p:cNvPr id="83" name="Elipse 82">
              <a:extLst>
                <a:ext uri="{FF2B5EF4-FFF2-40B4-BE49-F238E27FC236}">
                  <a16:creationId xmlns:a16="http://schemas.microsoft.com/office/drawing/2014/main" id="{2BBF12BF-4A27-C747-3976-58E46E0A3E28}"/>
                </a:ext>
              </a:extLst>
            </p:cNvPr>
            <p:cNvSpPr/>
            <p:nvPr/>
          </p:nvSpPr>
          <p:spPr>
            <a:xfrm>
              <a:off x="5282517" y="8763922"/>
              <a:ext cx="291273" cy="165778"/>
            </a:xfrm>
            <a:prstGeom prst="ellipse">
              <a:avLst/>
            </a:prstGeom>
            <a:solidFill>
              <a:srgbClr val="B582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6" name="Grupo 25">
            <a:extLst>
              <a:ext uri="{FF2B5EF4-FFF2-40B4-BE49-F238E27FC236}">
                <a16:creationId xmlns:a16="http://schemas.microsoft.com/office/drawing/2014/main" id="{94ADF0D3-831A-9B57-16C3-FCCE0133AB88}"/>
              </a:ext>
            </a:extLst>
          </p:cNvPr>
          <p:cNvGrpSpPr/>
          <p:nvPr/>
        </p:nvGrpSpPr>
        <p:grpSpPr>
          <a:xfrm>
            <a:off x="0" y="3481594"/>
            <a:ext cx="1938644" cy="2650849"/>
            <a:chOff x="144148" y="4609476"/>
            <a:chExt cx="3111160" cy="4497806"/>
          </a:xfrm>
        </p:grpSpPr>
        <p:pic>
          <p:nvPicPr>
            <p:cNvPr id="21" name="Imagen 20" descr="Forma, Círculo&#10;&#10;Descripción generada automáticamente">
              <a:extLst>
                <a:ext uri="{FF2B5EF4-FFF2-40B4-BE49-F238E27FC236}">
                  <a16:creationId xmlns:a16="http://schemas.microsoft.com/office/drawing/2014/main" id="{A230968B-99F1-C683-3B38-549E1D59B1CB}"/>
                </a:ext>
              </a:extLst>
            </p:cNvPr>
            <p:cNvPicPr>
              <a:picLocks noChangeAspect="1"/>
            </p:cNvPicPr>
            <p:nvPr/>
          </p:nvPicPr>
          <p:blipFill>
            <a:blip r:embed="rId5"/>
            <a:stretch>
              <a:fillRect/>
            </a:stretch>
          </p:blipFill>
          <p:spPr>
            <a:xfrm>
              <a:off x="305584" y="5438679"/>
              <a:ext cx="2788289" cy="3668603"/>
            </a:xfrm>
            <a:prstGeom prst="rect">
              <a:avLst/>
            </a:prstGeom>
          </p:spPr>
        </p:pic>
        <p:pic>
          <p:nvPicPr>
            <p:cNvPr id="23" name="Imagen 22" descr="Icono&#10;&#10;Descripción generada automáticamente">
              <a:extLst>
                <a:ext uri="{FF2B5EF4-FFF2-40B4-BE49-F238E27FC236}">
                  <a16:creationId xmlns:a16="http://schemas.microsoft.com/office/drawing/2014/main" id="{32341F31-3F82-ACD0-8C6C-64D907FD347B}"/>
                </a:ext>
              </a:extLst>
            </p:cNvPr>
            <p:cNvPicPr>
              <a:picLocks noChangeAspect="1"/>
            </p:cNvPicPr>
            <p:nvPr/>
          </p:nvPicPr>
          <p:blipFill>
            <a:blip r:embed="rId4"/>
            <a:stretch>
              <a:fillRect/>
            </a:stretch>
          </p:blipFill>
          <p:spPr>
            <a:xfrm rot="20560473">
              <a:off x="144148" y="4609476"/>
              <a:ext cx="3111160" cy="2689909"/>
            </a:xfrm>
            <a:prstGeom prst="rect">
              <a:avLst/>
            </a:prstGeom>
          </p:spPr>
        </p:pic>
      </p:grpSp>
      <p:pic>
        <p:nvPicPr>
          <p:cNvPr id="1034" name="Picture 10" descr="Banderín Grande Naranja">
            <a:extLst>
              <a:ext uri="{FF2B5EF4-FFF2-40B4-BE49-F238E27FC236}">
                <a16:creationId xmlns:a16="http://schemas.microsoft.com/office/drawing/2014/main" id="{AF265A18-8D38-4E55-854B-35BA543571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99" y="-3016384"/>
            <a:ext cx="7385797" cy="73857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Banderín Grande Naranja">
            <a:extLst>
              <a:ext uri="{FF2B5EF4-FFF2-40B4-BE49-F238E27FC236}">
                <a16:creationId xmlns:a16="http://schemas.microsoft.com/office/drawing/2014/main" id="{515AF403-9526-701E-4EB8-2333193AD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60682" y="4956273"/>
            <a:ext cx="7385797" cy="738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2" descr="Imágenes de Cuadricula Cuaderno - Descarga gratuita en Freepik">
            <a:extLst>
              <a:ext uri="{FF2B5EF4-FFF2-40B4-BE49-F238E27FC236}">
                <a16:creationId xmlns:a16="http://schemas.microsoft.com/office/drawing/2014/main" id="{BC3F4317-F507-F67D-DBB2-60727A3F3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9557" y="966444"/>
            <a:ext cx="9442141" cy="691297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C6EEC30-79F7-6219-F616-BC513BFB45B1}"/>
              </a:ext>
            </a:extLst>
          </p:cNvPr>
          <p:cNvSpPr txBox="1"/>
          <p:nvPr/>
        </p:nvSpPr>
        <p:spPr>
          <a:xfrm>
            <a:off x="1495548" y="540021"/>
            <a:ext cx="4118214" cy="1077218"/>
          </a:xfrm>
          <a:prstGeom prst="rect">
            <a:avLst/>
          </a:prstGeom>
          <a:noFill/>
          <a:effectLst>
            <a:outerShdw blurRad="101600" dist="50800" dir="5400000" algn="ctr" rotWithShape="0">
              <a:srgbClr val="000000">
                <a:alpha val="43137"/>
              </a:srgbClr>
            </a:outerShdw>
          </a:effectLst>
        </p:spPr>
        <p:txBody>
          <a:bodyPr wrap="square" rtlCol="0">
            <a:spAutoFit/>
          </a:bodyPr>
          <a:lstStyle/>
          <a:p>
            <a:pPr algn="ctr"/>
            <a:r>
              <a:rPr lang="es-MX" sz="3200" dirty="0">
                <a:ln w="38100">
                  <a:solidFill>
                    <a:schemeClr val="tx1"/>
                  </a:solidFill>
                </a:ln>
                <a:solidFill>
                  <a:srgbClr val="FFC000"/>
                </a:solidFill>
                <a:latin typeface="Jumble" panose="02000503000000020004" pitchFamily="2" charset="0"/>
                <a:ea typeface="KAHighway" panose="02000603000000000000" pitchFamily="2" charset="0"/>
              </a:rPr>
              <a:t>Fundamentación teórica </a:t>
            </a:r>
          </a:p>
        </p:txBody>
      </p:sp>
      <p:grpSp>
        <p:nvGrpSpPr>
          <p:cNvPr id="5" name="Grupo 4">
            <a:extLst>
              <a:ext uri="{FF2B5EF4-FFF2-40B4-BE49-F238E27FC236}">
                <a16:creationId xmlns:a16="http://schemas.microsoft.com/office/drawing/2014/main" id="{55E5D459-3E43-2BC1-9FA7-FD181EA9640A}"/>
              </a:ext>
            </a:extLst>
          </p:cNvPr>
          <p:cNvGrpSpPr/>
          <p:nvPr/>
        </p:nvGrpSpPr>
        <p:grpSpPr>
          <a:xfrm>
            <a:off x="771468" y="367585"/>
            <a:ext cx="992490" cy="1332930"/>
            <a:chOff x="205866" y="4829361"/>
            <a:chExt cx="3031659" cy="4211360"/>
          </a:xfrm>
        </p:grpSpPr>
        <p:pic>
          <p:nvPicPr>
            <p:cNvPr id="6" name="Imagen 5" descr="Forma, Círculo&#10;&#10;Descripción generada automáticamente">
              <a:extLst>
                <a:ext uri="{FF2B5EF4-FFF2-40B4-BE49-F238E27FC236}">
                  <a16:creationId xmlns:a16="http://schemas.microsoft.com/office/drawing/2014/main" id="{E6A888CB-0ACF-AA54-A25E-EB4D776122C9}"/>
                </a:ext>
              </a:extLst>
            </p:cNvPr>
            <p:cNvPicPr>
              <a:picLocks noChangeAspect="1"/>
            </p:cNvPicPr>
            <p:nvPr/>
          </p:nvPicPr>
          <p:blipFill>
            <a:blip r:embed="rId3"/>
            <a:stretch>
              <a:fillRect/>
            </a:stretch>
          </p:blipFill>
          <p:spPr>
            <a:xfrm>
              <a:off x="331485" y="5433094"/>
              <a:ext cx="2788289" cy="3607627"/>
            </a:xfrm>
            <a:prstGeom prst="rect">
              <a:avLst/>
            </a:prstGeom>
          </p:spPr>
        </p:pic>
        <p:pic>
          <p:nvPicPr>
            <p:cNvPr id="7" name="Imagen 6" descr="Icono&#10;&#10;Descripción generada automáticamente">
              <a:extLst>
                <a:ext uri="{FF2B5EF4-FFF2-40B4-BE49-F238E27FC236}">
                  <a16:creationId xmlns:a16="http://schemas.microsoft.com/office/drawing/2014/main" id="{B74853C4-71ED-72C4-C806-7A79F08A4056}"/>
                </a:ext>
              </a:extLst>
            </p:cNvPr>
            <p:cNvPicPr>
              <a:picLocks noChangeAspect="1"/>
            </p:cNvPicPr>
            <p:nvPr/>
          </p:nvPicPr>
          <p:blipFill>
            <a:blip r:embed="rId4"/>
            <a:stretch>
              <a:fillRect/>
            </a:stretch>
          </p:blipFill>
          <p:spPr>
            <a:xfrm rot="20560473">
              <a:off x="205866" y="4829361"/>
              <a:ext cx="3031659" cy="2428587"/>
            </a:xfrm>
            <a:prstGeom prst="rect">
              <a:avLst/>
            </a:prstGeom>
          </p:spPr>
        </p:pic>
      </p:grpSp>
      <p:grpSp>
        <p:nvGrpSpPr>
          <p:cNvPr id="11" name="Grupo 10">
            <a:extLst>
              <a:ext uri="{FF2B5EF4-FFF2-40B4-BE49-F238E27FC236}">
                <a16:creationId xmlns:a16="http://schemas.microsoft.com/office/drawing/2014/main" id="{4177264D-2AD6-6A6E-9175-D358B8975CB5}"/>
              </a:ext>
            </a:extLst>
          </p:cNvPr>
          <p:cNvGrpSpPr/>
          <p:nvPr/>
        </p:nvGrpSpPr>
        <p:grpSpPr>
          <a:xfrm>
            <a:off x="5290644" y="409937"/>
            <a:ext cx="1039488" cy="1305787"/>
            <a:chOff x="3697231" y="4396592"/>
            <a:chExt cx="3328099" cy="4665928"/>
          </a:xfrm>
        </p:grpSpPr>
        <p:pic>
          <p:nvPicPr>
            <p:cNvPr id="12" name="Imagen 11" descr="Forma, Círculo&#10;&#10;Descripción generada automáticamente">
              <a:extLst>
                <a:ext uri="{FF2B5EF4-FFF2-40B4-BE49-F238E27FC236}">
                  <a16:creationId xmlns:a16="http://schemas.microsoft.com/office/drawing/2014/main" id="{A0DC1751-96D9-4ACB-F211-98E416A5787F}"/>
                </a:ext>
              </a:extLst>
            </p:cNvPr>
            <p:cNvPicPr>
              <a:picLocks noChangeAspect="1"/>
            </p:cNvPicPr>
            <p:nvPr/>
          </p:nvPicPr>
          <p:blipFill>
            <a:blip r:embed="rId5"/>
            <a:stretch>
              <a:fillRect/>
            </a:stretch>
          </p:blipFill>
          <p:spPr>
            <a:xfrm>
              <a:off x="4123145" y="5201679"/>
              <a:ext cx="2850776" cy="3860841"/>
            </a:xfrm>
            <a:prstGeom prst="rect">
              <a:avLst/>
            </a:prstGeom>
          </p:spPr>
        </p:pic>
        <p:pic>
          <p:nvPicPr>
            <p:cNvPr id="13" name="Imagen 12" descr="Icono&#10;&#10;Descripción generada automáticamente">
              <a:extLst>
                <a:ext uri="{FF2B5EF4-FFF2-40B4-BE49-F238E27FC236}">
                  <a16:creationId xmlns:a16="http://schemas.microsoft.com/office/drawing/2014/main" id="{5782EBBC-88AE-9BBF-0EBD-32C441AC5370}"/>
                </a:ext>
              </a:extLst>
            </p:cNvPr>
            <p:cNvPicPr>
              <a:picLocks noChangeAspect="1"/>
            </p:cNvPicPr>
            <p:nvPr/>
          </p:nvPicPr>
          <p:blipFill>
            <a:blip r:embed="rId4"/>
            <a:stretch>
              <a:fillRect/>
            </a:stretch>
          </p:blipFill>
          <p:spPr>
            <a:xfrm rot="20560473">
              <a:off x="3697231" y="4396592"/>
              <a:ext cx="3328099" cy="2818936"/>
            </a:xfrm>
            <a:prstGeom prst="rect">
              <a:avLst/>
            </a:prstGeom>
          </p:spPr>
        </p:pic>
        <p:sp>
          <p:nvSpPr>
            <p:cNvPr id="14" name="Elipse 13">
              <a:extLst>
                <a:ext uri="{FF2B5EF4-FFF2-40B4-BE49-F238E27FC236}">
                  <a16:creationId xmlns:a16="http://schemas.microsoft.com/office/drawing/2014/main" id="{B4B5E0CB-5DCF-C6D7-823C-CC7F0AA9B595}"/>
                </a:ext>
              </a:extLst>
            </p:cNvPr>
            <p:cNvSpPr/>
            <p:nvPr/>
          </p:nvSpPr>
          <p:spPr>
            <a:xfrm>
              <a:off x="5282517" y="8763922"/>
              <a:ext cx="291273" cy="165778"/>
            </a:xfrm>
            <a:prstGeom prst="ellipse">
              <a:avLst/>
            </a:prstGeom>
            <a:solidFill>
              <a:srgbClr val="B582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5" name="CuadroTexto 14">
            <a:extLst>
              <a:ext uri="{FF2B5EF4-FFF2-40B4-BE49-F238E27FC236}">
                <a16:creationId xmlns:a16="http://schemas.microsoft.com/office/drawing/2014/main" id="{3EE4A3B5-A759-60DA-309A-190FD3E0F740}"/>
              </a:ext>
            </a:extLst>
          </p:cNvPr>
          <p:cNvSpPr txBox="1"/>
          <p:nvPr/>
        </p:nvSpPr>
        <p:spPr>
          <a:xfrm>
            <a:off x="353180" y="1860888"/>
            <a:ext cx="6267450" cy="4524315"/>
          </a:xfrm>
          <a:prstGeom prst="rect">
            <a:avLst/>
          </a:prstGeom>
          <a:solidFill>
            <a:srgbClr val="F3C28D"/>
          </a:solidFill>
          <a:ln w="57150">
            <a:solidFill>
              <a:schemeClr val="bg1"/>
            </a:solidFill>
          </a:ln>
        </p:spPr>
        <p:txBody>
          <a:bodyPr wrap="square" rtlCol="0">
            <a:spAutoFit/>
          </a:bodyPr>
          <a:lstStyle/>
          <a:p>
            <a:r>
              <a:rPr lang="es-MX" sz="1200" dirty="0">
                <a:latin typeface="Times New Roman" panose="02020603050405020304" pitchFamily="18" charset="0"/>
                <a:cs typeface="Times New Roman" panose="02020603050405020304" pitchFamily="18" charset="0"/>
              </a:rPr>
              <a:t>El Rally-salón, viene a ser un tipo de rally que se desarrolla en un espacio cerrado o pequeño, que involucra el desarrollo de dinámicas tanto físicas como pasivas, con el propósito de que la persona participante estimule el área físico-motora, socioemocional y cognitiva.</a:t>
            </a:r>
          </a:p>
          <a:p>
            <a:r>
              <a:rPr lang="es-MX" sz="1200" dirty="0">
                <a:latin typeface="Times New Roman" panose="02020603050405020304" pitchFamily="18" charset="0"/>
                <a:cs typeface="Times New Roman" panose="02020603050405020304" pitchFamily="18" charset="0"/>
              </a:rPr>
              <a:t>A través de la puesta en práctica de esta propuesta de Rally-salón, se puede señalar que la población participante manifiesta gran satisfacción, gozo, aprendizaje, aplicación de conocimientos y destrezas, tanto a nivel individual como grupal, gracias a la realización de las diferentes estaciones físicas y pasivas que se desarrollan.</a:t>
            </a:r>
          </a:p>
          <a:p>
            <a:r>
              <a:rPr lang="es-MX" sz="1200" dirty="0">
                <a:latin typeface="Times New Roman" panose="02020603050405020304" pitchFamily="18" charset="0"/>
                <a:cs typeface="Times New Roman" panose="02020603050405020304" pitchFamily="18" charset="0"/>
              </a:rPr>
              <a:t>Se debe tener en cuenta que el Rally salón es una herramienta muy útil para que distintos profesionales lo utilicen como un medio para fomentar algún tema referente al área físico-motor, socioemocional o cognitiva. Además, se debe tener presente las siguientes recomendaciones:</a:t>
            </a:r>
          </a:p>
          <a:p>
            <a:r>
              <a:rPr lang="es-MX" sz="1200" dirty="0">
                <a:latin typeface="Times New Roman" panose="02020603050405020304" pitchFamily="18" charset="0"/>
                <a:cs typeface="Times New Roman" panose="02020603050405020304" pitchFamily="18" charset="0"/>
              </a:rPr>
              <a:t>a) poner en práctica el Rally-salón con distintas poblaciones, para que dichas personas aprendan, disfruten y se ejerciten de manera amena,</a:t>
            </a:r>
          </a:p>
          <a:p>
            <a:r>
              <a:rPr lang="es-MX" sz="1200" dirty="0">
                <a:latin typeface="Times New Roman" panose="02020603050405020304" pitchFamily="18" charset="0"/>
                <a:cs typeface="Times New Roman" panose="02020603050405020304" pitchFamily="18" charset="0"/>
              </a:rPr>
              <a:t>b) implementar distintas dinámicas cada vez que se aplique a una misma población, para ofrecer en cada ocasión algo novedoso,</a:t>
            </a:r>
          </a:p>
          <a:p>
            <a:r>
              <a:rPr lang="es-MX" sz="1200" dirty="0">
                <a:latin typeface="Times New Roman" panose="02020603050405020304" pitchFamily="18" charset="0"/>
                <a:cs typeface="Times New Roman" panose="02020603050405020304" pitchFamily="18" charset="0"/>
              </a:rPr>
              <a:t>c) tener en cuenta las medidas de seguridad, aunque las actividades sean sencillas y conocidas por las personas organizadoras,</a:t>
            </a:r>
          </a:p>
          <a:p>
            <a:r>
              <a:rPr lang="es-MX" sz="1200" dirty="0">
                <a:latin typeface="Times New Roman" panose="02020603050405020304" pitchFamily="18" charset="0"/>
                <a:cs typeface="Times New Roman" panose="02020603050405020304" pitchFamily="18" charset="0"/>
              </a:rPr>
              <a:t>d) estar pendientes de las adaptaciones que sean necesarias, para que toda la población pueda participar,</a:t>
            </a:r>
          </a:p>
          <a:p>
            <a:r>
              <a:rPr lang="es-MX" sz="1200" dirty="0">
                <a:latin typeface="Times New Roman" panose="02020603050405020304" pitchFamily="18" charset="0"/>
                <a:cs typeface="Times New Roman" panose="02020603050405020304" pitchFamily="18" charset="0"/>
              </a:rPr>
              <a:t>e) tener una lista de materiales para que no haya ningún faltante en las estaciones.</a:t>
            </a:r>
          </a:p>
          <a:p>
            <a:r>
              <a:rPr lang="es-MX" sz="1200" dirty="0">
                <a:latin typeface="Times New Roman" panose="02020603050405020304" pitchFamily="18" charset="0"/>
                <a:cs typeface="Times New Roman" panose="02020603050405020304" pitchFamily="18" charset="0"/>
              </a:rPr>
              <a:t>f) al conformar los equipos, procurar que estos queden equilibrados en cuanto a número, edad, sexo y capacidades,</a:t>
            </a:r>
          </a:p>
          <a:p>
            <a:r>
              <a:rPr lang="es-MX" sz="1200" dirty="0">
                <a:latin typeface="Times New Roman" panose="02020603050405020304" pitchFamily="18" charset="0"/>
                <a:cs typeface="Times New Roman" panose="02020603050405020304" pitchFamily="18" charset="0"/>
              </a:rPr>
              <a:t>g) hacer un reconocimiento de la instalación donde se va a realizar el Rally-salón, para evitar sorpresas no gratas, que puedan poner en riesgo la integridad de las personas participantes y/o el desarrollo de la actividad.</a:t>
            </a:r>
          </a:p>
        </p:txBody>
      </p:sp>
      <p:grpSp>
        <p:nvGrpSpPr>
          <p:cNvPr id="20" name="Grupo 19">
            <a:extLst>
              <a:ext uri="{FF2B5EF4-FFF2-40B4-BE49-F238E27FC236}">
                <a16:creationId xmlns:a16="http://schemas.microsoft.com/office/drawing/2014/main" id="{7B8986A0-C620-BB96-AD0E-58F8E30E0D4A}"/>
              </a:ext>
            </a:extLst>
          </p:cNvPr>
          <p:cNvGrpSpPr/>
          <p:nvPr/>
        </p:nvGrpSpPr>
        <p:grpSpPr>
          <a:xfrm>
            <a:off x="1044" y="8694448"/>
            <a:ext cx="6716520" cy="212311"/>
            <a:chOff x="107758" y="64780"/>
            <a:chExt cx="6716520" cy="212311"/>
          </a:xfrm>
        </p:grpSpPr>
        <p:sp>
          <p:nvSpPr>
            <p:cNvPr id="21" name="Elipse 20">
              <a:extLst>
                <a:ext uri="{FF2B5EF4-FFF2-40B4-BE49-F238E27FC236}">
                  <a16:creationId xmlns:a16="http://schemas.microsoft.com/office/drawing/2014/main" id="{82080BED-62E3-D29E-4D46-9FBA34E52244}"/>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D8D37FC6-1198-93A0-0D28-61FF07D817DE}"/>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Elipse 22">
              <a:extLst>
                <a:ext uri="{FF2B5EF4-FFF2-40B4-BE49-F238E27FC236}">
                  <a16:creationId xmlns:a16="http://schemas.microsoft.com/office/drawing/2014/main" id="{905440D0-B42F-118C-1458-6BB38F0986E7}"/>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Elipse 23">
              <a:extLst>
                <a:ext uri="{FF2B5EF4-FFF2-40B4-BE49-F238E27FC236}">
                  <a16:creationId xmlns:a16="http://schemas.microsoft.com/office/drawing/2014/main" id="{DE5333C4-49A6-529B-C652-B00BF066A040}"/>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Elipse 24">
              <a:extLst>
                <a:ext uri="{FF2B5EF4-FFF2-40B4-BE49-F238E27FC236}">
                  <a16:creationId xmlns:a16="http://schemas.microsoft.com/office/drawing/2014/main" id="{5CF60E07-31F5-DA53-C324-D016698F998D}"/>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A2DC186D-D2AA-6AE5-CED6-C0BC41CCE8FE}"/>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Elipse 26">
              <a:extLst>
                <a:ext uri="{FF2B5EF4-FFF2-40B4-BE49-F238E27FC236}">
                  <a16:creationId xmlns:a16="http://schemas.microsoft.com/office/drawing/2014/main" id="{864BE1D5-48EB-3D4E-31C2-1C27B6E86227}"/>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F6A0CCDF-FCF0-4780-3917-30FF523757B0}"/>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3CC32536-ED1B-AA0B-CB74-61BCE74001D7}"/>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B1330DBF-73F0-9CF0-8712-AF344BED67A4}"/>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Elipse 30">
              <a:extLst>
                <a:ext uri="{FF2B5EF4-FFF2-40B4-BE49-F238E27FC236}">
                  <a16:creationId xmlns:a16="http://schemas.microsoft.com/office/drawing/2014/main" id="{56F790E5-3C9B-D98F-2527-78B6C86AE321}"/>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Elipse 31">
              <a:extLst>
                <a:ext uri="{FF2B5EF4-FFF2-40B4-BE49-F238E27FC236}">
                  <a16:creationId xmlns:a16="http://schemas.microsoft.com/office/drawing/2014/main" id="{C055ABCD-7493-8F17-D506-F67232231E3F}"/>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F6CE3535-3440-7E9C-A342-A8C0C4FC3DF8}"/>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C2EE2B9C-CF96-54B5-52DE-59542ED08FD5}"/>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Elipse 34">
              <a:extLst>
                <a:ext uri="{FF2B5EF4-FFF2-40B4-BE49-F238E27FC236}">
                  <a16:creationId xmlns:a16="http://schemas.microsoft.com/office/drawing/2014/main" id="{82489D0C-83A0-8724-F314-A9C631D2A66A}"/>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Elipse 35">
              <a:extLst>
                <a:ext uri="{FF2B5EF4-FFF2-40B4-BE49-F238E27FC236}">
                  <a16:creationId xmlns:a16="http://schemas.microsoft.com/office/drawing/2014/main" id="{4A7EA7F6-664A-9552-78F3-2516C688C871}"/>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Elipse 36">
              <a:extLst>
                <a:ext uri="{FF2B5EF4-FFF2-40B4-BE49-F238E27FC236}">
                  <a16:creationId xmlns:a16="http://schemas.microsoft.com/office/drawing/2014/main" id="{E03E67DD-ADCA-B169-0891-4A7474F1F336}"/>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lipse 37">
              <a:extLst>
                <a:ext uri="{FF2B5EF4-FFF2-40B4-BE49-F238E27FC236}">
                  <a16:creationId xmlns:a16="http://schemas.microsoft.com/office/drawing/2014/main" id="{4959FB66-7B81-F6AA-B742-4A7F1F63E486}"/>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a:extLst>
                <a:ext uri="{FF2B5EF4-FFF2-40B4-BE49-F238E27FC236}">
                  <a16:creationId xmlns:a16="http://schemas.microsoft.com/office/drawing/2014/main" id="{B9071CEF-038F-90FF-183E-90F03B155F40}"/>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a:extLst>
                <a:ext uri="{FF2B5EF4-FFF2-40B4-BE49-F238E27FC236}">
                  <a16:creationId xmlns:a16="http://schemas.microsoft.com/office/drawing/2014/main" id="{F98B376F-D27A-A2FC-ADA3-92936BDF3933}"/>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lipse 40">
              <a:extLst>
                <a:ext uri="{FF2B5EF4-FFF2-40B4-BE49-F238E27FC236}">
                  <a16:creationId xmlns:a16="http://schemas.microsoft.com/office/drawing/2014/main" id="{D2601C56-D23A-EDFB-C80B-9C82D574D770}"/>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a:extLst>
                <a:ext uri="{FF2B5EF4-FFF2-40B4-BE49-F238E27FC236}">
                  <a16:creationId xmlns:a16="http://schemas.microsoft.com/office/drawing/2014/main" id="{D90E6974-D115-4F3D-8D33-732A9287B445}"/>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lipse 42">
              <a:extLst>
                <a:ext uri="{FF2B5EF4-FFF2-40B4-BE49-F238E27FC236}">
                  <a16:creationId xmlns:a16="http://schemas.microsoft.com/office/drawing/2014/main" id="{8F30345E-7A5A-F90E-FF4B-B624AC929145}"/>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a:extLst>
                <a:ext uri="{FF2B5EF4-FFF2-40B4-BE49-F238E27FC236}">
                  <a16:creationId xmlns:a16="http://schemas.microsoft.com/office/drawing/2014/main" id="{77194B23-FF54-6224-1DAD-2026C8985DD0}"/>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a:extLst>
                <a:ext uri="{FF2B5EF4-FFF2-40B4-BE49-F238E27FC236}">
                  <a16:creationId xmlns:a16="http://schemas.microsoft.com/office/drawing/2014/main" id="{01367811-7C1F-C1B2-82B3-A545E5F347C7}"/>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45">
              <a:extLst>
                <a:ext uri="{FF2B5EF4-FFF2-40B4-BE49-F238E27FC236}">
                  <a16:creationId xmlns:a16="http://schemas.microsoft.com/office/drawing/2014/main" id="{48E7E952-9DD5-CAC9-57B7-122C2FFE008F}"/>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Elipse 46">
              <a:extLst>
                <a:ext uri="{FF2B5EF4-FFF2-40B4-BE49-F238E27FC236}">
                  <a16:creationId xmlns:a16="http://schemas.microsoft.com/office/drawing/2014/main" id="{AFD6FF1D-14C3-3105-D019-900DD8900C3B}"/>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48" name="Grupo 47">
            <a:extLst>
              <a:ext uri="{FF2B5EF4-FFF2-40B4-BE49-F238E27FC236}">
                <a16:creationId xmlns:a16="http://schemas.microsoft.com/office/drawing/2014/main" id="{291C78EC-D569-5E7C-C2B4-AC3DD3DF8ADC}"/>
              </a:ext>
            </a:extLst>
          </p:cNvPr>
          <p:cNvGrpSpPr/>
          <p:nvPr/>
        </p:nvGrpSpPr>
        <p:grpSpPr>
          <a:xfrm>
            <a:off x="70740" y="135683"/>
            <a:ext cx="6716520" cy="212311"/>
            <a:chOff x="107758" y="64780"/>
            <a:chExt cx="6716520" cy="212311"/>
          </a:xfrm>
        </p:grpSpPr>
        <p:sp>
          <p:nvSpPr>
            <p:cNvPr id="49" name="Elipse 48">
              <a:extLst>
                <a:ext uri="{FF2B5EF4-FFF2-40B4-BE49-F238E27FC236}">
                  <a16:creationId xmlns:a16="http://schemas.microsoft.com/office/drawing/2014/main" id="{034C1285-5DB7-65DB-2662-0D607658F938}"/>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49">
              <a:extLst>
                <a:ext uri="{FF2B5EF4-FFF2-40B4-BE49-F238E27FC236}">
                  <a16:creationId xmlns:a16="http://schemas.microsoft.com/office/drawing/2014/main" id="{810B5A35-B1D5-DEEC-C37B-9C7BFBF34085}"/>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Elipse 50">
              <a:extLst>
                <a:ext uri="{FF2B5EF4-FFF2-40B4-BE49-F238E27FC236}">
                  <a16:creationId xmlns:a16="http://schemas.microsoft.com/office/drawing/2014/main" id="{45A98B22-0368-943F-7EA3-19BFF6F908E7}"/>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Elipse 51">
              <a:extLst>
                <a:ext uri="{FF2B5EF4-FFF2-40B4-BE49-F238E27FC236}">
                  <a16:creationId xmlns:a16="http://schemas.microsoft.com/office/drawing/2014/main" id="{C30261D2-CDAA-B789-6697-C368D098E4A8}"/>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Elipse 52">
              <a:extLst>
                <a:ext uri="{FF2B5EF4-FFF2-40B4-BE49-F238E27FC236}">
                  <a16:creationId xmlns:a16="http://schemas.microsoft.com/office/drawing/2014/main" id="{04E36102-B421-B385-6112-3B63F9FA3423}"/>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Elipse 53">
              <a:extLst>
                <a:ext uri="{FF2B5EF4-FFF2-40B4-BE49-F238E27FC236}">
                  <a16:creationId xmlns:a16="http://schemas.microsoft.com/office/drawing/2014/main" id="{DDE4F5FA-54ED-68B3-8D61-387D57770F3B}"/>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Elipse 54">
              <a:extLst>
                <a:ext uri="{FF2B5EF4-FFF2-40B4-BE49-F238E27FC236}">
                  <a16:creationId xmlns:a16="http://schemas.microsoft.com/office/drawing/2014/main" id="{01EAB910-D8B4-6E01-AEA7-CEEBAB385DE0}"/>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55">
              <a:extLst>
                <a:ext uri="{FF2B5EF4-FFF2-40B4-BE49-F238E27FC236}">
                  <a16:creationId xmlns:a16="http://schemas.microsoft.com/office/drawing/2014/main" id="{B4F7B109-720B-523B-C15F-19BF6EE42F5D}"/>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Elipse 56">
              <a:extLst>
                <a:ext uri="{FF2B5EF4-FFF2-40B4-BE49-F238E27FC236}">
                  <a16:creationId xmlns:a16="http://schemas.microsoft.com/office/drawing/2014/main" id="{C511D42B-8BCD-5533-19F8-2A4DFB463376}"/>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57">
              <a:extLst>
                <a:ext uri="{FF2B5EF4-FFF2-40B4-BE49-F238E27FC236}">
                  <a16:creationId xmlns:a16="http://schemas.microsoft.com/office/drawing/2014/main" id="{B1C37B10-CBE8-CD7C-53C3-F3C0A1B7A575}"/>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Elipse 58">
              <a:extLst>
                <a:ext uri="{FF2B5EF4-FFF2-40B4-BE49-F238E27FC236}">
                  <a16:creationId xmlns:a16="http://schemas.microsoft.com/office/drawing/2014/main" id="{B7FD0EB9-9AEF-FD52-38A4-E7D6563A81F8}"/>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Elipse 59">
              <a:extLst>
                <a:ext uri="{FF2B5EF4-FFF2-40B4-BE49-F238E27FC236}">
                  <a16:creationId xmlns:a16="http://schemas.microsoft.com/office/drawing/2014/main" id="{8192EABB-509B-BDDD-6C47-B7E72BDCE492}"/>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Elipse 60">
              <a:extLst>
                <a:ext uri="{FF2B5EF4-FFF2-40B4-BE49-F238E27FC236}">
                  <a16:creationId xmlns:a16="http://schemas.microsoft.com/office/drawing/2014/main" id="{5AE4A1E2-E40A-9C43-621C-CC83F24582DB}"/>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Elipse 61">
              <a:extLst>
                <a:ext uri="{FF2B5EF4-FFF2-40B4-BE49-F238E27FC236}">
                  <a16:creationId xmlns:a16="http://schemas.microsoft.com/office/drawing/2014/main" id="{058E850D-3B82-AD14-CB81-0302D4DA668B}"/>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Elipse 62">
              <a:extLst>
                <a:ext uri="{FF2B5EF4-FFF2-40B4-BE49-F238E27FC236}">
                  <a16:creationId xmlns:a16="http://schemas.microsoft.com/office/drawing/2014/main" id="{6F4A522F-5430-587C-33BA-BB0A66A32796}"/>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Elipse 63">
              <a:extLst>
                <a:ext uri="{FF2B5EF4-FFF2-40B4-BE49-F238E27FC236}">
                  <a16:creationId xmlns:a16="http://schemas.microsoft.com/office/drawing/2014/main" id="{FB68D21B-D2D1-EF67-BAB2-EB3D777F4D1A}"/>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Elipse 64">
              <a:extLst>
                <a:ext uri="{FF2B5EF4-FFF2-40B4-BE49-F238E27FC236}">
                  <a16:creationId xmlns:a16="http://schemas.microsoft.com/office/drawing/2014/main" id="{C6E4F1AC-8FB4-F9FC-926E-44E43BC3AB7B}"/>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Elipse 65">
              <a:extLst>
                <a:ext uri="{FF2B5EF4-FFF2-40B4-BE49-F238E27FC236}">
                  <a16:creationId xmlns:a16="http://schemas.microsoft.com/office/drawing/2014/main" id="{F84991FE-F769-B1F6-E53A-EF0B7AB737DD}"/>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Elipse 66">
              <a:extLst>
                <a:ext uri="{FF2B5EF4-FFF2-40B4-BE49-F238E27FC236}">
                  <a16:creationId xmlns:a16="http://schemas.microsoft.com/office/drawing/2014/main" id="{B0684F0A-7BFD-62A1-2FD4-BF2F79851A70}"/>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Elipse 67">
              <a:extLst>
                <a:ext uri="{FF2B5EF4-FFF2-40B4-BE49-F238E27FC236}">
                  <a16:creationId xmlns:a16="http://schemas.microsoft.com/office/drawing/2014/main" id="{E1923D74-5847-3145-E84B-5348F7163F9C}"/>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Elipse 68">
              <a:extLst>
                <a:ext uri="{FF2B5EF4-FFF2-40B4-BE49-F238E27FC236}">
                  <a16:creationId xmlns:a16="http://schemas.microsoft.com/office/drawing/2014/main" id="{A0FDE3D6-0296-8C60-A86D-B2E3D715993D}"/>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0" name="Elipse 69">
              <a:extLst>
                <a:ext uri="{FF2B5EF4-FFF2-40B4-BE49-F238E27FC236}">
                  <a16:creationId xmlns:a16="http://schemas.microsoft.com/office/drawing/2014/main" id="{A94889E7-9693-BE7D-BBD7-B2A2A3478A6B}"/>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Elipse 70">
              <a:extLst>
                <a:ext uri="{FF2B5EF4-FFF2-40B4-BE49-F238E27FC236}">
                  <a16:creationId xmlns:a16="http://schemas.microsoft.com/office/drawing/2014/main" id="{B3836EC6-8E68-207C-D41B-547D2EEB8311}"/>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Elipse 71">
              <a:extLst>
                <a:ext uri="{FF2B5EF4-FFF2-40B4-BE49-F238E27FC236}">
                  <a16:creationId xmlns:a16="http://schemas.microsoft.com/office/drawing/2014/main" id="{ABBE9313-853D-EBE8-4B0F-C46AD987C5B8}"/>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3" name="Elipse 72">
              <a:extLst>
                <a:ext uri="{FF2B5EF4-FFF2-40B4-BE49-F238E27FC236}">
                  <a16:creationId xmlns:a16="http://schemas.microsoft.com/office/drawing/2014/main" id="{B0E3E0B9-0424-D173-469E-9B03AA2082C3}"/>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4" name="Elipse 73">
              <a:extLst>
                <a:ext uri="{FF2B5EF4-FFF2-40B4-BE49-F238E27FC236}">
                  <a16:creationId xmlns:a16="http://schemas.microsoft.com/office/drawing/2014/main" id="{6E00DDD9-C56A-10AE-086C-4B13379B4B72}"/>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Elipse 74">
              <a:extLst>
                <a:ext uri="{FF2B5EF4-FFF2-40B4-BE49-F238E27FC236}">
                  <a16:creationId xmlns:a16="http://schemas.microsoft.com/office/drawing/2014/main" id="{145A2270-C4DF-8849-E937-30B16E1FFE69}"/>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57606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Imágenes de Cuadricula Cuaderno - Descarga gratuita en Freepik">
            <a:extLst>
              <a:ext uri="{FF2B5EF4-FFF2-40B4-BE49-F238E27FC236}">
                <a16:creationId xmlns:a16="http://schemas.microsoft.com/office/drawing/2014/main" id="{D10EBA5C-A879-7D1B-3256-8B647A8F5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0512" y="1235045"/>
            <a:ext cx="8904939" cy="6912971"/>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o 46">
            <a:extLst>
              <a:ext uri="{FF2B5EF4-FFF2-40B4-BE49-F238E27FC236}">
                <a16:creationId xmlns:a16="http://schemas.microsoft.com/office/drawing/2014/main" id="{090EF320-598E-703F-A890-5CF952729181}"/>
              </a:ext>
            </a:extLst>
          </p:cNvPr>
          <p:cNvGrpSpPr/>
          <p:nvPr/>
        </p:nvGrpSpPr>
        <p:grpSpPr>
          <a:xfrm>
            <a:off x="43252" y="156386"/>
            <a:ext cx="6716520" cy="212311"/>
            <a:chOff x="107758" y="64780"/>
            <a:chExt cx="6716520" cy="212311"/>
          </a:xfrm>
        </p:grpSpPr>
        <p:sp>
          <p:nvSpPr>
            <p:cNvPr id="48" name="Elipse 47">
              <a:extLst>
                <a:ext uri="{FF2B5EF4-FFF2-40B4-BE49-F238E27FC236}">
                  <a16:creationId xmlns:a16="http://schemas.microsoft.com/office/drawing/2014/main" id="{8F450D53-8558-84FD-B9C0-1BCD7584BCB5}"/>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Elipse 48">
              <a:extLst>
                <a:ext uri="{FF2B5EF4-FFF2-40B4-BE49-F238E27FC236}">
                  <a16:creationId xmlns:a16="http://schemas.microsoft.com/office/drawing/2014/main" id="{08BEE806-5E1B-BE2D-2FCE-F7274D03280C}"/>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49">
              <a:extLst>
                <a:ext uri="{FF2B5EF4-FFF2-40B4-BE49-F238E27FC236}">
                  <a16:creationId xmlns:a16="http://schemas.microsoft.com/office/drawing/2014/main" id="{97DF72C7-5861-93AD-47BB-4C51A16FE880}"/>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Elipse 50">
              <a:extLst>
                <a:ext uri="{FF2B5EF4-FFF2-40B4-BE49-F238E27FC236}">
                  <a16:creationId xmlns:a16="http://schemas.microsoft.com/office/drawing/2014/main" id="{0FD6B9F2-5516-323C-F834-EC1418AB62EA}"/>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Elipse 51">
              <a:extLst>
                <a:ext uri="{FF2B5EF4-FFF2-40B4-BE49-F238E27FC236}">
                  <a16:creationId xmlns:a16="http://schemas.microsoft.com/office/drawing/2014/main" id="{4F094883-9712-E99A-5B22-064388868842}"/>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Elipse 52">
              <a:extLst>
                <a:ext uri="{FF2B5EF4-FFF2-40B4-BE49-F238E27FC236}">
                  <a16:creationId xmlns:a16="http://schemas.microsoft.com/office/drawing/2014/main" id="{1AE9BF97-C428-833D-E766-BD9BBD33D0CE}"/>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Elipse 53">
              <a:extLst>
                <a:ext uri="{FF2B5EF4-FFF2-40B4-BE49-F238E27FC236}">
                  <a16:creationId xmlns:a16="http://schemas.microsoft.com/office/drawing/2014/main" id="{9A379FB1-F48F-0259-A4E9-544A390F602C}"/>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Elipse 54">
              <a:extLst>
                <a:ext uri="{FF2B5EF4-FFF2-40B4-BE49-F238E27FC236}">
                  <a16:creationId xmlns:a16="http://schemas.microsoft.com/office/drawing/2014/main" id="{E3969892-3CD1-C9C9-69F5-35C779D1BC34}"/>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55">
              <a:extLst>
                <a:ext uri="{FF2B5EF4-FFF2-40B4-BE49-F238E27FC236}">
                  <a16:creationId xmlns:a16="http://schemas.microsoft.com/office/drawing/2014/main" id="{01233B29-1AC5-5315-16A9-E6BDCF059849}"/>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Elipse 56">
              <a:extLst>
                <a:ext uri="{FF2B5EF4-FFF2-40B4-BE49-F238E27FC236}">
                  <a16:creationId xmlns:a16="http://schemas.microsoft.com/office/drawing/2014/main" id="{27F20860-0543-5DD7-2768-41CC5AFD9AD0}"/>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57">
              <a:extLst>
                <a:ext uri="{FF2B5EF4-FFF2-40B4-BE49-F238E27FC236}">
                  <a16:creationId xmlns:a16="http://schemas.microsoft.com/office/drawing/2014/main" id="{DF5DF850-AA51-62FE-9B9F-638DFA0225F2}"/>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Elipse 58">
              <a:extLst>
                <a:ext uri="{FF2B5EF4-FFF2-40B4-BE49-F238E27FC236}">
                  <a16:creationId xmlns:a16="http://schemas.microsoft.com/office/drawing/2014/main" id="{1C7036F1-FBAE-14FD-32F6-D84360789722}"/>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Elipse 59">
              <a:extLst>
                <a:ext uri="{FF2B5EF4-FFF2-40B4-BE49-F238E27FC236}">
                  <a16:creationId xmlns:a16="http://schemas.microsoft.com/office/drawing/2014/main" id="{D84594FD-59A1-460C-7763-4AC8FA40BE9E}"/>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Elipse 60">
              <a:extLst>
                <a:ext uri="{FF2B5EF4-FFF2-40B4-BE49-F238E27FC236}">
                  <a16:creationId xmlns:a16="http://schemas.microsoft.com/office/drawing/2014/main" id="{8A570612-E98D-F64C-4B87-E048C73BCB0C}"/>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Elipse 61">
              <a:extLst>
                <a:ext uri="{FF2B5EF4-FFF2-40B4-BE49-F238E27FC236}">
                  <a16:creationId xmlns:a16="http://schemas.microsoft.com/office/drawing/2014/main" id="{D0021629-5A17-0EF8-9C5A-FC2706D645CF}"/>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Elipse 62">
              <a:extLst>
                <a:ext uri="{FF2B5EF4-FFF2-40B4-BE49-F238E27FC236}">
                  <a16:creationId xmlns:a16="http://schemas.microsoft.com/office/drawing/2014/main" id="{B39ADF80-CFE4-C733-3BF3-7EB6B76CE419}"/>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Elipse 63">
              <a:extLst>
                <a:ext uri="{FF2B5EF4-FFF2-40B4-BE49-F238E27FC236}">
                  <a16:creationId xmlns:a16="http://schemas.microsoft.com/office/drawing/2014/main" id="{63370928-E254-410E-6E0D-BC402F1B5A42}"/>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Elipse 64">
              <a:extLst>
                <a:ext uri="{FF2B5EF4-FFF2-40B4-BE49-F238E27FC236}">
                  <a16:creationId xmlns:a16="http://schemas.microsoft.com/office/drawing/2014/main" id="{E62FAF7E-F775-79D8-CB3A-417C6608C256}"/>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Elipse 65">
              <a:extLst>
                <a:ext uri="{FF2B5EF4-FFF2-40B4-BE49-F238E27FC236}">
                  <a16:creationId xmlns:a16="http://schemas.microsoft.com/office/drawing/2014/main" id="{E412ACBA-EB81-D0A3-3439-E37E766CC649}"/>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Elipse 66">
              <a:extLst>
                <a:ext uri="{FF2B5EF4-FFF2-40B4-BE49-F238E27FC236}">
                  <a16:creationId xmlns:a16="http://schemas.microsoft.com/office/drawing/2014/main" id="{540CD2D9-2661-605C-0987-D04515467104}"/>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Elipse 67">
              <a:extLst>
                <a:ext uri="{FF2B5EF4-FFF2-40B4-BE49-F238E27FC236}">
                  <a16:creationId xmlns:a16="http://schemas.microsoft.com/office/drawing/2014/main" id="{92ADB11F-1796-5ECF-6290-7E16A9B83735}"/>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Elipse 68">
              <a:extLst>
                <a:ext uri="{FF2B5EF4-FFF2-40B4-BE49-F238E27FC236}">
                  <a16:creationId xmlns:a16="http://schemas.microsoft.com/office/drawing/2014/main" id="{10961936-330E-B86E-CBB2-9BA4AB7A8764}"/>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0" name="Elipse 69">
              <a:extLst>
                <a:ext uri="{FF2B5EF4-FFF2-40B4-BE49-F238E27FC236}">
                  <a16:creationId xmlns:a16="http://schemas.microsoft.com/office/drawing/2014/main" id="{E28D284F-B195-12A0-29D0-D5E4F2988C0D}"/>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Elipse 70">
              <a:extLst>
                <a:ext uri="{FF2B5EF4-FFF2-40B4-BE49-F238E27FC236}">
                  <a16:creationId xmlns:a16="http://schemas.microsoft.com/office/drawing/2014/main" id="{3EA9D48F-99CB-58D9-59B2-B9559737E64F}"/>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Elipse 71">
              <a:extLst>
                <a:ext uri="{FF2B5EF4-FFF2-40B4-BE49-F238E27FC236}">
                  <a16:creationId xmlns:a16="http://schemas.microsoft.com/office/drawing/2014/main" id="{A4B55D6B-0EE3-07D1-86FD-C68B4E417084}"/>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3" name="Elipse 72">
              <a:extLst>
                <a:ext uri="{FF2B5EF4-FFF2-40B4-BE49-F238E27FC236}">
                  <a16:creationId xmlns:a16="http://schemas.microsoft.com/office/drawing/2014/main" id="{5D1001AE-EF18-4F1D-E6E9-50006D89EE79}"/>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4" name="Elipse 73">
              <a:extLst>
                <a:ext uri="{FF2B5EF4-FFF2-40B4-BE49-F238E27FC236}">
                  <a16:creationId xmlns:a16="http://schemas.microsoft.com/office/drawing/2014/main" id="{6BF95920-0132-15F7-7266-84C95477BC77}"/>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4" name="CuadroTexto 3">
            <a:extLst>
              <a:ext uri="{FF2B5EF4-FFF2-40B4-BE49-F238E27FC236}">
                <a16:creationId xmlns:a16="http://schemas.microsoft.com/office/drawing/2014/main" id="{7C75DE60-FB7C-60BD-9691-7B01A2B9C501}"/>
              </a:ext>
            </a:extLst>
          </p:cNvPr>
          <p:cNvSpPr txBox="1"/>
          <p:nvPr/>
        </p:nvSpPr>
        <p:spPr>
          <a:xfrm>
            <a:off x="1503140" y="534356"/>
            <a:ext cx="4118214" cy="584775"/>
          </a:xfrm>
          <a:prstGeom prst="rect">
            <a:avLst/>
          </a:prstGeom>
          <a:noFill/>
          <a:effectLst>
            <a:outerShdw blurRad="101600" dist="50800" dir="5400000" algn="ctr" rotWithShape="0">
              <a:srgbClr val="000000">
                <a:alpha val="43137"/>
              </a:srgbClr>
            </a:outerShdw>
          </a:effectLst>
        </p:spPr>
        <p:txBody>
          <a:bodyPr wrap="square" rtlCol="0">
            <a:spAutoFit/>
          </a:bodyPr>
          <a:lstStyle/>
          <a:p>
            <a:pPr algn="ctr"/>
            <a:r>
              <a:rPr lang="es-MX" sz="3200" dirty="0">
                <a:ln w="38100">
                  <a:solidFill>
                    <a:schemeClr val="tx1"/>
                  </a:solidFill>
                </a:ln>
                <a:solidFill>
                  <a:srgbClr val="FFC000"/>
                </a:solidFill>
                <a:latin typeface="Jumble" panose="02000503000000020004" pitchFamily="2" charset="0"/>
                <a:ea typeface="KAHighway" panose="02000603000000000000" pitchFamily="2" charset="0"/>
              </a:rPr>
              <a:t>Cronograma</a:t>
            </a:r>
          </a:p>
        </p:txBody>
      </p:sp>
      <p:graphicFrame>
        <p:nvGraphicFramePr>
          <p:cNvPr id="5" name="Tabla 6">
            <a:extLst>
              <a:ext uri="{FF2B5EF4-FFF2-40B4-BE49-F238E27FC236}">
                <a16:creationId xmlns:a16="http://schemas.microsoft.com/office/drawing/2014/main" id="{FCD9FDEC-A9CC-9C54-8757-87DC6835250F}"/>
              </a:ext>
            </a:extLst>
          </p:cNvPr>
          <p:cNvGraphicFramePr>
            <a:graphicFrameLocks noGrp="1"/>
          </p:cNvGraphicFramePr>
          <p:nvPr>
            <p:extLst>
              <p:ext uri="{D42A27DB-BD31-4B8C-83A1-F6EECF244321}">
                <p14:modId xmlns:p14="http://schemas.microsoft.com/office/powerpoint/2010/main" val="3066350584"/>
              </p:ext>
            </p:extLst>
          </p:nvPr>
        </p:nvGraphicFramePr>
        <p:xfrm>
          <a:off x="231197" y="1142495"/>
          <a:ext cx="6435851" cy="5470878"/>
        </p:xfrm>
        <a:graphic>
          <a:graphicData uri="http://schemas.openxmlformats.org/drawingml/2006/table">
            <a:tbl>
              <a:tblPr firstRow="1" bandRow="1">
                <a:tableStyleId>{5940675A-B579-460E-94D1-54222C63F5DA}</a:tableStyleId>
              </a:tblPr>
              <a:tblGrid>
                <a:gridCol w="1063167">
                  <a:extLst>
                    <a:ext uri="{9D8B030D-6E8A-4147-A177-3AD203B41FA5}">
                      <a16:colId xmlns:a16="http://schemas.microsoft.com/office/drawing/2014/main" val="824223700"/>
                    </a:ext>
                  </a:extLst>
                </a:gridCol>
                <a:gridCol w="1063167">
                  <a:extLst>
                    <a:ext uri="{9D8B030D-6E8A-4147-A177-3AD203B41FA5}">
                      <a16:colId xmlns:a16="http://schemas.microsoft.com/office/drawing/2014/main" val="2182290701"/>
                    </a:ext>
                  </a:extLst>
                </a:gridCol>
                <a:gridCol w="1046305">
                  <a:extLst>
                    <a:ext uri="{9D8B030D-6E8A-4147-A177-3AD203B41FA5}">
                      <a16:colId xmlns:a16="http://schemas.microsoft.com/office/drawing/2014/main" val="3172804675"/>
                    </a:ext>
                  </a:extLst>
                </a:gridCol>
                <a:gridCol w="1123037">
                  <a:extLst>
                    <a:ext uri="{9D8B030D-6E8A-4147-A177-3AD203B41FA5}">
                      <a16:colId xmlns:a16="http://schemas.microsoft.com/office/drawing/2014/main" val="1193219637"/>
                    </a:ext>
                  </a:extLst>
                </a:gridCol>
                <a:gridCol w="1088159">
                  <a:extLst>
                    <a:ext uri="{9D8B030D-6E8A-4147-A177-3AD203B41FA5}">
                      <a16:colId xmlns:a16="http://schemas.microsoft.com/office/drawing/2014/main" val="2635122380"/>
                    </a:ext>
                  </a:extLst>
                </a:gridCol>
                <a:gridCol w="1052016">
                  <a:extLst>
                    <a:ext uri="{9D8B030D-6E8A-4147-A177-3AD203B41FA5}">
                      <a16:colId xmlns:a16="http://schemas.microsoft.com/office/drawing/2014/main" val="1878336882"/>
                    </a:ext>
                  </a:extLst>
                </a:gridCol>
              </a:tblGrid>
              <a:tr h="296159">
                <a:tc gridSpan="6">
                  <a:txBody>
                    <a:bodyPr/>
                    <a:lstStyle/>
                    <a:p>
                      <a:pPr algn="ctr"/>
                      <a:r>
                        <a:rPr lang="es-ES" sz="1100" b="1" dirty="0">
                          <a:solidFill>
                            <a:schemeClr val="bg1"/>
                          </a:solidFill>
                          <a:latin typeface="Century Gothic" panose="020B0502020202020204" pitchFamily="34" charset="0"/>
                        </a:rPr>
                        <a:t>Noviembre </a:t>
                      </a:r>
                      <a:endParaRPr lang="es-MX" sz="1100" b="1" dirty="0">
                        <a:solidFill>
                          <a:schemeClr val="bg1"/>
                        </a:solidFill>
                        <a:latin typeface="Century Gothic" panose="020B0502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lang="es-ES" sz="1100" b="1" dirty="0">
                          <a:latin typeface="Century Gothic" panose="020B0502020202020204" pitchFamily="34" charset="0"/>
                          <a:ea typeface="AG180Days" panose="02000603000000000000" pitchFamily="2" charset="0"/>
                        </a:rPr>
                        <a:t>Noviembre </a:t>
                      </a: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rgbClr val="FDF1FF"/>
                    </a:solidFill>
                  </a:tcPr>
                </a:tc>
                <a:tc hMerge="1">
                  <a:txBody>
                    <a:bodyPr/>
                    <a:lstStyle/>
                    <a:p>
                      <a:endParaRPr lang="es-ES_tradnl"/>
                    </a:p>
                  </a:txBody>
                  <a:tcPr>
                    <a:lnL w="28575" cap="flat" cmpd="sng" algn="ctr">
                      <a:solidFill>
                        <a:schemeClr val="bg1"/>
                      </a:solidFill>
                      <a:prstDash val="solid"/>
                      <a:round/>
                      <a:headEnd type="none" w="med" len="med"/>
                      <a:tailEnd type="none" w="med" len="med"/>
                    </a:lnL>
                  </a:tcPr>
                </a:tc>
                <a:tc hMerge="1">
                  <a:txBody>
                    <a:bodyPr/>
                    <a:lstStyle/>
                    <a:p>
                      <a:endParaRPr lang="es-ES_tradnl"/>
                    </a:p>
                  </a:txBody>
                  <a:tcPr>
                    <a:lnL w="28575" cap="flat" cmpd="sng" algn="ctr">
                      <a:solidFill>
                        <a:schemeClr val="bg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872954547"/>
                  </a:ext>
                </a:extLst>
              </a:tr>
              <a:tr h="470370">
                <a:tc>
                  <a:txBody>
                    <a:bodyPr/>
                    <a:lstStyle/>
                    <a:p>
                      <a:pPr algn="ctr"/>
                      <a:r>
                        <a:rPr lang="es-ES" sz="1050" b="1" dirty="0">
                          <a:latin typeface="Century Gothic" panose="020B0502020202020204" pitchFamily="34" charset="0"/>
                          <a:ea typeface="AG180Days" panose="02000603000000000000" pitchFamily="2" charset="0"/>
                        </a:rPr>
                        <a:t>Hora</a:t>
                      </a:r>
                      <a:endParaRPr lang="es-MX" sz="105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ctr"/>
                      <a:r>
                        <a:rPr lang="es-MX" sz="1050" b="1" dirty="0">
                          <a:latin typeface="Century Gothic" panose="020B0502020202020204" pitchFamily="34" charset="0"/>
                          <a:ea typeface="AG180Days" panose="02000603000000000000" pitchFamily="2" charset="0"/>
                        </a:rPr>
                        <a:t>Lunes</a:t>
                      </a:r>
                    </a:p>
                    <a:p>
                      <a:pPr algn="ctr"/>
                      <a:r>
                        <a:rPr lang="es-MX" sz="1050" b="1" dirty="0">
                          <a:latin typeface="Century Gothic" panose="020B0502020202020204" pitchFamily="34" charset="0"/>
                          <a:ea typeface="AG180Days" panose="02000603000000000000" pitchFamily="2" charset="0"/>
                        </a:rPr>
                        <a:t>20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s-MX" sz="1050" b="1" dirty="0">
                          <a:latin typeface="Century Gothic" panose="020B0502020202020204" pitchFamily="34" charset="0"/>
                          <a:ea typeface="AG180Days" panose="02000603000000000000" pitchFamily="2" charset="0"/>
                        </a:rPr>
                        <a:t>Martes</a:t>
                      </a:r>
                    </a:p>
                    <a:p>
                      <a:pPr algn="ctr"/>
                      <a:r>
                        <a:rPr lang="es-MX" sz="1050" b="1" dirty="0">
                          <a:latin typeface="Century Gothic" panose="020B0502020202020204" pitchFamily="34" charset="0"/>
                          <a:ea typeface="AG180Days" panose="02000603000000000000" pitchFamily="2" charset="0"/>
                        </a:rPr>
                        <a:t>21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ctr"/>
                      <a:r>
                        <a:rPr lang="es-MX" sz="1050" b="1" dirty="0">
                          <a:latin typeface="Century Gothic" panose="020B0502020202020204" pitchFamily="34" charset="0"/>
                          <a:ea typeface="AG180Days" panose="02000603000000000000" pitchFamily="2" charset="0"/>
                        </a:rPr>
                        <a:t>Miércoles</a:t>
                      </a:r>
                    </a:p>
                    <a:p>
                      <a:pPr algn="ctr"/>
                      <a:r>
                        <a:rPr lang="es-MX" sz="1050" b="1" dirty="0">
                          <a:latin typeface="Century Gothic" panose="020B0502020202020204" pitchFamily="34" charset="0"/>
                          <a:ea typeface="AG180Days" panose="02000603000000000000" pitchFamily="2" charset="0"/>
                        </a:rPr>
                        <a:t>22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s-MX" sz="1050" b="1" dirty="0">
                          <a:latin typeface="Century Gothic" panose="020B0502020202020204" pitchFamily="34" charset="0"/>
                          <a:ea typeface="AG180Days" panose="02000603000000000000" pitchFamily="2" charset="0"/>
                        </a:rPr>
                        <a:t>Jueves</a:t>
                      </a:r>
                    </a:p>
                    <a:p>
                      <a:pPr algn="ctr"/>
                      <a:r>
                        <a:rPr lang="es-MX" sz="1050" b="1" dirty="0">
                          <a:latin typeface="Century Gothic" panose="020B0502020202020204" pitchFamily="34" charset="0"/>
                          <a:ea typeface="AG180Days" panose="02000603000000000000" pitchFamily="2" charset="0"/>
                        </a:rPr>
                        <a:t>23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ctr"/>
                      <a:r>
                        <a:rPr lang="es-MX" sz="1050" b="1" dirty="0">
                          <a:latin typeface="Century Gothic" panose="020B0502020202020204" pitchFamily="34" charset="0"/>
                          <a:ea typeface="AG180Days" panose="02000603000000000000" pitchFamily="2" charset="0"/>
                        </a:rPr>
                        <a:t>Viernes</a:t>
                      </a:r>
                    </a:p>
                    <a:p>
                      <a:pPr algn="ctr"/>
                      <a:r>
                        <a:rPr lang="es-MX" sz="1050" b="1" dirty="0">
                          <a:latin typeface="Century Gothic" panose="020B0502020202020204" pitchFamily="34" charset="0"/>
                          <a:ea typeface="AG180Days" panose="02000603000000000000" pitchFamily="2" charset="0"/>
                        </a:rPr>
                        <a:t>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802048694"/>
                  </a:ext>
                </a:extLst>
              </a:tr>
              <a:tr h="343445">
                <a:tc>
                  <a:txBody>
                    <a:bodyPr/>
                    <a:lstStyle/>
                    <a:p>
                      <a:pPr algn="ctr"/>
                      <a:r>
                        <a:rPr lang="es-ES" sz="1100" b="1" dirty="0">
                          <a:latin typeface="Century Gothic" panose="020B0502020202020204" pitchFamily="34" charset="0"/>
                          <a:ea typeface="AG180Days" panose="02000603000000000000" pitchFamily="2" charset="0"/>
                        </a:rPr>
                        <a:t>9:00-9:15</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gridSpan="5">
                  <a:txBody>
                    <a:bodyPr/>
                    <a:lstStyle/>
                    <a:p>
                      <a:pPr algn="ctr"/>
                      <a:r>
                        <a:rPr lang="es-ES" sz="1100" b="1" dirty="0">
                          <a:latin typeface="Century Gothic" panose="020B0502020202020204" pitchFamily="34" charset="0"/>
                          <a:ea typeface="AG180Days" panose="02000603000000000000" pitchFamily="2" charset="0"/>
                        </a:rPr>
                        <a:t>Honores a la bandera / pase de lista / activación física</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extLst>
                  <a:ext uri="{0D108BD9-81ED-4DB2-BD59-A6C34878D82A}">
                    <a16:rowId xmlns:a16="http://schemas.microsoft.com/office/drawing/2014/main" val="3120001586"/>
                  </a:ext>
                </a:extLst>
              </a:tr>
              <a:tr h="487790">
                <a:tc>
                  <a:txBody>
                    <a:bodyPr/>
                    <a:lstStyle/>
                    <a:p>
                      <a:pPr algn="ctr"/>
                      <a:r>
                        <a:rPr lang="es-ES" sz="1100" b="1" dirty="0">
                          <a:latin typeface="Century Gothic" panose="020B0502020202020204" pitchFamily="34" charset="0"/>
                          <a:ea typeface="AG180Days" panose="02000603000000000000" pitchFamily="2" charset="0"/>
                        </a:rPr>
                        <a:t>9:15- 9:30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rowSpan="4">
                  <a:txBody>
                    <a:bodyPr/>
                    <a:lstStyle/>
                    <a:p>
                      <a:pPr algn="ctr"/>
                      <a:endParaRPr lang="es-ES" sz="1100" b="1" dirty="0">
                        <a:latin typeface="Century Gothic" panose="020B0502020202020204" pitchFamily="34" charset="0"/>
                        <a:ea typeface="AG180Days" panose="02000603000000000000" pitchFamily="2" charset="0"/>
                      </a:endParaRPr>
                    </a:p>
                    <a:p>
                      <a:pPr algn="ctr"/>
                      <a:endParaRPr lang="es-ES" sz="1100" b="1" dirty="0">
                        <a:latin typeface="Century Gothic" panose="020B0502020202020204" pitchFamily="34" charset="0"/>
                        <a:ea typeface="AG180Days" panose="02000603000000000000" pitchFamily="2" charset="0"/>
                      </a:endParaRPr>
                    </a:p>
                    <a:p>
                      <a:pPr algn="ctr"/>
                      <a:endParaRPr lang="es-ES" sz="1100" b="1" dirty="0">
                        <a:latin typeface="Century Gothic" panose="020B0502020202020204" pitchFamily="34" charset="0"/>
                        <a:ea typeface="AG180Days" panose="02000603000000000000" pitchFamily="2" charset="0"/>
                      </a:endParaRPr>
                    </a:p>
                    <a:p>
                      <a:pPr algn="ctr"/>
                      <a:endParaRPr lang="es-ES" sz="1100" b="1" dirty="0">
                        <a:latin typeface="Century Gothic" panose="020B0502020202020204" pitchFamily="34" charset="0"/>
                        <a:ea typeface="AG180Days" panose="02000603000000000000" pitchFamily="2" charset="0"/>
                      </a:endParaRPr>
                    </a:p>
                    <a:p>
                      <a:pPr algn="ctr"/>
                      <a:endParaRPr lang="es-ES" sz="1100" b="1" dirty="0">
                        <a:latin typeface="Century Gothic" panose="020B0502020202020204" pitchFamily="34" charset="0"/>
                        <a:ea typeface="AG180Days" panose="02000603000000000000" pitchFamily="2" charset="0"/>
                      </a:endParaRPr>
                    </a:p>
                    <a:p>
                      <a:pPr algn="ctr"/>
                      <a:r>
                        <a:rPr lang="es-ES" sz="1100" b="1" dirty="0">
                          <a:latin typeface="Century Gothic" panose="020B0502020202020204" pitchFamily="34" charset="0"/>
                          <a:ea typeface="AG180Days" panose="02000603000000000000" pitchFamily="2" charset="0"/>
                        </a:rPr>
                        <a:t>Dia inhábil </a:t>
                      </a:r>
                    </a:p>
                    <a:p>
                      <a:pPr algn="ctr"/>
                      <a:r>
                        <a:rPr lang="es-ES" sz="1100" b="1" dirty="0">
                          <a:latin typeface="Century Gothic" panose="020B0502020202020204" pitchFamily="34" charset="0"/>
                          <a:ea typeface="AG180Days" panose="02000603000000000000" pitchFamily="2" charset="0"/>
                        </a:rPr>
                        <a:t>Dia de la Revolución Mexicana </a:t>
                      </a:r>
                    </a:p>
                    <a:p>
                      <a:pPr algn="ctr"/>
                      <a:endParaRPr lang="es-MX" sz="1100" b="1" dirty="0">
                        <a:latin typeface="Century Gothic" panose="020B0502020202020204" pitchFamily="34" charset="0"/>
                        <a:ea typeface="AG180Days" panose="02000603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40000"/>
                        <a:lumOff val="60000"/>
                      </a:schemeClr>
                    </a:solidFill>
                  </a:tcPr>
                </a:tc>
                <a:tc>
                  <a:txBody>
                    <a:bodyPr/>
                    <a:lstStyle/>
                    <a:p>
                      <a:pPr algn="ctr"/>
                      <a:r>
                        <a:rPr lang="es-MX" sz="1100" b="1">
                          <a:latin typeface="Century Gothic" panose="020B0502020202020204" pitchFamily="34" charset="0"/>
                          <a:ea typeface="AG180Days" panose="02000603000000000000" pitchFamily="2" charset="0"/>
                        </a:rPr>
                        <a:t>Historia “Pepe se quemó”</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Exposición de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Visita de bomberos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rowSpan="6">
                  <a:txBody>
                    <a:bodyPr/>
                    <a:lstStyle/>
                    <a:p>
                      <a:pPr algn="ctr"/>
                      <a:r>
                        <a:rPr lang="es-MX" sz="1100" b="1" dirty="0">
                          <a:latin typeface="Century Gothic" panose="020B0502020202020204" pitchFamily="34" charset="0"/>
                          <a:ea typeface="AG180Days" panose="02000603000000000000" pitchFamily="2" charset="0"/>
                        </a:rPr>
                        <a:t>Consejo Técnico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87677956"/>
                  </a:ext>
                </a:extLst>
              </a:tr>
              <a:tr h="679422">
                <a:tc>
                  <a:txBody>
                    <a:bodyPr/>
                    <a:lstStyle/>
                    <a:p>
                      <a:pPr algn="ctr"/>
                      <a:r>
                        <a:rPr lang="es-ES" sz="1100" b="1" dirty="0">
                          <a:latin typeface="Century Gothic" panose="020B0502020202020204" pitchFamily="34" charset="0"/>
                          <a:ea typeface="AG180Days" panose="02000603000000000000" pitchFamily="2" charset="0"/>
                        </a:rPr>
                        <a:t>9:30-10:00</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latin typeface="Century Gothic" panose="020B0502020202020204" pitchFamily="34" charset="0"/>
                          <a:ea typeface="AG180Days" panose="02000603000000000000" pitchFamily="2" charset="0"/>
                        </a:rPr>
                        <a:t>Identificación de objetos calientes </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Historia “Romina encontró algo peligroso”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dirty="0">
                          <a:latin typeface="Century Gothic" panose="020B0502020202020204" pitchFamily="34" charset="0"/>
                          <a:ea typeface="AG180Days" panose="02000603000000000000" pitchFamily="2" charset="0"/>
                        </a:rPr>
                        <a:t>Visita de bomberos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extLst>
                  <a:ext uri="{0D108BD9-81ED-4DB2-BD59-A6C34878D82A}">
                    <a16:rowId xmlns:a16="http://schemas.microsoft.com/office/drawing/2014/main" val="603862924"/>
                  </a:ext>
                </a:extLst>
              </a:tr>
              <a:tr h="487790">
                <a:tc>
                  <a:txBody>
                    <a:bodyPr/>
                    <a:lstStyle/>
                    <a:p>
                      <a:pPr algn="ctr"/>
                      <a:r>
                        <a:rPr lang="es-ES" sz="1100" b="1" dirty="0">
                          <a:latin typeface="Century Gothic" panose="020B0502020202020204" pitchFamily="34" charset="0"/>
                          <a:ea typeface="AG180Days" panose="02000603000000000000" pitchFamily="2" charset="0"/>
                        </a:rPr>
                        <a:t>10:00-10:30</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a:txBody>
                    <a:bodyPr/>
                    <a:lstStyle/>
                    <a:p>
                      <a:pPr algn="ctr"/>
                      <a:r>
                        <a:rPr lang="es-MX" sz="1100" b="1" kern="1200">
                          <a:solidFill>
                            <a:schemeClr val="tx1"/>
                          </a:solidFill>
                          <a:latin typeface="Century Gothic" panose="020B0502020202020204" pitchFamily="34" charset="0"/>
                          <a:cs typeface="+mn-cs"/>
                        </a:rPr>
                        <a:t>Tipos de quemaduras</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Lluvia de ideas de cómo evitar quemaduras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Rally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extLst>
                  <a:ext uri="{0D108BD9-81ED-4DB2-BD59-A6C34878D82A}">
                    <a16:rowId xmlns:a16="http://schemas.microsoft.com/office/drawing/2014/main" val="2712462749"/>
                  </a:ext>
                </a:extLst>
              </a:tr>
              <a:tr h="383264">
                <a:tc>
                  <a:txBody>
                    <a:bodyPr/>
                    <a:lstStyle/>
                    <a:p>
                      <a:pPr algn="ctr"/>
                      <a:r>
                        <a:rPr lang="es-ES" sz="1100" b="1" dirty="0">
                          <a:latin typeface="Century Gothic" panose="020B0502020202020204" pitchFamily="34" charset="0"/>
                          <a:ea typeface="AG180Days" panose="02000603000000000000" pitchFamily="2" charset="0"/>
                        </a:rPr>
                        <a:t>10:30-11:00</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dirty="0">
                        <a:solidFill>
                          <a:schemeClr val="tx1"/>
                        </a:solidFill>
                        <a:effectLst/>
                        <a:latin typeface="Jumble" panose="020F0502020204030204" pitchFamily="2" charset="0"/>
                        <a:ea typeface="Calibri" panose="020F0502020204030204" pitchFamily="34"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800" kern="1200" dirty="0">
                          <a:ln w="12700">
                            <a:solidFill>
                              <a:schemeClr val="tx1"/>
                            </a:solidFill>
                          </a:ln>
                          <a:solidFill>
                            <a:srgbClr val="F97B13"/>
                          </a:solidFill>
                          <a:latin typeface="Jumble" panose="02000503000000020004" pitchFamily="2" charset="0"/>
                          <a:cs typeface="+mn-cs"/>
                        </a:rPr>
                        <a:t>R  e  c  e  s  o</a:t>
                      </a:r>
                      <a:endParaRPr lang="es-MX" sz="1800" kern="1200" dirty="0">
                        <a:ln w="12700">
                          <a:solidFill>
                            <a:schemeClr val="tx1"/>
                          </a:solidFill>
                        </a:ln>
                        <a:solidFill>
                          <a:srgbClr val="F97B13"/>
                        </a:solidFill>
                        <a:latin typeface="Jumble" panose="02000503000000020004" pitchFamily="2" charset="0"/>
                        <a:ea typeface="Calibri" panose="020F0502020204030204" pitchFamily="34" charset="0"/>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h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400" dirty="0">
                        <a:solidFill>
                          <a:schemeClr val="tx1"/>
                        </a:solidFill>
                        <a:effectLst/>
                        <a:latin typeface="Jumble" panose="020F0502020204030204" pitchFamily="2" charset="0"/>
                        <a:ea typeface="Calibri" panose="020F0502020204030204" pitchFamily="34"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29295024"/>
                  </a:ext>
                </a:extLst>
              </a:tr>
              <a:tr h="343443">
                <a:tc>
                  <a:txBody>
                    <a:bodyPr/>
                    <a:lstStyle/>
                    <a:p>
                      <a:pPr algn="ctr"/>
                      <a:r>
                        <a:rPr lang="es-ES" sz="1100" b="1" dirty="0">
                          <a:latin typeface="Century Gothic" panose="020B0502020202020204" pitchFamily="34" charset="0"/>
                          <a:ea typeface="AG180Days" panose="02000603000000000000" pitchFamily="2" charset="0"/>
                        </a:rPr>
                        <a:t>11:00-11:30</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rowSpan="2">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a:latin typeface="Century Gothic" panose="020B0502020202020204" pitchFamily="34" charset="0"/>
                          <a:ea typeface="AG180Days" panose="02000603000000000000" pitchFamily="2" charset="0"/>
                        </a:rPr>
                        <a:t>Simulación de una quemadura </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ES" sz="1100" b="1" dirty="0">
                          <a:latin typeface="Century Gothic" panose="020B0502020202020204" pitchFamily="34" charset="0"/>
                          <a:ea typeface="AG180Days" panose="02000603000000000000" pitchFamily="2" charset="0"/>
                        </a:rPr>
                        <a:t>Simulación “Detente, déjate caer y rueda”</a:t>
                      </a:r>
                      <a:br>
                        <a:rPr lang="es-ES" sz="1100" b="1" dirty="0">
                          <a:latin typeface="Century Gothic" panose="020B0502020202020204" pitchFamily="34" charset="0"/>
                          <a:ea typeface="AG180Days" panose="02000603000000000000" pitchFamily="2" charset="0"/>
                        </a:rPr>
                      </a:br>
                      <a:endParaRPr lang="es-ES"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ES" sz="1100" b="1" dirty="0">
                          <a:latin typeface="Century Gothic" panose="020B0502020202020204" pitchFamily="34" charset="0"/>
                          <a:ea typeface="AG180Days" panose="02000603000000000000" pitchFamily="2" charset="0"/>
                        </a:rPr>
                        <a:t>R</a:t>
                      </a:r>
                      <a:r>
                        <a:rPr lang="es-MX" sz="1100" b="1" dirty="0">
                          <a:latin typeface="Century Gothic" panose="020B0502020202020204" pitchFamily="34" charset="0"/>
                          <a:ea typeface="AG180Days" panose="02000603000000000000" pitchFamily="2" charset="0"/>
                        </a:rPr>
                        <a:t>retroalimentación de rally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68709685"/>
                  </a:ext>
                </a:extLst>
              </a:tr>
              <a:tr h="487790">
                <a:tc>
                  <a:txBody>
                    <a:bodyPr/>
                    <a:lstStyle/>
                    <a:p>
                      <a:pPr algn="ctr"/>
                      <a:r>
                        <a:rPr lang="es-ES" sz="1100" b="1" dirty="0">
                          <a:latin typeface="Century Gothic" panose="020B0502020202020204" pitchFamily="34" charset="0"/>
                          <a:ea typeface="AG180Days" panose="02000603000000000000" pitchFamily="2" charset="0"/>
                        </a:rPr>
                        <a:t>11:30-12:00</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100" b="1" dirty="0">
                          <a:latin typeface="Century Gothic" panose="020B0502020202020204" pitchFamily="34" charset="0"/>
                          <a:ea typeface="AG180Days" panose="02000603000000000000" pitchFamily="2" charset="0"/>
                        </a:rPr>
                        <a:t>Ed.</a:t>
                      </a:r>
                      <a:r>
                        <a:rPr lang="es-MX" sz="1100" b="1" baseline="0" dirty="0">
                          <a:latin typeface="Century Gothic" panose="020B0502020202020204" pitchFamily="34" charset="0"/>
                          <a:ea typeface="AG180Days" panose="02000603000000000000" pitchFamily="2" charset="0"/>
                        </a:rPr>
                        <a:t> Física </a:t>
                      </a:r>
                      <a:endParaRPr lang="es-MX" sz="1100" b="1" dirty="0">
                        <a:latin typeface="Century Gothic" panose="020B0502020202020204" pitchFamily="34" charset="0"/>
                        <a:ea typeface="AG180Days" panose="02000603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Secuencia “Detente, déjate caer y rueda”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s-MX" sz="1100" b="1" dirty="0">
                          <a:latin typeface="Century Gothic" panose="020B0502020202020204" pitchFamily="34" charset="0"/>
                          <a:ea typeface="AG180Days" panose="02000603000000000000" pitchFamily="2" charset="0"/>
                        </a:rPr>
                        <a:t>Música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1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extLst>
                  <a:ext uri="{0D108BD9-81ED-4DB2-BD59-A6C34878D82A}">
                    <a16:rowId xmlns:a16="http://schemas.microsoft.com/office/drawing/2014/main" val="2351611156"/>
                  </a:ext>
                </a:extLst>
              </a:tr>
            </a:tbl>
          </a:graphicData>
        </a:graphic>
      </p:graphicFrame>
      <p:grpSp>
        <p:nvGrpSpPr>
          <p:cNvPr id="6" name="Grupo 5">
            <a:extLst>
              <a:ext uri="{FF2B5EF4-FFF2-40B4-BE49-F238E27FC236}">
                <a16:creationId xmlns:a16="http://schemas.microsoft.com/office/drawing/2014/main" id="{B944A0F2-4059-1EF0-745A-7FDD5E01C93C}"/>
              </a:ext>
            </a:extLst>
          </p:cNvPr>
          <p:cNvGrpSpPr/>
          <p:nvPr/>
        </p:nvGrpSpPr>
        <p:grpSpPr>
          <a:xfrm>
            <a:off x="1653329" y="361841"/>
            <a:ext cx="592440" cy="787508"/>
            <a:chOff x="205866" y="4829361"/>
            <a:chExt cx="3031659" cy="4211360"/>
          </a:xfrm>
        </p:grpSpPr>
        <p:pic>
          <p:nvPicPr>
            <p:cNvPr id="7" name="Imagen 6" descr="Forma, Círculo&#10;&#10;Descripción generada automáticamente">
              <a:extLst>
                <a:ext uri="{FF2B5EF4-FFF2-40B4-BE49-F238E27FC236}">
                  <a16:creationId xmlns:a16="http://schemas.microsoft.com/office/drawing/2014/main" id="{A91C6C54-F989-3A83-8083-9E03C1EAD9B6}"/>
                </a:ext>
              </a:extLst>
            </p:cNvPr>
            <p:cNvPicPr>
              <a:picLocks noChangeAspect="1"/>
            </p:cNvPicPr>
            <p:nvPr/>
          </p:nvPicPr>
          <p:blipFill>
            <a:blip r:embed="rId3"/>
            <a:stretch>
              <a:fillRect/>
            </a:stretch>
          </p:blipFill>
          <p:spPr>
            <a:xfrm>
              <a:off x="331485" y="5433094"/>
              <a:ext cx="2788289" cy="3607627"/>
            </a:xfrm>
            <a:prstGeom prst="rect">
              <a:avLst/>
            </a:prstGeom>
          </p:spPr>
        </p:pic>
        <p:pic>
          <p:nvPicPr>
            <p:cNvPr id="8" name="Imagen 7" descr="Icono&#10;&#10;Descripción generada automáticamente">
              <a:extLst>
                <a:ext uri="{FF2B5EF4-FFF2-40B4-BE49-F238E27FC236}">
                  <a16:creationId xmlns:a16="http://schemas.microsoft.com/office/drawing/2014/main" id="{7AC3A31B-5B1A-D7D6-648C-511FE6FC92D0}"/>
                </a:ext>
              </a:extLst>
            </p:cNvPr>
            <p:cNvPicPr>
              <a:picLocks noChangeAspect="1"/>
            </p:cNvPicPr>
            <p:nvPr/>
          </p:nvPicPr>
          <p:blipFill>
            <a:blip r:embed="rId4"/>
            <a:stretch>
              <a:fillRect/>
            </a:stretch>
          </p:blipFill>
          <p:spPr>
            <a:xfrm rot="20560473">
              <a:off x="205866" y="4829361"/>
              <a:ext cx="3031659" cy="2428587"/>
            </a:xfrm>
            <a:prstGeom prst="rect">
              <a:avLst/>
            </a:prstGeom>
          </p:spPr>
        </p:pic>
      </p:grpSp>
      <p:grpSp>
        <p:nvGrpSpPr>
          <p:cNvPr id="9" name="Grupo 8">
            <a:extLst>
              <a:ext uri="{FF2B5EF4-FFF2-40B4-BE49-F238E27FC236}">
                <a16:creationId xmlns:a16="http://schemas.microsoft.com/office/drawing/2014/main" id="{9CEDC880-E008-2A01-E43D-E36C6D56C34D}"/>
              </a:ext>
            </a:extLst>
          </p:cNvPr>
          <p:cNvGrpSpPr/>
          <p:nvPr/>
        </p:nvGrpSpPr>
        <p:grpSpPr>
          <a:xfrm>
            <a:off x="4835097" y="324525"/>
            <a:ext cx="630967" cy="839690"/>
            <a:chOff x="3697231" y="4396592"/>
            <a:chExt cx="3328099" cy="4665928"/>
          </a:xfrm>
        </p:grpSpPr>
        <p:pic>
          <p:nvPicPr>
            <p:cNvPr id="10" name="Imagen 9" descr="Forma, Círculo&#10;&#10;Descripción generada automáticamente">
              <a:extLst>
                <a:ext uri="{FF2B5EF4-FFF2-40B4-BE49-F238E27FC236}">
                  <a16:creationId xmlns:a16="http://schemas.microsoft.com/office/drawing/2014/main" id="{C4FE5D42-1313-D717-9101-83B6F19D4CCB}"/>
                </a:ext>
              </a:extLst>
            </p:cNvPr>
            <p:cNvPicPr>
              <a:picLocks noChangeAspect="1"/>
            </p:cNvPicPr>
            <p:nvPr/>
          </p:nvPicPr>
          <p:blipFill>
            <a:blip r:embed="rId5"/>
            <a:stretch>
              <a:fillRect/>
            </a:stretch>
          </p:blipFill>
          <p:spPr>
            <a:xfrm>
              <a:off x="4123145" y="5201679"/>
              <a:ext cx="2850776" cy="3860841"/>
            </a:xfrm>
            <a:prstGeom prst="rect">
              <a:avLst/>
            </a:prstGeom>
          </p:spPr>
        </p:pic>
        <p:pic>
          <p:nvPicPr>
            <p:cNvPr id="11" name="Imagen 10" descr="Icono&#10;&#10;Descripción generada automáticamente">
              <a:extLst>
                <a:ext uri="{FF2B5EF4-FFF2-40B4-BE49-F238E27FC236}">
                  <a16:creationId xmlns:a16="http://schemas.microsoft.com/office/drawing/2014/main" id="{8157DE0E-F548-9B74-B68E-E259442E95A9}"/>
                </a:ext>
              </a:extLst>
            </p:cNvPr>
            <p:cNvPicPr>
              <a:picLocks noChangeAspect="1"/>
            </p:cNvPicPr>
            <p:nvPr/>
          </p:nvPicPr>
          <p:blipFill>
            <a:blip r:embed="rId4"/>
            <a:stretch>
              <a:fillRect/>
            </a:stretch>
          </p:blipFill>
          <p:spPr>
            <a:xfrm rot="20560473">
              <a:off x="3697231" y="4396592"/>
              <a:ext cx="3328099" cy="2818936"/>
            </a:xfrm>
            <a:prstGeom prst="rect">
              <a:avLst/>
            </a:prstGeom>
          </p:spPr>
        </p:pic>
        <p:sp>
          <p:nvSpPr>
            <p:cNvPr id="12" name="Elipse 11">
              <a:extLst>
                <a:ext uri="{FF2B5EF4-FFF2-40B4-BE49-F238E27FC236}">
                  <a16:creationId xmlns:a16="http://schemas.microsoft.com/office/drawing/2014/main" id="{0302351D-3EEF-9791-4B0E-3AC87AD6B2D1}"/>
                </a:ext>
              </a:extLst>
            </p:cNvPr>
            <p:cNvSpPr/>
            <p:nvPr/>
          </p:nvSpPr>
          <p:spPr>
            <a:xfrm>
              <a:off x="5282517" y="8763922"/>
              <a:ext cx="291273" cy="165778"/>
            </a:xfrm>
            <a:prstGeom prst="ellipse">
              <a:avLst/>
            </a:prstGeom>
            <a:solidFill>
              <a:srgbClr val="B582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Imagen 13" descr="Forma&#10;&#10;Descripción generada automáticamente">
            <a:extLst>
              <a:ext uri="{FF2B5EF4-FFF2-40B4-BE49-F238E27FC236}">
                <a16:creationId xmlns:a16="http://schemas.microsoft.com/office/drawing/2014/main" id="{48DED41F-4CBE-1373-EA0F-8EFE0CF7FC28}"/>
              </a:ext>
            </a:extLst>
          </p:cNvPr>
          <p:cNvPicPr>
            <a:picLocks noChangeAspect="1"/>
          </p:cNvPicPr>
          <p:nvPr/>
        </p:nvPicPr>
        <p:blipFill>
          <a:blip r:embed="rId6"/>
          <a:stretch>
            <a:fillRect/>
          </a:stretch>
        </p:blipFill>
        <p:spPr>
          <a:xfrm>
            <a:off x="1595339" y="4360642"/>
            <a:ext cx="587581" cy="789350"/>
          </a:xfrm>
          <a:prstGeom prst="rect">
            <a:avLst/>
          </a:prstGeom>
        </p:spPr>
      </p:pic>
      <p:pic>
        <p:nvPicPr>
          <p:cNvPr id="16" name="Imagen 15" descr="Forma, Círculo&#10;&#10;Descripción generada automáticamente">
            <a:extLst>
              <a:ext uri="{FF2B5EF4-FFF2-40B4-BE49-F238E27FC236}">
                <a16:creationId xmlns:a16="http://schemas.microsoft.com/office/drawing/2014/main" id="{145B5F58-7351-355F-E02F-0C1E6A7E1B06}"/>
              </a:ext>
            </a:extLst>
          </p:cNvPr>
          <p:cNvPicPr>
            <a:picLocks noChangeAspect="1"/>
          </p:cNvPicPr>
          <p:nvPr/>
        </p:nvPicPr>
        <p:blipFill>
          <a:blip r:embed="rId7"/>
          <a:stretch>
            <a:fillRect/>
          </a:stretch>
        </p:blipFill>
        <p:spPr>
          <a:xfrm>
            <a:off x="5621354" y="4630598"/>
            <a:ext cx="1038788" cy="1038788"/>
          </a:xfrm>
          <a:prstGeom prst="rect">
            <a:avLst/>
          </a:prstGeom>
        </p:spPr>
      </p:pic>
      <p:sp>
        <p:nvSpPr>
          <p:cNvPr id="17" name="CuadroTexto 16">
            <a:extLst>
              <a:ext uri="{FF2B5EF4-FFF2-40B4-BE49-F238E27FC236}">
                <a16:creationId xmlns:a16="http://schemas.microsoft.com/office/drawing/2014/main" id="{FB5B71C9-FC05-DF13-DD3A-C553D20F2FC8}"/>
              </a:ext>
            </a:extLst>
          </p:cNvPr>
          <p:cNvSpPr txBox="1"/>
          <p:nvPr/>
        </p:nvSpPr>
        <p:spPr>
          <a:xfrm rot="20605170">
            <a:off x="6009947" y="5459849"/>
            <a:ext cx="585106" cy="307777"/>
          </a:xfrm>
          <a:prstGeom prst="rect">
            <a:avLst/>
          </a:prstGeom>
          <a:solidFill>
            <a:srgbClr val="F7BE3D"/>
          </a:solidFill>
        </p:spPr>
        <p:txBody>
          <a:bodyPr wrap="square" rtlCol="0">
            <a:spAutoFit/>
          </a:bodyPr>
          <a:lstStyle/>
          <a:p>
            <a:r>
              <a:rPr lang="es-MX" sz="1400" dirty="0">
                <a:solidFill>
                  <a:srgbClr val="0070C0"/>
                </a:solidFill>
                <a:latin typeface="Jumble" panose="02000503000000020004" pitchFamily="2" charset="0"/>
              </a:rPr>
              <a:t>C</a:t>
            </a:r>
            <a:r>
              <a:rPr lang="es-MX" sz="1400" dirty="0">
                <a:solidFill>
                  <a:srgbClr val="FFFF00"/>
                </a:solidFill>
                <a:latin typeface="Jumble" panose="02000503000000020004" pitchFamily="2" charset="0"/>
              </a:rPr>
              <a:t>T</a:t>
            </a:r>
            <a:r>
              <a:rPr lang="es-MX" sz="1400" dirty="0">
                <a:solidFill>
                  <a:srgbClr val="FF0000"/>
                </a:solidFill>
                <a:latin typeface="Jumble" panose="02000503000000020004" pitchFamily="2" charset="0"/>
              </a:rPr>
              <a:t>E</a:t>
            </a:r>
          </a:p>
        </p:txBody>
      </p:sp>
      <p:grpSp>
        <p:nvGrpSpPr>
          <p:cNvPr id="19" name="Grupo 18">
            <a:extLst>
              <a:ext uri="{FF2B5EF4-FFF2-40B4-BE49-F238E27FC236}">
                <a16:creationId xmlns:a16="http://schemas.microsoft.com/office/drawing/2014/main" id="{274B3CED-642A-F18B-CA9A-0D8D82B5B2A7}"/>
              </a:ext>
            </a:extLst>
          </p:cNvPr>
          <p:cNvGrpSpPr/>
          <p:nvPr/>
        </p:nvGrpSpPr>
        <p:grpSpPr>
          <a:xfrm>
            <a:off x="43252" y="8609644"/>
            <a:ext cx="6716520" cy="212311"/>
            <a:chOff x="107758" y="64780"/>
            <a:chExt cx="6716520" cy="212311"/>
          </a:xfrm>
        </p:grpSpPr>
        <p:sp>
          <p:nvSpPr>
            <p:cNvPr id="20" name="Elipse 19">
              <a:extLst>
                <a:ext uri="{FF2B5EF4-FFF2-40B4-BE49-F238E27FC236}">
                  <a16:creationId xmlns:a16="http://schemas.microsoft.com/office/drawing/2014/main" id="{0A85AFDF-F49E-971A-17BA-40546C348A2F}"/>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F2E1FFDB-64D8-0FC3-6D83-3E8A36FAA6CA}"/>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9F5B3241-9C8A-CA2B-5591-F8EF74034F19}"/>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Elipse 22">
              <a:extLst>
                <a:ext uri="{FF2B5EF4-FFF2-40B4-BE49-F238E27FC236}">
                  <a16:creationId xmlns:a16="http://schemas.microsoft.com/office/drawing/2014/main" id="{41EEE55A-01F9-B8B4-9001-61654CC0F639}"/>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Elipse 23">
              <a:extLst>
                <a:ext uri="{FF2B5EF4-FFF2-40B4-BE49-F238E27FC236}">
                  <a16:creationId xmlns:a16="http://schemas.microsoft.com/office/drawing/2014/main" id="{1A87DCC8-FA11-4288-F49B-AF759FC5BF6D}"/>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Elipse 24">
              <a:extLst>
                <a:ext uri="{FF2B5EF4-FFF2-40B4-BE49-F238E27FC236}">
                  <a16:creationId xmlns:a16="http://schemas.microsoft.com/office/drawing/2014/main" id="{083F642C-DFEC-F947-9BC3-ADC75EE481D9}"/>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D05FEDD6-5124-A8CC-EC5D-3C36AA2E0313}"/>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Elipse 26">
              <a:extLst>
                <a:ext uri="{FF2B5EF4-FFF2-40B4-BE49-F238E27FC236}">
                  <a16:creationId xmlns:a16="http://schemas.microsoft.com/office/drawing/2014/main" id="{2EA5C7C5-6991-88DB-240A-5ADFE9D95ACE}"/>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70443022-0FEC-5AF2-3134-4E1088044E21}"/>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31B2F0AF-E1F0-0166-E3DB-50B71893DEE9}"/>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E5C98C8F-FAAA-D2D9-7629-723A6646897C}"/>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Elipse 30">
              <a:extLst>
                <a:ext uri="{FF2B5EF4-FFF2-40B4-BE49-F238E27FC236}">
                  <a16:creationId xmlns:a16="http://schemas.microsoft.com/office/drawing/2014/main" id="{B5351FF7-21FF-AA59-C9A5-3968B7849F16}"/>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Elipse 31">
              <a:extLst>
                <a:ext uri="{FF2B5EF4-FFF2-40B4-BE49-F238E27FC236}">
                  <a16:creationId xmlns:a16="http://schemas.microsoft.com/office/drawing/2014/main" id="{DF27999D-FD30-3AD3-371D-A2ADEF16867B}"/>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1C4307C0-F43E-1AF5-5FBF-EC68D2A6E618}"/>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56952829-7D14-5980-B800-3BB809BD8192}"/>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Elipse 34">
              <a:extLst>
                <a:ext uri="{FF2B5EF4-FFF2-40B4-BE49-F238E27FC236}">
                  <a16:creationId xmlns:a16="http://schemas.microsoft.com/office/drawing/2014/main" id="{4D7EEF51-D6C3-8B53-A413-363E3478D75A}"/>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Elipse 35">
              <a:extLst>
                <a:ext uri="{FF2B5EF4-FFF2-40B4-BE49-F238E27FC236}">
                  <a16:creationId xmlns:a16="http://schemas.microsoft.com/office/drawing/2014/main" id="{96204954-C60E-AD67-E18D-10A644759711}"/>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Elipse 36">
              <a:extLst>
                <a:ext uri="{FF2B5EF4-FFF2-40B4-BE49-F238E27FC236}">
                  <a16:creationId xmlns:a16="http://schemas.microsoft.com/office/drawing/2014/main" id="{1FB98538-4A0F-81CF-D7F7-8976FAB3C4FF}"/>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lipse 37">
              <a:extLst>
                <a:ext uri="{FF2B5EF4-FFF2-40B4-BE49-F238E27FC236}">
                  <a16:creationId xmlns:a16="http://schemas.microsoft.com/office/drawing/2014/main" id="{981A783F-1292-661B-FBD2-47126CD63F3C}"/>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a:extLst>
                <a:ext uri="{FF2B5EF4-FFF2-40B4-BE49-F238E27FC236}">
                  <a16:creationId xmlns:a16="http://schemas.microsoft.com/office/drawing/2014/main" id="{D5F87551-847D-CF3E-A7A8-3A4529D49739}"/>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a:extLst>
                <a:ext uri="{FF2B5EF4-FFF2-40B4-BE49-F238E27FC236}">
                  <a16:creationId xmlns:a16="http://schemas.microsoft.com/office/drawing/2014/main" id="{8DE3C41B-B984-F601-CB8B-8C9A6EB66F93}"/>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lipse 40">
              <a:extLst>
                <a:ext uri="{FF2B5EF4-FFF2-40B4-BE49-F238E27FC236}">
                  <a16:creationId xmlns:a16="http://schemas.microsoft.com/office/drawing/2014/main" id="{5304607E-DF32-7918-635F-2ED976176A87}"/>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a:extLst>
                <a:ext uri="{FF2B5EF4-FFF2-40B4-BE49-F238E27FC236}">
                  <a16:creationId xmlns:a16="http://schemas.microsoft.com/office/drawing/2014/main" id="{446C6764-E458-4624-E825-F34410A68D1D}"/>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lipse 42">
              <a:extLst>
                <a:ext uri="{FF2B5EF4-FFF2-40B4-BE49-F238E27FC236}">
                  <a16:creationId xmlns:a16="http://schemas.microsoft.com/office/drawing/2014/main" id="{7F20B477-A295-1636-11CB-687367BC45D9}"/>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a:extLst>
                <a:ext uri="{FF2B5EF4-FFF2-40B4-BE49-F238E27FC236}">
                  <a16:creationId xmlns:a16="http://schemas.microsoft.com/office/drawing/2014/main" id="{EF1D3B5A-C27D-A1C1-F32A-CF62990B0C6F}"/>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a:extLst>
                <a:ext uri="{FF2B5EF4-FFF2-40B4-BE49-F238E27FC236}">
                  <a16:creationId xmlns:a16="http://schemas.microsoft.com/office/drawing/2014/main" id="{08518011-4856-8CD1-7DE9-D1380077482E}"/>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45">
              <a:extLst>
                <a:ext uri="{FF2B5EF4-FFF2-40B4-BE49-F238E27FC236}">
                  <a16:creationId xmlns:a16="http://schemas.microsoft.com/office/drawing/2014/main" id="{CCD27A9B-18B4-6408-D9BA-9F739B1D2174}"/>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32666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ágenes de Cuadricula Cuaderno - Descarga gratuita en Freepik">
            <a:extLst>
              <a:ext uri="{FF2B5EF4-FFF2-40B4-BE49-F238E27FC236}">
                <a16:creationId xmlns:a16="http://schemas.microsoft.com/office/drawing/2014/main" id="{67B19E85-9513-33C4-85C9-84F755297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1606" y="1156633"/>
            <a:ext cx="9226236" cy="69129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6">
            <a:extLst>
              <a:ext uri="{FF2B5EF4-FFF2-40B4-BE49-F238E27FC236}">
                <a16:creationId xmlns:a16="http://schemas.microsoft.com/office/drawing/2014/main" id="{3E6765AF-F827-C64A-85AF-0F0CE4A94BBE}"/>
              </a:ext>
            </a:extLst>
          </p:cNvPr>
          <p:cNvGraphicFramePr>
            <a:graphicFrameLocks noGrp="1"/>
          </p:cNvGraphicFramePr>
          <p:nvPr>
            <p:extLst>
              <p:ext uri="{D42A27DB-BD31-4B8C-83A1-F6EECF244321}">
                <p14:modId xmlns:p14="http://schemas.microsoft.com/office/powerpoint/2010/main" val="1208297549"/>
              </p:ext>
            </p:extLst>
          </p:nvPr>
        </p:nvGraphicFramePr>
        <p:xfrm>
          <a:off x="87380" y="4395102"/>
          <a:ext cx="6628260" cy="3934585"/>
        </p:xfrm>
        <a:graphic>
          <a:graphicData uri="http://schemas.openxmlformats.org/drawingml/2006/table">
            <a:tbl>
              <a:tblPr firstRow="1" bandRow="1">
                <a:tableStyleId>{5940675A-B579-460E-94D1-54222C63F5DA}</a:tableStyleId>
              </a:tblPr>
              <a:tblGrid>
                <a:gridCol w="1507620">
                  <a:extLst>
                    <a:ext uri="{9D8B030D-6E8A-4147-A177-3AD203B41FA5}">
                      <a16:colId xmlns:a16="http://schemas.microsoft.com/office/drawing/2014/main" val="2182290701"/>
                    </a:ext>
                  </a:extLst>
                </a:gridCol>
                <a:gridCol w="1548826">
                  <a:extLst>
                    <a:ext uri="{9D8B030D-6E8A-4147-A177-3AD203B41FA5}">
                      <a16:colId xmlns:a16="http://schemas.microsoft.com/office/drawing/2014/main" val="1420919125"/>
                    </a:ext>
                  </a:extLst>
                </a:gridCol>
                <a:gridCol w="3571814">
                  <a:extLst>
                    <a:ext uri="{9D8B030D-6E8A-4147-A177-3AD203B41FA5}">
                      <a16:colId xmlns:a16="http://schemas.microsoft.com/office/drawing/2014/main" val="2030283691"/>
                    </a:ext>
                  </a:extLst>
                </a:gridCol>
              </a:tblGrid>
              <a:tr h="166711">
                <a:tc>
                  <a:txBody>
                    <a:bodyPr/>
                    <a:lstStyle/>
                    <a:p>
                      <a:pPr algn="ctr"/>
                      <a:r>
                        <a:rPr lang="es-MX" sz="800" b="1" dirty="0">
                          <a:latin typeface="Century Gothic" panose="020B0502020202020204" pitchFamily="34" charset="0"/>
                          <a:ea typeface="AG180Days" panose="02000603000000000000" pitchFamily="2" charset="0"/>
                        </a:rPr>
                        <a:t>Campo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800" b="1" dirty="0">
                          <a:latin typeface="Century Gothic" panose="020B0502020202020204" pitchFamily="34" charset="0"/>
                          <a:ea typeface="AG180Days" panose="02000603000000000000" pitchFamily="2" charset="0"/>
                        </a:rPr>
                        <a:t>Contenidos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b="1" dirty="0">
                          <a:latin typeface="Century Gothic" panose="020B0502020202020204" pitchFamily="34" charset="0"/>
                          <a:ea typeface="AG180Days" panose="02000603000000000000" pitchFamily="2" charset="0"/>
                        </a:rPr>
                        <a:t>Procesos de desarrollo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7B7"/>
                    </a:solidFill>
                  </a:tcPr>
                </a:tc>
                <a:extLst>
                  <a:ext uri="{0D108BD9-81ED-4DB2-BD59-A6C34878D82A}">
                    <a16:rowId xmlns:a16="http://schemas.microsoft.com/office/drawing/2014/main" val="872954547"/>
                  </a:ext>
                </a:extLst>
              </a:tr>
              <a:tr h="700185">
                <a:tc>
                  <a:txBody>
                    <a:bodyPr/>
                    <a:lstStyle/>
                    <a:p>
                      <a:pPr algn="ctr"/>
                      <a:r>
                        <a:rPr lang="es-ES" sz="800" b="1" dirty="0">
                          <a:latin typeface="Century Gothic" panose="020B0502020202020204" pitchFamily="34" charset="0"/>
                        </a:rPr>
                        <a:t>De lo humano a lo comunitario</a:t>
                      </a:r>
                    </a:p>
                    <a:p>
                      <a:pPr algn="ctr"/>
                      <a:endParaRPr lang="es-ES" sz="800" b="1" dirty="0">
                        <a:latin typeface="Century Gothic" panose="020B0502020202020204" pitchFamily="34" charset="0"/>
                      </a:endParaRPr>
                    </a:p>
                    <a:p>
                      <a:pPr algn="ctr"/>
                      <a:r>
                        <a:rPr lang="es-ES" sz="800" b="1" dirty="0">
                          <a:latin typeface="Century Gothic" panose="020B0502020202020204" pitchFamily="34" charset="0"/>
                        </a:rPr>
                        <a:t>Transversalidad de contenidos </a:t>
                      </a:r>
                    </a:p>
                    <a:p>
                      <a:pPr algn="ctr"/>
                      <a:endParaRPr lang="es-ES" sz="800" b="1"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700" dirty="0">
                          <a:latin typeface="Century Gothic" panose="020B0502020202020204" pitchFamily="34" charset="0"/>
                        </a:rPr>
                        <a:t>Medidas de prevención de accidentes y situaciones de riesgo de acuerdo con el contexto para el cuidado de la integridad personal y colectiva </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700" dirty="0">
                          <a:latin typeface="Century Gothic" panose="020B0502020202020204" pitchFamily="34" charset="0"/>
                        </a:rPr>
                        <a:t>Reconoce las situaciones de riesgo provocadas por fenómenos naturales o por la acción humana, y sabe qué hacer  y cómo reaccionar para salvaguardar su integridad.</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258890"/>
                  </a:ext>
                </a:extLst>
              </a:tr>
              <a:tr h="700185">
                <a:tc>
                  <a:txBody>
                    <a:bodyPr/>
                    <a:lstStyle/>
                    <a:p>
                      <a:pPr algn="ctr"/>
                      <a:r>
                        <a:rPr lang="es-ES" sz="800" b="1" dirty="0">
                          <a:latin typeface="Century Gothic" panose="020B0502020202020204" pitchFamily="34" charset="0"/>
                        </a:rPr>
                        <a:t>Lenguajes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700" dirty="0">
                          <a:latin typeface="Century Gothic" panose="020B0502020202020204" pitchFamily="34" charset="0"/>
                        </a:rPr>
                        <a:t>Producciones graficas dirigidas a diversas destinatarias y diversos destinatarios, para establecer vínculos sociales y acercarse a la cultura escrita </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700" dirty="0">
                          <a:latin typeface="Century Gothic" panose="020B0502020202020204" pitchFamily="34" charset="0"/>
                        </a:rPr>
                        <a:t>Produce textos o mensajes de interés, con formas graficas personales, copiando textos o dictando a alguien, con distintos propósitos y destinatarios.</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2397774"/>
                  </a:ext>
                </a:extLst>
              </a:tr>
              <a:tr h="700185">
                <a:tc>
                  <a:txBody>
                    <a:bodyPr/>
                    <a:lstStyle/>
                    <a:p>
                      <a:pPr algn="ctr"/>
                      <a:r>
                        <a:rPr lang="es-ES" sz="800" b="1" dirty="0">
                          <a:latin typeface="Century Gothic" panose="020B0502020202020204" pitchFamily="34" charset="0"/>
                        </a:rPr>
                        <a:t>Saberes y pensamiento científico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700" dirty="0">
                          <a:latin typeface="Century Gothic" panose="020B0502020202020204" pitchFamily="34" charset="0"/>
                        </a:rPr>
                        <a:t>Saberes familiares y comunitarios que resuelven situaciones y necesidades en el hogar y la comunidad </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700" dirty="0">
                          <a:latin typeface="Century Gothic" panose="020B0502020202020204" pitchFamily="34" charset="0"/>
                        </a:rPr>
                        <a:t>Identifica saberes familiares que son útiles para la vida, sin poner en riesgo su integridad física y la de otras personas.</a:t>
                      </a:r>
                      <a:endParaRPr lang="es-MX" sz="7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1855097"/>
                  </a:ext>
                </a:extLst>
              </a:tr>
              <a:tr h="195487">
                <a:tc gridSpan="3">
                  <a:txBody>
                    <a:bodyPr/>
                    <a:lstStyle/>
                    <a:p>
                      <a:pPr algn="ctr"/>
                      <a:r>
                        <a:rPr lang="es-MX" sz="800" b="1" dirty="0">
                          <a:latin typeface="Century Gothic" panose="020B0502020202020204" pitchFamily="34" charset="0"/>
                        </a:rPr>
                        <a:t>Gestiones que se van a realizar y a que instancias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99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016371933"/>
                  </a:ext>
                </a:extLst>
              </a:tr>
              <a:tr h="486796">
                <a:tc gridSpan="3">
                  <a:txBody>
                    <a:bodyPr/>
                    <a:lstStyle/>
                    <a:p>
                      <a:pPr marL="171450" indent="-171450" algn="ctr">
                        <a:buFont typeface="Arial" panose="020B0604020202020204" pitchFamily="34" charset="0"/>
                        <a:buChar char="•"/>
                      </a:pPr>
                      <a:r>
                        <a:rPr lang="es-MX" sz="800" b="0" dirty="0">
                          <a:latin typeface="Century Gothic" panose="020B0502020202020204" pitchFamily="34" charset="0"/>
                        </a:rPr>
                        <a:t>Petición de caja de humo para simulacro de incendios Estación de Bomberos </a:t>
                      </a:r>
                    </a:p>
                    <a:p>
                      <a:pPr marL="171450" indent="-171450" algn="ctr">
                        <a:buFont typeface="Arial" panose="020B0604020202020204" pitchFamily="34" charset="0"/>
                        <a:buChar char="•"/>
                      </a:pPr>
                      <a:r>
                        <a:rPr lang="es-MX" sz="800" b="0" dirty="0">
                          <a:latin typeface="Century Gothic" panose="020B0502020202020204" pitchFamily="34" charset="0"/>
                        </a:rPr>
                        <a:t>Asistencia del camión de bomberos Estación más cercana al jardín </a:t>
                      </a:r>
                    </a:p>
                    <a:p>
                      <a:pPr marL="171450" indent="-171450" algn="ctr">
                        <a:buFont typeface="Arial" panose="020B0604020202020204" pitchFamily="34" charset="0"/>
                        <a:buChar char="•"/>
                      </a:pPr>
                      <a:endParaRPr lang="es-MX" sz="800" b="0" dirty="0">
                        <a:latin typeface="Century Gothic" panose="020B0502020202020204" pitchFamily="34" charset="0"/>
                      </a:endParaRPr>
                    </a:p>
                    <a:p>
                      <a:pPr marL="171450" indent="-171450" algn="ctr">
                        <a:buFont typeface="Arial" panose="020B0604020202020204" pitchFamily="34" charset="0"/>
                        <a:buChar char="•"/>
                      </a:pPr>
                      <a:endParaRPr lang="es-MX" sz="800" b="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128446872"/>
                  </a:ext>
                </a:extLst>
              </a:tr>
              <a:tr h="247650">
                <a:tc gridSpan="3">
                  <a:txBody>
                    <a:bodyPr/>
                    <a:lstStyle/>
                    <a:p>
                      <a:pPr algn="ctr"/>
                      <a:r>
                        <a:rPr lang="es-MX" sz="800" b="1" dirty="0">
                          <a:latin typeface="Century Gothic" panose="020B0502020202020204" pitchFamily="34" charset="0"/>
                        </a:rPr>
                        <a:t>Barreras para el aprendizaje y la participación (BAP) – Ajustes razonables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502029591"/>
                  </a:ext>
                </a:extLst>
              </a:tr>
              <a:tr h="544218">
                <a:tc gridSpan="3">
                  <a:txBody>
                    <a:bodyPr/>
                    <a:lstStyle/>
                    <a:p>
                      <a:pPr algn="ctr"/>
                      <a:endParaRPr lang="es-MX" sz="800" b="1"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700" dirty="0">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644191130"/>
                  </a:ext>
                </a:extLst>
              </a:tr>
            </a:tbl>
          </a:graphicData>
        </a:graphic>
      </p:graphicFrame>
      <p:sp>
        <p:nvSpPr>
          <p:cNvPr id="72" name="CuadroTexto 71">
            <a:extLst>
              <a:ext uri="{FF2B5EF4-FFF2-40B4-BE49-F238E27FC236}">
                <a16:creationId xmlns:a16="http://schemas.microsoft.com/office/drawing/2014/main" id="{9E210A45-DA69-6605-8AC7-2A1132F363A7}"/>
              </a:ext>
            </a:extLst>
          </p:cNvPr>
          <p:cNvSpPr txBox="1"/>
          <p:nvPr/>
        </p:nvSpPr>
        <p:spPr>
          <a:xfrm>
            <a:off x="1362436" y="45148"/>
            <a:ext cx="4118214" cy="584775"/>
          </a:xfrm>
          <a:prstGeom prst="rect">
            <a:avLst/>
          </a:prstGeom>
          <a:noFill/>
          <a:effectLst>
            <a:outerShdw blurRad="101600" dist="50800" dir="5400000" algn="ctr" rotWithShape="0">
              <a:srgbClr val="000000">
                <a:alpha val="43137"/>
              </a:srgbClr>
            </a:outerShdw>
          </a:effectLst>
        </p:spPr>
        <p:txBody>
          <a:bodyPr wrap="square" rtlCol="0">
            <a:spAutoFit/>
          </a:bodyPr>
          <a:lstStyle/>
          <a:p>
            <a:pPr algn="ctr"/>
            <a:r>
              <a:rPr lang="es-MX" dirty="0">
                <a:ln>
                  <a:solidFill>
                    <a:schemeClr val="tx1"/>
                  </a:solidFill>
                </a:ln>
                <a:solidFill>
                  <a:srgbClr val="FF0000"/>
                </a:solidFill>
                <a:latin typeface="KAHighway" panose="02000603000000000000" pitchFamily="2" charset="0"/>
                <a:ea typeface="KAHighway" panose="02000603000000000000" pitchFamily="2" charset="0"/>
              </a:rPr>
              <a:t> </a:t>
            </a:r>
            <a:r>
              <a:rPr lang="es-MX" sz="3200" b="1" dirty="0">
                <a:ln w="6600">
                  <a:solidFill>
                    <a:schemeClr val="accent2"/>
                  </a:solidFill>
                  <a:prstDash val="solid"/>
                </a:ln>
                <a:solidFill>
                  <a:srgbClr val="FFFFFF"/>
                </a:solidFill>
                <a:effectLst>
                  <a:outerShdw dist="38100" dir="2700000" algn="tl" rotWithShape="0">
                    <a:schemeClr val="accent2"/>
                  </a:outerShdw>
                </a:effectLst>
                <a:latin typeface="Crayonized" pitchFamily="2" charset="0"/>
                <a:ea typeface="KAHighway" panose="02000603000000000000" pitchFamily="2" charset="0"/>
              </a:rPr>
              <a:t>Planeación</a:t>
            </a:r>
            <a:r>
              <a:rPr lang="es-MX" sz="3200" dirty="0">
                <a:solidFill>
                  <a:srgbClr val="FF0000"/>
                </a:solidFill>
                <a:latin typeface="Crayonized" pitchFamily="2" charset="0"/>
                <a:ea typeface="KAHighway" panose="02000603000000000000" pitchFamily="2" charset="0"/>
              </a:rPr>
              <a:t> </a:t>
            </a:r>
            <a:endParaRPr lang="es-MX" dirty="0">
              <a:solidFill>
                <a:srgbClr val="FF0000"/>
              </a:solidFill>
              <a:latin typeface="Crayonized" pitchFamily="2" charset="0"/>
              <a:ea typeface="KAHighway" panose="02000603000000000000" pitchFamily="2" charset="0"/>
            </a:endParaRPr>
          </a:p>
        </p:txBody>
      </p:sp>
      <p:graphicFrame>
        <p:nvGraphicFramePr>
          <p:cNvPr id="73" name="Tabla 3">
            <a:extLst>
              <a:ext uri="{FF2B5EF4-FFF2-40B4-BE49-F238E27FC236}">
                <a16:creationId xmlns:a16="http://schemas.microsoft.com/office/drawing/2014/main" id="{91BF5FE8-3F20-FFB3-9A21-834930FBD72A}"/>
              </a:ext>
            </a:extLst>
          </p:cNvPr>
          <p:cNvGraphicFramePr>
            <a:graphicFrameLocks noGrp="1"/>
          </p:cNvGraphicFramePr>
          <p:nvPr>
            <p:extLst>
              <p:ext uri="{D42A27DB-BD31-4B8C-83A1-F6EECF244321}">
                <p14:modId xmlns:p14="http://schemas.microsoft.com/office/powerpoint/2010/main" val="397807314"/>
              </p:ext>
            </p:extLst>
          </p:nvPr>
        </p:nvGraphicFramePr>
        <p:xfrm>
          <a:off x="97179" y="918905"/>
          <a:ext cx="6626922" cy="1684789"/>
        </p:xfrm>
        <a:graphic>
          <a:graphicData uri="http://schemas.openxmlformats.org/drawingml/2006/table">
            <a:tbl>
              <a:tblPr firstRow="1" bandRow="1">
                <a:solidFill>
                  <a:schemeClr val="accent2"/>
                </a:solidFill>
                <a:tableStyleId>{5940675A-B579-460E-94D1-54222C63F5DA}</a:tableStyleId>
              </a:tblPr>
              <a:tblGrid>
                <a:gridCol w="850431">
                  <a:extLst>
                    <a:ext uri="{9D8B030D-6E8A-4147-A177-3AD203B41FA5}">
                      <a16:colId xmlns:a16="http://schemas.microsoft.com/office/drawing/2014/main" val="1065612315"/>
                    </a:ext>
                  </a:extLst>
                </a:gridCol>
                <a:gridCol w="471459">
                  <a:extLst>
                    <a:ext uri="{9D8B030D-6E8A-4147-A177-3AD203B41FA5}">
                      <a16:colId xmlns:a16="http://schemas.microsoft.com/office/drawing/2014/main" val="2647508597"/>
                    </a:ext>
                  </a:extLst>
                </a:gridCol>
                <a:gridCol w="2567062">
                  <a:extLst>
                    <a:ext uri="{9D8B030D-6E8A-4147-A177-3AD203B41FA5}">
                      <a16:colId xmlns:a16="http://schemas.microsoft.com/office/drawing/2014/main" val="3113825557"/>
                    </a:ext>
                  </a:extLst>
                </a:gridCol>
                <a:gridCol w="589456">
                  <a:extLst>
                    <a:ext uri="{9D8B030D-6E8A-4147-A177-3AD203B41FA5}">
                      <a16:colId xmlns:a16="http://schemas.microsoft.com/office/drawing/2014/main" val="1429727556"/>
                    </a:ext>
                  </a:extLst>
                </a:gridCol>
                <a:gridCol w="714936">
                  <a:extLst>
                    <a:ext uri="{9D8B030D-6E8A-4147-A177-3AD203B41FA5}">
                      <a16:colId xmlns:a16="http://schemas.microsoft.com/office/drawing/2014/main" val="535961719"/>
                    </a:ext>
                  </a:extLst>
                </a:gridCol>
                <a:gridCol w="523992">
                  <a:extLst>
                    <a:ext uri="{9D8B030D-6E8A-4147-A177-3AD203B41FA5}">
                      <a16:colId xmlns:a16="http://schemas.microsoft.com/office/drawing/2014/main" val="584180568"/>
                    </a:ext>
                  </a:extLst>
                </a:gridCol>
                <a:gridCol w="909586">
                  <a:extLst>
                    <a:ext uri="{9D8B030D-6E8A-4147-A177-3AD203B41FA5}">
                      <a16:colId xmlns:a16="http://schemas.microsoft.com/office/drawing/2014/main" val="1810562620"/>
                    </a:ext>
                  </a:extLst>
                </a:gridCol>
              </a:tblGrid>
              <a:tr h="320040">
                <a:tc>
                  <a:txBody>
                    <a:bodyPr/>
                    <a:lstStyle/>
                    <a:p>
                      <a:r>
                        <a:rPr lang="es-ES_tradnl" sz="800" b="1" dirty="0">
                          <a:solidFill>
                            <a:schemeClr val="tx1"/>
                          </a:solidFill>
                          <a:latin typeface="Century Gothic" panose="020B0502020202020204" pitchFamily="34" charset="0"/>
                        </a:rPr>
                        <a:t>Educadora:</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gridSpan="2">
                  <a:txBody>
                    <a:bodyPr/>
                    <a:lstStyle/>
                    <a:p>
                      <a:r>
                        <a:rPr lang="es-ES_tradnl" sz="800" b="1" dirty="0">
                          <a:solidFill>
                            <a:schemeClr val="tx1"/>
                          </a:solidFill>
                          <a:latin typeface="Century Gothic" panose="020B0502020202020204" pitchFamily="34" charset="0"/>
                        </a:rPr>
                        <a:t>Claudia Lizeth Briones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ES_tradnl"/>
                    </a:p>
                  </a:txBody>
                  <a:tcPr/>
                </a:tc>
                <a:tc>
                  <a:txBody>
                    <a:bodyPr/>
                    <a:lstStyle/>
                    <a:p>
                      <a:r>
                        <a:rPr lang="es-ES_tradnl" sz="800" b="1" dirty="0">
                          <a:solidFill>
                            <a:schemeClr val="tx1"/>
                          </a:solidFill>
                          <a:latin typeface="Century Gothic" panose="020B0502020202020204" pitchFamily="34" charset="0"/>
                        </a:rPr>
                        <a:t>Grado: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r>
                        <a:rPr lang="es-ES_tradnl" sz="800" b="1" dirty="0">
                          <a:solidFill>
                            <a:schemeClr val="tx1"/>
                          </a:solidFill>
                          <a:latin typeface="Century Gothic" panose="020B0502020202020204" pitchFamily="34" charset="0"/>
                        </a:rPr>
                        <a:t>3 B</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_tradnl" sz="800" b="1" dirty="0">
                          <a:solidFill>
                            <a:schemeClr val="tx1"/>
                          </a:solidFill>
                          <a:latin typeface="Century Gothic" panose="020B0502020202020204" pitchFamily="34" charset="0"/>
                        </a:rPr>
                        <a:t>Tiempo: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r>
                        <a:rPr lang="es-ES_tradnl" sz="800" b="1" dirty="0">
                          <a:solidFill>
                            <a:schemeClr val="tx1"/>
                          </a:solidFill>
                          <a:latin typeface="Century Gothic" panose="020B0502020202020204" pitchFamily="34" charset="0"/>
                        </a:rPr>
                        <a:t>Martes 21 de noviembre al jueves 23 de noviembre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787068"/>
                  </a:ext>
                </a:extLst>
              </a:tr>
              <a:tr h="231118">
                <a:tc>
                  <a:txBody>
                    <a:bodyPr/>
                    <a:lstStyle/>
                    <a:p>
                      <a:r>
                        <a:rPr lang="es-ES_tradnl" sz="800" b="1" dirty="0">
                          <a:solidFill>
                            <a:schemeClr val="tx1"/>
                          </a:solidFill>
                          <a:latin typeface="Century Gothic" panose="020B0502020202020204" pitchFamily="34" charset="0"/>
                        </a:rPr>
                        <a:t>Practicante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CC"/>
                    </a:solidFill>
                  </a:tcPr>
                </a:tc>
                <a:tc gridSpan="6">
                  <a:txBody>
                    <a:bodyPr/>
                    <a:lstStyle/>
                    <a:p>
                      <a:r>
                        <a:rPr lang="es-ES_tradnl" sz="800" b="1" dirty="0">
                          <a:solidFill>
                            <a:schemeClr val="tx1"/>
                          </a:solidFill>
                          <a:latin typeface="Century Gothic" panose="020B0502020202020204" pitchFamily="34" charset="0"/>
                        </a:rPr>
                        <a:t>Evelin Medina Ramírez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ES_tradnl" sz="800" b="1" dirty="0">
                        <a:solidFill>
                          <a:schemeClr val="tx1"/>
                        </a:solidFill>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CBB8"/>
                    </a:solidFill>
                  </a:tcPr>
                </a:tc>
                <a:tc hMerge="1">
                  <a:txBody>
                    <a:bodyPr/>
                    <a:lstStyle/>
                    <a:p>
                      <a:endParaRPr lang="es-ES_tradnl" sz="800" b="1" dirty="0">
                        <a:solidFill>
                          <a:schemeClr val="tx1"/>
                        </a:solidFill>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endParaRPr lang="es-ES_tradnl" sz="800" b="1" dirty="0">
                        <a:solidFill>
                          <a:schemeClr val="tx1"/>
                        </a:solidFill>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9B963"/>
                    </a:solidFill>
                  </a:tcPr>
                </a:tc>
                <a:tc hMerge="1">
                  <a:txBody>
                    <a:bodyPr/>
                    <a:lstStyle/>
                    <a:p>
                      <a:endParaRPr lang="es-ES_tradnl" sz="800" b="1" dirty="0">
                        <a:solidFill>
                          <a:schemeClr val="tx1"/>
                        </a:solidFill>
                        <a:latin typeface="Century Gothic" panose="020B0502020202020204" pitchFamily="34" charset="0"/>
                      </a:endParaRP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995394360"/>
                  </a:ext>
                </a:extLst>
              </a:tr>
              <a:tr h="268761">
                <a:tc gridSpan="2">
                  <a:txBody>
                    <a:bodyPr/>
                    <a:lstStyle/>
                    <a:p>
                      <a:r>
                        <a:rPr lang="es-ES_tradnl" sz="800" b="1" dirty="0">
                          <a:solidFill>
                            <a:schemeClr val="tx1"/>
                          </a:solidFill>
                          <a:latin typeface="Century Gothic" panose="020B0502020202020204" pitchFamily="34" charset="0"/>
                        </a:rPr>
                        <a:t>Metodología:</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5">
                  <a:txBody>
                    <a:bodyPr/>
                    <a:lstStyle/>
                    <a:p>
                      <a:pPr algn="ctr"/>
                      <a:r>
                        <a:rPr lang="es-ES_tradnl" sz="900" b="1" dirty="0">
                          <a:solidFill>
                            <a:schemeClr val="tx1"/>
                          </a:solidFill>
                          <a:latin typeface="Century Gothic" panose="020B0502020202020204" pitchFamily="34" charset="0"/>
                        </a:rPr>
                        <a:t>Aprendizaje en el servicio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ES_tradnl" dirty="0"/>
                    </a:p>
                  </a:txBody>
                  <a:tcPr/>
                </a:tc>
                <a:tc hMerge="1">
                  <a:txBody>
                    <a:bodyPr/>
                    <a:lstStyle/>
                    <a:p>
                      <a:endParaRPr lang="es-ES_tradnl" dirty="0"/>
                    </a:p>
                  </a:txBody>
                  <a:tcPr>
                    <a:lnT w="28575" cap="flat" cmpd="sng" algn="ctr">
                      <a:solidFill>
                        <a:srgbClr val="DCC8FF"/>
                      </a:solidFill>
                      <a:prstDash val="solid"/>
                      <a:round/>
                      <a:headEnd type="none" w="med" len="med"/>
                      <a:tailEnd type="none" w="med" len="med"/>
                    </a:lnT>
                  </a:tcPr>
                </a:tc>
                <a:tc hMerge="1">
                  <a:txBody>
                    <a:bodyPr/>
                    <a:lstStyle/>
                    <a:p>
                      <a:endParaRPr lang="es-ES_tradnl"/>
                    </a:p>
                  </a:txBody>
                  <a:tcPr>
                    <a:lnL w="28575" cap="flat" cmpd="sng" algn="ctr">
                      <a:solidFill>
                        <a:srgbClr val="DCC8FF"/>
                      </a:solidFill>
                      <a:prstDash val="solid"/>
                      <a:round/>
                      <a:headEnd type="none" w="med" len="med"/>
                      <a:tailEnd type="none" w="med" len="med"/>
                    </a:lnL>
                    <a:lnT w="28575" cap="flat" cmpd="sng" algn="ctr">
                      <a:solidFill>
                        <a:srgbClr val="DCC8FF"/>
                      </a:solidFill>
                      <a:prstDash val="solid"/>
                      <a:round/>
                      <a:headEnd type="none" w="med" len="med"/>
                      <a:tailEnd type="none" w="med" len="med"/>
                    </a:lnT>
                  </a:tcPr>
                </a:tc>
                <a:tc hMerge="1">
                  <a:txBody>
                    <a:bodyPr/>
                    <a:lstStyle/>
                    <a:p>
                      <a:endParaRPr lang="es-ES_tradnl"/>
                    </a:p>
                  </a:txBody>
                  <a:tcPr>
                    <a:lnT w="28575" cap="flat" cmpd="sng" algn="ctr">
                      <a:solidFill>
                        <a:srgbClr val="DCC8FF"/>
                      </a:solidFill>
                      <a:prstDash val="solid"/>
                      <a:round/>
                      <a:headEnd type="none" w="med" len="med"/>
                      <a:tailEnd type="none" w="med" len="med"/>
                    </a:lnT>
                  </a:tcPr>
                </a:tc>
                <a:extLst>
                  <a:ext uri="{0D108BD9-81ED-4DB2-BD59-A6C34878D82A}">
                    <a16:rowId xmlns:a16="http://schemas.microsoft.com/office/drawing/2014/main" val="634987781"/>
                  </a:ext>
                </a:extLst>
              </a:tr>
              <a:tr h="194310">
                <a:tc gridSpan="2">
                  <a:txBody>
                    <a:bodyPr/>
                    <a:lstStyle/>
                    <a:p>
                      <a:r>
                        <a:rPr lang="es-ES_tradnl" sz="800" b="1" dirty="0">
                          <a:solidFill>
                            <a:schemeClr val="tx1"/>
                          </a:solidFill>
                          <a:latin typeface="Century Gothic" panose="020B0502020202020204" pitchFamily="34" charset="0"/>
                        </a:rPr>
                        <a:t>Nombre del proyecto: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CC"/>
                    </a:solidFill>
                  </a:tcPr>
                </a:tc>
                <a:tc hMerge="1">
                  <a:txBody>
                    <a:bodyPr/>
                    <a:lstStyle/>
                    <a:p>
                      <a:endParaRPr lang="es-ES_tradnl"/>
                    </a:p>
                  </a:txBody>
                  <a:tcPr/>
                </a:tc>
                <a:tc gridSpan="5">
                  <a:txBody>
                    <a:bodyPr/>
                    <a:lstStyle/>
                    <a:p>
                      <a:pPr algn="ctr"/>
                      <a:r>
                        <a:rPr lang="es-ES_tradnl" sz="800" b="0" dirty="0">
                          <a:solidFill>
                            <a:schemeClr val="tx1"/>
                          </a:solidFill>
                          <a:latin typeface="Century Gothic" panose="020B0502020202020204" pitchFamily="34" charset="0"/>
                        </a:rPr>
                        <a:t>Mis primeros pasos en prevención de incendios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ES_tradnl"/>
                    </a:p>
                  </a:txBody>
                  <a:tcPr/>
                </a:tc>
                <a:tc hMerge="1">
                  <a:txBody>
                    <a:bodyPr/>
                    <a:lstStyle/>
                    <a:p>
                      <a:endParaRPr lang="es-ES_tradnl"/>
                    </a:p>
                  </a:txBody>
                  <a:tcPr>
                    <a:lnL w="28575" cap="flat" cmpd="sng" algn="ctr">
                      <a:solidFill>
                        <a:srgbClr val="DCC8FF"/>
                      </a:solidFill>
                      <a:prstDash val="solid"/>
                      <a:round/>
                      <a:headEnd type="none" w="med" len="med"/>
                      <a:tailEnd type="none" w="med" len="med"/>
                    </a:lnL>
                  </a:tcPr>
                </a:tc>
                <a:tc hMerge="1">
                  <a:txBody>
                    <a:bodyPr/>
                    <a:lstStyle/>
                    <a:p>
                      <a:endParaRPr lang="es-ES_tradnl"/>
                    </a:p>
                  </a:txBody>
                  <a:tcPr>
                    <a:lnL w="28575" cap="flat" cmpd="sng" algn="ctr">
                      <a:solidFill>
                        <a:srgbClr val="DCC8FF"/>
                      </a:solidFill>
                      <a:prstDash val="solid"/>
                      <a:round/>
                      <a:headEnd type="none" w="med" len="med"/>
                      <a:tailEnd type="none" w="med" len="med"/>
                    </a:lnL>
                  </a:tcPr>
                </a:tc>
                <a:tc hMerge="1">
                  <a:txBody>
                    <a:bodyPr/>
                    <a:lstStyle/>
                    <a:p>
                      <a:endParaRPr lang="es-ES_tradnl"/>
                    </a:p>
                  </a:txBody>
                  <a:tcPr/>
                </a:tc>
                <a:extLst>
                  <a:ext uri="{0D108BD9-81ED-4DB2-BD59-A6C34878D82A}">
                    <a16:rowId xmlns:a16="http://schemas.microsoft.com/office/drawing/2014/main" val="2178971058"/>
                  </a:ext>
                </a:extLst>
              </a:tr>
              <a:tr h="194310">
                <a:tc gridSpan="2">
                  <a:txBody>
                    <a:bodyPr/>
                    <a:lstStyle/>
                    <a:p>
                      <a:r>
                        <a:rPr lang="es-ES_tradnl" sz="800" b="1" dirty="0">
                          <a:solidFill>
                            <a:schemeClr val="tx1"/>
                          </a:solidFill>
                          <a:latin typeface="Century Gothic" panose="020B0502020202020204" pitchFamily="34" charset="0"/>
                        </a:rPr>
                        <a:t>Propósito: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B963"/>
                    </a:solidFill>
                  </a:tcPr>
                </a:tc>
                <a:tc hMerge="1">
                  <a:txBody>
                    <a:bodyPr/>
                    <a:lstStyle/>
                    <a:p>
                      <a:endParaRPr lang="es-MX"/>
                    </a:p>
                  </a:txBody>
                  <a:tcPr/>
                </a:tc>
                <a:tc gridSpan="5">
                  <a:txBody>
                    <a:bodyPr/>
                    <a:lstStyle/>
                    <a:p>
                      <a:pPr algn="ctr"/>
                      <a:r>
                        <a:rPr lang="es-ES_tradnl" sz="800" b="0" dirty="0">
                          <a:solidFill>
                            <a:schemeClr val="tx1"/>
                          </a:solidFill>
                          <a:latin typeface="Century Gothic" panose="020B0502020202020204" pitchFamily="34" charset="0"/>
                        </a:rPr>
                        <a:t>El propósito de este proyecto es que los alumnos logren conocer y concientizar como prevenir accidentes que involucren el fuego, como quemaduras e incendios y si ellos se encuentran en alguna de estas situaciones puedan actuar de manera correcta aplicando los conocimientos aprendidos.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lnL w="28575" cap="flat" cmpd="sng" algn="ctr">
                      <a:solidFill>
                        <a:srgbClr val="DCC8FF"/>
                      </a:solidFill>
                      <a:prstDash val="solid"/>
                      <a:round/>
                      <a:headEnd type="none" w="med" len="med"/>
                      <a:tailEnd type="none" w="med" len="med"/>
                    </a:lnL>
                  </a:tcPr>
                </a:tc>
                <a:tc hMerge="1">
                  <a:txBody>
                    <a:bodyPr/>
                    <a:lstStyle/>
                    <a:p>
                      <a:endParaRPr lang="es-MX"/>
                    </a:p>
                  </a:txBody>
                  <a:tcPr>
                    <a:lnL w="28575" cap="flat" cmpd="sng" algn="ctr">
                      <a:solidFill>
                        <a:srgbClr val="DCC8FF"/>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val="2109398934"/>
                  </a:ext>
                </a:extLst>
              </a:tr>
            </a:tbl>
          </a:graphicData>
        </a:graphic>
      </p:graphicFrame>
      <p:graphicFrame>
        <p:nvGraphicFramePr>
          <p:cNvPr id="75" name="Tabla 6">
            <a:extLst>
              <a:ext uri="{FF2B5EF4-FFF2-40B4-BE49-F238E27FC236}">
                <a16:creationId xmlns:a16="http://schemas.microsoft.com/office/drawing/2014/main" id="{53F5A56B-C8B5-9CB7-3B7F-7FE6715ECEDF}"/>
              </a:ext>
            </a:extLst>
          </p:cNvPr>
          <p:cNvGraphicFramePr>
            <a:graphicFrameLocks noGrp="1"/>
          </p:cNvGraphicFramePr>
          <p:nvPr>
            <p:extLst>
              <p:ext uri="{D42A27DB-BD31-4B8C-83A1-F6EECF244321}">
                <p14:modId xmlns:p14="http://schemas.microsoft.com/office/powerpoint/2010/main" val="2756625737"/>
              </p:ext>
            </p:extLst>
          </p:nvPr>
        </p:nvGraphicFramePr>
        <p:xfrm>
          <a:off x="78920" y="3857147"/>
          <a:ext cx="6645183" cy="487680"/>
        </p:xfrm>
        <a:graphic>
          <a:graphicData uri="http://schemas.openxmlformats.org/drawingml/2006/table">
            <a:tbl>
              <a:tblPr firstRow="1" bandRow="1">
                <a:tableStyleId>{5940675A-B579-460E-94D1-54222C63F5DA}</a:tableStyleId>
              </a:tblPr>
              <a:tblGrid>
                <a:gridCol w="567383">
                  <a:extLst>
                    <a:ext uri="{9D8B030D-6E8A-4147-A177-3AD203B41FA5}">
                      <a16:colId xmlns:a16="http://schemas.microsoft.com/office/drawing/2014/main" val="2182290701"/>
                    </a:ext>
                  </a:extLst>
                </a:gridCol>
                <a:gridCol w="749735">
                  <a:extLst>
                    <a:ext uri="{9D8B030D-6E8A-4147-A177-3AD203B41FA5}">
                      <a16:colId xmlns:a16="http://schemas.microsoft.com/office/drawing/2014/main" val="705405362"/>
                    </a:ext>
                  </a:extLst>
                </a:gridCol>
                <a:gridCol w="876095">
                  <a:extLst>
                    <a:ext uri="{9D8B030D-6E8A-4147-A177-3AD203B41FA5}">
                      <a16:colId xmlns:a16="http://schemas.microsoft.com/office/drawing/2014/main" val="558883678"/>
                    </a:ext>
                  </a:extLst>
                </a:gridCol>
                <a:gridCol w="994030">
                  <a:extLst>
                    <a:ext uri="{9D8B030D-6E8A-4147-A177-3AD203B41FA5}">
                      <a16:colId xmlns:a16="http://schemas.microsoft.com/office/drawing/2014/main" val="1682553387"/>
                    </a:ext>
                  </a:extLst>
                </a:gridCol>
                <a:gridCol w="775007">
                  <a:extLst>
                    <a:ext uri="{9D8B030D-6E8A-4147-A177-3AD203B41FA5}">
                      <a16:colId xmlns:a16="http://schemas.microsoft.com/office/drawing/2014/main" val="283242384"/>
                    </a:ext>
                  </a:extLst>
                </a:gridCol>
                <a:gridCol w="1667948">
                  <a:extLst>
                    <a:ext uri="{9D8B030D-6E8A-4147-A177-3AD203B41FA5}">
                      <a16:colId xmlns:a16="http://schemas.microsoft.com/office/drawing/2014/main" val="5104223"/>
                    </a:ext>
                  </a:extLst>
                </a:gridCol>
                <a:gridCol w="1014985">
                  <a:extLst>
                    <a:ext uri="{9D8B030D-6E8A-4147-A177-3AD203B41FA5}">
                      <a16:colId xmlns:a16="http://schemas.microsoft.com/office/drawing/2014/main" val="16376455"/>
                    </a:ext>
                  </a:extLst>
                </a:gridCol>
              </a:tblGrid>
              <a:tr h="2057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latin typeface="Century Gothic" panose="020B0502020202020204" pitchFamily="34" charset="0"/>
                          <a:ea typeface="AG180Days" panose="02000603000000000000" pitchFamily="2" charset="0"/>
                        </a:rPr>
                        <a:t>Ejes Articuladores: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1" dirty="0">
                        <a:latin typeface="Century Gothic" panose="020B0502020202020204" pitchFamily="34" charset="0"/>
                        <a:ea typeface="AG180Days" panose="02000603000000000000" pitchFamily="2" charset="0"/>
                      </a:endParaRPr>
                    </a:p>
                  </a:txBody>
                  <a:tcPr>
                    <a:lnL w="28575" cap="flat" cmpd="sng" algn="ctr">
                      <a:solidFill>
                        <a:srgbClr val="DCC8FF"/>
                      </a:solidFill>
                      <a:prstDash val="solid"/>
                      <a:round/>
                      <a:headEnd type="none" w="med" len="med"/>
                      <a:tailEnd type="none" w="med" len="med"/>
                    </a:lnL>
                    <a:lnR w="28575" cap="flat" cmpd="sng" algn="ctr">
                      <a:solidFill>
                        <a:srgbClr val="DCC8FF"/>
                      </a:solidFill>
                      <a:prstDash val="solid"/>
                      <a:round/>
                      <a:headEnd type="none" w="med" len="med"/>
                      <a:tailEnd type="none" w="med" len="med"/>
                    </a:lnR>
                    <a:lnT w="28575" cap="flat" cmpd="sng" algn="ctr">
                      <a:solidFill>
                        <a:srgbClr val="DCC8FF"/>
                      </a:solidFill>
                      <a:prstDash val="solid"/>
                      <a:round/>
                      <a:headEnd type="none" w="med" len="med"/>
                      <a:tailEnd type="none" w="med" len="med"/>
                    </a:lnT>
                    <a:lnB w="28575" cap="flat" cmpd="sng" algn="ctr">
                      <a:solidFill>
                        <a:srgbClr val="DCC8FF"/>
                      </a:solidFill>
                      <a:prstDash val="solid"/>
                      <a:round/>
                      <a:headEnd type="none" w="med" len="med"/>
                      <a:tailEnd type="none" w="med" len="med"/>
                    </a:lnB>
                    <a:solidFill>
                      <a:schemeClr val="bg1"/>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435408810"/>
                  </a:ext>
                </a:extLst>
              </a:tr>
              <a:tr h="274320">
                <a:tc>
                  <a:txBody>
                    <a:bodyPr/>
                    <a:lstStyle/>
                    <a:p>
                      <a:pPr algn="ctr"/>
                      <a:r>
                        <a:rPr lang="es-MX" sz="700" b="0" dirty="0">
                          <a:highlight>
                            <a:srgbClr val="FFFF00"/>
                          </a:highlight>
                          <a:latin typeface="Century Gothic" panose="020B0502020202020204" pitchFamily="34" charset="0"/>
                          <a:ea typeface="AG180Days" panose="02000603000000000000" pitchFamily="2" charset="0"/>
                        </a:rPr>
                        <a:t>Inclusión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highlight>
                            <a:srgbClr val="FFFF00"/>
                          </a:highlight>
                          <a:latin typeface="Century Gothic" panose="020B0502020202020204" pitchFamily="34" charset="0"/>
                          <a:ea typeface="AG180Days" panose="02000603000000000000" pitchFamily="2" charset="0"/>
                        </a:rPr>
                        <a:t>Pensamiento Critico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latin typeface="Century Gothic" panose="020B0502020202020204" pitchFamily="34" charset="0"/>
                          <a:ea typeface="AG180Days" panose="02000603000000000000" pitchFamily="2" charset="0"/>
                        </a:rPr>
                        <a:t>Interculturalidad critica</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latin typeface="Century Gothic" panose="020B0502020202020204" pitchFamily="34" charset="0"/>
                          <a:ea typeface="AG180Days" panose="02000603000000000000" pitchFamily="2" charset="0"/>
                        </a:rPr>
                        <a:t>Igualdas de genero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highlight>
                            <a:srgbClr val="FFFF00"/>
                          </a:highlight>
                          <a:latin typeface="Century Gothic" panose="020B0502020202020204" pitchFamily="34" charset="0"/>
                          <a:ea typeface="AG180Days" panose="02000603000000000000" pitchFamily="2" charset="0"/>
                        </a:rPr>
                        <a:t>Vida Saludable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latin typeface="Century Gothic" panose="020B0502020202020204" pitchFamily="34" charset="0"/>
                          <a:ea typeface="AG180Days" panose="02000603000000000000" pitchFamily="2" charset="0"/>
                        </a:rPr>
                        <a:t>Apropiación de las culturas a traves de la lectura y la escritura</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700" b="0" dirty="0">
                          <a:latin typeface="Century Gothic" panose="020B0502020202020204" pitchFamily="34" charset="0"/>
                          <a:ea typeface="AG180Days" panose="02000603000000000000" pitchFamily="2" charset="0"/>
                        </a:rPr>
                        <a:t>Arte y experiencias estéticas.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047328"/>
                  </a:ext>
                </a:extLst>
              </a:tr>
            </a:tbl>
          </a:graphicData>
        </a:graphic>
      </p:graphicFrame>
      <p:graphicFrame>
        <p:nvGraphicFramePr>
          <p:cNvPr id="76" name="Tabla 6">
            <a:extLst>
              <a:ext uri="{FF2B5EF4-FFF2-40B4-BE49-F238E27FC236}">
                <a16:creationId xmlns:a16="http://schemas.microsoft.com/office/drawing/2014/main" id="{5A39CB59-BE04-1DEF-96BA-879B8FE7B831}"/>
              </a:ext>
            </a:extLst>
          </p:cNvPr>
          <p:cNvGraphicFramePr>
            <a:graphicFrameLocks noGrp="1"/>
          </p:cNvGraphicFramePr>
          <p:nvPr>
            <p:extLst>
              <p:ext uri="{D42A27DB-BD31-4B8C-83A1-F6EECF244321}">
                <p14:modId xmlns:p14="http://schemas.microsoft.com/office/powerpoint/2010/main" val="1588246151"/>
              </p:ext>
            </p:extLst>
          </p:nvPr>
        </p:nvGraphicFramePr>
        <p:xfrm>
          <a:off x="78920" y="2703012"/>
          <a:ext cx="6645181" cy="1103860"/>
        </p:xfrm>
        <a:graphic>
          <a:graphicData uri="http://schemas.openxmlformats.org/drawingml/2006/table">
            <a:tbl>
              <a:tblPr firstRow="1" bandRow="1">
                <a:tableStyleId>{5940675A-B579-460E-94D1-54222C63F5DA}</a:tableStyleId>
              </a:tblPr>
              <a:tblGrid>
                <a:gridCol w="6645181">
                  <a:extLst>
                    <a:ext uri="{9D8B030D-6E8A-4147-A177-3AD203B41FA5}">
                      <a16:colId xmlns:a16="http://schemas.microsoft.com/office/drawing/2014/main" val="2182290701"/>
                    </a:ext>
                  </a:extLst>
                </a:gridCol>
              </a:tblGrid>
              <a:tr h="227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latin typeface="Century Gothic" panose="020B0502020202020204" pitchFamily="34" charset="0"/>
                          <a:ea typeface="AG180Days" panose="02000603000000000000" pitchFamily="2" charset="0"/>
                        </a:rPr>
                        <a:t>Problemática/necesidad identificada o situación a fortalecer:</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3435408810"/>
                  </a:ext>
                </a:extLst>
              </a:tr>
              <a:tr h="171450">
                <a:tc>
                  <a:txBody>
                    <a:bodyPr/>
                    <a:lstStyle/>
                    <a:p>
                      <a:pPr algn="ctr"/>
                      <a:r>
                        <a:rPr lang="es-ES" sz="700" b="0" dirty="0">
                          <a:latin typeface="Century Gothic" panose="020B0502020202020204" pitchFamily="34" charset="0"/>
                          <a:ea typeface="AG180Days" panose="02000603000000000000" pitchFamily="2" charset="0"/>
                        </a:rPr>
                        <a:t>En el jardín de niños el grupo de 3B desconoce medidas de prevención de accidentes y cómo actuar en caso de un incendio, así como las diferentes cosas que puede provocar un incendio. El actuar de manera correcta ante un incendio y al cómo prevenir una quemadura es indispensable para poder salvaguardar la integridad de cada uno de los alumnos, es relevante que ellos conozcan el sonido de los detector de humo /alarma y su función para poner en practica el plan de escape e identifiquen sus puntos de reunión dentro de la institución. </a:t>
                      </a:r>
                      <a:endParaRPr lang="es-MX" sz="700" b="0" dirty="0">
                        <a:latin typeface="Century Gothic" panose="020B0502020202020204" pitchFamily="34" charset="0"/>
                        <a:ea typeface="AG180Days" panose="02000603000000000000" pitchFamily="2"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047328"/>
                  </a:ext>
                </a:extLst>
              </a:tr>
              <a:tr h="171450">
                <a:tc>
                  <a:txBody>
                    <a:bodyPr/>
                    <a:lstStyle/>
                    <a:p>
                      <a:pPr algn="ctr"/>
                      <a:r>
                        <a:rPr lang="es-ES" sz="900" b="1" kern="1200" dirty="0">
                          <a:solidFill>
                            <a:schemeClr val="tx1"/>
                          </a:solidFill>
                          <a:latin typeface="Century Gothic" panose="020B0502020202020204" pitchFamily="34" charset="0"/>
                          <a:ea typeface="AG180Days" panose="02000603000000000000" pitchFamily="2" charset="0"/>
                          <a:cs typeface="+mn-cs"/>
                        </a:rPr>
                        <a:t>Evaluación </a:t>
                      </a:r>
                      <a:endParaRPr lang="es-MX" sz="900" b="1" kern="1200" dirty="0">
                        <a:solidFill>
                          <a:schemeClr val="tx1"/>
                        </a:solidFill>
                        <a:latin typeface="Century Gothic" panose="020B0502020202020204" pitchFamily="34" charset="0"/>
                        <a:ea typeface="AG180Days" panose="02000603000000000000" pitchFamily="2"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4203479"/>
                  </a:ext>
                </a:extLst>
              </a:tr>
              <a:tr h="171450">
                <a:tc>
                  <a:txBody>
                    <a:bodyPr/>
                    <a:lstStyle/>
                    <a:p>
                      <a:pPr algn="ctr"/>
                      <a:r>
                        <a:rPr lang="es-ES" sz="700" b="0" kern="1200" dirty="0">
                          <a:solidFill>
                            <a:schemeClr val="tx1"/>
                          </a:solidFill>
                          <a:latin typeface="Century Gothic" panose="020B0502020202020204" pitchFamily="34" charset="0"/>
                          <a:ea typeface="AG180Days" panose="02000603000000000000" pitchFamily="2" charset="0"/>
                          <a:cs typeface="+mn-cs"/>
                        </a:rPr>
                        <a:t>Registro de observación, lista de cotejo, rubricas, fotografías y videos. </a:t>
                      </a:r>
                      <a:endParaRPr lang="es-MX" sz="700" b="0" kern="1200" dirty="0">
                        <a:solidFill>
                          <a:schemeClr val="tx1"/>
                        </a:solidFill>
                        <a:latin typeface="Century Gothic" panose="020B0502020202020204" pitchFamily="34" charset="0"/>
                        <a:ea typeface="AG180Days" panose="02000603000000000000" pitchFamily="2"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169127"/>
                  </a:ext>
                </a:extLst>
              </a:tr>
            </a:tbl>
          </a:graphicData>
        </a:graphic>
      </p:graphicFrame>
      <p:pic>
        <p:nvPicPr>
          <p:cNvPr id="77" name="Imagen 76">
            <a:extLst>
              <a:ext uri="{FF2B5EF4-FFF2-40B4-BE49-F238E27FC236}">
                <a16:creationId xmlns:a16="http://schemas.microsoft.com/office/drawing/2014/main" id="{D64342CB-F043-4BC4-30D2-FA9CAB5FABA3}"/>
              </a:ext>
            </a:extLst>
          </p:cNvPr>
          <p:cNvPicPr>
            <a:picLocks noChangeAspect="1"/>
          </p:cNvPicPr>
          <p:nvPr/>
        </p:nvPicPr>
        <p:blipFill>
          <a:blip r:embed="rId3"/>
          <a:stretch>
            <a:fillRect/>
          </a:stretch>
        </p:blipFill>
        <p:spPr>
          <a:xfrm>
            <a:off x="1148713" y="514328"/>
            <a:ext cx="4398732" cy="528980"/>
          </a:xfrm>
          <a:prstGeom prst="rect">
            <a:avLst/>
          </a:prstGeom>
        </p:spPr>
      </p:pic>
      <p:grpSp>
        <p:nvGrpSpPr>
          <p:cNvPr id="2" name="Grupo 1">
            <a:extLst>
              <a:ext uri="{FF2B5EF4-FFF2-40B4-BE49-F238E27FC236}">
                <a16:creationId xmlns:a16="http://schemas.microsoft.com/office/drawing/2014/main" id="{53CCC38F-6C9E-8CDF-36FE-D708C93E9FF5}"/>
              </a:ext>
            </a:extLst>
          </p:cNvPr>
          <p:cNvGrpSpPr/>
          <p:nvPr/>
        </p:nvGrpSpPr>
        <p:grpSpPr>
          <a:xfrm>
            <a:off x="4438182" y="53308"/>
            <a:ext cx="335837" cy="452860"/>
            <a:chOff x="3697231" y="4396592"/>
            <a:chExt cx="3328099" cy="4665928"/>
          </a:xfrm>
        </p:grpSpPr>
        <p:pic>
          <p:nvPicPr>
            <p:cNvPr id="3" name="Imagen 2" descr="Forma, Círculo&#10;&#10;Descripción generada automáticamente">
              <a:extLst>
                <a:ext uri="{FF2B5EF4-FFF2-40B4-BE49-F238E27FC236}">
                  <a16:creationId xmlns:a16="http://schemas.microsoft.com/office/drawing/2014/main" id="{F3125AEF-4CFD-A22B-1E2D-A64B7C69C6DF}"/>
                </a:ext>
              </a:extLst>
            </p:cNvPr>
            <p:cNvPicPr>
              <a:picLocks noChangeAspect="1"/>
            </p:cNvPicPr>
            <p:nvPr/>
          </p:nvPicPr>
          <p:blipFill>
            <a:blip r:embed="rId4"/>
            <a:stretch>
              <a:fillRect/>
            </a:stretch>
          </p:blipFill>
          <p:spPr>
            <a:xfrm>
              <a:off x="4123145" y="5201679"/>
              <a:ext cx="2850776" cy="3860841"/>
            </a:xfrm>
            <a:prstGeom prst="rect">
              <a:avLst/>
            </a:prstGeom>
          </p:spPr>
        </p:pic>
        <p:pic>
          <p:nvPicPr>
            <p:cNvPr id="5" name="Imagen 4" descr="Icono&#10;&#10;Descripción generada automáticamente">
              <a:extLst>
                <a:ext uri="{FF2B5EF4-FFF2-40B4-BE49-F238E27FC236}">
                  <a16:creationId xmlns:a16="http://schemas.microsoft.com/office/drawing/2014/main" id="{1F734848-133F-8BE1-3505-5221E78A0F1E}"/>
                </a:ext>
              </a:extLst>
            </p:cNvPr>
            <p:cNvPicPr>
              <a:picLocks noChangeAspect="1"/>
            </p:cNvPicPr>
            <p:nvPr/>
          </p:nvPicPr>
          <p:blipFill>
            <a:blip r:embed="rId5"/>
            <a:stretch>
              <a:fillRect/>
            </a:stretch>
          </p:blipFill>
          <p:spPr>
            <a:xfrm rot="20560473">
              <a:off x="3697231" y="4396592"/>
              <a:ext cx="3328099" cy="2818936"/>
            </a:xfrm>
            <a:prstGeom prst="rect">
              <a:avLst/>
            </a:prstGeom>
          </p:spPr>
        </p:pic>
        <p:sp>
          <p:nvSpPr>
            <p:cNvPr id="7" name="Elipse 6">
              <a:extLst>
                <a:ext uri="{FF2B5EF4-FFF2-40B4-BE49-F238E27FC236}">
                  <a16:creationId xmlns:a16="http://schemas.microsoft.com/office/drawing/2014/main" id="{42C044DA-F641-9A91-AC86-CE7936624EDB}"/>
                </a:ext>
              </a:extLst>
            </p:cNvPr>
            <p:cNvSpPr/>
            <p:nvPr/>
          </p:nvSpPr>
          <p:spPr>
            <a:xfrm>
              <a:off x="5282517" y="8763922"/>
              <a:ext cx="291273" cy="165778"/>
            </a:xfrm>
            <a:prstGeom prst="ellipse">
              <a:avLst/>
            </a:prstGeom>
            <a:solidFill>
              <a:srgbClr val="B582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A61F968-3D6E-6CFD-3479-A015D1C73057}"/>
              </a:ext>
            </a:extLst>
          </p:cNvPr>
          <p:cNvGrpSpPr/>
          <p:nvPr/>
        </p:nvGrpSpPr>
        <p:grpSpPr>
          <a:xfrm>
            <a:off x="2200244" y="50692"/>
            <a:ext cx="287671" cy="434540"/>
            <a:chOff x="205866" y="4829361"/>
            <a:chExt cx="3031659" cy="4211360"/>
          </a:xfrm>
        </p:grpSpPr>
        <p:pic>
          <p:nvPicPr>
            <p:cNvPr id="9" name="Imagen 8" descr="Forma, Círculo&#10;&#10;Descripción generada automáticamente">
              <a:extLst>
                <a:ext uri="{FF2B5EF4-FFF2-40B4-BE49-F238E27FC236}">
                  <a16:creationId xmlns:a16="http://schemas.microsoft.com/office/drawing/2014/main" id="{081EBA7E-5717-BAD0-78A4-6D902F3FA285}"/>
                </a:ext>
              </a:extLst>
            </p:cNvPr>
            <p:cNvPicPr>
              <a:picLocks noChangeAspect="1"/>
            </p:cNvPicPr>
            <p:nvPr/>
          </p:nvPicPr>
          <p:blipFill>
            <a:blip r:embed="rId6"/>
            <a:stretch>
              <a:fillRect/>
            </a:stretch>
          </p:blipFill>
          <p:spPr>
            <a:xfrm>
              <a:off x="331485" y="5433094"/>
              <a:ext cx="2788289" cy="3607627"/>
            </a:xfrm>
            <a:prstGeom prst="rect">
              <a:avLst/>
            </a:prstGeom>
          </p:spPr>
        </p:pic>
        <p:pic>
          <p:nvPicPr>
            <p:cNvPr id="10" name="Imagen 9" descr="Icono&#10;&#10;Descripción generada automáticamente">
              <a:extLst>
                <a:ext uri="{FF2B5EF4-FFF2-40B4-BE49-F238E27FC236}">
                  <a16:creationId xmlns:a16="http://schemas.microsoft.com/office/drawing/2014/main" id="{7CAF4EDE-8F65-9ECD-596C-55ABF85099B1}"/>
                </a:ext>
              </a:extLst>
            </p:cNvPr>
            <p:cNvPicPr>
              <a:picLocks noChangeAspect="1"/>
            </p:cNvPicPr>
            <p:nvPr/>
          </p:nvPicPr>
          <p:blipFill>
            <a:blip r:embed="rId5"/>
            <a:stretch>
              <a:fillRect/>
            </a:stretch>
          </p:blipFill>
          <p:spPr>
            <a:xfrm rot="20560473">
              <a:off x="205866" y="4829361"/>
              <a:ext cx="3031659" cy="2428587"/>
            </a:xfrm>
            <a:prstGeom prst="rect">
              <a:avLst/>
            </a:prstGeom>
          </p:spPr>
        </p:pic>
      </p:grpSp>
    </p:spTree>
    <p:extLst>
      <p:ext uri="{BB962C8B-B14F-4D97-AF65-F5344CB8AC3E}">
        <p14:creationId xmlns:p14="http://schemas.microsoft.com/office/powerpoint/2010/main" val="285675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Imágenes de Cuadricula Cuaderno - Descarga gratuita en Freepik">
            <a:extLst>
              <a:ext uri="{FF2B5EF4-FFF2-40B4-BE49-F238E27FC236}">
                <a16:creationId xmlns:a16="http://schemas.microsoft.com/office/drawing/2014/main" id="{783E6FA8-A852-0E66-F507-921B7099D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0488" y="1115515"/>
            <a:ext cx="9144000" cy="69129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2F23527D-5096-3129-6520-4DCD2DB9491E}"/>
              </a:ext>
            </a:extLst>
          </p:cNvPr>
          <p:cNvGraphicFramePr>
            <a:graphicFrameLocks noGrp="1"/>
          </p:cNvGraphicFramePr>
          <p:nvPr>
            <p:extLst>
              <p:ext uri="{D42A27DB-BD31-4B8C-83A1-F6EECF244321}">
                <p14:modId xmlns:p14="http://schemas.microsoft.com/office/powerpoint/2010/main" val="281950152"/>
              </p:ext>
            </p:extLst>
          </p:nvPr>
        </p:nvGraphicFramePr>
        <p:xfrm>
          <a:off x="105797" y="4820555"/>
          <a:ext cx="6668391" cy="3482340"/>
        </p:xfrm>
        <a:graphic>
          <a:graphicData uri="http://schemas.openxmlformats.org/drawingml/2006/table">
            <a:tbl>
              <a:tblPr firstRow="1" bandRow="1">
                <a:tableStyleId>{5940675A-B579-460E-94D1-54222C63F5DA}</a:tableStyleId>
              </a:tblPr>
              <a:tblGrid>
                <a:gridCol w="1357243">
                  <a:extLst>
                    <a:ext uri="{9D8B030D-6E8A-4147-A177-3AD203B41FA5}">
                      <a16:colId xmlns:a16="http://schemas.microsoft.com/office/drawing/2014/main" val="3016853279"/>
                    </a:ext>
                  </a:extLst>
                </a:gridCol>
                <a:gridCol w="1128065">
                  <a:extLst>
                    <a:ext uri="{9D8B030D-6E8A-4147-A177-3AD203B41FA5}">
                      <a16:colId xmlns:a16="http://schemas.microsoft.com/office/drawing/2014/main" val="3981846897"/>
                    </a:ext>
                  </a:extLst>
                </a:gridCol>
                <a:gridCol w="3245815">
                  <a:extLst>
                    <a:ext uri="{9D8B030D-6E8A-4147-A177-3AD203B41FA5}">
                      <a16:colId xmlns:a16="http://schemas.microsoft.com/office/drawing/2014/main" val="1177267322"/>
                    </a:ext>
                  </a:extLst>
                </a:gridCol>
                <a:gridCol w="937268">
                  <a:extLst>
                    <a:ext uri="{9D8B030D-6E8A-4147-A177-3AD203B41FA5}">
                      <a16:colId xmlns:a16="http://schemas.microsoft.com/office/drawing/2014/main" val="2243495099"/>
                    </a:ext>
                  </a:extLst>
                </a:gridCol>
              </a:tblGrid>
              <a:tr h="3020468">
                <a:tc>
                  <a:txBody>
                    <a:bodyPr/>
                    <a:lstStyle/>
                    <a:p>
                      <a:pPr algn="l"/>
                      <a:r>
                        <a:rPr lang="es-MX" sz="800" b="1" dirty="0">
                          <a:latin typeface="Century Gothic" panose="020B0502020202020204" pitchFamily="34" charset="0"/>
                        </a:rPr>
                        <a:t>3. Organización de las actividades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s-MX" sz="700" b="0" dirty="0">
                          <a:latin typeface="Century Gothic" panose="020B0502020202020204" pitchFamily="34" charset="0"/>
                        </a:rPr>
                        <a:t>Sesión 2 </a:t>
                      </a:r>
                    </a:p>
                    <a:p>
                      <a:pPr marL="0" indent="0" algn="ctr">
                        <a:buFont typeface="Arial" panose="020B0604020202020204" pitchFamily="34" charset="0"/>
                        <a:buNone/>
                      </a:pPr>
                      <a:r>
                        <a:rPr lang="es-MX" sz="700" b="0" dirty="0">
                          <a:latin typeface="Century Gothic" panose="020B0502020202020204" pitchFamily="34" charset="0"/>
                        </a:rPr>
                        <a:t>Miércoles 22 de noviembre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_tradnl" sz="800" b="1" dirty="0">
                          <a:latin typeface="Century Gothic" panose="020B0502020202020204" pitchFamily="34" charset="0"/>
                        </a:rPr>
                        <a:t>Exposición de mis primeros pasos en la prevención de incendios </a:t>
                      </a:r>
                    </a:p>
                    <a:p>
                      <a:pPr marL="171450" indent="-171450">
                        <a:buFont typeface="Arial" panose="020B0604020202020204" pitchFamily="34" charset="0"/>
                        <a:buChar char="•"/>
                      </a:pPr>
                      <a:r>
                        <a:rPr lang="es-ES_tradnl" sz="800" b="0" dirty="0">
                          <a:latin typeface="Century Gothic" panose="020B0502020202020204" pitchFamily="34" charset="0"/>
                        </a:rPr>
                        <a:t>Expone su dibujo de bomberos y un artefacto con el que debe de tener cuidado en su casa y la manera de cómo prevenir ese accidente frente a sus compañeros</a:t>
                      </a:r>
                      <a:r>
                        <a:rPr lang="es-ES_tradnl" sz="800" b="1" dirty="0">
                          <a:latin typeface="Century Gothic" panose="020B0502020202020204" pitchFamily="34" charset="0"/>
                        </a:rPr>
                        <a:t>. </a:t>
                      </a:r>
                    </a:p>
                    <a:p>
                      <a:pPr marL="171450" indent="-171450">
                        <a:buFont typeface="Arial" panose="020B0604020202020204" pitchFamily="34" charset="0"/>
                        <a:buChar char="•"/>
                      </a:pPr>
                      <a:r>
                        <a:rPr lang="es-ES_tradnl" sz="800" b="0" dirty="0">
                          <a:latin typeface="Century Gothic" panose="020B0502020202020204" pitchFamily="34" charset="0"/>
                        </a:rPr>
                        <a:t>Coloca su cartel en el tendedero de mis primeros pasos en la prevención de incendios. </a:t>
                      </a:r>
                    </a:p>
                    <a:p>
                      <a:r>
                        <a:rPr lang="es-ES_tradnl" sz="800" b="1" dirty="0">
                          <a:latin typeface="Century Gothic" panose="020B0502020202020204" pitchFamily="34" charset="0"/>
                        </a:rPr>
                        <a:t>Cerillos y encendedores no son para niños</a:t>
                      </a:r>
                    </a:p>
                    <a:p>
                      <a:pPr marL="171450" indent="-171450">
                        <a:buFont typeface="Arial" panose="020B0604020202020204" pitchFamily="34" charset="0"/>
                        <a:buChar char="•"/>
                      </a:pPr>
                      <a:r>
                        <a:rPr lang="es-ES_tradnl" sz="800" b="0" dirty="0">
                          <a:latin typeface="Century Gothic" panose="020B0502020202020204" pitchFamily="34" charset="0"/>
                        </a:rPr>
                        <a:t>Escucha la historia de “Romina encontró algo peligroso”</a:t>
                      </a:r>
                    </a:p>
                    <a:p>
                      <a:pPr marL="171450" indent="-171450">
                        <a:buFont typeface="Arial" panose="020B0604020202020204" pitchFamily="34" charset="0"/>
                        <a:buChar char="•"/>
                      </a:pPr>
                      <a:r>
                        <a:rPr lang="es-ES_tradnl" sz="800" b="0" dirty="0">
                          <a:latin typeface="Century Gothic" panose="020B0502020202020204" pitchFamily="34" charset="0"/>
                        </a:rPr>
                        <a:t>Responde ¿Qué fue lo que encontró Romina? ¿Es peligroso? ¿Tienes uno de ellos en caso? ¿Lo has utilizado? </a:t>
                      </a:r>
                    </a:p>
                    <a:p>
                      <a:pPr marL="171450" indent="-171450">
                        <a:buFont typeface="Arial" panose="020B0604020202020204" pitchFamily="34" charset="0"/>
                        <a:buChar char="•"/>
                      </a:pPr>
                      <a:r>
                        <a:rPr lang="es-ES_tradnl" sz="800" b="0" dirty="0">
                          <a:latin typeface="Century Gothic" panose="020B0502020202020204" pitchFamily="34" charset="0"/>
                        </a:rPr>
                        <a:t>Realiza una lluvia de ideas aportando ideas en el pizarrón sobre lo que causa el uso de cerillos o encendedores. </a:t>
                      </a:r>
                    </a:p>
                    <a:p>
                      <a:pPr marL="171450" indent="-171450">
                        <a:buFont typeface="Arial" panose="020B0604020202020204" pitchFamily="34" charset="0"/>
                        <a:buChar char="•"/>
                      </a:pPr>
                      <a:endParaRPr lang="es-ES_tradnl" sz="800" b="0" dirty="0">
                        <a:latin typeface="Century Gothic" panose="020B0502020202020204" pitchFamily="34" charset="0"/>
                      </a:endParaRPr>
                    </a:p>
                    <a:p>
                      <a:r>
                        <a:rPr lang="es-ES_tradnl" sz="800" b="1" dirty="0">
                          <a:latin typeface="Century Gothic" panose="020B0502020202020204" pitchFamily="34" charset="0"/>
                        </a:rPr>
                        <a:t>Fuego en la ropa</a:t>
                      </a:r>
                    </a:p>
                    <a:p>
                      <a:pPr marL="171450" indent="-171450">
                        <a:buFont typeface="Arial" panose="020B0604020202020204" pitchFamily="34" charset="0"/>
                        <a:buChar char="•"/>
                      </a:pPr>
                      <a:r>
                        <a:rPr lang="es-ES_tradnl" sz="800" b="0" dirty="0">
                          <a:latin typeface="Century Gothic" panose="020B0502020202020204" pitchFamily="34" charset="0"/>
                        </a:rPr>
                        <a:t>Responde ¿Qué cosas puede quemar el fuego? ¿Cómo te sentirías si tu ropa se incendiara? ¿sabes qué hacer si su ropa se incendia mientras la traen puesta? </a:t>
                      </a:r>
                    </a:p>
                    <a:p>
                      <a:pPr marL="171450" indent="-171450">
                        <a:buFont typeface="Arial" panose="020B0604020202020204" pitchFamily="34" charset="0"/>
                        <a:buChar char="•"/>
                      </a:pPr>
                      <a:r>
                        <a:rPr lang="es-ES_tradnl" sz="800" b="0" dirty="0">
                          <a:latin typeface="Century Gothic" panose="020B0502020202020204" pitchFamily="34" charset="0"/>
                        </a:rPr>
                        <a:t>Observa el cartel con las instrucciones a seguir DETENTE, DEJATE CAER Y RUEDA. </a:t>
                      </a:r>
                    </a:p>
                    <a:p>
                      <a:pPr marL="171450" indent="-171450">
                        <a:buFont typeface="Arial" panose="020B0604020202020204" pitchFamily="34" charset="0"/>
                        <a:buChar char="•"/>
                      </a:pPr>
                      <a:r>
                        <a:rPr lang="es-ES_tradnl" sz="800" b="0" dirty="0">
                          <a:latin typeface="Century Gothic" panose="020B0502020202020204" pitchFamily="34" charset="0"/>
                        </a:rPr>
                        <a:t>Reflexiona ¿qué pasaría si su ropa se incendia y ustedes corren?</a:t>
                      </a:r>
                    </a:p>
                    <a:p>
                      <a:pPr marL="171450" indent="-171450">
                        <a:buFont typeface="Arial" panose="020B0604020202020204" pitchFamily="34" charset="0"/>
                        <a:buChar char="•"/>
                      </a:pPr>
                      <a:r>
                        <a:rPr lang="es-ES_tradnl" sz="800" b="0" dirty="0">
                          <a:latin typeface="Century Gothic" panose="020B0502020202020204" pitchFamily="34" charset="0"/>
                        </a:rPr>
                        <a:t>Observa la situación con ayuda de una colchoneta lo que debe hacerse en caso de incendiarse su ropa. </a:t>
                      </a:r>
                    </a:p>
                    <a:p>
                      <a:pPr marL="171450" indent="-171450">
                        <a:buFont typeface="Arial" panose="020B0604020202020204" pitchFamily="34" charset="0"/>
                        <a:buChar char="•"/>
                      </a:pPr>
                      <a:r>
                        <a:rPr lang="es-ES_tradnl" sz="800" b="0" dirty="0">
                          <a:latin typeface="Century Gothic" panose="020B0502020202020204" pitchFamily="34" charset="0"/>
                        </a:rPr>
                        <a:t>Realiza en el patio del salón la simulación de la situación “Detente, déjate caer y rueda” </a:t>
                      </a:r>
                    </a:p>
                    <a:p>
                      <a:pPr marL="171450" indent="-171450">
                        <a:buFont typeface="Arial" panose="020B0604020202020204" pitchFamily="34" charset="0"/>
                        <a:buChar char="•"/>
                      </a:pPr>
                      <a:r>
                        <a:rPr lang="es-ES_tradnl" sz="800" b="0" dirty="0">
                          <a:latin typeface="Century Gothic" panose="020B0502020202020204" pitchFamily="34" charset="0"/>
                        </a:rPr>
                        <a:t>Ordena la secuencia en una hoja de trabajo.</a:t>
                      </a:r>
                    </a:p>
                    <a:p>
                      <a:endParaRPr lang="es-ES_tradnl" sz="800" b="1"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dirty="0">
                          <a:latin typeface="Century Gothic" panose="020B0502020202020204" pitchFamily="34" charset="0"/>
                        </a:rPr>
                        <a:t>Carteles para exposición </a:t>
                      </a:r>
                    </a:p>
                    <a:p>
                      <a:pPr marL="171450" indent="-171450">
                        <a:buFont typeface="Arial" panose="020B0604020202020204" pitchFamily="34" charset="0"/>
                        <a:buChar char="•"/>
                      </a:pPr>
                      <a:r>
                        <a:rPr lang="es-ES_tradnl" sz="800" dirty="0">
                          <a:latin typeface="Century Gothic" panose="020B0502020202020204" pitchFamily="34" charset="0"/>
                        </a:rPr>
                        <a:t>Tendedero para carteles</a:t>
                      </a:r>
                    </a:p>
                    <a:p>
                      <a:pPr marL="171450" indent="-171450">
                        <a:buFont typeface="Arial" panose="020B0604020202020204" pitchFamily="34" charset="0"/>
                        <a:buChar char="•"/>
                      </a:pPr>
                      <a:r>
                        <a:rPr lang="es-ES_tradnl" sz="800" dirty="0">
                          <a:latin typeface="Century Gothic" panose="020B0502020202020204" pitchFamily="34" charset="0"/>
                        </a:rPr>
                        <a:t>Cartel con instrucciones DETENTE, DEJATE CAER Y RUEDA</a:t>
                      </a:r>
                    </a:p>
                    <a:p>
                      <a:pPr marL="171450" indent="-171450">
                        <a:buFont typeface="Arial" panose="020B0604020202020204" pitchFamily="34" charset="0"/>
                        <a:buChar char="•"/>
                      </a:pPr>
                      <a:r>
                        <a:rPr lang="es-ES_tradnl" sz="800" dirty="0">
                          <a:latin typeface="Century Gothic" panose="020B0502020202020204" pitchFamily="34" charset="0"/>
                        </a:rPr>
                        <a:t>Colchoneta </a:t>
                      </a:r>
                    </a:p>
                    <a:p>
                      <a:pPr marL="171450" indent="-171450">
                        <a:buFont typeface="Arial" panose="020B0604020202020204" pitchFamily="34" charset="0"/>
                        <a:buChar char="•"/>
                      </a:pPr>
                      <a:r>
                        <a:rPr lang="es-ES_tradnl" sz="800" dirty="0">
                          <a:latin typeface="Century Gothic" panose="020B0502020202020204" pitchFamily="34" charset="0"/>
                        </a:rPr>
                        <a:t>Hoja de trabajo de secuencia </a:t>
                      </a:r>
                    </a:p>
                    <a:p>
                      <a:pPr marL="171450" indent="-171450">
                        <a:buFont typeface="Arial" panose="020B0604020202020204" pitchFamily="34" charset="0"/>
                        <a:buChar char="•"/>
                      </a:pPr>
                      <a:endParaRPr lang="es-ES_tradnl" sz="8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315471"/>
                  </a:ext>
                </a:extLst>
              </a:tr>
            </a:tbl>
          </a:graphicData>
        </a:graphic>
      </p:graphicFrame>
      <p:graphicFrame>
        <p:nvGraphicFramePr>
          <p:cNvPr id="2" name="Tabla 1">
            <a:extLst>
              <a:ext uri="{FF2B5EF4-FFF2-40B4-BE49-F238E27FC236}">
                <a16:creationId xmlns:a16="http://schemas.microsoft.com/office/drawing/2014/main" id="{467B3568-0301-FEE6-7258-F7AD729061EA}"/>
              </a:ext>
            </a:extLst>
          </p:cNvPr>
          <p:cNvGraphicFramePr>
            <a:graphicFrameLocks noGrp="1"/>
          </p:cNvGraphicFramePr>
          <p:nvPr>
            <p:extLst>
              <p:ext uri="{D42A27DB-BD31-4B8C-83A1-F6EECF244321}">
                <p14:modId xmlns:p14="http://schemas.microsoft.com/office/powerpoint/2010/main" val="1761569878"/>
              </p:ext>
            </p:extLst>
          </p:nvPr>
        </p:nvGraphicFramePr>
        <p:xfrm>
          <a:off x="67821" y="2742026"/>
          <a:ext cx="6703810" cy="2019300"/>
        </p:xfrm>
        <a:graphic>
          <a:graphicData uri="http://schemas.openxmlformats.org/drawingml/2006/table">
            <a:tbl>
              <a:tblPr firstRow="1" bandRow="1">
                <a:tableStyleId>{5940675A-B579-460E-94D1-54222C63F5DA}</a:tableStyleId>
              </a:tblPr>
              <a:tblGrid>
                <a:gridCol w="1395219">
                  <a:extLst>
                    <a:ext uri="{9D8B030D-6E8A-4147-A177-3AD203B41FA5}">
                      <a16:colId xmlns:a16="http://schemas.microsoft.com/office/drawing/2014/main" val="2477804239"/>
                    </a:ext>
                  </a:extLst>
                </a:gridCol>
                <a:gridCol w="1103290">
                  <a:extLst>
                    <a:ext uri="{9D8B030D-6E8A-4147-A177-3AD203B41FA5}">
                      <a16:colId xmlns:a16="http://schemas.microsoft.com/office/drawing/2014/main" val="1250456125"/>
                    </a:ext>
                  </a:extLst>
                </a:gridCol>
                <a:gridCol w="3224941">
                  <a:extLst>
                    <a:ext uri="{9D8B030D-6E8A-4147-A177-3AD203B41FA5}">
                      <a16:colId xmlns:a16="http://schemas.microsoft.com/office/drawing/2014/main" val="3894050718"/>
                    </a:ext>
                  </a:extLst>
                </a:gridCol>
                <a:gridCol w="980360">
                  <a:extLst>
                    <a:ext uri="{9D8B030D-6E8A-4147-A177-3AD203B41FA5}">
                      <a16:colId xmlns:a16="http://schemas.microsoft.com/office/drawing/2014/main" val="2118304073"/>
                    </a:ext>
                  </a:extLst>
                </a:gridCol>
              </a:tblGrid>
              <a:tr h="359146">
                <a:tc>
                  <a:txBody>
                    <a:bodyPr/>
                    <a:lstStyle/>
                    <a:p>
                      <a:pPr algn="l"/>
                      <a:r>
                        <a:rPr lang="es-MX" sz="800" b="1" dirty="0">
                          <a:latin typeface="Century Gothic" panose="020B0502020202020204" pitchFamily="34" charset="0"/>
                        </a:rPr>
                        <a:t>2. Lo que se y lo que quiero saber</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s-MX" sz="700" b="0" dirty="0">
                          <a:latin typeface="Century Gothic" panose="020B0502020202020204" pitchFamily="34" charset="0"/>
                        </a:rPr>
                        <a:t>Martes 21 de noviembre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_tradnl" sz="800" b="1" dirty="0">
                          <a:latin typeface="Century Gothic" panose="020B0502020202020204" pitchFamily="34" charset="0"/>
                        </a:rPr>
                        <a:t>Enfría una quemadura</a:t>
                      </a:r>
                    </a:p>
                    <a:p>
                      <a:pPr marL="171450" indent="-171450" algn="l">
                        <a:buFont typeface="Arial" panose="020B0604020202020204" pitchFamily="34" charset="0"/>
                        <a:buChar char="•"/>
                      </a:pPr>
                      <a:r>
                        <a:rPr lang="es-ES_tradnl" sz="800" b="1" dirty="0">
                          <a:latin typeface="Century Gothic" panose="020B0502020202020204" pitchFamily="34" charset="0"/>
                        </a:rPr>
                        <a:t> </a:t>
                      </a:r>
                      <a:r>
                        <a:rPr lang="es-ES_tradnl" sz="800" b="0" dirty="0">
                          <a:latin typeface="Century Gothic" panose="020B0502020202020204" pitchFamily="34" charset="0"/>
                        </a:rPr>
                        <a:t>Responde ¿Alguna vez te has quemado? ¿Qué es lo que hacen cuando se queman? ¿Algún familiar ha tenido alguna quemadura? ¿Con que te has quemado?¿Sabes cuál es la llave de agua fría y agua caliente en tu casa? ¿Cuántos tipos de quemaduras existen? </a:t>
                      </a:r>
                    </a:p>
                    <a:p>
                      <a:pPr marL="171450" indent="-171450" algn="l">
                        <a:buFont typeface="Arial" panose="020B0604020202020204" pitchFamily="34" charset="0"/>
                        <a:buChar char="•"/>
                      </a:pPr>
                      <a:r>
                        <a:rPr lang="es-ES_tradnl" sz="800" b="0" dirty="0">
                          <a:latin typeface="Century Gothic" panose="020B0502020202020204" pitchFamily="34" charset="0"/>
                        </a:rPr>
                        <a:t>Observa los tipos de quemaduras del pizarrón. (primer grado, segundo y tercer grado)</a:t>
                      </a:r>
                    </a:p>
                    <a:p>
                      <a:pPr marL="171450" indent="-171450" algn="l">
                        <a:buFont typeface="Arial" panose="020B0604020202020204" pitchFamily="34" charset="0"/>
                        <a:buChar char="•"/>
                      </a:pPr>
                      <a:r>
                        <a:rPr lang="es-ES_tradnl" sz="800" b="0" dirty="0">
                          <a:latin typeface="Century Gothic" panose="020B0502020202020204" pitchFamily="34" charset="0"/>
                        </a:rPr>
                        <a:t>Observa lo que se debe de hacer en caso de una quemadura. </a:t>
                      </a:r>
                    </a:p>
                    <a:p>
                      <a:pPr marL="171450" indent="-171450" algn="l">
                        <a:buFont typeface="Arial" panose="020B0604020202020204" pitchFamily="34" charset="0"/>
                        <a:buChar char="•"/>
                      </a:pPr>
                      <a:r>
                        <a:rPr lang="es-ES_tradnl" sz="800" b="0" dirty="0">
                          <a:latin typeface="Century Gothic" panose="020B0502020202020204" pitchFamily="34" charset="0"/>
                        </a:rPr>
                        <a:t>Colorea el dibujo correspondiente a lo que se debe de realizar en caso de una quemadura. </a:t>
                      </a:r>
                    </a:p>
                    <a:p>
                      <a:pPr marL="171450" indent="-171450" algn="l">
                        <a:buFont typeface="Arial" panose="020B0604020202020204" pitchFamily="34" charset="0"/>
                        <a:buChar char="•"/>
                      </a:pPr>
                      <a:r>
                        <a:rPr lang="es-ES_tradnl" sz="800" b="0" dirty="0">
                          <a:latin typeface="Century Gothic" panose="020B0502020202020204" pitchFamily="34" charset="0"/>
                        </a:rPr>
                        <a:t>Realiza una simulación de lo correcto al sufrir una quemadura, colocando agua fría de la corriente de agua hasta aliviar el dolor. </a:t>
                      </a:r>
                    </a:p>
                    <a:p>
                      <a:pPr marL="0" indent="0" algn="l">
                        <a:buFont typeface="Arial" panose="020B0604020202020204" pitchFamily="34" charset="0"/>
                        <a:buNone/>
                      </a:pPr>
                      <a:endParaRPr lang="es-ES_tradnl" sz="800" b="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dirty="0">
                          <a:latin typeface="Century Gothic" panose="020B0502020202020204" pitchFamily="34" charset="0"/>
                        </a:rPr>
                        <a:t>Dibujos de tipos de quemaduras </a:t>
                      </a:r>
                    </a:p>
                    <a:p>
                      <a:pPr marL="171450" indent="-171450">
                        <a:buFont typeface="Arial" panose="020B0604020202020204" pitchFamily="34" charset="0"/>
                        <a:buChar char="•"/>
                      </a:pPr>
                      <a:r>
                        <a:rPr lang="es-ES_tradnl" sz="800" dirty="0">
                          <a:latin typeface="Century Gothic" panose="020B0502020202020204" pitchFamily="34" charset="0"/>
                        </a:rPr>
                        <a:t>Llaves de agua caliente y fría en dibujo. </a:t>
                      </a:r>
                    </a:p>
                    <a:p>
                      <a:pPr marL="171450" indent="-171450">
                        <a:buFont typeface="Arial" panose="020B0604020202020204" pitchFamily="34" charset="0"/>
                        <a:buChar char="•"/>
                      </a:pPr>
                      <a:endParaRPr lang="es-ES_tradnl" sz="800" dirty="0">
                        <a:latin typeface="Century Gothic" panose="020B0502020202020204" pitchFamily="34" charset="0"/>
                      </a:endParaRPr>
                    </a:p>
                    <a:p>
                      <a:pPr marL="0" indent="0">
                        <a:buFont typeface="Arial" panose="020B0604020202020204" pitchFamily="34" charset="0"/>
                        <a:buNone/>
                      </a:pPr>
                      <a:endParaRPr lang="es-ES_tradnl" sz="8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870972"/>
                  </a:ext>
                </a:extLst>
              </a:tr>
            </a:tbl>
          </a:graphicData>
        </a:graphic>
      </p:graphicFrame>
      <p:grpSp>
        <p:nvGrpSpPr>
          <p:cNvPr id="6" name="Grupo 5">
            <a:extLst>
              <a:ext uri="{FF2B5EF4-FFF2-40B4-BE49-F238E27FC236}">
                <a16:creationId xmlns:a16="http://schemas.microsoft.com/office/drawing/2014/main" id="{1A564B59-45F3-D71D-49CD-D7C25940F046}"/>
              </a:ext>
            </a:extLst>
          </p:cNvPr>
          <p:cNvGrpSpPr/>
          <p:nvPr/>
        </p:nvGrpSpPr>
        <p:grpSpPr>
          <a:xfrm>
            <a:off x="42431" y="8830840"/>
            <a:ext cx="6716520" cy="212311"/>
            <a:chOff x="107758" y="64780"/>
            <a:chExt cx="6716520" cy="212311"/>
          </a:xfrm>
        </p:grpSpPr>
        <p:sp>
          <p:nvSpPr>
            <p:cNvPr id="7" name="Elipse 6">
              <a:extLst>
                <a:ext uri="{FF2B5EF4-FFF2-40B4-BE49-F238E27FC236}">
                  <a16:creationId xmlns:a16="http://schemas.microsoft.com/office/drawing/2014/main" id="{AA2B1F50-86E2-291F-1F56-1FE56A6DBA65}"/>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Elipse 7">
              <a:extLst>
                <a:ext uri="{FF2B5EF4-FFF2-40B4-BE49-F238E27FC236}">
                  <a16:creationId xmlns:a16="http://schemas.microsoft.com/office/drawing/2014/main" id="{BB897724-5E77-7EFE-C726-0F682DD578BF}"/>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Elipse 8">
              <a:extLst>
                <a:ext uri="{FF2B5EF4-FFF2-40B4-BE49-F238E27FC236}">
                  <a16:creationId xmlns:a16="http://schemas.microsoft.com/office/drawing/2014/main" id="{3386C659-5B2E-08D1-8265-39D08F864F0D}"/>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Elipse 9">
              <a:extLst>
                <a:ext uri="{FF2B5EF4-FFF2-40B4-BE49-F238E27FC236}">
                  <a16:creationId xmlns:a16="http://schemas.microsoft.com/office/drawing/2014/main" id="{044DC514-5158-3F80-7635-2D4129BDD5E5}"/>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FC487237-DB53-9A5E-3A8A-D2F4AC0A794E}"/>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lipse 12">
              <a:extLst>
                <a:ext uri="{FF2B5EF4-FFF2-40B4-BE49-F238E27FC236}">
                  <a16:creationId xmlns:a16="http://schemas.microsoft.com/office/drawing/2014/main" id="{F8FC8156-58FE-9CC3-96B6-D4569B14189F}"/>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54DEC807-E28D-EFD3-E29D-2486A8982F3D}"/>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125973E7-FF1A-565C-3F1A-BAFB7F8936BB}"/>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2EE69656-36F3-6E0E-19ED-13D0505BA9F7}"/>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1391C811-3F3F-B3A0-11C2-394D48EE7013}"/>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479CD559-A131-67B8-27AE-761AA82F55ED}"/>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Elipse 19">
              <a:extLst>
                <a:ext uri="{FF2B5EF4-FFF2-40B4-BE49-F238E27FC236}">
                  <a16:creationId xmlns:a16="http://schemas.microsoft.com/office/drawing/2014/main" id="{444A6344-C0F5-006E-C997-37CC364833FD}"/>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C839BFC4-3F2D-C04B-44C4-5550F111FC31}"/>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1ED454DC-3418-FCB3-A0DB-E8CB3CC326B7}"/>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Elipse 22">
              <a:extLst>
                <a:ext uri="{FF2B5EF4-FFF2-40B4-BE49-F238E27FC236}">
                  <a16:creationId xmlns:a16="http://schemas.microsoft.com/office/drawing/2014/main" id="{DD1D6E2E-6D5B-A108-7508-A3A0B6E50161}"/>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Elipse 23">
              <a:extLst>
                <a:ext uri="{FF2B5EF4-FFF2-40B4-BE49-F238E27FC236}">
                  <a16:creationId xmlns:a16="http://schemas.microsoft.com/office/drawing/2014/main" id="{979BA0A6-5559-063A-9909-33365E7395DA}"/>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Elipse 24">
              <a:extLst>
                <a:ext uri="{FF2B5EF4-FFF2-40B4-BE49-F238E27FC236}">
                  <a16:creationId xmlns:a16="http://schemas.microsoft.com/office/drawing/2014/main" id="{4F61D364-567B-F434-3D8B-2261AF4765B1}"/>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B93280B8-AA14-66ED-928C-B9659FAA792B}"/>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Elipse 26">
              <a:extLst>
                <a:ext uri="{FF2B5EF4-FFF2-40B4-BE49-F238E27FC236}">
                  <a16:creationId xmlns:a16="http://schemas.microsoft.com/office/drawing/2014/main" id="{43294107-F4E4-39D9-DE83-391AE4D7C890}"/>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70D4D597-A5E6-D9DD-1D94-68FFCE7AF48D}"/>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FC753631-E558-9840-39EE-0FA94EFB74B0}"/>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DC6B560A-827F-235C-7C06-600B0D4B79EC}"/>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Elipse 30">
              <a:extLst>
                <a:ext uri="{FF2B5EF4-FFF2-40B4-BE49-F238E27FC236}">
                  <a16:creationId xmlns:a16="http://schemas.microsoft.com/office/drawing/2014/main" id="{526C602A-E5B7-E388-1D71-20DA09116E6D}"/>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Elipse 31">
              <a:extLst>
                <a:ext uri="{FF2B5EF4-FFF2-40B4-BE49-F238E27FC236}">
                  <a16:creationId xmlns:a16="http://schemas.microsoft.com/office/drawing/2014/main" id="{016BCFB4-37B2-2E9D-B062-C15AFE02E06C}"/>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11614190-DDEB-57B9-F8A4-D023EBC2C060}"/>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0BF1938B-7765-7F7C-0D74-1B203E742829}"/>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Elipse 34">
              <a:extLst>
                <a:ext uri="{FF2B5EF4-FFF2-40B4-BE49-F238E27FC236}">
                  <a16:creationId xmlns:a16="http://schemas.microsoft.com/office/drawing/2014/main" id="{DC8FC548-0ECA-3BA7-741E-41890B8C8C5A}"/>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6" name="Grupo 35">
            <a:extLst>
              <a:ext uri="{FF2B5EF4-FFF2-40B4-BE49-F238E27FC236}">
                <a16:creationId xmlns:a16="http://schemas.microsoft.com/office/drawing/2014/main" id="{11097960-BF01-C4A2-6EBD-B882C1168FDF}"/>
              </a:ext>
            </a:extLst>
          </p:cNvPr>
          <p:cNvGrpSpPr/>
          <p:nvPr/>
        </p:nvGrpSpPr>
        <p:grpSpPr>
          <a:xfrm>
            <a:off x="70351" y="1895"/>
            <a:ext cx="6716520" cy="212311"/>
            <a:chOff x="107758" y="64780"/>
            <a:chExt cx="6716520" cy="212311"/>
          </a:xfrm>
        </p:grpSpPr>
        <p:sp>
          <p:nvSpPr>
            <p:cNvPr id="37" name="Elipse 36">
              <a:extLst>
                <a:ext uri="{FF2B5EF4-FFF2-40B4-BE49-F238E27FC236}">
                  <a16:creationId xmlns:a16="http://schemas.microsoft.com/office/drawing/2014/main" id="{48EC05B2-7C9A-82CF-AAA5-99D473B53E95}"/>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lipse 37">
              <a:extLst>
                <a:ext uri="{FF2B5EF4-FFF2-40B4-BE49-F238E27FC236}">
                  <a16:creationId xmlns:a16="http://schemas.microsoft.com/office/drawing/2014/main" id="{6538192F-54EF-1485-231B-2715D9D714C1}"/>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a:extLst>
                <a:ext uri="{FF2B5EF4-FFF2-40B4-BE49-F238E27FC236}">
                  <a16:creationId xmlns:a16="http://schemas.microsoft.com/office/drawing/2014/main" id="{E13B5525-1E20-DC7D-A01E-6E6F0012F53D}"/>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a:extLst>
                <a:ext uri="{FF2B5EF4-FFF2-40B4-BE49-F238E27FC236}">
                  <a16:creationId xmlns:a16="http://schemas.microsoft.com/office/drawing/2014/main" id="{20CE52FE-C85C-156A-D505-3333ADFFE909}"/>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lipse 40">
              <a:extLst>
                <a:ext uri="{FF2B5EF4-FFF2-40B4-BE49-F238E27FC236}">
                  <a16:creationId xmlns:a16="http://schemas.microsoft.com/office/drawing/2014/main" id="{E8BC3ED9-E25B-FC98-A1DC-12C7EFB9AFC5}"/>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a:extLst>
                <a:ext uri="{FF2B5EF4-FFF2-40B4-BE49-F238E27FC236}">
                  <a16:creationId xmlns:a16="http://schemas.microsoft.com/office/drawing/2014/main" id="{8C431B41-44C0-B7B0-37C5-22A9A514CE52}"/>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lipse 42">
              <a:extLst>
                <a:ext uri="{FF2B5EF4-FFF2-40B4-BE49-F238E27FC236}">
                  <a16:creationId xmlns:a16="http://schemas.microsoft.com/office/drawing/2014/main" id="{EB0472F4-E8D0-D8DA-45BC-0722F54CB6CA}"/>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a:extLst>
                <a:ext uri="{FF2B5EF4-FFF2-40B4-BE49-F238E27FC236}">
                  <a16:creationId xmlns:a16="http://schemas.microsoft.com/office/drawing/2014/main" id="{00205489-0BB8-335C-F286-AA01DA5B30DB}"/>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a:extLst>
                <a:ext uri="{FF2B5EF4-FFF2-40B4-BE49-F238E27FC236}">
                  <a16:creationId xmlns:a16="http://schemas.microsoft.com/office/drawing/2014/main" id="{B46A35E3-8DD1-6757-EF42-1B5D2A338AA4}"/>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45">
              <a:extLst>
                <a:ext uri="{FF2B5EF4-FFF2-40B4-BE49-F238E27FC236}">
                  <a16:creationId xmlns:a16="http://schemas.microsoft.com/office/drawing/2014/main" id="{900E31D9-CE08-DE3A-E72B-11E7C1621C99}"/>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Elipse 46">
              <a:extLst>
                <a:ext uri="{FF2B5EF4-FFF2-40B4-BE49-F238E27FC236}">
                  <a16:creationId xmlns:a16="http://schemas.microsoft.com/office/drawing/2014/main" id="{2E1BE15F-AE43-9E86-AB70-5D8D7EEFD2A4}"/>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Elipse 47">
              <a:extLst>
                <a:ext uri="{FF2B5EF4-FFF2-40B4-BE49-F238E27FC236}">
                  <a16:creationId xmlns:a16="http://schemas.microsoft.com/office/drawing/2014/main" id="{24E65E21-F49B-0FBB-21BA-CB5EFA924CFB}"/>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Elipse 48">
              <a:extLst>
                <a:ext uri="{FF2B5EF4-FFF2-40B4-BE49-F238E27FC236}">
                  <a16:creationId xmlns:a16="http://schemas.microsoft.com/office/drawing/2014/main" id="{6C39E7EC-3BE1-4415-0FDA-9D8EC0E57A0D}"/>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49">
              <a:extLst>
                <a:ext uri="{FF2B5EF4-FFF2-40B4-BE49-F238E27FC236}">
                  <a16:creationId xmlns:a16="http://schemas.microsoft.com/office/drawing/2014/main" id="{4E6ADA73-04AC-2B93-3D7C-0618130E6DB2}"/>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Elipse 50">
              <a:extLst>
                <a:ext uri="{FF2B5EF4-FFF2-40B4-BE49-F238E27FC236}">
                  <a16:creationId xmlns:a16="http://schemas.microsoft.com/office/drawing/2014/main" id="{864C7C1C-2551-A654-5FEE-E069E138176D}"/>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55">
              <a:extLst>
                <a:ext uri="{FF2B5EF4-FFF2-40B4-BE49-F238E27FC236}">
                  <a16:creationId xmlns:a16="http://schemas.microsoft.com/office/drawing/2014/main" id="{D43C614D-DF6D-97D7-0861-9DE53EAE5720}"/>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Elipse 56">
              <a:extLst>
                <a:ext uri="{FF2B5EF4-FFF2-40B4-BE49-F238E27FC236}">
                  <a16:creationId xmlns:a16="http://schemas.microsoft.com/office/drawing/2014/main" id="{5AFFD216-783D-8382-1501-DD668660153F}"/>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57">
              <a:extLst>
                <a:ext uri="{FF2B5EF4-FFF2-40B4-BE49-F238E27FC236}">
                  <a16:creationId xmlns:a16="http://schemas.microsoft.com/office/drawing/2014/main" id="{75C5C25B-F0C8-90C0-7F2F-DBF6FD0FA21F}"/>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Elipse 58">
              <a:extLst>
                <a:ext uri="{FF2B5EF4-FFF2-40B4-BE49-F238E27FC236}">
                  <a16:creationId xmlns:a16="http://schemas.microsoft.com/office/drawing/2014/main" id="{F2DDACF5-8209-D51C-B0F7-6BDB20357170}"/>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Elipse 59">
              <a:extLst>
                <a:ext uri="{FF2B5EF4-FFF2-40B4-BE49-F238E27FC236}">
                  <a16:creationId xmlns:a16="http://schemas.microsoft.com/office/drawing/2014/main" id="{56971464-F0DE-06C2-CAF6-DA6FF5458DE5}"/>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Elipse 60">
              <a:extLst>
                <a:ext uri="{FF2B5EF4-FFF2-40B4-BE49-F238E27FC236}">
                  <a16:creationId xmlns:a16="http://schemas.microsoft.com/office/drawing/2014/main" id="{8AC2225A-0470-83A8-E151-81B038A56371}"/>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Elipse 61">
              <a:extLst>
                <a:ext uri="{FF2B5EF4-FFF2-40B4-BE49-F238E27FC236}">
                  <a16:creationId xmlns:a16="http://schemas.microsoft.com/office/drawing/2014/main" id="{984F647A-BD81-5E50-215F-EB1EE36FE8FC}"/>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Elipse 62">
              <a:extLst>
                <a:ext uri="{FF2B5EF4-FFF2-40B4-BE49-F238E27FC236}">
                  <a16:creationId xmlns:a16="http://schemas.microsoft.com/office/drawing/2014/main" id="{5958655D-62B9-E192-894B-032A4B6FDB55}"/>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Elipse 63">
              <a:extLst>
                <a:ext uri="{FF2B5EF4-FFF2-40B4-BE49-F238E27FC236}">
                  <a16:creationId xmlns:a16="http://schemas.microsoft.com/office/drawing/2014/main" id="{9933CC42-34A0-78C2-DDB8-D118404BCFF5}"/>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Elipse 64">
              <a:extLst>
                <a:ext uri="{FF2B5EF4-FFF2-40B4-BE49-F238E27FC236}">
                  <a16:creationId xmlns:a16="http://schemas.microsoft.com/office/drawing/2014/main" id="{A025FBBD-124B-2E59-E4C4-E7141CB160AC}"/>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Elipse 65">
              <a:extLst>
                <a:ext uri="{FF2B5EF4-FFF2-40B4-BE49-F238E27FC236}">
                  <a16:creationId xmlns:a16="http://schemas.microsoft.com/office/drawing/2014/main" id="{EB3081DD-4DF1-DF75-F089-97E8B48F4477}"/>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Elipse 66">
              <a:extLst>
                <a:ext uri="{FF2B5EF4-FFF2-40B4-BE49-F238E27FC236}">
                  <a16:creationId xmlns:a16="http://schemas.microsoft.com/office/drawing/2014/main" id="{09D305F4-D2AE-2E35-1EC3-E3C6B88B4705}"/>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69" name="Tabla 68">
            <a:extLst>
              <a:ext uri="{FF2B5EF4-FFF2-40B4-BE49-F238E27FC236}">
                <a16:creationId xmlns:a16="http://schemas.microsoft.com/office/drawing/2014/main" id="{824BB320-0DAF-4C74-9EEB-F5B5FDC5A884}"/>
              </a:ext>
            </a:extLst>
          </p:cNvPr>
          <p:cNvGraphicFramePr>
            <a:graphicFrameLocks noGrp="1"/>
          </p:cNvGraphicFramePr>
          <p:nvPr>
            <p:extLst>
              <p:ext uri="{D42A27DB-BD31-4B8C-83A1-F6EECF244321}">
                <p14:modId xmlns:p14="http://schemas.microsoft.com/office/powerpoint/2010/main" val="3383238954"/>
              </p:ext>
            </p:extLst>
          </p:nvPr>
        </p:nvGraphicFramePr>
        <p:xfrm>
          <a:off x="75319" y="225347"/>
          <a:ext cx="6668392" cy="2457450"/>
        </p:xfrm>
        <a:graphic>
          <a:graphicData uri="http://schemas.openxmlformats.org/drawingml/2006/table">
            <a:tbl>
              <a:tblPr firstRow="1" bandRow="1">
                <a:tableStyleId>{5940675A-B579-460E-94D1-54222C63F5DA}</a:tableStyleId>
              </a:tblPr>
              <a:tblGrid>
                <a:gridCol w="1387721">
                  <a:extLst>
                    <a:ext uri="{9D8B030D-6E8A-4147-A177-3AD203B41FA5}">
                      <a16:colId xmlns:a16="http://schemas.microsoft.com/office/drawing/2014/main" val="3016853279"/>
                    </a:ext>
                  </a:extLst>
                </a:gridCol>
                <a:gridCol w="1097587">
                  <a:extLst>
                    <a:ext uri="{9D8B030D-6E8A-4147-A177-3AD203B41FA5}">
                      <a16:colId xmlns:a16="http://schemas.microsoft.com/office/drawing/2014/main" val="322300662"/>
                    </a:ext>
                  </a:extLst>
                </a:gridCol>
                <a:gridCol w="3207903">
                  <a:extLst>
                    <a:ext uri="{9D8B030D-6E8A-4147-A177-3AD203B41FA5}">
                      <a16:colId xmlns:a16="http://schemas.microsoft.com/office/drawing/2014/main" val="1177267322"/>
                    </a:ext>
                  </a:extLst>
                </a:gridCol>
                <a:gridCol w="975181">
                  <a:extLst>
                    <a:ext uri="{9D8B030D-6E8A-4147-A177-3AD203B41FA5}">
                      <a16:colId xmlns:a16="http://schemas.microsoft.com/office/drawing/2014/main" val="2243495099"/>
                    </a:ext>
                  </a:extLst>
                </a:gridCol>
              </a:tblGrid>
              <a:tr h="194310">
                <a:tc>
                  <a:txBody>
                    <a:bodyPr/>
                    <a:lstStyle/>
                    <a:p>
                      <a:pPr algn="ctr"/>
                      <a:r>
                        <a:rPr lang="es-MX" sz="800" b="1" dirty="0">
                          <a:latin typeface="Century Gothic" panose="020B0502020202020204" pitchFamily="34" charset="0"/>
                          <a:ea typeface="AG180Days" panose="02000603000000000000" pitchFamily="2" charset="0"/>
                        </a:rPr>
                        <a:t>FASES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ES" sz="800" b="1" dirty="0">
                          <a:latin typeface="Century Gothic" panose="020B0502020202020204" pitchFamily="34" charset="0"/>
                          <a:ea typeface="AG180Days" panose="02000603000000000000" pitchFamily="2" charset="0"/>
                        </a:rPr>
                        <a:t>SESION </a:t>
                      </a:r>
                      <a:endParaRPr lang="es-MX" sz="800" b="1" dirty="0">
                        <a:latin typeface="Century Gothic" panose="020B0502020202020204" pitchFamily="34" charset="0"/>
                        <a:ea typeface="AG180Days" panose="02000603000000000000" pitchFamily="2"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MX" sz="800" b="1" dirty="0">
                          <a:latin typeface="Century Gothic" panose="020B0502020202020204" pitchFamily="34" charset="0"/>
                          <a:ea typeface="AG180Days" panose="02000603000000000000" pitchFamily="2" charset="0"/>
                        </a:rPr>
                        <a:t>ACTIVIDADES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MX" sz="800" b="1" dirty="0">
                          <a:latin typeface="Century Gothic" panose="020B0502020202020204" pitchFamily="34" charset="0"/>
                          <a:ea typeface="AG180Days" panose="02000603000000000000" pitchFamily="2" charset="0"/>
                        </a:rPr>
                        <a:t>RECURSOS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extLst>
                  <a:ext uri="{0D108BD9-81ED-4DB2-BD59-A6C34878D82A}">
                    <a16:rowId xmlns:a16="http://schemas.microsoft.com/office/drawing/2014/main" val="2326555405"/>
                  </a:ext>
                </a:extLst>
              </a:tr>
              <a:tr h="359147">
                <a:tc>
                  <a:txBody>
                    <a:bodyPr/>
                    <a:lstStyle/>
                    <a:p>
                      <a:pPr marL="228600" indent="-228600" algn="l">
                        <a:buAutoNum type="arabicPeriod"/>
                      </a:pPr>
                      <a:r>
                        <a:rPr lang="es-MX" sz="800" b="1" dirty="0">
                          <a:latin typeface="Century Gothic" panose="020B0502020202020204" pitchFamily="34" charset="0"/>
                        </a:rPr>
                        <a:t>Punto de partida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s-ES" sz="700" b="0" dirty="0">
                          <a:latin typeface="Century Gothic" panose="020B0502020202020204" pitchFamily="34" charset="0"/>
                        </a:rPr>
                        <a:t>Sesión 1 </a:t>
                      </a:r>
                    </a:p>
                    <a:p>
                      <a:pPr marL="0" indent="0" algn="ctr">
                        <a:buFont typeface="Arial" panose="020B0604020202020204" pitchFamily="34" charset="0"/>
                        <a:buNone/>
                      </a:pPr>
                      <a:endParaRPr lang="es-ES" sz="700" b="0" dirty="0">
                        <a:latin typeface="Century Gothic" panose="020B0502020202020204" pitchFamily="34" charset="0"/>
                      </a:endParaRPr>
                    </a:p>
                    <a:p>
                      <a:pPr marL="0" indent="0" algn="ctr">
                        <a:buFont typeface="Arial" panose="020B0604020202020204" pitchFamily="34" charset="0"/>
                        <a:buNone/>
                      </a:pPr>
                      <a:r>
                        <a:rPr lang="es-ES" sz="700" b="0" dirty="0">
                          <a:latin typeface="Century Gothic" panose="020B0502020202020204" pitchFamily="34" charset="0"/>
                        </a:rPr>
                        <a:t>Martes 21 de noviembre </a:t>
                      </a:r>
                      <a:endParaRPr lang="es-MX" sz="700" b="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b="0" dirty="0">
                          <a:latin typeface="Century Gothic" panose="020B0502020202020204" pitchFamily="34" charset="0"/>
                        </a:rPr>
                        <a:t>Se menciona que durante la semana se estará trabajando con un proyecto llamado “Mis primeros pasos en la prevención de incendios”.</a:t>
                      </a:r>
                    </a:p>
                    <a:p>
                      <a:pPr marL="171450" indent="-171450">
                        <a:buFont typeface="Arial" panose="020B0604020202020204" pitchFamily="34" charset="0"/>
                        <a:buChar char="•"/>
                      </a:pPr>
                      <a:r>
                        <a:rPr lang="es-ES_tradnl" sz="800" b="0" dirty="0">
                          <a:latin typeface="Century Gothic" panose="020B0502020202020204" pitchFamily="34" charset="0"/>
                        </a:rPr>
                        <a:t>Observa el video “Gus el cocodrilo gomoso aprende sobre los bomberos” </a:t>
                      </a:r>
                      <a:r>
                        <a:rPr lang="es-ES_tradnl" sz="800" b="1" dirty="0">
                          <a:latin typeface="Century Gothic" panose="020B0502020202020204" pitchFamily="34" charset="0"/>
                          <a:hlinkClick r:id="rId3"/>
                        </a:rPr>
                        <a:t>https://www.youtube.com/watch?v=p1tU8Xt41DQ</a:t>
                      </a:r>
                      <a:r>
                        <a:rPr lang="es-ES_tradnl" sz="800" b="1" dirty="0">
                          <a:latin typeface="Century Gothic" panose="020B0502020202020204" pitchFamily="34" charset="0"/>
                        </a:rPr>
                        <a:t> </a:t>
                      </a:r>
                    </a:p>
                    <a:p>
                      <a:pPr marL="0" indent="0">
                        <a:buFont typeface="Arial" panose="020B0604020202020204" pitchFamily="34" charset="0"/>
                        <a:buNone/>
                      </a:pPr>
                      <a:r>
                        <a:rPr lang="es-ES_tradnl" sz="800" b="1" dirty="0">
                          <a:latin typeface="Century Gothic" panose="020B0502020202020204" pitchFamily="34" charset="0"/>
                        </a:rPr>
                        <a:t>Aléjate de las cosas calientes </a:t>
                      </a:r>
                    </a:p>
                    <a:p>
                      <a:pPr marL="171450" indent="-171450">
                        <a:buFont typeface="Arial" panose="020B0604020202020204" pitchFamily="34" charset="0"/>
                        <a:buChar char="•"/>
                      </a:pPr>
                      <a:r>
                        <a:rPr lang="es-ES_tradnl" sz="800" b="0" dirty="0">
                          <a:latin typeface="Century Gothic" panose="020B0502020202020204" pitchFamily="34" charset="0"/>
                        </a:rPr>
                        <a:t>Escucha la historia  de “Pepe se quemó” en donde comienza con un niño de 4 años que se le hizo fácil poner la mano encima de la plancha que estaba conectada justo cuando su mamá estaba planchando.</a:t>
                      </a:r>
                    </a:p>
                    <a:p>
                      <a:pPr marL="171450" indent="-171450">
                        <a:buFont typeface="Arial" panose="020B0604020202020204" pitchFamily="34" charset="0"/>
                        <a:buChar char="•"/>
                      </a:pPr>
                      <a:r>
                        <a:rPr lang="es-ES_tradnl" sz="800" b="0" dirty="0">
                          <a:latin typeface="Century Gothic" panose="020B0502020202020204" pitchFamily="34" charset="0"/>
                        </a:rPr>
                        <a:t>Responde ¿Qué crees que sintió pepe? ¿Estuvo bien lo que hizo?¿La plancha debe de estar conectada al alcance de los niños? ¿Tú te has quemado con la plancha? </a:t>
                      </a:r>
                    </a:p>
                    <a:p>
                      <a:pPr marL="171450" indent="-171450">
                        <a:buFont typeface="Arial" panose="020B0604020202020204" pitchFamily="34" charset="0"/>
                        <a:buChar char="•"/>
                      </a:pPr>
                      <a:r>
                        <a:rPr lang="es-ES_tradnl" sz="800" b="0" dirty="0">
                          <a:latin typeface="Century Gothic" panose="020B0502020202020204" pitchFamily="34" charset="0"/>
                        </a:rPr>
                        <a:t>Identifica objetos con los que puede quemarse y objetos con los que no corre el riesgo de quemarse en una tabla del pizarrón.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dirty="0">
                          <a:latin typeface="Century Gothic" panose="020B0502020202020204" pitchFamily="34" charset="0"/>
                        </a:rPr>
                        <a:t>Imágenes de cosas frías y calientes </a:t>
                      </a:r>
                    </a:p>
                    <a:p>
                      <a:pPr marL="171450" indent="-171450">
                        <a:buFont typeface="Arial" panose="020B0604020202020204" pitchFamily="34" charset="0"/>
                        <a:buChar char="•"/>
                      </a:pPr>
                      <a:r>
                        <a:rPr lang="es-ES_tradnl" sz="900" dirty="0">
                          <a:latin typeface="Century Gothic" panose="020B0502020202020204" pitchFamily="34" charset="0"/>
                        </a:rPr>
                        <a:t>Cartulinas</a:t>
                      </a:r>
                    </a:p>
                    <a:p>
                      <a:pPr marL="171450" indent="-171450">
                        <a:buFont typeface="Arial" panose="020B0604020202020204" pitchFamily="34" charset="0"/>
                        <a:buChar char="•"/>
                      </a:pPr>
                      <a:r>
                        <a:rPr lang="es-ES_tradnl" sz="900" dirty="0">
                          <a:latin typeface="Century Gothic" panose="020B0502020202020204" pitchFamily="34" charset="0"/>
                        </a:rPr>
                        <a:t>Video </a:t>
                      </a:r>
                    </a:p>
                    <a:p>
                      <a:pPr marL="171450" indent="-171450">
                        <a:buFont typeface="Arial" panose="020B0604020202020204" pitchFamily="34" charset="0"/>
                        <a:buChar char="•"/>
                      </a:pPr>
                      <a:endParaRPr lang="es-ES_tradnl" sz="9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835424"/>
                  </a:ext>
                </a:extLst>
              </a:tr>
            </a:tbl>
          </a:graphicData>
        </a:graphic>
      </p:graphicFrame>
    </p:spTree>
    <p:extLst>
      <p:ext uri="{BB962C8B-B14F-4D97-AF65-F5344CB8AC3E}">
        <p14:creationId xmlns:p14="http://schemas.microsoft.com/office/powerpoint/2010/main" val="25709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Imágenes de Cuadricula Cuaderno - Descarga gratuita en Freepik">
            <a:extLst>
              <a:ext uri="{FF2B5EF4-FFF2-40B4-BE49-F238E27FC236}">
                <a16:creationId xmlns:a16="http://schemas.microsoft.com/office/drawing/2014/main" id="{ED54DA1C-F468-0270-5552-7A3B4123B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14395" y="2459422"/>
            <a:ext cx="11831815" cy="69129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E948A3A4-9D60-5D8A-8686-C76B0F182E69}"/>
              </a:ext>
            </a:extLst>
          </p:cNvPr>
          <p:cNvGraphicFramePr>
            <a:graphicFrameLocks noGrp="1"/>
          </p:cNvGraphicFramePr>
          <p:nvPr>
            <p:extLst>
              <p:ext uri="{D42A27DB-BD31-4B8C-83A1-F6EECF244321}">
                <p14:modId xmlns:p14="http://schemas.microsoft.com/office/powerpoint/2010/main" val="4020277520"/>
              </p:ext>
            </p:extLst>
          </p:nvPr>
        </p:nvGraphicFramePr>
        <p:xfrm>
          <a:off x="139665" y="7347817"/>
          <a:ext cx="6599468" cy="1622580"/>
        </p:xfrm>
        <a:graphic>
          <a:graphicData uri="http://schemas.openxmlformats.org/drawingml/2006/table">
            <a:tbl>
              <a:tblPr firstRow="1" bandRow="1">
                <a:tableStyleId>{5940675A-B579-460E-94D1-54222C63F5DA}</a:tableStyleId>
              </a:tblPr>
              <a:tblGrid>
                <a:gridCol w="3299734">
                  <a:extLst>
                    <a:ext uri="{9D8B030D-6E8A-4147-A177-3AD203B41FA5}">
                      <a16:colId xmlns:a16="http://schemas.microsoft.com/office/drawing/2014/main" val="1369055992"/>
                    </a:ext>
                  </a:extLst>
                </a:gridCol>
                <a:gridCol w="3299734">
                  <a:extLst>
                    <a:ext uri="{9D8B030D-6E8A-4147-A177-3AD203B41FA5}">
                      <a16:colId xmlns:a16="http://schemas.microsoft.com/office/drawing/2014/main" val="1591385485"/>
                    </a:ext>
                  </a:extLst>
                </a:gridCol>
              </a:tblGrid>
              <a:tr h="295302">
                <a:tc>
                  <a:txBody>
                    <a:bodyPr/>
                    <a:lstStyle/>
                    <a:p>
                      <a:pPr algn="ctr"/>
                      <a:r>
                        <a:rPr lang="es-ES_tradnl" sz="800" b="1" dirty="0">
                          <a:latin typeface="Century Gothic" panose="020B0502020202020204" pitchFamily="34" charset="0"/>
                        </a:rPr>
                        <a:t>Evaluación</a:t>
                      </a: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2E1FA"/>
                    </a:solidFill>
                  </a:tcPr>
                </a:tc>
                <a:tc>
                  <a:txBody>
                    <a:bodyPr/>
                    <a:lstStyle/>
                    <a:p>
                      <a:pPr algn="ctr"/>
                      <a:r>
                        <a:rPr lang="es-ES_tradnl" sz="800" b="1" dirty="0">
                          <a:latin typeface="Century Gothic" panose="020B0502020202020204" pitchFamily="34" charset="0"/>
                        </a:rPr>
                        <a:t>Observación</a:t>
                      </a:r>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2E1FA"/>
                    </a:solidFill>
                  </a:tcPr>
                </a:tc>
                <a:extLst>
                  <a:ext uri="{0D108BD9-81ED-4DB2-BD59-A6C34878D82A}">
                    <a16:rowId xmlns:a16="http://schemas.microsoft.com/office/drawing/2014/main" val="58655357"/>
                  </a:ext>
                </a:extLst>
              </a:tr>
              <a:tr h="1327278">
                <a:tc>
                  <a:txBody>
                    <a:bodyPr/>
                    <a:lstStyle/>
                    <a:p>
                      <a:endParaRPr lang="es-ES_tradnl" sz="1000" dirty="0"/>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endParaRPr lang="es-ES_tradnl" sz="1000" dirty="0"/>
                    </a:p>
                  </a:txBody>
                  <a:tcPr marL="68580" marR="68580" marT="34290" marB="3429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4244802523"/>
                  </a:ext>
                </a:extLst>
              </a:tr>
            </a:tbl>
          </a:graphicData>
        </a:graphic>
      </p:graphicFrame>
      <p:graphicFrame>
        <p:nvGraphicFramePr>
          <p:cNvPr id="7" name="Tabla 6">
            <a:extLst>
              <a:ext uri="{FF2B5EF4-FFF2-40B4-BE49-F238E27FC236}">
                <a16:creationId xmlns:a16="http://schemas.microsoft.com/office/drawing/2014/main" id="{D68F29EB-0724-A746-9F64-C7E5AFA494E6}"/>
              </a:ext>
            </a:extLst>
          </p:cNvPr>
          <p:cNvGraphicFramePr>
            <a:graphicFrameLocks noGrp="1"/>
          </p:cNvGraphicFramePr>
          <p:nvPr>
            <p:extLst>
              <p:ext uri="{D42A27DB-BD31-4B8C-83A1-F6EECF244321}">
                <p14:modId xmlns:p14="http://schemas.microsoft.com/office/powerpoint/2010/main" val="1568981816"/>
              </p:ext>
            </p:extLst>
          </p:nvPr>
        </p:nvGraphicFramePr>
        <p:xfrm>
          <a:off x="119583" y="5682049"/>
          <a:ext cx="6619552" cy="1552644"/>
        </p:xfrm>
        <a:graphic>
          <a:graphicData uri="http://schemas.openxmlformats.org/drawingml/2006/table">
            <a:tbl>
              <a:tblPr firstRow="1" bandRow="1">
                <a:tableStyleId>{5940675A-B579-460E-94D1-54222C63F5DA}</a:tableStyleId>
              </a:tblPr>
              <a:tblGrid>
                <a:gridCol w="6619552">
                  <a:extLst>
                    <a:ext uri="{9D8B030D-6E8A-4147-A177-3AD203B41FA5}">
                      <a16:colId xmlns:a16="http://schemas.microsoft.com/office/drawing/2014/main" val="1369055992"/>
                    </a:ext>
                  </a:extLst>
                </a:gridCol>
              </a:tblGrid>
              <a:tr h="264864">
                <a:tc>
                  <a:txBody>
                    <a:bodyPr/>
                    <a:lstStyle/>
                    <a:p>
                      <a:pPr algn="ctr"/>
                      <a:r>
                        <a:rPr lang="es-ES_tradnl" sz="800" b="1" dirty="0">
                          <a:latin typeface="Century Gothic" panose="020B0502020202020204" pitchFamily="34" charset="0"/>
                        </a:rPr>
                        <a:t>Actividades permanentes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extLst>
                  <a:ext uri="{0D108BD9-81ED-4DB2-BD59-A6C34878D82A}">
                    <a16:rowId xmlns:a16="http://schemas.microsoft.com/office/drawing/2014/main" val="58655357"/>
                  </a:ext>
                </a:extLst>
              </a:tr>
              <a:tr h="1190468">
                <a:tc>
                  <a:txBody>
                    <a:bodyPr/>
                    <a:lstStyle/>
                    <a:p>
                      <a:pPr marL="171450" indent="-171450">
                        <a:buFont typeface="Arial" panose="020B0604020202020204" pitchFamily="34" charset="0"/>
                        <a:buChar char="•"/>
                      </a:pPr>
                      <a:r>
                        <a:rPr lang="es-ES_tradnl" sz="1000" dirty="0"/>
                        <a:t>Pase de lista </a:t>
                      </a:r>
                    </a:p>
                    <a:p>
                      <a:pPr marL="171450" indent="-171450">
                        <a:buFont typeface="Arial" panose="020B0604020202020204" pitchFamily="34" charset="0"/>
                        <a:buChar char="•"/>
                      </a:pPr>
                      <a:r>
                        <a:rPr lang="es-ES_tradnl" sz="1000" dirty="0"/>
                        <a:t>Honores </a:t>
                      </a:r>
                    </a:p>
                    <a:p>
                      <a:pPr marL="171450" indent="-171450">
                        <a:buFont typeface="Arial" panose="020B0604020202020204" pitchFamily="34" charset="0"/>
                        <a:buChar char="•"/>
                      </a:pPr>
                      <a:r>
                        <a:rPr lang="es-ES_tradnl" sz="1000" dirty="0"/>
                        <a:t>Activación Física </a:t>
                      </a:r>
                    </a:p>
                    <a:p>
                      <a:pPr marL="171450" indent="-171450">
                        <a:buFont typeface="Arial" panose="020B0604020202020204" pitchFamily="34" charset="0"/>
                        <a:buChar char="•"/>
                      </a:pPr>
                      <a:r>
                        <a:rPr lang="es-ES_tradnl" sz="1000" dirty="0"/>
                        <a:t>Educación Física </a:t>
                      </a:r>
                    </a:p>
                    <a:p>
                      <a:pPr marL="171450" indent="-171450">
                        <a:buFont typeface="Arial" panose="020B0604020202020204" pitchFamily="34" charset="0"/>
                        <a:buChar char="•"/>
                      </a:pPr>
                      <a:r>
                        <a:rPr lang="es-ES_tradnl" sz="1000" dirty="0"/>
                        <a:t>Música </a:t>
                      </a:r>
                    </a:p>
                    <a:p>
                      <a:pPr marL="171450" indent="-171450">
                        <a:buFont typeface="Arial" panose="020B0604020202020204" pitchFamily="34" charset="0"/>
                        <a:buChar char="•"/>
                      </a:pPr>
                      <a:r>
                        <a:rPr lang="es-ES_tradnl" sz="1000" dirty="0"/>
                        <a:t>Pausa activa </a:t>
                      </a:r>
                    </a:p>
                    <a:p>
                      <a:pPr marL="171450" indent="-171450">
                        <a:buFont typeface="Arial" panose="020B0604020202020204" pitchFamily="34" charset="0"/>
                        <a:buChar char="•"/>
                      </a:pPr>
                      <a:r>
                        <a:rPr lang="es-ES_tradnl" sz="1000" dirty="0"/>
                        <a:t>Lavado de manos</a:t>
                      </a:r>
                    </a:p>
                    <a:p>
                      <a:pPr marL="171450" indent="-171450">
                        <a:buFont typeface="Arial" panose="020B0604020202020204" pitchFamily="34" charset="0"/>
                        <a:buChar char="•"/>
                      </a:pPr>
                      <a:r>
                        <a:rPr lang="es-ES_tradnl" sz="1000" dirty="0"/>
                        <a:t>Acomodo de sillas y mesas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802523"/>
                  </a:ext>
                </a:extLst>
              </a:tr>
            </a:tbl>
          </a:graphicData>
        </a:graphic>
      </p:graphicFrame>
      <p:graphicFrame>
        <p:nvGraphicFramePr>
          <p:cNvPr id="8" name="Tabla 7">
            <a:extLst>
              <a:ext uri="{FF2B5EF4-FFF2-40B4-BE49-F238E27FC236}">
                <a16:creationId xmlns:a16="http://schemas.microsoft.com/office/drawing/2014/main" id="{89E26915-1171-5F14-66EF-E297FB4A07C6}"/>
              </a:ext>
            </a:extLst>
          </p:cNvPr>
          <p:cNvGraphicFramePr>
            <a:graphicFrameLocks noGrp="1"/>
          </p:cNvGraphicFramePr>
          <p:nvPr>
            <p:extLst>
              <p:ext uri="{D42A27DB-BD31-4B8C-83A1-F6EECF244321}">
                <p14:modId xmlns:p14="http://schemas.microsoft.com/office/powerpoint/2010/main" val="3793569980"/>
              </p:ext>
            </p:extLst>
          </p:nvPr>
        </p:nvGraphicFramePr>
        <p:xfrm>
          <a:off x="136562" y="2483168"/>
          <a:ext cx="6602573" cy="3116580"/>
        </p:xfrm>
        <a:graphic>
          <a:graphicData uri="http://schemas.openxmlformats.org/drawingml/2006/table">
            <a:tbl>
              <a:tblPr firstRow="1" bandRow="1">
                <a:tableStyleId>{5940675A-B579-460E-94D1-54222C63F5DA}</a:tableStyleId>
              </a:tblPr>
              <a:tblGrid>
                <a:gridCol w="1230389">
                  <a:extLst>
                    <a:ext uri="{9D8B030D-6E8A-4147-A177-3AD203B41FA5}">
                      <a16:colId xmlns:a16="http://schemas.microsoft.com/office/drawing/2014/main" val="3016853279"/>
                    </a:ext>
                  </a:extLst>
                </a:gridCol>
                <a:gridCol w="1230389">
                  <a:extLst>
                    <a:ext uri="{9D8B030D-6E8A-4147-A177-3AD203B41FA5}">
                      <a16:colId xmlns:a16="http://schemas.microsoft.com/office/drawing/2014/main" val="644333880"/>
                    </a:ext>
                  </a:extLst>
                </a:gridCol>
                <a:gridCol w="3078281">
                  <a:extLst>
                    <a:ext uri="{9D8B030D-6E8A-4147-A177-3AD203B41FA5}">
                      <a16:colId xmlns:a16="http://schemas.microsoft.com/office/drawing/2014/main" val="1177267322"/>
                    </a:ext>
                  </a:extLst>
                </a:gridCol>
                <a:gridCol w="1063514">
                  <a:extLst>
                    <a:ext uri="{9D8B030D-6E8A-4147-A177-3AD203B41FA5}">
                      <a16:colId xmlns:a16="http://schemas.microsoft.com/office/drawing/2014/main" val="2243495099"/>
                    </a:ext>
                  </a:extLst>
                </a:gridCol>
              </a:tblGrid>
              <a:tr h="2247769">
                <a:tc>
                  <a:txBody>
                    <a:bodyPr/>
                    <a:lstStyle/>
                    <a:p>
                      <a:pPr algn="l"/>
                      <a:r>
                        <a:rPr lang="es-MX" sz="800" b="1" dirty="0">
                          <a:latin typeface="Century Gothic" panose="020B0502020202020204" pitchFamily="34" charset="0"/>
                        </a:rPr>
                        <a:t>5. Evaluamos lo aprendido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s-MX" sz="800" b="0" kern="1200" dirty="0">
                          <a:solidFill>
                            <a:schemeClr val="tx1"/>
                          </a:solidFill>
                          <a:latin typeface="Century Gothic" panose="020B0502020202020204" pitchFamily="34" charset="0"/>
                          <a:ea typeface="+mn-ea"/>
                          <a:cs typeface="+mn-cs"/>
                        </a:rPr>
                        <a:t>Sesión 3</a:t>
                      </a:r>
                    </a:p>
                    <a:p>
                      <a:pPr marL="0" indent="0" algn="ctr">
                        <a:buFont typeface="Arial" panose="020B0604020202020204" pitchFamily="34" charset="0"/>
                        <a:buNone/>
                      </a:pPr>
                      <a:r>
                        <a:rPr lang="es-MX" sz="800" b="0" kern="1200" dirty="0">
                          <a:solidFill>
                            <a:schemeClr val="tx1"/>
                          </a:solidFill>
                          <a:latin typeface="Century Gothic" panose="020B0502020202020204" pitchFamily="34" charset="0"/>
                          <a:ea typeface="+mn-ea"/>
                          <a:cs typeface="+mn-cs"/>
                        </a:rPr>
                        <a:t>Jueves 23 de noviembre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_tradnl" sz="800" b="1" dirty="0">
                          <a:latin typeface="Century Gothic" panose="020B0502020202020204" pitchFamily="34" charset="0"/>
                        </a:rPr>
                        <a:t>Visita de los bomberos</a:t>
                      </a:r>
                    </a:p>
                    <a:p>
                      <a:r>
                        <a:rPr lang="es-ES_tradnl" sz="800" b="0" dirty="0">
                          <a:latin typeface="Century Gothic" panose="020B0502020202020204" pitchFamily="34" charset="0"/>
                        </a:rPr>
                        <a:t>Como cierre de proyecto tendremos la visita de los bomberos, donde escucharemos una plática por parte de ellos y mostraran su equipo y los componentes del camión de bomberos. </a:t>
                      </a:r>
                    </a:p>
                    <a:p>
                      <a:r>
                        <a:rPr lang="es-ES_tradnl" sz="800" b="1" dirty="0">
                          <a:latin typeface="Century Gothic" panose="020B0502020202020204" pitchFamily="34" charset="0"/>
                        </a:rPr>
                        <a:t>Rally y juego simbólico de bomberos</a:t>
                      </a:r>
                    </a:p>
                    <a:p>
                      <a:pPr marL="171450" indent="-171450">
                        <a:buFont typeface="Arial" panose="020B0604020202020204" pitchFamily="34" charset="0"/>
                        <a:buChar char="•"/>
                      </a:pPr>
                      <a:r>
                        <a:rPr lang="es-ES_tradnl" sz="800" b="1" dirty="0">
                          <a:latin typeface="Century Gothic" panose="020B0502020202020204" pitchFamily="34" charset="0"/>
                        </a:rPr>
                        <a:t> </a:t>
                      </a:r>
                      <a:r>
                        <a:rPr lang="es-ES_tradnl" sz="800" b="0" dirty="0">
                          <a:latin typeface="Century Gothic" panose="020B0502020202020204" pitchFamily="34" charset="0"/>
                        </a:rPr>
                        <a:t>Realiza su casco de bombero y pasa una serie de obstáculos para llegar a cada estación. </a:t>
                      </a:r>
                    </a:p>
                    <a:p>
                      <a:pPr marL="171450" indent="-171450">
                        <a:buFont typeface="Arial" panose="020B0604020202020204" pitchFamily="34" charset="0"/>
                        <a:buChar char="•"/>
                      </a:pPr>
                      <a:r>
                        <a:rPr lang="es-ES_tradnl" sz="800" b="0" dirty="0">
                          <a:latin typeface="Century Gothic" panose="020B0502020202020204" pitchFamily="34" charset="0"/>
                        </a:rPr>
                        <a:t>Realiza su extintor con ayuda de bolitas de gel, agua y diamantina. </a:t>
                      </a:r>
                    </a:p>
                    <a:p>
                      <a:r>
                        <a:rPr lang="es-ES_tradnl" sz="800" b="1" dirty="0">
                          <a:latin typeface="Century Gothic" panose="020B0502020202020204" pitchFamily="34" charset="0"/>
                        </a:rPr>
                        <a:t>Estación 1  </a:t>
                      </a:r>
                    </a:p>
                    <a:p>
                      <a:pPr marL="171450" indent="-171450">
                        <a:buFont typeface="Arial" panose="020B0604020202020204" pitchFamily="34" charset="0"/>
                        <a:buChar char="•"/>
                      </a:pPr>
                      <a:r>
                        <a:rPr lang="es-ES_tradnl" sz="800" b="0" dirty="0">
                          <a:latin typeface="Century Gothic" panose="020B0502020202020204" pitchFamily="34" charset="0"/>
                        </a:rPr>
                        <a:t>Toma su camión de bomberos (Caja de cartón) Y se desplaza en zigzag atravesando los conos y derribe con ayuda de su extintor el vaso de fuego </a:t>
                      </a:r>
                    </a:p>
                    <a:p>
                      <a:pPr marL="0" indent="0">
                        <a:buFont typeface="Arial" panose="020B0604020202020204" pitchFamily="34" charset="0"/>
                        <a:buNone/>
                      </a:pPr>
                      <a:r>
                        <a:rPr lang="es-ES_tradnl" sz="800" b="1" dirty="0">
                          <a:latin typeface="Century Gothic" panose="020B0502020202020204" pitchFamily="34" charset="0"/>
                        </a:rPr>
                        <a:t>Estación 2 </a:t>
                      </a:r>
                    </a:p>
                    <a:p>
                      <a:pPr marL="171450" indent="-171450">
                        <a:buFont typeface="Arial" panose="020B0604020202020204" pitchFamily="34" charset="0"/>
                        <a:buChar char="•"/>
                      </a:pPr>
                      <a:r>
                        <a:rPr lang="es-ES_tradnl" sz="800" b="0" dirty="0">
                          <a:latin typeface="Century Gothic" panose="020B0502020202020204" pitchFamily="34" charset="0"/>
                        </a:rPr>
                        <a:t>Observa la línea de fuego que consiste en pasar debajo de un hilo con imágenes de fuego y la atraviesa gateando, tomando en cuenta que hay una vela de humo por el camino. </a:t>
                      </a:r>
                    </a:p>
                    <a:p>
                      <a:pPr marL="0" indent="0">
                        <a:buFont typeface="Arial" panose="020B0604020202020204" pitchFamily="34" charset="0"/>
                        <a:buNone/>
                      </a:pPr>
                      <a:r>
                        <a:rPr lang="es-ES_tradnl" sz="800" b="1" dirty="0">
                          <a:latin typeface="Century Gothic" panose="020B0502020202020204" pitchFamily="34" charset="0"/>
                        </a:rPr>
                        <a:t>Estación 3 </a:t>
                      </a:r>
                    </a:p>
                    <a:p>
                      <a:pPr marL="171450" indent="-171450">
                        <a:buFont typeface="Arial" panose="020B0604020202020204" pitchFamily="34" charset="0"/>
                        <a:buChar char="•"/>
                      </a:pPr>
                      <a:r>
                        <a:rPr lang="es-ES_tradnl" sz="800" b="0" dirty="0">
                          <a:latin typeface="Century Gothic" panose="020B0502020202020204" pitchFamily="34" charset="0"/>
                        </a:rPr>
                        <a:t>Pasa por debajo de las mesas y al llegar a la colchoneta rueda hasta llegar a las pelotas, toma 3 y  lanza en 3 oportunidades al traga fuego. </a:t>
                      </a:r>
                    </a:p>
                    <a:p>
                      <a:pPr marL="171450" indent="-171450">
                        <a:buFont typeface="Arial" panose="020B0604020202020204" pitchFamily="34" charset="0"/>
                        <a:buChar char="•"/>
                      </a:pPr>
                      <a:r>
                        <a:rPr lang="es-ES_tradnl" sz="800" b="0" dirty="0">
                          <a:latin typeface="Century Gothic" panose="020B0502020202020204" pitchFamily="34" charset="0"/>
                        </a:rPr>
                        <a:t>Pasa por los conos y rescata su peluche. </a:t>
                      </a:r>
                    </a:p>
                    <a:p>
                      <a:r>
                        <a:rPr lang="es-ES_tradnl" sz="800" b="1" dirty="0">
                          <a:latin typeface="Century Gothic" panose="020B0502020202020204" pitchFamily="34" charset="0"/>
                        </a:rPr>
                        <a:t> Realiza una retroalimentación del rally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dirty="0">
                          <a:latin typeface="Century Gothic" panose="020B0502020202020204" pitchFamily="34" charset="0"/>
                        </a:rPr>
                        <a:t>Cartón </a:t>
                      </a:r>
                    </a:p>
                    <a:p>
                      <a:pPr marL="171450" indent="-171450">
                        <a:buFont typeface="Arial" panose="020B0604020202020204" pitchFamily="34" charset="0"/>
                        <a:buChar char="•"/>
                      </a:pPr>
                      <a:r>
                        <a:rPr lang="es-ES_tradnl" sz="800" dirty="0">
                          <a:latin typeface="Century Gothic" panose="020B0502020202020204" pitchFamily="34" charset="0"/>
                        </a:rPr>
                        <a:t>Pintura roja </a:t>
                      </a:r>
                    </a:p>
                    <a:p>
                      <a:pPr marL="171450" indent="-171450">
                        <a:buFont typeface="Arial" panose="020B0604020202020204" pitchFamily="34" charset="0"/>
                        <a:buChar char="•"/>
                      </a:pPr>
                      <a:r>
                        <a:rPr lang="es-ES_tradnl" sz="800" dirty="0">
                          <a:latin typeface="Century Gothic" panose="020B0502020202020204" pitchFamily="34" charset="0"/>
                        </a:rPr>
                        <a:t>Bolitas de gel </a:t>
                      </a:r>
                    </a:p>
                    <a:p>
                      <a:pPr marL="171450" indent="-171450">
                        <a:buFont typeface="Arial" panose="020B0604020202020204" pitchFamily="34" charset="0"/>
                        <a:buChar char="•"/>
                      </a:pPr>
                      <a:r>
                        <a:rPr lang="es-ES_tradnl" sz="800" dirty="0">
                          <a:latin typeface="Century Gothic" panose="020B0502020202020204" pitchFamily="34" charset="0"/>
                        </a:rPr>
                        <a:t>Diamantina </a:t>
                      </a:r>
                    </a:p>
                    <a:p>
                      <a:pPr marL="171450" indent="-171450">
                        <a:buFont typeface="Arial" panose="020B0604020202020204" pitchFamily="34" charset="0"/>
                        <a:buChar char="•"/>
                      </a:pPr>
                      <a:r>
                        <a:rPr lang="es-ES_tradnl" sz="800" dirty="0">
                          <a:latin typeface="Century Gothic" panose="020B0502020202020204" pitchFamily="34" charset="0"/>
                        </a:rPr>
                        <a:t>Camión de bomberos por alumno </a:t>
                      </a:r>
                    </a:p>
                    <a:p>
                      <a:pPr marL="171450" indent="-171450">
                        <a:buFont typeface="Arial" panose="020B0604020202020204" pitchFamily="34" charset="0"/>
                        <a:buChar char="•"/>
                      </a:pPr>
                      <a:r>
                        <a:rPr lang="es-ES_tradnl" sz="800" dirty="0">
                          <a:latin typeface="Century Gothic" panose="020B0502020202020204" pitchFamily="34" charset="0"/>
                        </a:rPr>
                        <a:t>Mesas </a:t>
                      </a:r>
                    </a:p>
                    <a:p>
                      <a:pPr marL="171450" indent="-171450">
                        <a:buFont typeface="Arial" panose="020B0604020202020204" pitchFamily="34" charset="0"/>
                        <a:buChar char="•"/>
                      </a:pPr>
                      <a:r>
                        <a:rPr lang="es-ES_tradnl" sz="800" dirty="0">
                          <a:latin typeface="Century Gothic" panose="020B0502020202020204" pitchFamily="34" charset="0"/>
                        </a:rPr>
                        <a:t>Pelotas </a:t>
                      </a:r>
                    </a:p>
                    <a:p>
                      <a:pPr marL="171450" indent="-171450">
                        <a:buFont typeface="Arial" panose="020B0604020202020204" pitchFamily="34" charset="0"/>
                        <a:buChar char="•"/>
                      </a:pPr>
                      <a:r>
                        <a:rPr lang="es-ES_tradnl" sz="800" dirty="0">
                          <a:latin typeface="Century Gothic" panose="020B0502020202020204" pitchFamily="34" charset="0"/>
                        </a:rPr>
                        <a:t>Traga fuegos </a:t>
                      </a:r>
                    </a:p>
                    <a:p>
                      <a:pPr marL="171450" indent="-171450">
                        <a:buFont typeface="Arial" panose="020B0604020202020204" pitchFamily="34" charset="0"/>
                        <a:buChar char="•"/>
                      </a:pPr>
                      <a:r>
                        <a:rPr lang="es-ES_tradnl" sz="800" dirty="0">
                          <a:latin typeface="Century Gothic" panose="020B0502020202020204" pitchFamily="34" charset="0"/>
                        </a:rPr>
                        <a:t>Conos </a:t>
                      </a:r>
                    </a:p>
                    <a:p>
                      <a:pPr marL="171450" indent="-171450">
                        <a:buFont typeface="Arial" panose="020B0604020202020204" pitchFamily="34" charset="0"/>
                        <a:buChar char="•"/>
                      </a:pPr>
                      <a:r>
                        <a:rPr lang="es-ES_tradnl" sz="800" dirty="0">
                          <a:latin typeface="Century Gothic" panose="020B0502020202020204" pitchFamily="34" charset="0"/>
                        </a:rPr>
                        <a:t>Peluche individual </a:t>
                      </a:r>
                    </a:p>
                    <a:p>
                      <a:pPr marL="171450" indent="-171450">
                        <a:buFont typeface="Arial" panose="020B0604020202020204" pitchFamily="34" charset="0"/>
                        <a:buChar char="•"/>
                      </a:pPr>
                      <a:r>
                        <a:rPr lang="es-ES_tradnl" sz="800" dirty="0">
                          <a:latin typeface="Century Gothic" panose="020B0502020202020204" pitchFamily="34" charset="0"/>
                        </a:rPr>
                        <a:t>Vela de humo </a:t>
                      </a:r>
                    </a:p>
                    <a:p>
                      <a:pPr marL="171450" indent="-171450">
                        <a:buFont typeface="Arial" panose="020B0604020202020204" pitchFamily="34" charset="0"/>
                        <a:buChar char="•"/>
                      </a:pPr>
                      <a:r>
                        <a:rPr lang="es-ES_tradnl" sz="800" dirty="0">
                          <a:latin typeface="Century Gothic" panose="020B0502020202020204" pitchFamily="34" charset="0"/>
                        </a:rPr>
                        <a:t>Imágenes de fuego </a:t>
                      </a:r>
                    </a:p>
                    <a:p>
                      <a:pPr marL="171450" indent="-171450">
                        <a:buFont typeface="Arial" panose="020B0604020202020204" pitchFamily="34" charset="0"/>
                        <a:buChar char="•"/>
                      </a:pPr>
                      <a:r>
                        <a:rPr lang="es-ES_tradnl" sz="800" dirty="0">
                          <a:latin typeface="Century Gothic" panose="020B0502020202020204" pitchFamily="34" charset="0"/>
                        </a:rPr>
                        <a:t>Colchoneta </a:t>
                      </a:r>
                    </a:p>
                    <a:p>
                      <a:pPr marL="171450" indent="-171450">
                        <a:buFont typeface="Arial" panose="020B0604020202020204" pitchFamily="34" charset="0"/>
                        <a:buChar char="•"/>
                      </a:pPr>
                      <a:endParaRPr lang="es-ES_tradnl" sz="800" dirty="0">
                        <a:latin typeface="Century Gothic" panose="020B0502020202020204" pitchFamily="34" charset="0"/>
                      </a:endParaRPr>
                    </a:p>
                    <a:p>
                      <a:endParaRPr lang="es-ES_tradnl" sz="800" dirty="0">
                        <a:latin typeface="Century Gothic" panose="020B0502020202020204" pitchFamily="34" charset="0"/>
                      </a:endParaRPr>
                    </a:p>
                    <a:p>
                      <a:endParaRPr lang="es-ES_tradnl" sz="8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835424"/>
                  </a:ext>
                </a:extLst>
              </a:tr>
            </a:tbl>
          </a:graphicData>
        </a:graphic>
      </p:graphicFrame>
      <p:grpSp>
        <p:nvGrpSpPr>
          <p:cNvPr id="9" name="Grupo 8">
            <a:extLst>
              <a:ext uri="{FF2B5EF4-FFF2-40B4-BE49-F238E27FC236}">
                <a16:creationId xmlns:a16="http://schemas.microsoft.com/office/drawing/2014/main" id="{4EFBE134-CAB7-C6D0-762E-70DE6B9B6CF6}"/>
              </a:ext>
            </a:extLst>
          </p:cNvPr>
          <p:cNvGrpSpPr/>
          <p:nvPr/>
        </p:nvGrpSpPr>
        <p:grpSpPr>
          <a:xfrm>
            <a:off x="-14914" y="100847"/>
            <a:ext cx="6716520" cy="212311"/>
            <a:chOff x="107758" y="64780"/>
            <a:chExt cx="6716520" cy="212311"/>
          </a:xfrm>
        </p:grpSpPr>
        <p:sp>
          <p:nvSpPr>
            <p:cNvPr id="10" name="Elipse 9">
              <a:extLst>
                <a:ext uri="{FF2B5EF4-FFF2-40B4-BE49-F238E27FC236}">
                  <a16:creationId xmlns:a16="http://schemas.microsoft.com/office/drawing/2014/main" id="{37355E3E-9C3A-74D7-81A8-4F3028B48F07}"/>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lipse 10">
              <a:extLst>
                <a:ext uri="{FF2B5EF4-FFF2-40B4-BE49-F238E27FC236}">
                  <a16:creationId xmlns:a16="http://schemas.microsoft.com/office/drawing/2014/main" id="{221D5478-FCCD-BA60-BED5-4CE4A7BF62AB}"/>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76FA20D5-E996-E50A-B672-45824F21767F}"/>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lipse 12">
              <a:extLst>
                <a:ext uri="{FF2B5EF4-FFF2-40B4-BE49-F238E27FC236}">
                  <a16:creationId xmlns:a16="http://schemas.microsoft.com/office/drawing/2014/main" id="{CB16DA0A-4809-1326-C6A4-C40B1D126134}"/>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Elipse 13">
              <a:extLst>
                <a:ext uri="{FF2B5EF4-FFF2-40B4-BE49-F238E27FC236}">
                  <a16:creationId xmlns:a16="http://schemas.microsoft.com/office/drawing/2014/main" id="{B9BD31CE-90C9-B043-FDC9-F21E64D53286}"/>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B6C5513-15A2-D656-7E75-C1111BE36DD9}"/>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9CF1CCC3-E493-899E-5B4B-08D5C0CFAE5A}"/>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3434F396-1785-AC0E-C02E-7BE78F882B7F}"/>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AB719000-5E63-0C62-F161-A12BF56C9C66}"/>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84EA2376-BC6F-1595-2A12-24A8A21B1041}"/>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Elipse 19">
              <a:extLst>
                <a:ext uri="{FF2B5EF4-FFF2-40B4-BE49-F238E27FC236}">
                  <a16:creationId xmlns:a16="http://schemas.microsoft.com/office/drawing/2014/main" id="{89FDFA25-5DA0-16C2-27EA-B0230F67E427}"/>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17A96357-0018-A5D3-52E7-802748796456}"/>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44035740-BCB0-2D0C-8544-10318452AB7C}"/>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Elipse 22">
              <a:extLst>
                <a:ext uri="{FF2B5EF4-FFF2-40B4-BE49-F238E27FC236}">
                  <a16:creationId xmlns:a16="http://schemas.microsoft.com/office/drawing/2014/main" id="{AD4A4230-EF35-50DD-2F93-1911E5E6B88A}"/>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Elipse 23">
              <a:extLst>
                <a:ext uri="{FF2B5EF4-FFF2-40B4-BE49-F238E27FC236}">
                  <a16:creationId xmlns:a16="http://schemas.microsoft.com/office/drawing/2014/main" id="{BB5277C7-B7B1-4487-F9C0-25A479734038}"/>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Elipse 24">
              <a:extLst>
                <a:ext uri="{FF2B5EF4-FFF2-40B4-BE49-F238E27FC236}">
                  <a16:creationId xmlns:a16="http://schemas.microsoft.com/office/drawing/2014/main" id="{5AFA8CC3-6C07-0E1E-DDF9-1728ECEB02DF}"/>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A478DDE5-D07E-080E-2313-EEC380FEB5E1}"/>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Elipse 26">
              <a:extLst>
                <a:ext uri="{FF2B5EF4-FFF2-40B4-BE49-F238E27FC236}">
                  <a16:creationId xmlns:a16="http://schemas.microsoft.com/office/drawing/2014/main" id="{C56C834D-0E44-DD2D-CC94-9AED28AFBD4D}"/>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C1D95A5D-B974-1A30-CECA-8A239F0B2FC0}"/>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2DB5327A-B97F-E722-164D-204E52DB0F85}"/>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76C30D1-0C74-9C09-B95B-F72DC44A78F7}"/>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Elipse 30">
              <a:extLst>
                <a:ext uri="{FF2B5EF4-FFF2-40B4-BE49-F238E27FC236}">
                  <a16:creationId xmlns:a16="http://schemas.microsoft.com/office/drawing/2014/main" id="{7D0C8575-910B-FBA5-FDAC-0743F1A59CFE}"/>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Elipse 31">
              <a:extLst>
                <a:ext uri="{FF2B5EF4-FFF2-40B4-BE49-F238E27FC236}">
                  <a16:creationId xmlns:a16="http://schemas.microsoft.com/office/drawing/2014/main" id="{258825BF-7F77-F1DA-192D-84483ACFD6EB}"/>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04D3DFCE-3521-90CD-909E-31B24D188B29}"/>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E3C7D037-57CA-86D1-8CAA-EB2A99E6AC19}"/>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Elipse 34">
              <a:extLst>
                <a:ext uri="{FF2B5EF4-FFF2-40B4-BE49-F238E27FC236}">
                  <a16:creationId xmlns:a16="http://schemas.microsoft.com/office/drawing/2014/main" id="{A700E87F-AED1-C3E0-2437-2741481C2C15}"/>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Elipse 35">
              <a:extLst>
                <a:ext uri="{FF2B5EF4-FFF2-40B4-BE49-F238E27FC236}">
                  <a16:creationId xmlns:a16="http://schemas.microsoft.com/office/drawing/2014/main" id="{E7B8E13E-26AC-024F-011B-644EF4C61566}"/>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7" name="Grupo 36">
            <a:extLst>
              <a:ext uri="{FF2B5EF4-FFF2-40B4-BE49-F238E27FC236}">
                <a16:creationId xmlns:a16="http://schemas.microsoft.com/office/drawing/2014/main" id="{02EE4293-994F-AE1B-D10A-1516D8912AE5}"/>
              </a:ext>
            </a:extLst>
          </p:cNvPr>
          <p:cNvGrpSpPr/>
          <p:nvPr/>
        </p:nvGrpSpPr>
        <p:grpSpPr>
          <a:xfrm>
            <a:off x="49390" y="11250977"/>
            <a:ext cx="6716520" cy="212311"/>
            <a:chOff x="107758" y="64780"/>
            <a:chExt cx="6716520" cy="212311"/>
          </a:xfrm>
        </p:grpSpPr>
        <p:sp>
          <p:nvSpPr>
            <p:cNvPr id="38" name="Elipse 37">
              <a:extLst>
                <a:ext uri="{FF2B5EF4-FFF2-40B4-BE49-F238E27FC236}">
                  <a16:creationId xmlns:a16="http://schemas.microsoft.com/office/drawing/2014/main" id="{927138C4-4613-3830-D27D-59D154404F4E}"/>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a:extLst>
                <a:ext uri="{FF2B5EF4-FFF2-40B4-BE49-F238E27FC236}">
                  <a16:creationId xmlns:a16="http://schemas.microsoft.com/office/drawing/2014/main" id="{2B32B37C-6954-488B-C913-E1482931433B}"/>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a:extLst>
                <a:ext uri="{FF2B5EF4-FFF2-40B4-BE49-F238E27FC236}">
                  <a16:creationId xmlns:a16="http://schemas.microsoft.com/office/drawing/2014/main" id="{DD632C6B-4177-E0C2-3888-D3A74A27D285}"/>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lipse 40">
              <a:extLst>
                <a:ext uri="{FF2B5EF4-FFF2-40B4-BE49-F238E27FC236}">
                  <a16:creationId xmlns:a16="http://schemas.microsoft.com/office/drawing/2014/main" id="{1B80CE8B-C89F-9FA4-6013-D67154C42442}"/>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a:extLst>
                <a:ext uri="{FF2B5EF4-FFF2-40B4-BE49-F238E27FC236}">
                  <a16:creationId xmlns:a16="http://schemas.microsoft.com/office/drawing/2014/main" id="{104B5812-84FF-7E73-2EE4-6208FCEE8CB6}"/>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lipse 42">
              <a:extLst>
                <a:ext uri="{FF2B5EF4-FFF2-40B4-BE49-F238E27FC236}">
                  <a16:creationId xmlns:a16="http://schemas.microsoft.com/office/drawing/2014/main" id="{8E88C717-9581-CFF0-56A0-28A90F37505A}"/>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a:extLst>
                <a:ext uri="{FF2B5EF4-FFF2-40B4-BE49-F238E27FC236}">
                  <a16:creationId xmlns:a16="http://schemas.microsoft.com/office/drawing/2014/main" id="{CB9BC368-ED92-B8E5-D78E-7413182A6B93}"/>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a:extLst>
                <a:ext uri="{FF2B5EF4-FFF2-40B4-BE49-F238E27FC236}">
                  <a16:creationId xmlns:a16="http://schemas.microsoft.com/office/drawing/2014/main" id="{3BC5C9F3-3C1E-6275-5C82-5BE445E1F8CD}"/>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45">
              <a:extLst>
                <a:ext uri="{FF2B5EF4-FFF2-40B4-BE49-F238E27FC236}">
                  <a16:creationId xmlns:a16="http://schemas.microsoft.com/office/drawing/2014/main" id="{3F7BF17D-BADF-C52A-622C-F9A52DB6ED99}"/>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Elipse 46">
              <a:extLst>
                <a:ext uri="{FF2B5EF4-FFF2-40B4-BE49-F238E27FC236}">
                  <a16:creationId xmlns:a16="http://schemas.microsoft.com/office/drawing/2014/main" id="{8698BFEB-E148-7A6D-C19B-02AE8E54CF60}"/>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Elipse 47">
              <a:extLst>
                <a:ext uri="{FF2B5EF4-FFF2-40B4-BE49-F238E27FC236}">
                  <a16:creationId xmlns:a16="http://schemas.microsoft.com/office/drawing/2014/main" id="{1F62169F-D764-97FE-8210-3496DBDE5E45}"/>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Elipse 48">
              <a:extLst>
                <a:ext uri="{FF2B5EF4-FFF2-40B4-BE49-F238E27FC236}">
                  <a16:creationId xmlns:a16="http://schemas.microsoft.com/office/drawing/2014/main" id="{EC52F8BF-3D6B-C960-3095-BFC9B19FF71F}"/>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49">
              <a:extLst>
                <a:ext uri="{FF2B5EF4-FFF2-40B4-BE49-F238E27FC236}">
                  <a16:creationId xmlns:a16="http://schemas.microsoft.com/office/drawing/2014/main" id="{E645087C-E173-EA06-06DB-D0439FA38360}"/>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Elipse 50">
              <a:extLst>
                <a:ext uri="{FF2B5EF4-FFF2-40B4-BE49-F238E27FC236}">
                  <a16:creationId xmlns:a16="http://schemas.microsoft.com/office/drawing/2014/main" id="{AB38469D-E40B-871B-B821-9A8105A64A70}"/>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Elipse 51">
              <a:extLst>
                <a:ext uri="{FF2B5EF4-FFF2-40B4-BE49-F238E27FC236}">
                  <a16:creationId xmlns:a16="http://schemas.microsoft.com/office/drawing/2014/main" id="{2A9CE630-792C-C278-0885-79B11B7F8B59}"/>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Elipse 52">
              <a:extLst>
                <a:ext uri="{FF2B5EF4-FFF2-40B4-BE49-F238E27FC236}">
                  <a16:creationId xmlns:a16="http://schemas.microsoft.com/office/drawing/2014/main" id="{285E7F9B-89A0-F90B-E76F-1B9DDA24B1D0}"/>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Elipse 53">
              <a:extLst>
                <a:ext uri="{FF2B5EF4-FFF2-40B4-BE49-F238E27FC236}">
                  <a16:creationId xmlns:a16="http://schemas.microsoft.com/office/drawing/2014/main" id="{C30AB1C2-9637-C3F8-C5BD-50D98BB88F35}"/>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Elipse 54">
              <a:extLst>
                <a:ext uri="{FF2B5EF4-FFF2-40B4-BE49-F238E27FC236}">
                  <a16:creationId xmlns:a16="http://schemas.microsoft.com/office/drawing/2014/main" id="{1129D24A-726E-1600-99FF-BE901B18D73F}"/>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55">
              <a:extLst>
                <a:ext uri="{FF2B5EF4-FFF2-40B4-BE49-F238E27FC236}">
                  <a16:creationId xmlns:a16="http://schemas.microsoft.com/office/drawing/2014/main" id="{DFCA6E5E-97F9-EB2C-13D1-DB87929E1B7A}"/>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Elipse 56">
              <a:extLst>
                <a:ext uri="{FF2B5EF4-FFF2-40B4-BE49-F238E27FC236}">
                  <a16:creationId xmlns:a16="http://schemas.microsoft.com/office/drawing/2014/main" id="{1C21FADB-D318-9B06-7883-4B50767D8858}"/>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57">
              <a:extLst>
                <a:ext uri="{FF2B5EF4-FFF2-40B4-BE49-F238E27FC236}">
                  <a16:creationId xmlns:a16="http://schemas.microsoft.com/office/drawing/2014/main" id="{17929F9A-C4CD-8FBE-FCC8-424D846ABBCE}"/>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Elipse 58">
              <a:extLst>
                <a:ext uri="{FF2B5EF4-FFF2-40B4-BE49-F238E27FC236}">
                  <a16:creationId xmlns:a16="http://schemas.microsoft.com/office/drawing/2014/main" id="{34CA6F64-2C98-BB84-AD14-A3FB27B1E5AA}"/>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Elipse 59">
              <a:extLst>
                <a:ext uri="{FF2B5EF4-FFF2-40B4-BE49-F238E27FC236}">
                  <a16:creationId xmlns:a16="http://schemas.microsoft.com/office/drawing/2014/main" id="{E6F736AA-9C76-4555-E46A-962403E6E65B}"/>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Elipse 60">
              <a:extLst>
                <a:ext uri="{FF2B5EF4-FFF2-40B4-BE49-F238E27FC236}">
                  <a16:creationId xmlns:a16="http://schemas.microsoft.com/office/drawing/2014/main" id="{9A98F754-3EF9-E165-0F53-0E3011E63BF5}"/>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Elipse 61">
              <a:extLst>
                <a:ext uri="{FF2B5EF4-FFF2-40B4-BE49-F238E27FC236}">
                  <a16:creationId xmlns:a16="http://schemas.microsoft.com/office/drawing/2014/main" id="{E0083CC8-698F-951B-C60D-FCF4496E11E6}"/>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Elipse 62">
              <a:extLst>
                <a:ext uri="{FF2B5EF4-FFF2-40B4-BE49-F238E27FC236}">
                  <a16:creationId xmlns:a16="http://schemas.microsoft.com/office/drawing/2014/main" id="{F816F93B-D20F-486B-98FB-E2E41D9BEADF}"/>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Elipse 63">
              <a:extLst>
                <a:ext uri="{FF2B5EF4-FFF2-40B4-BE49-F238E27FC236}">
                  <a16:creationId xmlns:a16="http://schemas.microsoft.com/office/drawing/2014/main" id="{59EFC9FA-9377-5994-EA5C-1499BD0AE37B}"/>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66" name="Tabla 65">
            <a:extLst>
              <a:ext uri="{FF2B5EF4-FFF2-40B4-BE49-F238E27FC236}">
                <a16:creationId xmlns:a16="http://schemas.microsoft.com/office/drawing/2014/main" id="{5EF346A1-C88E-4775-81E7-1DBA412FEC07}"/>
              </a:ext>
            </a:extLst>
          </p:cNvPr>
          <p:cNvGraphicFramePr>
            <a:graphicFrameLocks noGrp="1"/>
          </p:cNvGraphicFramePr>
          <p:nvPr>
            <p:extLst>
              <p:ext uri="{D42A27DB-BD31-4B8C-83A1-F6EECF244321}">
                <p14:modId xmlns:p14="http://schemas.microsoft.com/office/powerpoint/2010/main" val="232581469"/>
              </p:ext>
            </p:extLst>
          </p:nvPr>
        </p:nvGraphicFramePr>
        <p:xfrm>
          <a:off x="136562" y="467360"/>
          <a:ext cx="6602573" cy="1844040"/>
        </p:xfrm>
        <a:graphic>
          <a:graphicData uri="http://schemas.openxmlformats.org/drawingml/2006/table">
            <a:tbl>
              <a:tblPr firstRow="1" bandRow="1">
                <a:tableStyleId>{5940675A-B579-460E-94D1-54222C63F5DA}</a:tableStyleId>
              </a:tblPr>
              <a:tblGrid>
                <a:gridCol w="1230389">
                  <a:extLst>
                    <a:ext uri="{9D8B030D-6E8A-4147-A177-3AD203B41FA5}">
                      <a16:colId xmlns:a16="http://schemas.microsoft.com/office/drawing/2014/main" val="3016853279"/>
                    </a:ext>
                  </a:extLst>
                </a:gridCol>
                <a:gridCol w="1230389">
                  <a:extLst>
                    <a:ext uri="{9D8B030D-6E8A-4147-A177-3AD203B41FA5}">
                      <a16:colId xmlns:a16="http://schemas.microsoft.com/office/drawing/2014/main" val="3981846897"/>
                    </a:ext>
                  </a:extLst>
                </a:gridCol>
                <a:gridCol w="3064488">
                  <a:extLst>
                    <a:ext uri="{9D8B030D-6E8A-4147-A177-3AD203B41FA5}">
                      <a16:colId xmlns:a16="http://schemas.microsoft.com/office/drawing/2014/main" val="1177267322"/>
                    </a:ext>
                  </a:extLst>
                </a:gridCol>
                <a:gridCol w="1077307">
                  <a:extLst>
                    <a:ext uri="{9D8B030D-6E8A-4147-A177-3AD203B41FA5}">
                      <a16:colId xmlns:a16="http://schemas.microsoft.com/office/drawing/2014/main" val="2243495099"/>
                    </a:ext>
                  </a:extLst>
                </a:gridCol>
              </a:tblGrid>
              <a:tr h="121768">
                <a:tc>
                  <a:txBody>
                    <a:bodyPr/>
                    <a:lstStyle/>
                    <a:p>
                      <a:pPr algn="ctr"/>
                      <a:r>
                        <a:rPr lang="es-MX" sz="800" b="1" dirty="0">
                          <a:latin typeface="Century Gothic" panose="020B0502020202020204" pitchFamily="34" charset="0"/>
                          <a:ea typeface="AG180Days" panose="02000603000000000000" pitchFamily="2" charset="0"/>
                        </a:rPr>
                        <a:t>FASES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ES" sz="800" b="1" dirty="0">
                          <a:latin typeface="Century Gothic" panose="020B0502020202020204" pitchFamily="34" charset="0"/>
                          <a:ea typeface="AG180Days" panose="02000603000000000000" pitchFamily="2" charset="0"/>
                        </a:rPr>
                        <a:t>SESION</a:t>
                      </a:r>
                      <a:endParaRPr lang="es-MX" sz="800" b="1" dirty="0">
                        <a:latin typeface="Century Gothic" panose="020B0502020202020204" pitchFamily="34" charset="0"/>
                        <a:ea typeface="AG180Days" panose="02000603000000000000" pitchFamily="2"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MX" sz="800" b="1" dirty="0">
                          <a:latin typeface="Century Gothic" panose="020B0502020202020204" pitchFamily="34" charset="0"/>
                          <a:ea typeface="AG180Days" panose="02000603000000000000" pitchFamily="2" charset="0"/>
                        </a:rPr>
                        <a:t>ACTIVIDADES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tc>
                  <a:txBody>
                    <a:bodyPr/>
                    <a:lstStyle/>
                    <a:p>
                      <a:pPr algn="ctr"/>
                      <a:r>
                        <a:rPr lang="es-MX" sz="800" b="1" dirty="0">
                          <a:latin typeface="Century Gothic" panose="020B0502020202020204" pitchFamily="34" charset="0"/>
                          <a:ea typeface="AG180Days" panose="02000603000000000000" pitchFamily="2" charset="0"/>
                        </a:rPr>
                        <a:t>RECURSOS</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2E1FA"/>
                    </a:solidFill>
                  </a:tcPr>
                </a:tc>
                <a:extLst>
                  <a:ext uri="{0D108BD9-81ED-4DB2-BD59-A6C34878D82A}">
                    <a16:rowId xmlns:a16="http://schemas.microsoft.com/office/drawing/2014/main" val="2326555405"/>
                  </a:ext>
                </a:extLst>
              </a:tr>
              <a:tr h="1333056">
                <a:tc>
                  <a:txBody>
                    <a:bodyPr/>
                    <a:lstStyle/>
                    <a:p>
                      <a:pPr algn="l"/>
                      <a:r>
                        <a:rPr lang="es-MX" sz="800" b="1" dirty="0">
                          <a:latin typeface="Century Gothic" panose="020B0502020202020204" pitchFamily="34" charset="0"/>
                        </a:rPr>
                        <a:t>4. Creatividad en marcha</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s-MX" sz="700" b="0" dirty="0">
                          <a:latin typeface="Century Gothic" panose="020B0502020202020204" pitchFamily="34" charset="0"/>
                        </a:rPr>
                        <a:t>Sesión 3 </a:t>
                      </a:r>
                    </a:p>
                    <a:p>
                      <a:pPr marL="0" indent="0" algn="ctr">
                        <a:buFont typeface="Arial" panose="020B0604020202020204" pitchFamily="34" charset="0"/>
                        <a:buNone/>
                      </a:pPr>
                      <a:r>
                        <a:rPr lang="es-MX" sz="700" b="0" dirty="0" err="1">
                          <a:latin typeface="Century Gothic" panose="020B0502020202020204" pitchFamily="34" charset="0"/>
                        </a:rPr>
                        <a:t>Miercoles</a:t>
                      </a:r>
                      <a:r>
                        <a:rPr lang="es-MX" sz="700" b="0" dirty="0">
                          <a:latin typeface="Century Gothic" panose="020B0502020202020204" pitchFamily="34" charset="0"/>
                        </a:rPr>
                        <a:t> 22 Noviembre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_tradnl" sz="800" b="1" dirty="0">
                          <a:latin typeface="Century Gothic" panose="020B0502020202020204" pitchFamily="34" charset="0"/>
                        </a:rPr>
                        <a:t>Detector de humo- gatea bajo el humo </a:t>
                      </a:r>
                    </a:p>
                    <a:p>
                      <a:pPr marL="171450" indent="-171450">
                        <a:buFont typeface="Arial" panose="020B0604020202020204" pitchFamily="34" charset="0"/>
                        <a:buChar char="•"/>
                      </a:pPr>
                      <a:r>
                        <a:rPr lang="es-ES_tradnl" sz="800" b="0" dirty="0">
                          <a:latin typeface="Century Gothic" panose="020B0502020202020204" pitchFamily="34" charset="0"/>
                        </a:rPr>
                        <a:t>Observen el detector de humo y pregunte a los alumnos ¿ qué es lo que se ve en la imagen? ¿ para qué creen que sirva ? ¿Qué hace un detector de humo? ¿Cuándo se activa un detector de humo? ¿Por qué suena la alarma?  </a:t>
                      </a:r>
                    </a:p>
                    <a:p>
                      <a:pPr marL="171450" indent="-171450">
                        <a:buFont typeface="Arial" panose="020B0604020202020204" pitchFamily="34" charset="0"/>
                        <a:buChar char="•"/>
                      </a:pPr>
                      <a:r>
                        <a:rPr lang="es-ES_tradnl" sz="800" b="0" dirty="0">
                          <a:latin typeface="Century Gothic" panose="020B0502020202020204" pitchFamily="34" charset="0"/>
                        </a:rPr>
                        <a:t>Escucha el sonido de la alarma de detectores de humo</a:t>
                      </a:r>
                    </a:p>
                    <a:p>
                      <a:pPr marL="171450" indent="-171450">
                        <a:buFont typeface="Arial" panose="020B0604020202020204" pitchFamily="34" charset="0"/>
                        <a:buChar char="•"/>
                      </a:pPr>
                      <a:r>
                        <a:rPr lang="es-ES_tradnl" sz="800" b="0" dirty="0">
                          <a:latin typeface="Century Gothic" panose="020B0502020202020204" pitchFamily="34" charset="0"/>
                        </a:rPr>
                        <a:t>Diferencia el sonido del detector de humo de otros sonidos de alarmas.</a:t>
                      </a:r>
                    </a:p>
                    <a:p>
                      <a:pPr marL="171450" indent="-171450">
                        <a:buFont typeface="Arial" panose="020B0604020202020204" pitchFamily="34" charset="0"/>
                        <a:buChar char="•"/>
                      </a:pPr>
                      <a:r>
                        <a:rPr lang="es-ES_tradnl" sz="800" b="0" dirty="0">
                          <a:latin typeface="Century Gothic" panose="020B0502020202020204" pitchFamily="34" charset="0"/>
                        </a:rPr>
                        <a:t>Participa en un simulacro de incendio, el grupo aprenderá a evacuar el lugar gateando de la manera correcta.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dirty="0">
                          <a:latin typeface="Century Gothic" panose="020B0502020202020204" pitchFamily="34" charset="0"/>
                        </a:rPr>
                        <a:t>Detector de humo </a:t>
                      </a:r>
                    </a:p>
                    <a:p>
                      <a:pPr marL="171450" indent="-171450">
                        <a:buFont typeface="Arial" panose="020B0604020202020204" pitchFamily="34" charset="0"/>
                        <a:buChar char="•"/>
                      </a:pPr>
                      <a:r>
                        <a:rPr lang="es-ES_tradnl" sz="800" dirty="0">
                          <a:latin typeface="Century Gothic" panose="020B0502020202020204" pitchFamily="34" charset="0"/>
                        </a:rPr>
                        <a:t>Sonido de alarmas </a:t>
                      </a:r>
                    </a:p>
                    <a:p>
                      <a:pPr marL="171450" indent="-171450">
                        <a:buFont typeface="Arial" panose="020B0604020202020204" pitchFamily="34" charset="0"/>
                        <a:buChar char="•"/>
                      </a:pPr>
                      <a:r>
                        <a:rPr lang="es-ES_tradnl" sz="800" dirty="0">
                          <a:latin typeface="Century Gothic" panose="020B0502020202020204" pitchFamily="34" charset="0"/>
                        </a:rPr>
                        <a:t>Vela de humo para simulacro </a:t>
                      </a:r>
                    </a:p>
                    <a:p>
                      <a:pPr marL="171450" indent="-171450">
                        <a:buFont typeface="Arial" panose="020B0604020202020204" pitchFamily="34" charset="0"/>
                        <a:buChar char="•"/>
                      </a:pPr>
                      <a:r>
                        <a:rPr lang="es-ES_tradnl" sz="800" dirty="0">
                          <a:latin typeface="Century Gothic" panose="020B0502020202020204" pitchFamily="34" charset="0"/>
                        </a:rPr>
                        <a:t>Alarma de incendios </a:t>
                      </a:r>
                    </a:p>
                    <a:p>
                      <a:pPr marL="0" indent="0">
                        <a:buFont typeface="Arial" panose="020B0604020202020204" pitchFamily="34" charset="0"/>
                        <a:buNone/>
                      </a:pPr>
                      <a:endParaRPr lang="es-ES_tradnl" sz="800" dirty="0">
                        <a:latin typeface="Century Gothic" panose="020B0502020202020204"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58658"/>
                  </a:ext>
                </a:extLst>
              </a:tr>
            </a:tbl>
          </a:graphicData>
        </a:graphic>
      </p:graphicFrame>
    </p:spTree>
    <p:extLst>
      <p:ext uri="{BB962C8B-B14F-4D97-AF65-F5344CB8AC3E}">
        <p14:creationId xmlns:p14="http://schemas.microsoft.com/office/powerpoint/2010/main" val="210365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Imágenes de Cuadricula Cuaderno - Descarga gratuita en Freepik">
            <a:extLst>
              <a:ext uri="{FF2B5EF4-FFF2-40B4-BE49-F238E27FC236}">
                <a16:creationId xmlns:a16="http://schemas.microsoft.com/office/drawing/2014/main" id="{47A8A051-0AC2-4F76-1C85-2611FA1D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3817" y="1167213"/>
            <a:ext cx="9040604" cy="691297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o 30">
            <a:extLst>
              <a:ext uri="{FF2B5EF4-FFF2-40B4-BE49-F238E27FC236}">
                <a16:creationId xmlns:a16="http://schemas.microsoft.com/office/drawing/2014/main" id="{8E55F24E-C0AF-2A00-F04D-61DFEEC28E98}"/>
              </a:ext>
            </a:extLst>
          </p:cNvPr>
          <p:cNvGrpSpPr/>
          <p:nvPr/>
        </p:nvGrpSpPr>
        <p:grpSpPr>
          <a:xfrm>
            <a:off x="51447" y="103396"/>
            <a:ext cx="6716520" cy="212311"/>
            <a:chOff x="107758" y="64780"/>
            <a:chExt cx="6716520" cy="212311"/>
          </a:xfrm>
        </p:grpSpPr>
        <p:sp>
          <p:nvSpPr>
            <p:cNvPr id="32" name="Elipse 31">
              <a:extLst>
                <a:ext uri="{FF2B5EF4-FFF2-40B4-BE49-F238E27FC236}">
                  <a16:creationId xmlns:a16="http://schemas.microsoft.com/office/drawing/2014/main" id="{50B31563-8108-B07C-EE2C-54857E7DAE4D}"/>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58099B2B-A1FB-E4BB-3377-8A2F430BCB7D}"/>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CBC7EAC0-FC9C-117C-A034-E9EAA9A43C3A}"/>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Elipse 34">
              <a:extLst>
                <a:ext uri="{FF2B5EF4-FFF2-40B4-BE49-F238E27FC236}">
                  <a16:creationId xmlns:a16="http://schemas.microsoft.com/office/drawing/2014/main" id="{ED8EE766-A170-BB5F-B3CA-71F2945394FB}"/>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Elipse 35">
              <a:extLst>
                <a:ext uri="{FF2B5EF4-FFF2-40B4-BE49-F238E27FC236}">
                  <a16:creationId xmlns:a16="http://schemas.microsoft.com/office/drawing/2014/main" id="{0F04D626-49F9-D862-6AD0-7E765027054C}"/>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Elipse 36">
              <a:extLst>
                <a:ext uri="{FF2B5EF4-FFF2-40B4-BE49-F238E27FC236}">
                  <a16:creationId xmlns:a16="http://schemas.microsoft.com/office/drawing/2014/main" id="{2613E795-934D-0039-74DA-ADA53B0C84AE}"/>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lipse 37">
              <a:extLst>
                <a:ext uri="{FF2B5EF4-FFF2-40B4-BE49-F238E27FC236}">
                  <a16:creationId xmlns:a16="http://schemas.microsoft.com/office/drawing/2014/main" id="{9F94DBFE-35C6-A2E9-5441-B9E7DD08F059}"/>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a:extLst>
                <a:ext uri="{FF2B5EF4-FFF2-40B4-BE49-F238E27FC236}">
                  <a16:creationId xmlns:a16="http://schemas.microsoft.com/office/drawing/2014/main" id="{148B8E5E-FB87-D311-89FC-1B99BD4647FB}"/>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a:extLst>
                <a:ext uri="{FF2B5EF4-FFF2-40B4-BE49-F238E27FC236}">
                  <a16:creationId xmlns:a16="http://schemas.microsoft.com/office/drawing/2014/main" id="{6C724CFC-8082-34A3-1F52-BA8DC6D62CD4}"/>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lipse 40">
              <a:extLst>
                <a:ext uri="{FF2B5EF4-FFF2-40B4-BE49-F238E27FC236}">
                  <a16:creationId xmlns:a16="http://schemas.microsoft.com/office/drawing/2014/main" id="{9FCC98B7-DDFF-BD53-7BA1-BB5A832F21AC}"/>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a:extLst>
                <a:ext uri="{FF2B5EF4-FFF2-40B4-BE49-F238E27FC236}">
                  <a16:creationId xmlns:a16="http://schemas.microsoft.com/office/drawing/2014/main" id="{1B61393B-CCC8-3D61-F97F-0460EE098838}"/>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lipse 42">
              <a:extLst>
                <a:ext uri="{FF2B5EF4-FFF2-40B4-BE49-F238E27FC236}">
                  <a16:creationId xmlns:a16="http://schemas.microsoft.com/office/drawing/2014/main" id="{CAE4DB69-A039-BF1D-5FEA-530453270664}"/>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a:extLst>
                <a:ext uri="{FF2B5EF4-FFF2-40B4-BE49-F238E27FC236}">
                  <a16:creationId xmlns:a16="http://schemas.microsoft.com/office/drawing/2014/main" id="{6CBEF40A-F193-9C24-96A0-9C7FDFBBD419}"/>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a:extLst>
                <a:ext uri="{FF2B5EF4-FFF2-40B4-BE49-F238E27FC236}">
                  <a16:creationId xmlns:a16="http://schemas.microsoft.com/office/drawing/2014/main" id="{A73977FE-F824-7F09-7347-642A7672D933}"/>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Elipse 45">
              <a:extLst>
                <a:ext uri="{FF2B5EF4-FFF2-40B4-BE49-F238E27FC236}">
                  <a16:creationId xmlns:a16="http://schemas.microsoft.com/office/drawing/2014/main" id="{C6549E19-1882-FCCC-CB32-EAB8BE0A2455}"/>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Elipse 46">
              <a:extLst>
                <a:ext uri="{FF2B5EF4-FFF2-40B4-BE49-F238E27FC236}">
                  <a16:creationId xmlns:a16="http://schemas.microsoft.com/office/drawing/2014/main" id="{521C9F4E-4CAF-466C-4D2D-1C5523EB69CB}"/>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Elipse 47">
              <a:extLst>
                <a:ext uri="{FF2B5EF4-FFF2-40B4-BE49-F238E27FC236}">
                  <a16:creationId xmlns:a16="http://schemas.microsoft.com/office/drawing/2014/main" id="{56CF92F2-FB80-BB9F-BBC1-79C304951617}"/>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Elipse 48">
              <a:extLst>
                <a:ext uri="{FF2B5EF4-FFF2-40B4-BE49-F238E27FC236}">
                  <a16:creationId xmlns:a16="http://schemas.microsoft.com/office/drawing/2014/main" id="{7DCF4386-8E73-289B-761C-C3D797B1499F}"/>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Elipse 49">
              <a:extLst>
                <a:ext uri="{FF2B5EF4-FFF2-40B4-BE49-F238E27FC236}">
                  <a16:creationId xmlns:a16="http://schemas.microsoft.com/office/drawing/2014/main" id="{EF514307-57D7-EB0B-B9A8-3EC334BB0777}"/>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Elipse 50">
              <a:extLst>
                <a:ext uri="{FF2B5EF4-FFF2-40B4-BE49-F238E27FC236}">
                  <a16:creationId xmlns:a16="http://schemas.microsoft.com/office/drawing/2014/main" id="{474008DD-79FD-7C5A-1EA7-E1225CD71C38}"/>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Elipse 51">
              <a:extLst>
                <a:ext uri="{FF2B5EF4-FFF2-40B4-BE49-F238E27FC236}">
                  <a16:creationId xmlns:a16="http://schemas.microsoft.com/office/drawing/2014/main" id="{F359B51C-885F-F9FB-4B70-0E080AA81E88}"/>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Elipse 52">
              <a:extLst>
                <a:ext uri="{FF2B5EF4-FFF2-40B4-BE49-F238E27FC236}">
                  <a16:creationId xmlns:a16="http://schemas.microsoft.com/office/drawing/2014/main" id="{990133A0-0E3B-3A82-F342-DE60D5BBB754}"/>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Elipse 53">
              <a:extLst>
                <a:ext uri="{FF2B5EF4-FFF2-40B4-BE49-F238E27FC236}">
                  <a16:creationId xmlns:a16="http://schemas.microsoft.com/office/drawing/2014/main" id="{16622956-EE5C-29E8-E6CD-B7D9958357A6}"/>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Elipse 54">
              <a:extLst>
                <a:ext uri="{FF2B5EF4-FFF2-40B4-BE49-F238E27FC236}">
                  <a16:creationId xmlns:a16="http://schemas.microsoft.com/office/drawing/2014/main" id="{6C00ED42-1D5B-6852-3170-4C4F001B6858}"/>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Elipse 55">
              <a:extLst>
                <a:ext uri="{FF2B5EF4-FFF2-40B4-BE49-F238E27FC236}">
                  <a16:creationId xmlns:a16="http://schemas.microsoft.com/office/drawing/2014/main" id="{0A32C9AD-ED57-1E18-EDF5-45E3D0EA385F}"/>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Elipse 56">
              <a:extLst>
                <a:ext uri="{FF2B5EF4-FFF2-40B4-BE49-F238E27FC236}">
                  <a16:creationId xmlns:a16="http://schemas.microsoft.com/office/drawing/2014/main" id="{FB49FC1D-5D94-4904-B40F-848248C16A53}"/>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8" name="Elipse 57">
              <a:extLst>
                <a:ext uri="{FF2B5EF4-FFF2-40B4-BE49-F238E27FC236}">
                  <a16:creationId xmlns:a16="http://schemas.microsoft.com/office/drawing/2014/main" id="{B6A0E522-DC71-5517-C803-0D25C11613F4}"/>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60" name="CuadroTexto 59">
            <a:extLst>
              <a:ext uri="{FF2B5EF4-FFF2-40B4-BE49-F238E27FC236}">
                <a16:creationId xmlns:a16="http://schemas.microsoft.com/office/drawing/2014/main" id="{A10D81F3-4D1D-CC3A-1DCB-7A289DD0AB16}"/>
              </a:ext>
            </a:extLst>
          </p:cNvPr>
          <p:cNvSpPr txBox="1"/>
          <p:nvPr/>
        </p:nvSpPr>
        <p:spPr>
          <a:xfrm>
            <a:off x="2032608" y="226325"/>
            <a:ext cx="3145529" cy="475924"/>
          </a:xfrm>
          <a:prstGeom prst="rect">
            <a:avLst/>
          </a:prstGeom>
          <a:noFill/>
        </p:spPr>
        <p:txBody>
          <a:bodyPr wrap="square" rtlCol="0">
            <a:spAutoFit/>
          </a:bodyPr>
          <a:lstStyle/>
          <a:p>
            <a:r>
              <a:rPr lang="es-ES" sz="2400" b="1" dirty="0">
                <a:ln w="22225">
                  <a:solidFill>
                    <a:schemeClr val="accent2"/>
                  </a:solidFill>
                  <a:prstDash val="solid"/>
                </a:ln>
                <a:solidFill>
                  <a:schemeClr val="accent2">
                    <a:lumMod val="40000"/>
                    <a:lumOff val="60000"/>
                  </a:schemeClr>
                </a:solidFill>
              </a:rPr>
              <a:t>Rubrica de evaluación </a:t>
            </a:r>
            <a:endParaRPr lang="es-MX" sz="2400" b="1" dirty="0">
              <a:ln w="22225">
                <a:solidFill>
                  <a:schemeClr val="accent2"/>
                </a:solidFill>
                <a:prstDash val="solid"/>
              </a:ln>
              <a:solidFill>
                <a:schemeClr val="accent2">
                  <a:lumMod val="40000"/>
                  <a:lumOff val="60000"/>
                </a:schemeClr>
              </a:solidFill>
            </a:endParaRPr>
          </a:p>
        </p:txBody>
      </p:sp>
      <p:graphicFrame>
        <p:nvGraphicFramePr>
          <p:cNvPr id="2" name="Tabla 1">
            <a:extLst>
              <a:ext uri="{FF2B5EF4-FFF2-40B4-BE49-F238E27FC236}">
                <a16:creationId xmlns:a16="http://schemas.microsoft.com/office/drawing/2014/main" id="{8D8608C2-2C32-60A2-FDC6-4F8F1A0D062E}"/>
              </a:ext>
            </a:extLst>
          </p:cNvPr>
          <p:cNvGraphicFramePr>
            <a:graphicFrameLocks noGrp="1"/>
          </p:cNvGraphicFramePr>
          <p:nvPr>
            <p:extLst>
              <p:ext uri="{D42A27DB-BD31-4B8C-83A1-F6EECF244321}">
                <p14:modId xmlns:p14="http://schemas.microsoft.com/office/powerpoint/2010/main" val="2255532076"/>
              </p:ext>
            </p:extLst>
          </p:nvPr>
        </p:nvGraphicFramePr>
        <p:xfrm>
          <a:off x="191920" y="702249"/>
          <a:ext cx="6517264" cy="8046720"/>
        </p:xfrm>
        <a:graphic>
          <a:graphicData uri="http://schemas.openxmlformats.org/drawingml/2006/table">
            <a:tbl>
              <a:tblPr bandRow="1">
                <a:tableStyleId>{5C22544A-7EE6-4342-B048-85BDC9FD1C3A}</a:tableStyleId>
              </a:tblPr>
              <a:tblGrid>
                <a:gridCol w="883118">
                  <a:extLst>
                    <a:ext uri="{9D8B030D-6E8A-4147-A177-3AD203B41FA5}">
                      <a16:colId xmlns:a16="http://schemas.microsoft.com/office/drawing/2014/main" val="3771498000"/>
                    </a:ext>
                  </a:extLst>
                </a:gridCol>
                <a:gridCol w="654908">
                  <a:extLst>
                    <a:ext uri="{9D8B030D-6E8A-4147-A177-3AD203B41FA5}">
                      <a16:colId xmlns:a16="http://schemas.microsoft.com/office/drawing/2014/main" val="1737938383"/>
                    </a:ext>
                  </a:extLst>
                </a:gridCol>
                <a:gridCol w="858222">
                  <a:extLst>
                    <a:ext uri="{9D8B030D-6E8A-4147-A177-3AD203B41FA5}">
                      <a16:colId xmlns:a16="http://schemas.microsoft.com/office/drawing/2014/main" val="2935882244"/>
                    </a:ext>
                  </a:extLst>
                </a:gridCol>
                <a:gridCol w="1269011">
                  <a:extLst>
                    <a:ext uri="{9D8B030D-6E8A-4147-A177-3AD203B41FA5}">
                      <a16:colId xmlns:a16="http://schemas.microsoft.com/office/drawing/2014/main" val="2085485502"/>
                    </a:ext>
                  </a:extLst>
                </a:gridCol>
                <a:gridCol w="966620">
                  <a:extLst>
                    <a:ext uri="{9D8B030D-6E8A-4147-A177-3AD203B41FA5}">
                      <a16:colId xmlns:a16="http://schemas.microsoft.com/office/drawing/2014/main" val="3559440488"/>
                    </a:ext>
                  </a:extLst>
                </a:gridCol>
                <a:gridCol w="823061">
                  <a:extLst>
                    <a:ext uri="{9D8B030D-6E8A-4147-A177-3AD203B41FA5}">
                      <a16:colId xmlns:a16="http://schemas.microsoft.com/office/drawing/2014/main" val="3741170181"/>
                    </a:ext>
                  </a:extLst>
                </a:gridCol>
                <a:gridCol w="1062324">
                  <a:extLst>
                    <a:ext uri="{9D8B030D-6E8A-4147-A177-3AD203B41FA5}">
                      <a16:colId xmlns:a16="http://schemas.microsoft.com/office/drawing/2014/main" val="3349035574"/>
                    </a:ext>
                  </a:extLst>
                </a:gridCol>
              </a:tblGrid>
              <a:tr h="618398">
                <a:tc>
                  <a:txBody>
                    <a:bodyPr/>
                    <a:lstStyle/>
                    <a:p>
                      <a:pPr algn="l"/>
                      <a:r>
                        <a:rPr lang="es-ES" sz="900" b="1" dirty="0">
                          <a:latin typeface="Century Gothic" panose="020B0502020202020204" pitchFamily="34" charset="0"/>
                          <a:cs typeface="Times New Roman" panose="02020603050405020304" pitchFamily="18" charset="0"/>
                        </a:rPr>
                        <a:t>CONTENIDO</a:t>
                      </a:r>
                      <a:endParaRPr lang="es-MX" sz="900" b="1" dirty="0">
                        <a:latin typeface="Century Gothic" panose="020B0502020202020204" pitchFamily="34"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s-MX" sz="900" b="1" dirty="0">
                          <a:latin typeface="Century Gothic" panose="020B0502020202020204" pitchFamily="34" charset="0"/>
                          <a:cs typeface="Times New Roman" panose="02020603050405020304" pitchFamily="18" charset="0"/>
                        </a:rPr>
                        <a:t>Nivel de proceso de desarrollo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s-MX" sz="900" b="1" dirty="0">
                          <a:latin typeface="Century Gothic" panose="020B0502020202020204" pitchFamily="34" charset="0"/>
                          <a:cs typeface="Times New Roman" panose="02020603050405020304" pitchFamily="18" charset="0"/>
                        </a:rPr>
                        <a:t>Proceso de desarrollo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s-MX" sz="900" b="1" dirty="0">
                          <a:latin typeface="Century Gothic" panose="020B0502020202020204" pitchFamily="34" charset="0"/>
                          <a:cs typeface="Times New Roman" panose="02020603050405020304" pitchFamily="18" charset="0"/>
                        </a:rPr>
                        <a:t>Sobresaliente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CA3A"/>
                    </a:solidFill>
                  </a:tcPr>
                </a:tc>
                <a:tc>
                  <a:txBody>
                    <a:bodyPr/>
                    <a:lstStyle/>
                    <a:p>
                      <a:pPr algn="ctr"/>
                      <a:r>
                        <a:rPr lang="es-MX" sz="900" b="1" dirty="0">
                          <a:latin typeface="Century Gothic" panose="020B0502020202020204" pitchFamily="34" charset="0"/>
                          <a:cs typeface="Times New Roman" panose="02020603050405020304" pitchFamily="18" charset="0"/>
                        </a:rPr>
                        <a:t>Satisfactorio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s-MX" sz="900" b="1" dirty="0">
                          <a:latin typeface="Century Gothic" panose="020B0502020202020204" pitchFamily="34" charset="0"/>
                          <a:cs typeface="Times New Roman" panose="02020603050405020304" pitchFamily="18" charset="0"/>
                        </a:rPr>
                        <a:t>Básico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MX" sz="900" b="1" dirty="0">
                          <a:latin typeface="Century Gothic" panose="020B0502020202020204" pitchFamily="34" charset="0"/>
                          <a:cs typeface="Times New Roman" panose="02020603050405020304" pitchFamily="18" charset="0"/>
                        </a:rPr>
                        <a:t>Insuficiente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68459248"/>
                  </a:ext>
                </a:extLst>
              </a:tr>
              <a:tr h="8105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dirty="0">
                          <a:latin typeface="Century Gothic" panose="020B0502020202020204" pitchFamily="34" charset="0"/>
                          <a:cs typeface="Times New Roman" panose="02020603050405020304" pitchFamily="18" charset="0"/>
                        </a:rPr>
                        <a:t>Medidas de prevención de accidentes y situaciones de riesgo de acuerdo con el contexto para el cuidado de la integridad personal y colectiva. </a:t>
                      </a:r>
                      <a:endParaRPr lang="es-MX" sz="900" dirty="0">
                        <a:latin typeface="Century Gothic" panose="020B0502020202020204" pitchFamily="34" charset="0"/>
                        <a:cs typeface="Times New Roman" panose="02020603050405020304" pitchFamily="18" charset="0"/>
                      </a:endParaRPr>
                    </a:p>
                    <a:p>
                      <a:pPr algn="l"/>
                      <a:endParaRPr lang="es-MX" sz="900" dirty="0">
                        <a:latin typeface="Century Gothic" panose="020B0502020202020204" pitchFamily="34" charset="0"/>
                        <a:cs typeface="Times New Roman" panose="02020603050405020304" pitchFamily="18" charset="0"/>
                      </a:endParaRPr>
                    </a:p>
                    <a:p>
                      <a:pPr algn="l"/>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r>
                        <a:rPr lang="es-MX" sz="900" dirty="0">
                          <a:latin typeface="Century Gothic" panose="020B0502020202020204" pitchFamily="34" charset="0"/>
                        </a:rPr>
                      </a:br>
                      <a:r>
                        <a:rPr lang="es-MX" sz="900" dirty="0">
                          <a:latin typeface="Century Gothic" panose="020B0502020202020204" pitchFamily="34" charset="0"/>
                        </a:rPr>
                        <a:t>ll.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cs typeface="Times New Roman" panose="02020603050405020304" pitchFamily="18" charset="0"/>
                        </a:rPr>
                        <a:t>Reconoce las situaciones de riesgo provocadas por fenómenos naturales o por la acción humana, y sabe qué hacer  y cómo reaccionar para salvaguardar su integridad</a:t>
                      </a:r>
                      <a:r>
                        <a:rPr lang="es-ES" sz="900" dirty="0">
                          <a:latin typeface="Century Gothic" panose="020B0502020202020204" pitchFamily="34" charset="0"/>
                        </a:rPr>
                        <a:t>. </a:t>
                      </a:r>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MX" sz="900" dirty="0">
                          <a:latin typeface="Century Gothic" panose="020B0502020202020204" pitchFamily="34" charset="0"/>
                          <a:cs typeface="Times New Roman" panose="02020603050405020304" pitchFamily="18" charset="0"/>
                        </a:rPr>
                        <a:t>Logra reconocer las situaciones de riesgo provocadas por fenómenos naturales o por la acción humana y sabe qué hacer y cómo reaccionar para salvaguardar su integridad además de otros posibles fenómenos naturales.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900" kern="1200" dirty="0">
                          <a:solidFill>
                            <a:schemeClr val="dk1"/>
                          </a:solidFill>
                          <a:latin typeface="Century Gothic" panose="020B0502020202020204" pitchFamily="34" charset="0"/>
                          <a:ea typeface="+mn-ea"/>
                          <a:cs typeface="Times New Roman" panose="02020603050405020304" pitchFamily="18" charset="0"/>
                        </a:rPr>
                        <a:t>Reconoce algunas situaciones de riesgo provocadas por fenómenos naturales o por la acción humana y algunas veces sane que hacer y cómo reaccionar para salvaguardar su integridad además de otros posibles fenómenos naturales.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900" kern="1200" dirty="0">
                          <a:solidFill>
                            <a:schemeClr val="dk1"/>
                          </a:solidFill>
                          <a:latin typeface="Century Gothic" panose="020B0502020202020204" pitchFamily="34" charset="0"/>
                          <a:ea typeface="+mn-ea"/>
                          <a:cs typeface="Times New Roman" panose="02020603050405020304" pitchFamily="18" charset="0"/>
                        </a:rPr>
                        <a:t>Reconoce con ayuda las situaciones de riesgo provocadas por fenómenos naturales o por la acción humana y con ayuda recuerda que hacer y cómo reaccionar para salvaguardar su integridad.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900" kern="1200" dirty="0">
                          <a:solidFill>
                            <a:schemeClr val="dk1"/>
                          </a:solidFill>
                          <a:latin typeface="Century Gothic" panose="020B0502020202020204" pitchFamily="34" charset="0"/>
                          <a:ea typeface="+mn-ea"/>
                          <a:cs typeface="Times New Roman" panose="02020603050405020304" pitchFamily="18" charset="0"/>
                        </a:rPr>
                        <a:t>Aun con ayuda se le dificulta reconocer las situaciones de riesgo provocadas por fenómenos naturales o por la acción humana y se le dificulta reaccionar para salvaguardar su integridad.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1718336"/>
                  </a:ext>
                </a:extLst>
              </a:tr>
              <a:tr h="8105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dirty="0">
                          <a:latin typeface="Century Gothic" panose="020B0502020202020204" pitchFamily="34" charset="0"/>
                        </a:rPr>
                        <a:t>Producciones graficas dirigidas a diversas destinatarias y diversos destinatarios, para establecer vínculos sociales y acercarse a la cultura escrita </a:t>
                      </a:r>
                      <a:endParaRPr lang="es-MX" sz="900" dirty="0">
                        <a:latin typeface="Century Gothic" panose="020B0502020202020204" pitchFamily="34" charset="0"/>
                      </a:endParaRPr>
                    </a:p>
                    <a:p>
                      <a:pPr algn="l"/>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Century Gothic" panose="020B0502020202020204" pitchFamily="34" charset="0"/>
                        </a:rPr>
                        <a:t>II</a:t>
                      </a:r>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Produce textos o mensajes de interés, con formas gráficas personales, copiando textos o dictando a alguien, con distintos propósitos y destinatarios. </a:t>
                      </a:r>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900" dirty="0">
                          <a:latin typeface="Century Gothic" panose="020B0502020202020204" pitchFamily="34" charset="0"/>
                        </a:rPr>
                        <a:t>Logra realizar registros, marcas y dibujos sobre narraciones, textos o libros que escucha, exponiendo sus ideas y puntos de vista</a:t>
                      </a:r>
                      <a:endParaRPr lang="es-MX" sz="900" dirty="0">
                        <a:latin typeface="Century Gothic" panose="020B0502020202020204" pitchFamily="34"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Realiza registros sobre lo que escucha, utilizando dibujos y marcas</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Realiza dibujos sobre temas o ideas que se le proponen.</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Realiza marcas y dibujos sin ningún fin, expresa ideas sobre otros temas. </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2495462"/>
                  </a:ext>
                </a:extLst>
              </a:tr>
              <a:tr h="8105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dirty="0">
                          <a:latin typeface="Century Gothic" panose="020B0502020202020204" pitchFamily="34" charset="0"/>
                        </a:rPr>
                        <a:t>Saberes familiares y comunitarios que resuelven situaciones y necesidades en el hogar y la comunidad </a:t>
                      </a:r>
                      <a:endParaRPr lang="es-MX" sz="900" dirty="0">
                        <a:latin typeface="Century Gothic" panose="020B0502020202020204" pitchFamily="34" charset="0"/>
                      </a:endParaRPr>
                    </a:p>
                    <a:p>
                      <a:pPr algn="l"/>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Century Gothic" panose="020B0502020202020204" pitchFamily="34" charset="0"/>
                        </a:rPr>
                        <a:t>I</a:t>
                      </a:r>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Identifica saberes familiares que son útiles para la vida, sin poner en riesgo su integridad física y la de las otras personas.</a:t>
                      </a:r>
                      <a:endParaRPr lang="es-MX" sz="900" dirty="0">
                        <a:latin typeface="Century Gothic" panose="020B0502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900" dirty="0">
                          <a:latin typeface="Century Gothic" panose="020B0502020202020204" pitchFamily="34" charset="0"/>
                        </a:rPr>
                        <a:t>identifica y comunica saberes familiares que son útiles para el día a día como algún oficio o costumbres sin poner en riesgo su integridad y la de otras personas. </a:t>
                      </a:r>
                      <a:endParaRPr lang="es-MX" sz="900" dirty="0">
                        <a:latin typeface="Century Gothic" panose="020B0502020202020204" pitchFamily="34"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dirty="0">
                          <a:latin typeface="Century Gothic" panose="020B0502020202020204" pitchFamily="34" charset="0"/>
                        </a:rPr>
                        <a:t>Comunica saberes familiares que son útiles para el día a día como oficios o costumbres. </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kern="1200" dirty="0">
                          <a:solidFill>
                            <a:schemeClr val="dk1"/>
                          </a:solidFill>
                          <a:latin typeface="Century Gothic" panose="020B0502020202020204" pitchFamily="34" charset="0"/>
                          <a:ea typeface="+mn-ea"/>
                          <a:cs typeface="Times New Roman" panose="02020603050405020304" pitchFamily="18" charset="0"/>
                        </a:rPr>
                        <a:t>L</a:t>
                      </a:r>
                      <a:r>
                        <a:rPr lang="es-ES" sz="900" dirty="0">
                          <a:latin typeface="Century Gothic" panose="020B0502020202020204" pitchFamily="34" charset="0"/>
                        </a:rPr>
                        <a:t>ogra reconocer con apoyo saberes familiares útiles para su vida, esta en proceso de discernir si son riesgosas o no.</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900" kern="1200" dirty="0">
                          <a:solidFill>
                            <a:schemeClr val="dk1"/>
                          </a:solidFill>
                          <a:latin typeface="Century Gothic" panose="020B0502020202020204" pitchFamily="34" charset="0"/>
                          <a:ea typeface="+mn-ea"/>
                          <a:cs typeface="Times New Roman" panose="02020603050405020304" pitchFamily="18" charset="0"/>
                        </a:rPr>
                        <a:t>E</a:t>
                      </a:r>
                      <a:r>
                        <a:rPr lang="es-ES" sz="900" dirty="0">
                          <a:latin typeface="Century Gothic" panose="020B0502020202020204" pitchFamily="34" charset="0"/>
                        </a:rPr>
                        <a:t>xpresa de manera general saberes familiares, sin embargo, no es capaz de identificar si son riesgosos o no.</a:t>
                      </a:r>
                      <a:endParaRPr lang="es-MX" sz="900" kern="1200" dirty="0">
                        <a:solidFill>
                          <a:schemeClr val="dk1"/>
                        </a:solidFill>
                        <a:latin typeface="Century Gothic" panose="020B0502020202020204" pitchFamily="34" charset="0"/>
                        <a:ea typeface="+mn-ea"/>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7826190"/>
                  </a:ext>
                </a:extLst>
              </a:tr>
            </a:tbl>
          </a:graphicData>
        </a:graphic>
      </p:graphicFrame>
    </p:spTree>
    <p:extLst>
      <p:ext uri="{BB962C8B-B14F-4D97-AF65-F5344CB8AC3E}">
        <p14:creationId xmlns:p14="http://schemas.microsoft.com/office/powerpoint/2010/main" val="254083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descr="Imágenes de Cuadricula Cuaderno - Descarga gratuita en Freepik">
            <a:extLst>
              <a:ext uri="{FF2B5EF4-FFF2-40B4-BE49-F238E27FC236}">
                <a16:creationId xmlns:a16="http://schemas.microsoft.com/office/drawing/2014/main" id="{DA8CEB0F-3E8E-730A-0638-BAC786DA4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0488" y="1115515"/>
            <a:ext cx="9144000" cy="691297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9D95A0BA-A795-65C3-2D27-F28A1510356B}"/>
              </a:ext>
            </a:extLst>
          </p:cNvPr>
          <p:cNvGrpSpPr/>
          <p:nvPr/>
        </p:nvGrpSpPr>
        <p:grpSpPr>
          <a:xfrm>
            <a:off x="70740" y="8903268"/>
            <a:ext cx="6716520" cy="212311"/>
            <a:chOff x="107758" y="64780"/>
            <a:chExt cx="6716520" cy="212311"/>
          </a:xfrm>
        </p:grpSpPr>
        <p:sp>
          <p:nvSpPr>
            <p:cNvPr id="4" name="Elipse 3">
              <a:extLst>
                <a:ext uri="{FF2B5EF4-FFF2-40B4-BE49-F238E27FC236}">
                  <a16:creationId xmlns:a16="http://schemas.microsoft.com/office/drawing/2014/main" id="{07F953B5-35CA-5696-758E-1E47D1132AFA}"/>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Elipse 4">
              <a:extLst>
                <a:ext uri="{FF2B5EF4-FFF2-40B4-BE49-F238E27FC236}">
                  <a16:creationId xmlns:a16="http://schemas.microsoft.com/office/drawing/2014/main" id="{003478C9-E64F-DC9F-8F75-DE479929EA37}"/>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Elipse 5">
              <a:extLst>
                <a:ext uri="{FF2B5EF4-FFF2-40B4-BE49-F238E27FC236}">
                  <a16:creationId xmlns:a16="http://schemas.microsoft.com/office/drawing/2014/main" id="{26DBFECE-F97B-A0B5-B532-40F82978293C}"/>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Elipse 6">
              <a:extLst>
                <a:ext uri="{FF2B5EF4-FFF2-40B4-BE49-F238E27FC236}">
                  <a16:creationId xmlns:a16="http://schemas.microsoft.com/office/drawing/2014/main" id="{BE95C53B-129C-9634-26F9-096176C3F366}"/>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Elipse 7">
              <a:extLst>
                <a:ext uri="{FF2B5EF4-FFF2-40B4-BE49-F238E27FC236}">
                  <a16:creationId xmlns:a16="http://schemas.microsoft.com/office/drawing/2014/main" id="{69231133-D0B0-B013-D880-174D7D08B33B}"/>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Elipse 8">
              <a:extLst>
                <a:ext uri="{FF2B5EF4-FFF2-40B4-BE49-F238E27FC236}">
                  <a16:creationId xmlns:a16="http://schemas.microsoft.com/office/drawing/2014/main" id="{D2D216E1-B8EE-AF4C-6799-752E5A636FD3}"/>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Elipse 9">
              <a:extLst>
                <a:ext uri="{FF2B5EF4-FFF2-40B4-BE49-F238E27FC236}">
                  <a16:creationId xmlns:a16="http://schemas.microsoft.com/office/drawing/2014/main" id="{303E3A59-FDE4-94C4-43A7-17159C66A8DB}"/>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lipse 10">
              <a:extLst>
                <a:ext uri="{FF2B5EF4-FFF2-40B4-BE49-F238E27FC236}">
                  <a16:creationId xmlns:a16="http://schemas.microsoft.com/office/drawing/2014/main" id="{1C7F5135-6905-3B7C-1939-CFD357BB8BD4}"/>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81D1729C-61F1-19BA-84C6-D01C7CAE4A64}"/>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lipse 12">
              <a:extLst>
                <a:ext uri="{FF2B5EF4-FFF2-40B4-BE49-F238E27FC236}">
                  <a16:creationId xmlns:a16="http://schemas.microsoft.com/office/drawing/2014/main" id="{74CFB38A-8F3A-9EC5-00F3-1D7A7F0DE888}"/>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Elipse 13">
              <a:extLst>
                <a:ext uri="{FF2B5EF4-FFF2-40B4-BE49-F238E27FC236}">
                  <a16:creationId xmlns:a16="http://schemas.microsoft.com/office/drawing/2014/main" id="{1CFA29CE-D9E3-0725-81CF-262BF74BEC18}"/>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1DCEC495-2B6E-3820-AC05-FA848631A414}"/>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DDABD172-E9FC-2DB9-3847-8128D6ED485D}"/>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D8597D7C-108D-4A9A-B1F2-E0F5D3E8EB0A}"/>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CDB8E091-2A06-309C-E0B6-7C1CF57D1A7A}"/>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BDD4F778-5BA0-5211-A664-C2CCEABDB202}"/>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Elipse 19">
              <a:extLst>
                <a:ext uri="{FF2B5EF4-FFF2-40B4-BE49-F238E27FC236}">
                  <a16:creationId xmlns:a16="http://schemas.microsoft.com/office/drawing/2014/main" id="{890DAE71-371F-7622-E056-DF28FE3030AF}"/>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3686417E-8837-1982-E27A-26C44861DA88}"/>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5F5ABC33-21E9-3DAB-44F0-C1D72C666857}"/>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Elipse 22">
              <a:extLst>
                <a:ext uri="{FF2B5EF4-FFF2-40B4-BE49-F238E27FC236}">
                  <a16:creationId xmlns:a16="http://schemas.microsoft.com/office/drawing/2014/main" id="{05D18FBB-6708-09C3-ECEA-14B3A5AEBCA0}"/>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Elipse 23">
              <a:extLst>
                <a:ext uri="{FF2B5EF4-FFF2-40B4-BE49-F238E27FC236}">
                  <a16:creationId xmlns:a16="http://schemas.microsoft.com/office/drawing/2014/main" id="{6EBD8000-9415-3780-FEA7-051601281FBB}"/>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Elipse 24">
              <a:extLst>
                <a:ext uri="{FF2B5EF4-FFF2-40B4-BE49-F238E27FC236}">
                  <a16:creationId xmlns:a16="http://schemas.microsoft.com/office/drawing/2014/main" id="{3F27734D-3DA7-C1F6-C37F-BBFC8D2495C7}"/>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FE2C2617-1146-FC34-47B0-970A5E838180}"/>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Elipse 26">
              <a:extLst>
                <a:ext uri="{FF2B5EF4-FFF2-40B4-BE49-F238E27FC236}">
                  <a16:creationId xmlns:a16="http://schemas.microsoft.com/office/drawing/2014/main" id="{20A0D85C-88DD-04F8-5FAD-56F0E947B87D}"/>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CEE38E3A-ABB3-5D19-8669-B4507BA9507B}"/>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4F017B6B-099E-C8DC-C7FC-082403BE378C}"/>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4E635863-23A6-4476-914E-007CE6CD9056}"/>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59" name="CuadroTexto 58">
            <a:extLst>
              <a:ext uri="{FF2B5EF4-FFF2-40B4-BE49-F238E27FC236}">
                <a16:creationId xmlns:a16="http://schemas.microsoft.com/office/drawing/2014/main" id="{2C618411-86C7-7ADF-7CDF-0DF1EF8ED336}"/>
              </a:ext>
            </a:extLst>
          </p:cNvPr>
          <p:cNvSpPr txBox="1"/>
          <p:nvPr/>
        </p:nvSpPr>
        <p:spPr>
          <a:xfrm>
            <a:off x="215683" y="1004596"/>
            <a:ext cx="6411720" cy="646331"/>
          </a:xfrm>
          <a:prstGeom prst="rect">
            <a:avLst/>
          </a:prstGeom>
          <a:solidFill>
            <a:srgbClr val="C3F7B7"/>
          </a:solidFill>
          <a:ln w="38100">
            <a:solidFill>
              <a:schemeClr val="bg1"/>
            </a:solidFill>
          </a:ln>
        </p:spPr>
        <p:txBody>
          <a:bodyPr wrap="square" rtlCol="0">
            <a:spAutoFit/>
          </a:bodyPr>
          <a:lstStyle/>
          <a:p>
            <a:r>
              <a:rPr lang="es-MX" dirty="0">
                <a:hlinkClick r:id="rId3"/>
              </a:rPr>
              <a:t>https://es.slideshare.net/franciscojaviermatiascruz37/que-es-un-rally-en-eduacin-fisica</a:t>
            </a:r>
            <a:r>
              <a:rPr lang="es-MX" dirty="0"/>
              <a:t> </a:t>
            </a:r>
          </a:p>
        </p:txBody>
      </p:sp>
      <p:sp>
        <p:nvSpPr>
          <p:cNvPr id="61" name="CuadroTexto 60">
            <a:extLst>
              <a:ext uri="{FF2B5EF4-FFF2-40B4-BE49-F238E27FC236}">
                <a16:creationId xmlns:a16="http://schemas.microsoft.com/office/drawing/2014/main" id="{3348C8F1-FB7E-C131-BB56-3FAE7BB06FDF}"/>
              </a:ext>
            </a:extLst>
          </p:cNvPr>
          <p:cNvSpPr txBox="1"/>
          <p:nvPr/>
        </p:nvSpPr>
        <p:spPr>
          <a:xfrm>
            <a:off x="1282837" y="350651"/>
            <a:ext cx="4118214" cy="584775"/>
          </a:xfrm>
          <a:prstGeom prst="rect">
            <a:avLst/>
          </a:prstGeom>
          <a:noFill/>
          <a:effectLst>
            <a:outerShdw blurRad="101600" dist="50800" dir="5400000" algn="ctr" rotWithShape="0">
              <a:srgbClr val="000000">
                <a:alpha val="43137"/>
              </a:srgbClr>
            </a:outerShdw>
          </a:effectLst>
        </p:spPr>
        <p:txBody>
          <a:bodyPr wrap="square" rtlCol="0">
            <a:spAutoFit/>
          </a:bodyPr>
          <a:lstStyle/>
          <a:p>
            <a:pPr algn="ctr"/>
            <a:r>
              <a:rPr lang="es-MX" sz="3200" dirty="0">
                <a:ln w="38100">
                  <a:solidFill>
                    <a:schemeClr val="tx1"/>
                  </a:solidFill>
                </a:ln>
                <a:solidFill>
                  <a:srgbClr val="FFC000"/>
                </a:solidFill>
                <a:latin typeface="Jumble" panose="02000503000000020004" pitchFamily="2" charset="0"/>
                <a:ea typeface="KAHighway" panose="02000603000000000000" pitchFamily="2" charset="0"/>
              </a:rPr>
              <a:t>Referencias</a:t>
            </a:r>
          </a:p>
        </p:txBody>
      </p:sp>
      <p:grpSp>
        <p:nvGrpSpPr>
          <p:cNvPr id="62" name="Grupo 61">
            <a:extLst>
              <a:ext uri="{FF2B5EF4-FFF2-40B4-BE49-F238E27FC236}">
                <a16:creationId xmlns:a16="http://schemas.microsoft.com/office/drawing/2014/main" id="{E3CAC41C-35AA-C34C-3998-224EE40CE128}"/>
              </a:ext>
            </a:extLst>
          </p:cNvPr>
          <p:cNvGrpSpPr/>
          <p:nvPr/>
        </p:nvGrpSpPr>
        <p:grpSpPr>
          <a:xfrm>
            <a:off x="41446" y="69170"/>
            <a:ext cx="6716520" cy="212311"/>
            <a:chOff x="107758" y="64780"/>
            <a:chExt cx="6716520" cy="212311"/>
          </a:xfrm>
        </p:grpSpPr>
        <p:sp>
          <p:nvSpPr>
            <p:cNvPr id="64" name="Elipse 63">
              <a:extLst>
                <a:ext uri="{FF2B5EF4-FFF2-40B4-BE49-F238E27FC236}">
                  <a16:creationId xmlns:a16="http://schemas.microsoft.com/office/drawing/2014/main" id="{FD662A59-889E-50F1-87F8-7E1FA5D2D69A}"/>
                </a:ext>
              </a:extLst>
            </p:cNvPr>
            <p:cNvSpPr/>
            <p:nvPr/>
          </p:nvSpPr>
          <p:spPr>
            <a:xfrm>
              <a:off x="10775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Elipse 64">
              <a:extLst>
                <a:ext uri="{FF2B5EF4-FFF2-40B4-BE49-F238E27FC236}">
                  <a16:creationId xmlns:a16="http://schemas.microsoft.com/office/drawing/2014/main" id="{8FADC1AD-BC39-1FC7-477C-0B112567FF73}"/>
                </a:ext>
              </a:extLst>
            </p:cNvPr>
            <p:cNvSpPr/>
            <p:nvPr/>
          </p:nvSpPr>
          <p:spPr>
            <a:xfrm>
              <a:off x="36880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Elipse 65">
              <a:extLst>
                <a:ext uri="{FF2B5EF4-FFF2-40B4-BE49-F238E27FC236}">
                  <a16:creationId xmlns:a16="http://schemas.microsoft.com/office/drawing/2014/main" id="{829D5C47-6535-D6A7-31F1-7E8D75E7B01E}"/>
                </a:ext>
              </a:extLst>
            </p:cNvPr>
            <p:cNvSpPr/>
            <p:nvPr/>
          </p:nvSpPr>
          <p:spPr>
            <a:xfrm>
              <a:off x="6094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Elipse 66">
              <a:extLst>
                <a:ext uri="{FF2B5EF4-FFF2-40B4-BE49-F238E27FC236}">
                  <a16:creationId xmlns:a16="http://schemas.microsoft.com/office/drawing/2014/main" id="{56ADB193-858F-BA4C-20F6-90A2B34B7870}"/>
                </a:ext>
              </a:extLst>
            </p:cNvPr>
            <p:cNvSpPr/>
            <p:nvPr/>
          </p:nvSpPr>
          <p:spPr>
            <a:xfrm>
              <a:off x="872477"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Elipse 67">
              <a:extLst>
                <a:ext uri="{FF2B5EF4-FFF2-40B4-BE49-F238E27FC236}">
                  <a16:creationId xmlns:a16="http://schemas.microsoft.com/office/drawing/2014/main" id="{28E40ED3-5D1E-5C18-C556-71A9D6AA365C}"/>
                </a:ext>
              </a:extLst>
            </p:cNvPr>
            <p:cNvSpPr/>
            <p:nvPr/>
          </p:nvSpPr>
          <p:spPr>
            <a:xfrm>
              <a:off x="113352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Elipse 68">
              <a:extLst>
                <a:ext uri="{FF2B5EF4-FFF2-40B4-BE49-F238E27FC236}">
                  <a16:creationId xmlns:a16="http://schemas.microsoft.com/office/drawing/2014/main" id="{D20BA9BF-F288-EE67-7EEC-B1561556CFA2}"/>
                </a:ext>
              </a:extLst>
            </p:cNvPr>
            <p:cNvSpPr/>
            <p:nvPr/>
          </p:nvSpPr>
          <p:spPr>
            <a:xfrm>
              <a:off x="1374169"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0" name="Elipse 69">
              <a:extLst>
                <a:ext uri="{FF2B5EF4-FFF2-40B4-BE49-F238E27FC236}">
                  <a16:creationId xmlns:a16="http://schemas.microsoft.com/office/drawing/2014/main" id="{B6587C62-3746-942A-97E9-49177A86BAB8}"/>
                </a:ext>
              </a:extLst>
            </p:cNvPr>
            <p:cNvSpPr/>
            <p:nvPr/>
          </p:nvSpPr>
          <p:spPr>
            <a:xfrm>
              <a:off x="1605383"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Elipse 70">
              <a:extLst>
                <a:ext uri="{FF2B5EF4-FFF2-40B4-BE49-F238E27FC236}">
                  <a16:creationId xmlns:a16="http://schemas.microsoft.com/office/drawing/2014/main" id="{3C0EFB70-4DE8-8E0D-0344-0BFA89BCD2AC}"/>
                </a:ext>
              </a:extLst>
            </p:cNvPr>
            <p:cNvSpPr/>
            <p:nvPr/>
          </p:nvSpPr>
          <p:spPr>
            <a:xfrm>
              <a:off x="186642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Elipse 71">
              <a:extLst>
                <a:ext uri="{FF2B5EF4-FFF2-40B4-BE49-F238E27FC236}">
                  <a16:creationId xmlns:a16="http://schemas.microsoft.com/office/drawing/2014/main" id="{308AB105-0FA6-F6F0-B3F2-F1E000C6142E}"/>
                </a:ext>
              </a:extLst>
            </p:cNvPr>
            <p:cNvSpPr/>
            <p:nvPr/>
          </p:nvSpPr>
          <p:spPr>
            <a:xfrm>
              <a:off x="2107075"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3" name="Elipse 72">
              <a:extLst>
                <a:ext uri="{FF2B5EF4-FFF2-40B4-BE49-F238E27FC236}">
                  <a16:creationId xmlns:a16="http://schemas.microsoft.com/office/drawing/2014/main" id="{2DED78C0-0AA6-84A9-4BA3-1026A0E503A8}"/>
                </a:ext>
              </a:extLst>
            </p:cNvPr>
            <p:cNvSpPr/>
            <p:nvPr/>
          </p:nvSpPr>
          <p:spPr>
            <a:xfrm>
              <a:off x="235194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4" name="Elipse 73">
              <a:extLst>
                <a:ext uri="{FF2B5EF4-FFF2-40B4-BE49-F238E27FC236}">
                  <a16:creationId xmlns:a16="http://schemas.microsoft.com/office/drawing/2014/main" id="{12337A82-2116-E1A8-3613-8CBF4C23FD5B}"/>
                </a:ext>
              </a:extLst>
            </p:cNvPr>
            <p:cNvSpPr/>
            <p:nvPr/>
          </p:nvSpPr>
          <p:spPr>
            <a:xfrm>
              <a:off x="261298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Elipse 74">
              <a:extLst>
                <a:ext uri="{FF2B5EF4-FFF2-40B4-BE49-F238E27FC236}">
                  <a16:creationId xmlns:a16="http://schemas.microsoft.com/office/drawing/2014/main" id="{9160253B-D722-522C-2C93-41C27B6E0FA7}"/>
                </a:ext>
              </a:extLst>
            </p:cNvPr>
            <p:cNvSpPr/>
            <p:nvPr/>
          </p:nvSpPr>
          <p:spPr>
            <a:xfrm>
              <a:off x="285363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6" name="Elipse 75">
              <a:extLst>
                <a:ext uri="{FF2B5EF4-FFF2-40B4-BE49-F238E27FC236}">
                  <a16:creationId xmlns:a16="http://schemas.microsoft.com/office/drawing/2014/main" id="{2A78AEEA-70C9-8382-C759-8BBA6CA8D1DD}"/>
                </a:ext>
              </a:extLst>
            </p:cNvPr>
            <p:cNvSpPr/>
            <p:nvPr/>
          </p:nvSpPr>
          <p:spPr>
            <a:xfrm>
              <a:off x="3096278"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7" name="Elipse 76">
              <a:extLst>
                <a:ext uri="{FF2B5EF4-FFF2-40B4-BE49-F238E27FC236}">
                  <a16:creationId xmlns:a16="http://schemas.microsoft.com/office/drawing/2014/main" id="{6C2F2C47-54AB-EADE-7648-897641F1B907}"/>
                </a:ext>
              </a:extLst>
            </p:cNvPr>
            <p:cNvSpPr/>
            <p:nvPr/>
          </p:nvSpPr>
          <p:spPr>
            <a:xfrm>
              <a:off x="3357321"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Elipse 77">
              <a:extLst>
                <a:ext uri="{FF2B5EF4-FFF2-40B4-BE49-F238E27FC236}">
                  <a16:creationId xmlns:a16="http://schemas.microsoft.com/office/drawing/2014/main" id="{05FA0D85-F0C6-7715-8AF8-B5167B34FAAD}"/>
                </a:ext>
              </a:extLst>
            </p:cNvPr>
            <p:cNvSpPr/>
            <p:nvPr/>
          </p:nvSpPr>
          <p:spPr>
            <a:xfrm>
              <a:off x="359797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9" name="Elipse 78">
              <a:extLst>
                <a:ext uri="{FF2B5EF4-FFF2-40B4-BE49-F238E27FC236}">
                  <a16:creationId xmlns:a16="http://schemas.microsoft.com/office/drawing/2014/main" id="{C5C3AC4E-1F09-5C05-4823-007F4E523F61}"/>
                </a:ext>
              </a:extLst>
            </p:cNvPr>
            <p:cNvSpPr/>
            <p:nvPr/>
          </p:nvSpPr>
          <p:spPr>
            <a:xfrm>
              <a:off x="3833880"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Elipse 79">
              <a:extLst>
                <a:ext uri="{FF2B5EF4-FFF2-40B4-BE49-F238E27FC236}">
                  <a16:creationId xmlns:a16="http://schemas.microsoft.com/office/drawing/2014/main" id="{E041BA2A-D037-9705-46BA-1F021DC4664F}"/>
                </a:ext>
              </a:extLst>
            </p:cNvPr>
            <p:cNvSpPr/>
            <p:nvPr/>
          </p:nvSpPr>
          <p:spPr>
            <a:xfrm>
              <a:off x="409492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1" name="Elipse 80">
              <a:extLst>
                <a:ext uri="{FF2B5EF4-FFF2-40B4-BE49-F238E27FC236}">
                  <a16:creationId xmlns:a16="http://schemas.microsoft.com/office/drawing/2014/main" id="{92AF7C6D-D55A-871C-1458-8732BE8CA835}"/>
                </a:ext>
              </a:extLst>
            </p:cNvPr>
            <p:cNvSpPr/>
            <p:nvPr/>
          </p:nvSpPr>
          <p:spPr>
            <a:xfrm>
              <a:off x="4335572"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Elipse 81">
              <a:extLst>
                <a:ext uri="{FF2B5EF4-FFF2-40B4-BE49-F238E27FC236}">
                  <a16:creationId xmlns:a16="http://schemas.microsoft.com/office/drawing/2014/main" id="{0957E131-AA53-20FB-FEFD-ED1D3A4E6183}"/>
                </a:ext>
              </a:extLst>
            </p:cNvPr>
            <p:cNvSpPr/>
            <p:nvPr/>
          </p:nvSpPr>
          <p:spPr>
            <a:xfrm>
              <a:off x="4585381" y="64782"/>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Elipse 82">
              <a:extLst>
                <a:ext uri="{FF2B5EF4-FFF2-40B4-BE49-F238E27FC236}">
                  <a16:creationId xmlns:a16="http://schemas.microsoft.com/office/drawing/2014/main" id="{2168075D-B283-DB07-8AF5-5965253AE90E}"/>
                </a:ext>
              </a:extLst>
            </p:cNvPr>
            <p:cNvSpPr/>
            <p:nvPr/>
          </p:nvSpPr>
          <p:spPr>
            <a:xfrm>
              <a:off x="4846424"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4" name="Elipse 83">
              <a:extLst>
                <a:ext uri="{FF2B5EF4-FFF2-40B4-BE49-F238E27FC236}">
                  <a16:creationId xmlns:a16="http://schemas.microsoft.com/office/drawing/2014/main" id="{41645D79-8A54-AA9F-1E95-41ACECD79EEE}"/>
                </a:ext>
              </a:extLst>
            </p:cNvPr>
            <p:cNvSpPr/>
            <p:nvPr/>
          </p:nvSpPr>
          <p:spPr>
            <a:xfrm>
              <a:off x="5087073"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5" name="Elipse 84">
              <a:extLst>
                <a:ext uri="{FF2B5EF4-FFF2-40B4-BE49-F238E27FC236}">
                  <a16:creationId xmlns:a16="http://schemas.microsoft.com/office/drawing/2014/main" id="{82BA969E-812D-9876-E1C5-21F2DAAA6666}"/>
                </a:ext>
              </a:extLst>
            </p:cNvPr>
            <p:cNvSpPr/>
            <p:nvPr/>
          </p:nvSpPr>
          <p:spPr>
            <a:xfrm>
              <a:off x="5355150"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6" name="Elipse 85">
              <a:extLst>
                <a:ext uri="{FF2B5EF4-FFF2-40B4-BE49-F238E27FC236}">
                  <a16:creationId xmlns:a16="http://schemas.microsoft.com/office/drawing/2014/main" id="{3A0AB680-69F7-AB62-2D48-5C3A81A8DD3C}"/>
                </a:ext>
              </a:extLst>
            </p:cNvPr>
            <p:cNvSpPr/>
            <p:nvPr/>
          </p:nvSpPr>
          <p:spPr>
            <a:xfrm>
              <a:off x="5616193"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7" name="Elipse 86">
              <a:extLst>
                <a:ext uri="{FF2B5EF4-FFF2-40B4-BE49-F238E27FC236}">
                  <a16:creationId xmlns:a16="http://schemas.microsoft.com/office/drawing/2014/main" id="{99D7717B-E235-E614-E2E2-0CE081F9F708}"/>
                </a:ext>
              </a:extLst>
            </p:cNvPr>
            <p:cNvSpPr/>
            <p:nvPr/>
          </p:nvSpPr>
          <p:spPr>
            <a:xfrm>
              <a:off x="5856842"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8" name="Elipse 87">
              <a:extLst>
                <a:ext uri="{FF2B5EF4-FFF2-40B4-BE49-F238E27FC236}">
                  <a16:creationId xmlns:a16="http://schemas.microsoft.com/office/drawing/2014/main" id="{E867524B-4F05-15BC-9625-2536269082C3}"/>
                </a:ext>
              </a:extLst>
            </p:cNvPr>
            <p:cNvSpPr/>
            <p:nvPr/>
          </p:nvSpPr>
          <p:spPr>
            <a:xfrm>
              <a:off x="6119386" y="64781"/>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9" name="Elipse 88">
              <a:extLst>
                <a:ext uri="{FF2B5EF4-FFF2-40B4-BE49-F238E27FC236}">
                  <a16:creationId xmlns:a16="http://schemas.microsoft.com/office/drawing/2014/main" id="{571ABF70-7DD6-C765-13C5-F337BF165E78}"/>
                </a:ext>
              </a:extLst>
            </p:cNvPr>
            <p:cNvSpPr/>
            <p:nvPr/>
          </p:nvSpPr>
          <p:spPr>
            <a:xfrm>
              <a:off x="6380429"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0" name="Elipse 89">
              <a:extLst>
                <a:ext uri="{FF2B5EF4-FFF2-40B4-BE49-F238E27FC236}">
                  <a16:creationId xmlns:a16="http://schemas.microsoft.com/office/drawing/2014/main" id="{32866E0D-D22B-0E76-D5D6-5AB54C2E0A84}"/>
                </a:ext>
              </a:extLst>
            </p:cNvPr>
            <p:cNvSpPr/>
            <p:nvPr/>
          </p:nvSpPr>
          <p:spPr>
            <a:xfrm>
              <a:off x="6621078" y="64780"/>
              <a:ext cx="203200" cy="21230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6" name="CuadroTexto 35">
            <a:extLst>
              <a:ext uri="{FF2B5EF4-FFF2-40B4-BE49-F238E27FC236}">
                <a16:creationId xmlns:a16="http://schemas.microsoft.com/office/drawing/2014/main" id="{36992D79-5138-4817-8CCD-7EC853A10C0F}"/>
              </a:ext>
            </a:extLst>
          </p:cNvPr>
          <p:cNvSpPr txBox="1"/>
          <p:nvPr/>
        </p:nvSpPr>
        <p:spPr>
          <a:xfrm flipH="1">
            <a:off x="265792" y="2033715"/>
            <a:ext cx="6038215" cy="3139321"/>
          </a:xfrm>
          <a:prstGeom prst="rect">
            <a:avLst/>
          </a:prstGeom>
          <a:noFill/>
        </p:spPr>
        <p:txBody>
          <a:bodyPr wrap="square" rtlCol="0">
            <a:spAutoFit/>
          </a:bodyPr>
          <a:lstStyle/>
          <a:p>
            <a:pPr algn="just"/>
            <a:r>
              <a:rPr lang="es-ES" dirty="0"/>
              <a:t>Nota reflexiva : </a:t>
            </a:r>
          </a:p>
          <a:p>
            <a:pPr algn="just"/>
            <a:r>
              <a:rPr lang="es-ES" dirty="0"/>
              <a:t>En esta evidencia pusimos en practica conocimientos nuevos sobre el diseño de la planeación, las partes de cada momento, fase o etapa y entender un poco sobre las metodologías. Implico un reto para mi y el resto del grupo ya que desconocíamos totalmente del nuevo plan, gracias a la asesoría de las maestras pudimos diseñar satisfactoriamente la planeación y el diseño de las actividades como el Rally, proponiendo actividades novedosas para involucrar a todos los alumnos y generar conocimientos nuevos en ellos.</a:t>
            </a:r>
          </a:p>
          <a:p>
            <a:pPr algn="just"/>
            <a:endParaRPr lang="es-MX" dirty="0"/>
          </a:p>
        </p:txBody>
      </p:sp>
    </p:spTree>
    <p:extLst>
      <p:ext uri="{BB962C8B-B14F-4D97-AF65-F5344CB8AC3E}">
        <p14:creationId xmlns:p14="http://schemas.microsoft.com/office/powerpoint/2010/main" val="246320739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9603</TotalTime>
  <Words>2590</Words>
  <Application>Microsoft Office PowerPoint</Application>
  <PresentationFormat>Presentación en pantalla (4:3)</PresentationFormat>
  <Paragraphs>274</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Calibri</vt:lpstr>
      <vt:lpstr>Calibri Light</vt:lpstr>
      <vt:lpstr>Century Gothic</vt:lpstr>
      <vt:lpstr>Crayonized</vt:lpstr>
      <vt:lpstr>Jumble</vt:lpstr>
      <vt:lpstr>KAHighway</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CAROLINA RIVERA REYES</dc:creator>
  <cp:lastModifiedBy>EVELIN MEDINA RAMIREZ</cp:lastModifiedBy>
  <cp:revision>56</cp:revision>
  <dcterms:created xsi:type="dcterms:W3CDTF">2023-08-22T14:44:22Z</dcterms:created>
  <dcterms:modified xsi:type="dcterms:W3CDTF">2023-11-07T16:09:53Z</dcterms:modified>
</cp:coreProperties>
</file>