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8" r:id="rId2"/>
    <p:sldId id="257" r:id="rId3"/>
    <p:sldId id="259" r:id="rId4"/>
    <p:sldId id="260" r:id="rId5"/>
    <p:sldId id="261" r:id="rId6"/>
    <p:sldId id="262" r:id="rId7"/>
    <p:sldId id="263" r:id="rId8"/>
    <p:sldId id="265" r:id="rId9"/>
    <p:sldId id="266"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94660"/>
  </p:normalViewPr>
  <p:slideViewPr>
    <p:cSldViewPr snapToGrid="0">
      <p:cViewPr>
        <p:scale>
          <a:sx n="81" d="100"/>
          <a:sy n="81" d="100"/>
        </p:scale>
        <p:origin x="7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7D5EC-C94C-47DA-91D6-93456671AE6C}" type="datetimeFigureOut">
              <a:rPr lang="es-MX" smtClean="0"/>
              <a:t>03/10/2023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04DA9-04AA-4F38-88AB-FF88464514CD}" type="slidenum">
              <a:rPr lang="es-MX" smtClean="0"/>
              <a:t>‹Nº›</a:t>
            </a:fld>
            <a:endParaRPr lang="es-MX"/>
          </a:p>
        </p:txBody>
      </p:sp>
    </p:spTree>
    <p:extLst>
      <p:ext uri="{BB962C8B-B14F-4D97-AF65-F5344CB8AC3E}">
        <p14:creationId xmlns:p14="http://schemas.microsoft.com/office/powerpoint/2010/main" val="11997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E4A91B-A28A-479E-996D-A44078824027}" type="datetimeFigureOut">
              <a:rPr lang="es-MX" smtClean="0"/>
              <a:t>03/10/2023</a:t>
            </a:fld>
            <a:endParaRPr lang="es-MX"/>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MX"/>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BF66D4A-543B-42EF-B5F6-73430BF5BA7E}" type="slidenum">
              <a:rPr lang="es-MX" smtClean="0"/>
              <a:t>‹Nº›</a:t>
            </a:fld>
            <a:endParaRPr lang="es-MX"/>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026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E4A91B-A28A-479E-996D-A44078824027}" type="datetimeFigureOut">
              <a:rPr lang="es-MX" smtClean="0"/>
              <a:t>03/10/2023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276619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E4A91B-A28A-479E-996D-A44078824027}" type="datetimeFigureOut">
              <a:rPr lang="es-MX" smtClean="0"/>
              <a:t>03/10/2023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19044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E4A91B-A28A-479E-996D-A44078824027}" type="datetimeFigureOut">
              <a:rPr lang="es-MX" smtClean="0"/>
              <a:t>03/10/2023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83495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8E4A91B-A28A-479E-996D-A44078824027}" type="datetimeFigureOut">
              <a:rPr lang="es-MX" smtClean="0"/>
              <a:t>03/10/2023</a:t>
            </a:fld>
            <a:endParaRPr lang="es-MX"/>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BF66D4A-543B-42EF-B5F6-73430BF5BA7E}" type="slidenum">
              <a:rPr lang="es-MX" smtClean="0"/>
              <a:t>‹Nº›</a:t>
            </a:fld>
            <a:endParaRPr lang="es-MX"/>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36728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8E4A91B-A28A-479E-996D-A44078824027}" type="datetimeFigureOut">
              <a:rPr lang="es-MX" smtClean="0"/>
              <a:t>03/10/2023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29410413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E4A91B-A28A-479E-996D-A44078824027}" type="datetimeFigureOut">
              <a:rPr lang="es-MX" smtClean="0"/>
              <a:t>03/10/2023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35028449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8E4A91B-A28A-479E-996D-A44078824027}" type="datetimeFigureOut">
              <a:rPr lang="es-MX" smtClean="0"/>
              <a:t>03/10/2023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402136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4A91B-A28A-479E-996D-A44078824027}" type="datetimeFigureOut">
              <a:rPr lang="es-MX" smtClean="0"/>
              <a:t>03/10/2023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218481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08E4A91B-A28A-479E-996D-A44078824027}" type="datetimeFigureOut">
              <a:rPr lang="es-MX" smtClean="0"/>
              <a:t>03/10/2023</a:t>
            </a:fld>
            <a:endParaRPr lang="es-MX"/>
          </a:p>
        </p:txBody>
      </p:sp>
      <p:sp>
        <p:nvSpPr>
          <p:cNvPr id="6" name="Footer Placeholder 5"/>
          <p:cNvSpPr>
            <a:spLocks noGrp="1"/>
          </p:cNvSpPr>
          <p:nvPr>
            <p:ph type="ftr" sz="quarter" idx="11"/>
          </p:nvPr>
        </p:nvSpPr>
        <p:spPr>
          <a:xfrm>
            <a:off x="2103620" y="6375679"/>
            <a:ext cx="3482179" cy="345796"/>
          </a:xfrm>
        </p:spPr>
        <p:txBody>
          <a:bodyPr/>
          <a:lstStyle/>
          <a:p>
            <a:endParaRPr lang="es-MX"/>
          </a:p>
        </p:txBody>
      </p:sp>
      <p:sp>
        <p:nvSpPr>
          <p:cNvPr id="7" name="Slide Number Placeholder 6"/>
          <p:cNvSpPr>
            <a:spLocks noGrp="1"/>
          </p:cNvSpPr>
          <p:nvPr>
            <p:ph type="sldNum" sz="quarter" idx="12"/>
          </p:nvPr>
        </p:nvSpPr>
        <p:spPr>
          <a:xfrm>
            <a:off x="5691014" y="6375679"/>
            <a:ext cx="1232456" cy="345796"/>
          </a:xfrm>
        </p:spPr>
        <p:txBody>
          <a:bodyPr/>
          <a:lstStyle/>
          <a:p>
            <a:fld id="{EBF66D4A-543B-42EF-B5F6-73430BF5BA7E}" type="slidenum">
              <a:rPr lang="es-MX" smtClean="0"/>
              <a:t>‹Nº›</a:t>
            </a:fld>
            <a:endParaRPr lang="es-MX"/>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496420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08E4A91B-A28A-479E-996D-A44078824027}" type="datetimeFigureOut">
              <a:rPr lang="es-MX" smtClean="0"/>
              <a:t>03/10/2023</a:t>
            </a:fld>
            <a:endParaRPr lang="es-MX"/>
          </a:p>
        </p:txBody>
      </p:sp>
      <p:sp>
        <p:nvSpPr>
          <p:cNvPr id="6" name="Footer Placeholder 5"/>
          <p:cNvSpPr>
            <a:spLocks noGrp="1"/>
          </p:cNvSpPr>
          <p:nvPr>
            <p:ph type="ftr" sz="quarter" idx="11"/>
          </p:nvPr>
        </p:nvSpPr>
        <p:spPr>
          <a:xfrm>
            <a:off x="2103621" y="6375679"/>
            <a:ext cx="3482178" cy="345796"/>
          </a:xfrm>
        </p:spPr>
        <p:txBody>
          <a:bodyPr/>
          <a:lstStyle/>
          <a:p>
            <a:endParaRPr lang="es-MX"/>
          </a:p>
        </p:txBody>
      </p:sp>
      <p:sp>
        <p:nvSpPr>
          <p:cNvPr id="7" name="Slide Number Placeholder 6"/>
          <p:cNvSpPr>
            <a:spLocks noGrp="1"/>
          </p:cNvSpPr>
          <p:nvPr>
            <p:ph type="sldNum" sz="quarter" idx="12"/>
          </p:nvPr>
        </p:nvSpPr>
        <p:spPr>
          <a:xfrm>
            <a:off x="5687568" y="6375679"/>
            <a:ext cx="1234440" cy="345796"/>
          </a:xfrm>
        </p:spPr>
        <p:txBody>
          <a:bodyPr/>
          <a:lstStyle/>
          <a:p>
            <a:fld id="{EBF66D4A-543B-42EF-B5F6-73430BF5BA7E}" type="slidenum">
              <a:rPr lang="es-MX" smtClean="0"/>
              <a:t>‹Nº›</a:t>
            </a:fld>
            <a:endParaRPr lang="es-MX"/>
          </a:p>
        </p:txBody>
      </p:sp>
    </p:spTree>
    <p:extLst>
      <p:ext uri="{BB962C8B-B14F-4D97-AF65-F5344CB8AC3E}">
        <p14:creationId xmlns:p14="http://schemas.microsoft.com/office/powerpoint/2010/main" val="263869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8E4A91B-A28A-479E-996D-A44078824027}" type="datetimeFigureOut">
              <a:rPr lang="es-MX" smtClean="0"/>
              <a:t>03/10/2023</a:t>
            </a:fld>
            <a:endParaRPr lang="es-MX"/>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BF66D4A-543B-42EF-B5F6-73430BF5BA7E}" type="slidenum">
              <a:rPr lang="es-MX" smtClean="0"/>
              <a:t>‹Nº›</a:t>
            </a:fld>
            <a:endParaRPr lang="es-MX"/>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2259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Idalia\Desktop\ENEP%201A\BASES%20FILOS&#195;&#147;FICAS\lectura.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CE6D8A5-FA22-5CD3-C978-0126DB82A6D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667" b="96444" l="9778" r="89778">
                        <a14:foregroundMark x1="76000" y1="82667" x2="27111" y2="77778"/>
                        <a14:foregroundMark x1="27111" y1="77778" x2="26222" y2="76889"/>
                        <a14:foregroundMark x1="20444" y1="2667" x2="87111" y2="8444"/>
                        <a14:foregroundMark x1="48889" y1="93333" x2="69333" y2="81333"/>
                        <a14:foregroundMark x1="69333" y1="81333" x2="70222" y2="80444"/>
                        <a14:foregroundMark x1="54222" y1="96444" x2="54222" y2="96444"/>
                      </a14:backgroundRemoval>
                    </a14:imgEffect>
                  </a14:imgLayer>
                </a14:imgProps>
              </a:ext>
            </a:extLst>
          </a:blip>
          <a:stretch>
            <a:fillRect/>
          </a:stretch>
        </p:blipFill>
        <p:spPr>
          <a:xfrm>
            <a:off x="1786041" y="431483"/>
            <a:ext cx="2143125" cy="2143125"/>
          </a:xfrm>
          <a:prstGeom prst="rect">
            <a:avLst/>
          </a:prstGeom>
        </p:spPr>
      </p:pic>
      <p:sp>
        <p:nvSpPr>
          <p:cNvPr id="3" name="CuadroTexto 2">
            <a:extLst>
              <a:ext uri="{FF2B5EF4-FFF2-40B4-BE49-F238E27FC236}">
                <a16:creationId xmlns:a16="http://schemas.microsoft.com/office/drawing/2014/main" id="{BC962F91-3A05-8D83-463A-CB650A766325}"/>
              </a:ext>
            </a:extLst>
          </p:cNvPr>
          <p:cNvSpPr txBox="1"/>
          <p:nvPr/>
        </p:nvSpPr>
        <p:spPr>
          <a:xfrm>
            <a:off x="5013697" y="808555"/>
            <a:ext cx="4749282" cy="923330"/>
          </a:xfrm>
          <a:prstGeom prst="rect">
            <a:avLst/>
          </a:prstGeom>
          <a:noFill/>
        </p:spPr>
        <p:txBody>
          <a:bodyPr wrap="square" rtlCol="0">
            <a:spAutoFit/>
          </a:bodyPr>
          <a:lstStyle/>
          <a:p>
            <a:pPr algn="ctr"/>
            <a:r>
              <a:rPr lang="es-MX" b="1" dirty="0">
                <a:latin typeface="Times New Roman" panose="02020603050405020304" pitchFamily="18" charset="0"/>
                <a:cs typeface="Times New Roman" panose="02020603050405020304" pitchFamily="18" charset="0"/>
              </a:rPr>
              <a:t>Escuela Normal de Educación Preescolar.</a:t>
            </a:r>
          </a:p>
          <a:p>
            <a:pPr algn="ctr"/>
            <a:r>
              <a:rPr lang="es-MX" dirty="0">
                <a:latin typeface="Times New Roman" panose="02020603050405020304" pitchFamily="18" charset="0"/>
                <a:cs typeface="Times New Roman" panose="02020603050405020304" pitchFamily="18" charset="0"/>
              </a:rPr>
              <a:t>Licenciatura en educación preescolar.</a:t>
            </a:r>
          </a:p>
          <a:p>
            <a:pPr algn="ctr"/>
            <a:r>
              <a:rPr lang="es-MX" dirty="0">
                <a:latin typeface="Times New Roman" panose="02020603050405020304" pitchFamily="18" charset="0"/>
                <a:cs typeface="Times New Roman" panose="02020603050405020304" pitchFamily="18" charset="0"/>
              </a:rPr>
              <a:t>2023-2024</a:t>
            </a:r>
          </a:p>
        </p:txBody>
      </p:sp>
      <p:sp>
        <p:nvSpPr>
          <p:cNvPr id="4" name="CuadroTexto 3">
            <a:extLst>
              <a:ext uri="{FF2B5EF4-FFF2-40B4-BE49-F238E27FC236}">
                <a16:creationId xmlns:a16="http://schemas.microsoft.com/office/drawing/2014/main" id="{61EE6CDD-17D0-1237-CD0F-F0B5A7BA8708}"/>
              </a:ext>
            </a:extLst>
          </p:cNvPr>
          <p:cNvSpPr txBox="1"/>
          <p:nvPr/>
        </p:nvSpPr>
        <p:spPr>
          <a:xfrm>
            <a:off x="3046973" y="2226304"/>
            <a:ext cx="8149329" cy="4517775"/>
          </a:xfrm>
          <a:prstGeom prst="rect">
            <a:avLst/>
          </a:prstGeom>
          <a:noFill/>
        </p:spPr>
        <p:txBody>
          <a:bodyPr wrap="square" rtlCol="0">
            <a:spAutoFit/>
          </a:bodyPr>
          <a:lstStyle/>
          <a:p>
            <a:pPr algn="ctr"/>
            <a:r>
              <a:rPr lang="es-MX" dirty="0"/>
              <a:t>El sujeto y su formación profesional.</a:t>
            </a:r>
          </a:p>
          <a:p>
            <a:pPr algn="ctr"/>
            <a:r>
              <a:rPr lang="es-MX" dirty="0"/>
              <a:t>Prof. Graciano Montoya Hoyos.</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Alumnas: Miranda </a:t>
            </a:r>
            <a:r>
              <a:rPr lang="es-MX" sz="1200" kern="100" dirty="0" err="1">
                <a:effectLst/>
                <a:ea typeface="Calibri" panose="020F0502020204030204" pitchFamily="34" charset="0"/>
                <a:cs typeface="Arial" panose="020B0604020202020204" pitchFamily="34" charset="0"/>
              </a:rPr>
              <a:t>Aily</a:t>
            </a:r>
            <a:r>
              <a:rPr lang="es-MX" sz="1200" kern="100" dirty="0">
                <a:effectLst/>
                <a:ea typeface="Calibri" panose="020F0502020204030204" pitchFamily="34" charset="0"/>
                <a:cs typeface="Arial" panose="020B0604020202020204" pitchFamily="34" charset="0"/>
              </a:rPr>
              <a:t> Correa Escobedo. #6</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Sarahi Fonseca Sena #9</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Andrea Alejandra Guardado Mejía #14</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Elena Haro Flores #15</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Georgina Lara Gaytán #16</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María Teresa Palomino Nájera #20</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Aylin </a:t>
            </a:r>
            <a:r>
              <a:rPr lang="es-MX" sz="1200" kern="100" dirty="0" err="1">
                <a:effectLst/>
                <a:ea typeface="Calibri" panose="020F0502020204030204" pitchFamily="34" charset="0"/>
                <a:cs typeface="Arial" panose="020B0604020202020204" pitchFamily="34" charset="0"/>
              </a:rPr>
              <a:t>Estefania</a:t>
            </a:r>
            <a:r>
              <a:rPr lang="es-MX" sz="1200" kern="100" dirty="0">
                <a:effectLst/>
                <a:ea typeface="Calibri" panose="020F0502020204030204" pitchFamily="34" charset="0"/>
                <a:cs typeface="Arial" panose="020B0604020202020204" pitchFamily="34" charset="0"/>
              </a:rPr>
              <a:t> Reyes Esquivel #23</a:t>
            </a:r>
          </a:p>
          <a:p>
            <a:pPr algn="ctr">
              <a:lnSpc>
                <a:spcPct val="107000"/>
              </a:lnSpc>
              <a:spcAft>
                <a:spcPts val="800"/>
              </a:spcAft>
            </a:pPr>
            <a:r>
              <a:rPr lang="es-MX" sz="1200" kern="100" dirty="0" err="1">
                <a:effectLst/>
                <a:ea typeface="Calibri" panose="020F0502020204030204" pitchFamily="34" charset="0"/>
                <a:cs typeface="Arial" panose="020B0604020202020204" pitchFamily="34" charset="0"/>
              </a:rPr>
              <a:t>Monserrath</a:t>
            </a:r>
            <a:r>
              <a:rPr lang="es-MX" sz="1200" kern="100" dirty="0">
                <a:effectLst/>
                <a:ea typeface="Calibri" panose="020F0502020204030204" pitchFamily="34" charset="0"/>
                <a:cs typeface="Arial" panose="020B0604020202020204" pitchFamily="34" charset="0"/>
              </a:rPr>
              <a:t> Salazar Rodríguez #25</a:t>
            </a:r>
          </a:p>
          <a:p>
            <a:pPr algn="ctr">
              <a:lnSpc>
                <a:spcPct val="107000"/>
              </a:lnSpc>
              <a:spcAft>
                <a:spcPts val="800"/>
              </a:spcAft>
            </a:pPr>
            <a:r>
              <a:rPr lang="es-MX" sz="1200" kern="100" dirty="0">
                <a:effectLst/>
                <a:ea typeface="Calibri" panose="020F0502020204030204" pitchFamily="34" charset="0"/>
                <a:cs typeface="Arial" panose="020B0604020202020204" pitchFamily="34" charset="0"/>
              </a:rPr>
              <a:t>Emily Karina </a:t>
            </a:r>
            <a:r>
              <a:rPr lang="es-MX" sz="1200" kern="100" dirty="0" err="1">
                <a:effectLst/>
                <a:ea typeface="Calibri" panose="020F0502020204030204" pitchFamily="34" charset="0"/>
                <a:cs typeface="Arial" panose="020B0604020202020204" pitchFamily="34" charset="0"/>
              </a:rPr>
              <a:t>Vazquez</a:t>
            </a:r>
            <a:r>
              <a:rPr lang="es-MX" sz="1200" kern="100" dirty="0">
                <a:effectLst/>
                <a:ea typeface="Calibri" panose="020F0502020204030204" pitchFamily="34" charset="0"/>
                <a:cs typeface="Arial" panose="020B0604020202020204" pitchFamily="34" charset="0"/>
              </a:rPr>
              <a:t> Sosa #29</a:t>
            </a:r>
          </a:p>
          <a:p>
            <a:pPr algn="ctr"/>
            <a:endParaRPr lang="es-MX" dirty="0"/>
          </a:p>
          <a:p>
            <a:pPr algn="ctr"/>
            <a:r>
              <a:rPr lang="es-MX" dirty="0"/>
              <a:t>Grado y sección: 1°”A”</a:t>
            </a:r>
          </a:p>
          <a:p>
            <a:pPr algn="ctr"/>
            <a:r>
              <a:rPr lang="es-MX" sz="4000" dirty="0">
                <a:latin typeface="Baguet Script" panose="00000500000000000000" pitchFamily="2" charset="0"/>
              </a:rPr>
              <a:t>Presentación de lectura.</a:t>
            </a:r>
          </a:p>
        </p:txBody>
      </p:sp>
      <p:sp>
        <p:nvSpPr>
          <p:cNvPr id="5" name="CuadroTexto 4">
            <a:extLst>
              <a:ext uri="{FF2B5EF4-FFF2-40B4-BE49-F238E27FC236}">
                <a16:creationId xmlns:a16="http://schemas.microsoft.com/office/drawing/2014/main" id="{781C6503-41C4-2476-4A2B-0F6163A45ABD}"/>
              </a:ext>
            </a:extLst>
          </p:cNvPr>
          <p:cNvSpPr txBox="1"/>
          <p:nvPr/>
        </p:nvSpPr>
        <p:spPr>
          <a:xfrm>
            <a:off x="9946432" y="5962767"/>
            <a:ext cx="1670180" cy="369332"/>
          </a:xfrm>
          <a:prstGeom prst="rect">
            <a:avLst/>
          </a:prstGeom>
          <a:noFill/>
        </p:spPr>
        <p:txBody>
          <a:bodyPr wrap="square" rtlCol="0">
            <a:spAutoFit/>
          </a:bodyPr>
          <a:lstStyle/>
          <a:p>
            <a:r>
              <a:rPr lang="es-MX" dirty="0"/>
              <a:t>Octubre-2023</a:t>
            </a:r>
          </a:p>
        </p:txBody>
      </p:sp>
    </p:spTree>
    <p:extLst>
      <p:ext uri="{BB962C8B-B14F-4D97-AF65-F5344CB8AC3E}">
        <p14:creationId xmlns:p14="http://schemas.microsoft.com/office/powerpoint/2010/main" val="137170788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04D8CE-DEB7-D63D-6D7C-262B97E96A1D}"/>
              </a:ext>
            </a:extLst>
          </p:cNvPr>
          <p:cNvSpPr txBox="1"/>
          <p:nvPr/>
        </p:nvSpPr>
        <p:spPr>
          <a:xfrm>
            <a:off x="3016578" y="1923068"/>
            <a:ext cx="3799002" cy="1323439"/>
          </a:xfrm>
          <a:prstGeom prst="rect">
            <a:avLst/>
          </a:prstGeom>
          <a:noFill/>
        </p:spPr>
        <p:txBody>
          <a:bodyPr wrap="square" rtlCol="0">
            <a:spAutoFit/>
          </a:bodyPr>
          <a:lstStyle/>
          <a:p>
            <a:pPr marL="285750" indent="-285750">
              <a:buFont typeface="Courier New" panose="02070309020205020404" pitchFamily="49" charset="0"/>
              <a:buChar char="o"/>
            </a:pPr>
            <a:r>
              <a:rPr lang="es-MX" sz="2000" dirty="0">
                <a:latin typeface="Times New Roman" panose="02020603050405020304" pitchFamily="18" charset="0"/>
                <a:cs typeface="Times New Roman" panose="02020603050405020304" pitchFamily="18" charset="0"/>
              </a:rPr>
              <a:t>Construye en el origen del sistema formador.</a:t>
            </a:r>
          </a:p>
          <a:p>
            <a:pPr marL="285750" indent="-285750">
              <a:buFont typeface="Courier New" panose="02070309020205020404" pitchFamily="49" charset="0"/>
              <a:buChar char="o"/>
            </a:pPr>
            <a:r>
              <a:rPr lang="es-MX" sz="2000" dirty="0">
                <a:latin typeface="Times New Roman" panose="02020603050405020304" pitchFamily="18" charset="0"/>
                <a:cs typeface="Times New Roman" panose="02020603050405020304" pitchFamily="18" charset="0"/>
              </a:rPr>
              <a:t>Se busca formar “el buen maestro”.</a:t>
            </a:r>
          </a:p>
        </p:txBody>
      </p:sp>
      <p:sp>
        <p:nvSpPr>
          <p:cNvPr id="5" name="CuadroTexto 4">
            <a:extLst>
              <a:ext uri="{FF2B5EF4-FFF2-40B4-BE49-F238E27FC236}">
                <a16:creationId xmlns:a16="http://schemas.microsoft.com/office/drawing/2014/main" id="{A03FEE7C-5F4F-7848-065C-AF57B2A0D8DD}"/>
              </a:ext>
            </a:extLst>
          </p:cNvPr>
          <p:cNvSpPr txBox="1"/>
          <p:nvPr/>
        </p:nvSpPr>
        <p:spPr>
          <a:xfrm>
            <a:off x="8022210" y="3799002"/>
            <a:ext cx="3506771" cy="2246769"/>
          </a:xfrm>
          <a:prstGeom prst="rect">
            <a:avLst/>
          </a:prstGeom>
          <a:noFill/>
        </p:spPr>
        <p:txBody>
          <a:bodyPr wrap="square" rtlCol="0">
            <a:spAutoFit/>
          </a:bodyPr>
          <a:lstStyle/>
          <a:p>
            <a:pPr marL="285750" indent="-285750" algn="just">
              <a:buFont typeface="Wingdings" panose="05000000000000000000" pitchFamily="2" charset="2"/>
              <a:buChar char="q"/>
            </a:pPr>
            <a:r>
              <a:rPr lang="es-MX" sz="2000" dirty="0">
                <a:latin typeface="Times New Roman" panose="02020603050405020304" pitchFamily="18" charset="0"/>
                <a:cs typeface="Times New Roman" panose="02020603050405020304" pitchFamily="18" charset="0"/>
              </a:rPr>
              <a:t>Modelo liberal.</a:t>
            </a:r>
          </a:p>
          <a:p>
            <a:pPr marL="285750" indent="-285750" algn="just">
              <a:buFont typeface="Wingdings" panose="05000000000000000000" pitchFamily="2" charset="2"/>
              <a:buChar char="q"/>
            </a:pPr>
            <a:r>
              <a:rPr lang="es-MX" sz="2000" dirty="0">
                <a:latin typeface="Times New Roman" panose="02020603050405020304" pitchFamily="18" charset="0"/>
                <a:cs typeface="Times New Roman" panose="02020603050405020304" pitchFamily="18" charset="0"/>
              </a:rPr>
              <a:t>Homogenizar ideológicamente.</a:t>
            </a:r>
          </a:p>
          <a:p>
            <a:pPr marL="285750" indent="-285750" algn="just">
              <a:buFont typeface="Wingdings" panose="05000000000000000000" pitchFamily="2" charset="2"/>
              <a:buChar char="q"/>
            </a:pPr>
            <a:r>
              <a:rPr lang="es-MX" sz="2000" dirty="0">
                <a:latin typeface="Times New Roman" panose="02020603050405020304" pitchFamily="18" charset="0"/>
                <a:cs typeface="Times New Roman" panose="02020603050405020304" pitchFamily="18" charset="0"/>
              </a:rPr>
              <a:t>Docente civilizador.</a:t>
            </a:r>
          </a:p>
          <a:p>
            <a:pPr marL="285750" indent="-285750" algn="just">
              <a:buFont typeface="Wingdings" panose="05000000000000000000" pitchFamily="2" charset="2"/>
              <a:buChar char="q"/>
            </a:pPr>
            <a:r>
              <a:rPr lang="es-MX" sz="2000" dirty="0">
                <a:latin typeface="Times New Roman" panose="02020603050405020304" pitchFamily="18" charset="0"/>
                <a:cs typeface="Times New Roman" panose="02020603050405020304" pitchFamily="18" charset="0"/>
              </a:rPr>
              <a:t>Disciplinar conductas.</a:t>
            </a:r>
          </a:p>
          <a:p>
            <a:pPr marL="285750" indent="-285750" algn="just">
              <a:buFont typeface="Wingdings" panose="05000000000000000000" pitchFamily="2" charset="2"/>
              <a:buChar char="q"/>
            </a:pPr>
            <a:r>
              <a:rPr lang="es-MX" sz="2000" dirty="0">
                <a:latin typeface="Times New Roman" panose="02020603050405020304" pitchFamily="18" charset="0"/>
                <a:cs typeface="Times New Roman" panose="02020603050405020304" pitchFamily="18" charset="0"/>
              </a:rPr>
              <a:t>Lograr el orden indispensable para el progreso.</a:t>
            </a:r>
          </a:p>
        </p:txBody>
      </p:sp>
      <p:sp>
        <p:nvSpPr>
          <p:cNvPr id="7" name="CuadroTexto 6">
            <a:extLst>
              <a:ext uri="{FF2B5EF4-FFF2-40B4-BE49-F238E27FC236}">
                <a16:creationId xmlns:a16="http://schemas.microsoft.com/office/drawing/2014/main" id="{9D4D4E7E-F5BF-BA7E-2434-B8CA3EED2692}"/>
              </a:ext>
            </a:extLst>
          </p:cNvPr>
          <p:cNvSpPr txBox="1"/>
          <p:nvPr/>
        </p:nvSpPr>
        <p:spPr>
          <a:xfrm>
            <a:off x="6096000" y="1446014"/>
            <a:ext cx="6094428" cy="954107"/>
          </a:xfrm>
          <a:prstGeom prst="rect">
            <a:avLst/>
          </a:prstGeom>
          <a:noFill/>
        </p:spPr>
        <p:txBody>
          <a:bodyPr wrap="square">
            <a:spAutoFit/>
          </a:bodyPr>
          <a:lstStyle/>
          <a:p>
            <a:pPr algn="ctr"/>
            <a:r>
              <a:rPr lang="es-ES" sz="2800" b="1" dirty="0">
                <a:solidFill>
                  <a:schemeClr val="accent1">
                    <a:lumMod val="75000"/>
                  </a:schemeClr>
                </a:solidFill>
                <a:latin typeface="Baguet Script" panose="00000500000000000000" pitchFamily="2" charset="0"/>
                <a:cs typeface="Times New Roman" panose="02020603050405020304" pitchFamily="18" charset="0"/>
              </a:rPr>
              <a:t>La tradición normalizadora-</a:t>
            </a:r>
            <a:r>
              <a:rPr lang="es-ES" sz="2800" b="1" dirty="0" err="1">
                <a:solidFill>
                  <a:schemeClr val="accent1">
                    <a:lumMod val="75000"/>
                  </a:schemeClr>
                </a:solidFill>
                <a:latin typeface="Baguet Script" panose="00000500000000000000" pitchFamily="2" charset="0"/>
                <a:cs typeface="Times New Roman" panose="02020603050405020304" pitchFamily="18" charset="0"/>
              </a:rPr>
              <a:t>disciplinadora</a:t>
            </a:r>
            <a:r>
              <a:rPr lang="es-ES" sz="2800" b="1" dirty="0">
                <a:solidFill>
                  <a:schemeClr val="accent1">
                    <a:lumMod val="75000"/>
                  </a:schemeClr>
                </a:solidFill>
                <a:latin typeface="Baguet Script" panose="00000500000000000000" pitchFamily="2" charset="0"/>
                <a:cs typeface="Times New Roman" panose="02020603050405020304" pitchFamily="18" charset="0"/>
              </a:rPr>
              <a:t>. </a:t>
            </a:r>
          </a:p>
        </p:txBody>
      </p:sp>
      <p:pic>
        <p:nvPicPr>
          <p:cNvPr id="8" name="Imagen 7">
            <a:extLst>
              <a:ext uri="{FF2B5EF4-FFF2-40B4-BE49-F238E27FC236}">
                <a16:creationId xmlns:a16="http://schemas.microsoft.com/office/drawing/2014/main" id="{1BBAB79C-65D2-6446-0DBB-8B1EC4176339}"/>
              </a:ext>
            </a:extLst>
          </p:cNvPr>
          <p:cNvPicPr>
            <a:picLocks noChangeAspect="1"/>
          </p:cNvPicPr>
          <p:nvPr/>
        </p:nvPicPr>
        <p:blipFill>
          <a:blip r:embed="rId2"/>
          <a:stretch>
            <a:fillRect/>
          </a:stretch>
        </p:blipFill>
        <p:spPr>
          <a:xfrm>
            <a:off x="3827768" y="4131715"/>
            <a:ext cx="3292125" cy="2560542"/>
          </a:xfrm>
          <a:prstGeom prst="rect">
            <a:avLst/>
          </a:prstGeom>
        </p:spPr>
      </p:pic>
    </p:spTree>
    <p:extLst>
      <p:ext uri="{BB962C8B-B14F-4D97-AF65-F5344CB8AC3E}">
        <p14:creationId xmlns:p14="http://schemas.microsoft.com/office/powerpoint/2010/main" val="3031513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4F0DBCA-5039-E5DB-87AF-6114492AD503}"/>
              </a:ext>
            </a:extLst>
          </p:cNvPr>
          <p:cNvSpPr txBox="1"/>
          <p:nvPr/>
        </p:nvSpPr>
        <p:spPr>
          <a:xfrm>
            <a:off x="2710207" y="1870376"/>
            <a:ext cx="5031556" cy="707886"/>
          </a:xfrm>
          <a:prstGeom prst="rect">
            <a:avLst/>
          </a:prstGeom>
          <a:noFill/>
        </p:spPr>
        <p:txBody>
          <a:bodyPr wrap="square">
            <a:spAutoFit/>
          </a:bodyPr>
          <a:lstStyle/>
          <a:p>
            <a:pPr marL="342900" indent="-342900">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La tradición </a:t>
            </a:r>
            <a:r>
              <a:rPr lang="es-ES" sz="2000" dirty="0" err="1">
                <a:latin typeface="Times New Roman" panose="02020603050405020304" pitchFamily="18" charset="0"/>
                <a:cs typeface="Times New Roman" panose="02020603050405020304" pitchFamily="18" charset="0"/>
              </a:rPr>
              <a:t>eficientista</a:t>
            </a:r>
            <a:r>
              <a:rPr lang="es-ES" sz="2000" dirty="0">
                <a:latin typeface="Times New Roman" panose="02020603050405020304" pitchFamily="18" charset="0"/>
                <a:cs typeface="Times New Roman" panose="02020603050405020304" pitchFamily="18" charset="0"/>
              </a:rPr>
              <a:t> busca formar el “docente técnico”.</a:t>
            </a:r>
            <a:endParaRPr lang="es-MX" sz="20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A72353FE-AB15-A298-D14A-21BA05FE5068}"/>
              </a:ext>
            </a:extLst>
          </p:cNvPr>
          <p:cNvSpPr txBox="1"/>
          <p:nvPr/>
        </p:nvSpPr>
        <p:spPr>
          <a:xfrm>
            <a:off x="7741763" y="1191646"/>
            <a:ext cx="6094428" cy="584775"/>
          </a:xfrm>
          <a:prstGeom prst="rect">
            <a:avLst/>
          </a:prstGeom>
          <a:noFill/>
        </p:spPr>
        <p:txBody>
          <a:bodyPr wrap="square">
            <a:spAutoFit/>
          </a:bodyPr>
          <a:lstStyle/>
          <a:p>
            <a:r>
              <a:rPr lang="es-ES" sz="3200" dirty="0">
                <a:solidFill>
                  <a:schemeClr val="accent1">
                    <a:lumMod val="75000"/>
                  </a:schemeClr>
                </a:solidFill>
                <a:latin typeface="Baguet Script" panose="00000500000000000000" pitchFamily="2" charset="0"/>
              </a:rPr>
              <a:t>Tradición </a:t>
            </a:r>
            <a:r>
              <a:rPr lang="es-ES" sz="3200" dirty="0" err="1">
                <a:solidFill>
                  <a:schemeClr val="accent1">
                    <a:lumMod val="75000"/>
                  </a:schemeClr>
                </a:solidFill>
                <a:latin typeface="Baguet Script" panose="00000500000000000000" pitchFamily="2" charset="0"/>
              </a:rPr>
              <a:t>eficientista</a:t>
            </a:r>
            <a:r>
              <a:rPr lang="es-ES" sz="3200" dirty="0">
                <a:solidFill>
                  <a:schemeClr val="accent1">
                    <a:lumMod val="75000"/>
                  </a:schemeClr>
                </a:solidFill>
                <a:latin typeface="Baguet Script" panose="00000500000000000000" pitchFamily="2" charset="0"/>
              </a:rPr>
              <a:t>. </a:t>
            </a:r>
            <a:endParaRPr lang="es-MX" sz="3200" dirty="0">
              <a:solidFill>
                <a:schemeClr val="accent1">
                  <a:lumMod val="75000"/>
                </a:schemeClr>
              </a:solidFill>
              <a:latin typeface="Baguet Script" panose="00000500000000000000" pitchFamily="2" charset="0"/>
            </a:endParaRPr>
          </a:p>
        </p:txBody>
      </p:sp>
      <p:sp>
        <p:nvSpPr>
          <p:cNvPr id="9" name="CuadroTexto 8">
            <a:extLst>
              <a:ext uri="{FF2B5EF4-FFF2-40B4-BE49-F238E27FC236}">
                <a16:creationId xmlns:a16="http://schemas.microsoft.com/office/drawing/2014/main" id="{6758220B-B725-14FD-29E9-83BD5E4FF5C5}"/>
              </a:ext>
            </a:extLst>
          </p:cNvPr>
          <p:cNvSpPr txBox="1"/>
          <p:nvPr/>
        </p:nvSpPr>
        <p:spPr>
          <a:xfrm>
            <a:off x="6096000" y="2915314"/>
            <a:ext cx="5382705" cy="3170099"/>
          </a:xfrm>
          <a:prstGeom prst="rect">
            <a:avLst/>
          </a:prstGeom>
          <a:noFill/>
        </p:spPr>
        <p:txBody>
          <a:bodyPr wrap="square">
            <a:spAutoFit/>
          </a:bodyPr>
          <a:lstStyle/>
          <a:p>
            <a:pPr algn="just"/>
            <a:r>
              <a:rPr lang="es-ES" sz="2000" dirty="0">
                <a:latin typeface="Times New Roman" panose="02020603050405020304" pitchFamily="18" charset="0"/>
                <a:cs typeface="Times New Roman" panose="02020603050405020304" pitchFamily="18" charset="0"/>
              </a:rPr>
              <a:t>Se sustenta en la filosofía positivista, en el desarrollismo en lo político y económico, en el conductismo psicológico, actualizado en los últimos años por los modelos cognitivos informacionales, en el tecnicismo pedagógico, en la concepción que traslada los parámetros económicos al ámbito de lo pedagógico. Organiza la escuela teniendo en cuenta el modelo taylorista, busca el progreso a través de la planificación y la técnica.</a:t>
            </a:r>
            <a:endParaRPr lang="es-MX" sz="2000" dirty="0">
              <a:latin typeface="Times New Roman" panose="02020603050405020304" pitchFamily="18" charset="0"/>
              <a:cs typeface="Times New Roman" panose="02020603050405020304" pitchFamily="18" charset="0"/>
            </a:endParaRPr>
          </a:p>
        </p:txBody>
      </p:sp>
      <p:pic>
        <p:nvPicPr>
          <p:cNvPr id="6146" name="Picture 2" descr="Ímpetu curricular - Distancia por tiempos - Blog de educación de Nexos">
            <a:extLst>
              <a:ext uri="{FF2B5EF4-FFF2-40B4-BE49-F238E27FC236}">
                <a16:creationId xmlns:a16="http://schemas.microsoft.com/office/drawing/2014/main" id="{FBBE7420-FEEA-ECEE-ED55-A359CBA41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899" y="3365339"/>
            <a:ext cx="2505075"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021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C24A9DD-4C1E-E02B-9DBA-669A7D2027F1}"/>
              </a:ext>
            </a:extLst>
          </p:cNvPr>
          <p:cNvSpPr txBox="1"/>
          <p:nvPr/>
        </p:nvSpPr>
        <p:spPr>
          <a:xfrm>
            <a:off x="3122629" y="1451257"/>
            <a:ext cx="6094428" cy="2246769"/>
          </a:xfrm>
          <a:prstGeom prst="rect">
            <a:avLst/>
          </a:prstGeom>
          <a:noFill/>
        </p:spPr>
        <p:txBody>
          <a:bodyPr wrap="square">
            <a:spAutoFit/>
          </a:bodyPr>
          <a:lstStyle/>
          <a:p>
            <a:pPr algn="just"/>
            <a:r>
              <a:rPr lang="es-ES" sz="2000" dirty="0">
                <a:latin typeface="Times New Roman" panose="02020603050405020304" pitchFamily="18" charset="0"/>
                <a:cs typeface="Times New Roman" panose="02020603050405020304" pitchFamily="18" charset="0"/>
              </a:rPr>
              <a:t>El enfoque práctico-artesanal o la concepción tradicional del oficio, considera que la enseñanza es un oficio que se aprende practicándolo al lado de un experto hasta que se llega al trabajo autónomo. Se trata de un enfoque altamente reproductor de las prácticas, pero aún hoy muy vigente en el pensamiento de los docentes y en las instituciones formadoras. </a:t>
            </a:r>
            <a:endParaRPr lang="es-MX" sz="20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C95452CA-4234-5BA2-5AB9-4E90DF92F473}"/>
              </a:ext>
            </a:extLst>
          </p:cNvPr>
          <p:cNvSpPr txBox="1"/>
          <p:nvPr/>
        </p:nvSpPr>
        <p:spPr>
          <a:xfrm>
            <a:off x="5139965" y="494064"/>
            <a:ext cx="6094428" cy="584775"/>
          </a:xfrm>
          <a:prstGeom prst="rect">
            <a:avLst/>
          </a:prstGeom>
          <a:noFill/>
        </p:spPr>
        <p:txBody>
          <a:bodyPr wrap="square">
            <a:spAutoFit/>
          </a:bodyPr>
          <a:lstStyle/>
          <a:p>
            <a:r>
              <a:rPr lang="es-ES" sz="3200" b="1" dirty="0">
                <a:solidFill>
                  <a:schemeClr val="accent1">
                    <a:lumMod val="75000"/>
                  </a:schemeClr>
                </a:solidFill>
                <a:latin typeface="Baguet Script" panose="00000500000000000000" pitchFamily="2" charset="0"/>
                <a:cs typeface="Times New Roman" panose="02020603050405020304" pitchFamily="18" charset="0"/>
              </a:rPr>
              <a:t>práctico-artesanal.</a:t>
            </a:r>
            <a:r>
              <a:rPr lang="es-ES" sz="2000" dirty="0">
                <a:latin typeface="Times New Roman" panose="02020603050405020304" pitchFamily="18" charset="0"/>
                <a:cs typeface="Times New Roman" panose="02020603050405020304" pitchFamily="18" charset="0"/>
              </a:rPr>
              <a:t> </a:t>
            </a:r>
            <a:endParaRPr lang="es-MX" sz="2000" dirty="0"/>
          </a:p>
        </p:txBody>
      </p:sp>
      <p:pic>
        <p:nvPicPr>
          <p:cNvPr id="8" name="Imagen 7">
            <a:extLst>
              <a:ext uri="{FF2B5EF4-FFF2-40B4-BE49-F238E27FC236}">
                <a16:creationId xmlns:a16="http://schemas.microsoft.com/office/drawing/2014/main" id="{0386F895-4AE6-C857-514E-BADDCCFCB48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556" l="8056" r="92222">
                        <a14:foregroundMark x1="18889" y1="56111" x2="17500" y2="14722"/>
                        <a14:foregroundMark x1="22778" y1="44444" x2="19167" y2="35833"/>
                        <a14:foregroundMark x1="14444" y1="49722" x2="13333" y2="36944"/>
                        <a14:foregroundMark x1="37222" y1="41667" x2="19722" y2="44444"/>
                        <a14:foregroundMark x1="19722" y1="44444" x2="13333" y2="36944"/>
                        <a14:foregroundMark x1="38333" y1="39722" x2="38056" y2="44167"/>
                        <a14:foregroundMark x1="25833" y1="91111" x2="23611" y2="85556"/>
                        <a14:foregroundMark x1="27778" y1="58056" x2="20556" y2="41944"/>
                        <a14:foregroundMark x1="20278" y1="25556" x2="21667" y2="13611"/>
                        <a14:foregroundMark x1="43056" y1="20556" x2="43056" y2="20556"/>
                        <a14:foregroundMark x1="42222" y1="20556" x2="42222" y2="20556"/>
                        <a14:foregroundMark x1="42778" y1="20556" x2="45556" y2="20833"/>
                        <a14:foregroundMark x1="45556" y1="21944" x2="45000" y2="16111"/>
                        <a14:foregroundMark x1="57500" y1="19167" x2="56667" y2="15833"/>
                        <a14:foregroundMark x1="81389" y1="90278" x2="66944" y2="53056"/>
                        <a14:foregroundMark x1="66944" y1="53056" x2="67222" y2="52778"/>
                        <a14:foregroundMark x1="22500" y1="28333" x2="26944" y2="21667"/>
                        <a14:foregroundMark x1="75278" y1="66111" x2="83611" y2="54444"/>
                        <a14:foregroundMark x1="83611" y1="54444" x2="84722" y2="54167"/>
                        <a14:foregroundMark x1="88889" y1="58889" x2="81389" y2="53889"/>
                        <a14:foregroundMark x1="31111" y1="40278" x2="24167" y2="36111"/>
                        <a14:foregroundMark x1="12500" y1="49167" x2="9722" y2="39167"/>
                        <a14:foregroundMark x1="10000" y1="47500" x2="21389" y2="57222"/>
                        <a14:foregroundMark x1="21389" y1="57222" x2="21944" y2="57222"/>
                        <a14:foregroundMark x1="26111" y1="42778" x2="33333" y2="59722"/>
                        <a14:foregroundMark x1="33333" y1="59722" x2="32778" y2="60833"/>
                        <a14:foregroundMark x1="22500" y1="28889" x2="26667" y2="43611"/>
                        <a14:foregroundMark x1="26667" y1="43611" x2="26111" y2="44444"/>
                        <a14:foregroundMark x1="29722" y1="73056" x2="23611" y2="59722"/>
                        <a14:foregroundMark x1="23611" y1="59722" x2="23056" y2="59444"/>
                        <a14:foregroundMark x1="8333" y1="46667" x2="15556" y2="34722"/>
                        <a14:foregroundMark x1="89444" y1="89444" x2="78611" y2="83611"/>
                        <a14:foregroundMark x1="92222" y1="59722" x2="83333" y2="52778"/>
                      </a14:backgroundRemoval>
                    </a14:imgEffect>
                  </a14:imgLayer>
                </a14:imgProps>
              </a:ext>
            </a:extLst>
          </a:blip>
          <a:stretch>
            <a:fillRect/>
          </a:stretch>
        </p:blipFill>
        <p:spPr>
          <a:xfrm flipH="1">
            <a:off x="8365110" y="3241642"/>
            <a:ext cx="3616358" cy="3429000"/>
          </a:xfrm>
          <a:prstGeom prst="rect">
            <a:avLst/>
          </a:prstGeom>
        </p:spPr>
      </p:pic>
    </p:spTree>
    <p:extLst>
      <p:ext uri="{BB962C8B-B14F-4D97-AF65-F5344CB8AC3E}">
        <p14:creationId xmlns:p14="http://schemas.microsoft.com/office/powerpoint/2010/main" val="18201377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AFBED91-DC7D-6431-01FC-B9FE145E45BE}"/>
              </a:ext>
            </a:extLst>
          </p:cNvPr>
          <p:cNvSpPr txBox="1"/>
          <p:nvPr/>
        </p:nvSpPr>
        <p:spPr>
          <a:xfrm>
            <a:off x="3868918" y="4665350"/>
            <a:ext cx="6094428" cy="1938992"/>
          </a:xfrm>
          <a:prstGeom prst="rect">
            <a:avLst/>
          </a:prstGeom>
          <a:noFill/>
        </p:spPr>
        <p:txBody>
          <a:bodyPr wrap="square">
            <a:spAutoFit/>
          </a:bodyPr>
          <a:lstStyle/>
          <a:p>
            <a:pPr algn="just"/>
            <a:r>
              <a:rPr lang="es-ES" sz="2000" dirty="0">
                <a:latin typeface="Times New Roman" panose="02020603050405020304" pitchFamily="18" charset="0"/>
                <a:cs typeface="Times New Roman" panose="02020603050405020304" pitchFamily="18" charset="0"/>
              </a:rPr>
              <a:t>La concepción personalista o humanista centra la formación docente en los aspectos personales del profesor y en el conocimiento que éste debe tener de los alumnos y de las relaciones en el aula, descuidando tanto la preparación en el contenido como en las competencias técnicas. </a:t>
            </a:r>
            <a:endParaRPr lang="es-MX" sz="20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82C07874-BA91-99BF-39C3-D3AFA2B64C21}"/>
              </a:ext>
            </a:extLst>
          </p:cNvPr>
          <p:cNvSpPr txBox="1"/>
          <p:nvPr/>
        </p:nvSpPr>
        <p:spPr>
          <a:xfrm>
            <a:off x="4084163" y="578904"/>
            <a:ext cx="6094428" cy="1077218"/>
          </a:xfrm>
          <a:prstGeom prst="rect">
            <a:avLst/>
          </a:prstGeom>
          <a:noFill/>
        </p:spPr>
        <p:txBody>
          <a:bodyPr wrap="square">
            <a:spAutoFit/>
          </a:bodyPr>
          <a:lstStyle/>
          <a:p>
            <a:pPr algn="ctr"/>
            <a:r>
              <a:rPr lang="es-ES" sz="3200" b="1" dirty="0">
                <a:solidFill>
                  <a:schemeClr val="accent1">
                    <a:lumMod val="75000"/>
                  </a:schemeClr>
                </a:solidFill>
                <a:latin typeface="Baguet Script" panose="00000500000000000000" pitchFamily="2" charset="0"/>
                <a:cs typeface="Times New Roman" panose="02020603050405020304" pitchFamily="18" charset="0"/>
              </a:rPr>
              <a:t>concepción personalista o humanista. </a:t>
            </a:r>
            <a:endParaRPr lang="es-MX" sz="3200" b="1" dirty="0">
              <a:solidFill>
                <a:schemeClr val="accent1">
                  <a:lumMod val="75000"/>
                </a:schemeClr>
              </a:solidFill>
              <a:latin typeface="Baguet Script" panose="00000500000000000000" pitchFamily="2" charset="0"/>
            </a:endParaRPr>
          </a:p>
        </p:txBody>
      </p:sp>
      <p:pic>
        <p:nvPicPr>
          <p:cNvPr id="7170" name="Picture 2" descr="Generación: Rol del docente y rol del alumno en el humanismo">
            <a:extLst>
              <a:ext uri="{FF2B5EF4-FFF2-40B4-BE49-F238E27FC236}">
                <a16:creationId xmlns:a16="http://schemas.microsoft.com/office/drawing/2014/main" id="{89EE2D48-AD26-E320-B285-7C3C0537E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245" y="2283678"/>
            <a:ext cx="2362200" cy="1933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PERSONALISMO Y LA PEDAGOGÍA HUMANISTA by isavargas28 on emaze">
            <a:extLst>
              <a:ext uri="{FF2B5EF4-FFF2-40B4-BE49-F238E27FC236}">
                <a16:creationId xmlns:a16="http://schemas.microsoft.com/office/drawing/2014/main" id="{6785B7A5-81F6-2225-AED5-754004CB0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844" y="1833421"/>
            <a:ext cx="2143125" cy="21431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4509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04446F3-3F5E-F22E-8689-CBB30D44576C}"/>
              </a:ext>
            </a:extLst>
          </p:cNvPr>
          <p:cNvSpPr txBox="1"/>
          <p:nvPr/>
        </p:nvSpPr>
        <p:spPr>
          <a:xfrm>
            <a:off x="4340258" y="3867968"/>
            <a:ext cx="6094428" cy="2308324"/>
          </a:xfrm>
          <a:prstGeom prst="rect">
            <a:avLst/>
          </a:prstGeom>
          <a:noFill/>
        </p:spPr>
        <p:txBody>
          <a:bodyPr wrap="square">
            <a:spAutoFit/>
          </a:bodyPr>
          <a:lstStyle/>
          <a:p>
            <a:r>
              <a:rPr lang="es-ES" dirty="0"/>
              <a:t>En el enfoque hermenéutico-reflexivo los enfoques reflexiones sobre la práctica, de crítica y reconstrucción social, de investigación – acción y formación del profesorado para la comprensión, son alternativas todavía con escaso peso en las prácticas de formación, por lo cual no se las puede considerar tradiciones, pero que constituyen propuestas interesantes que circulen en el imaginario docente como posibles utopías profesionales.</a:t>
            </a:r>
            <a:endParaRPr lang="es-MX" dirty="0"/>
          </a:p>
        </p:txBody>
      </p:sp>
      <p:sp>
        <p:nvSpPr>
          <p:cNvPr id="7" name="CuadroTexto 6">
            <a:extLst>
              <a:ext uri="{FF2B5EF4-FFF2-40B4-BE49-F238E27FC236}">
                <a16:creationId xmlns:a16="http://schemas.microsoft.com/office/drawing/2014/main" id="{9523BA0F-0CB1-B6E5-C523-E46F4E325570}"/>
              </a:ext>
            </a:extLst>
          </p:cNvPr>
          <p:cNvSpPr txBox="1"/>
          <p:nvPr/>
        </p:nvSpPr>
        <p:spPr>
          <a:xfrm>
            <a:off x="4340258" y="861708"/>
            <a:ext cx="6094428" cy="584775"/>
          </a:xfrm>
          <a:prstGeom prst="rect">
            <a:avLst/>
          </a:prstGeom>
          <a:noFill/>
        </p:spPr>
        <p:txBody>
          <a:bodyPr wrap="square">
            <a:spAutoFit/>
          </a:bodyPr>
          <a:lstStyle/>
          <a:p>
            <a:r>
              <a:rPr lang="es-ES" sz="3200" b="1" dirty="0">
                <a:solidFill>
                  <a:schemeClr val="accent1">
                    <a:lumMod val="75000"/>
                  </a:schemeClr>
                </a:solidFill>
                <a:latin typeface="Baguet Script" panose="00000500000000000000" pitchFamily="2" charset="0"/>
              </a:rPr>
              <a:t>enfoque hermenéutico-reflexivo </a:t>
            </a:r>
            <a:endParaRPr lang="es-MX" sz="3200" b="1" dirty="0">
              <a:solidFill>
                <a:schemeClr val="accent1">
                  <a:lumMod val="75000"/>
                </a:schemeClr>
              </a:solidFill>
              <a:latin typeface="Baguet Script" panose="00000500000000000000" pitchFamily="2" charset="0"/>
            </a:endParaRPr>
          </a:p>
        </p:txBody>
      </p:sp>
      <p:pic>
        <p:nvPicPr>
          <p:cNvPr id="8194" name="Picture 2" descr="Changing the way you learn | Mind Map">
            <a:extLst>
              <a:ext uri="{FF2B5EF4-FFF2-40B4-BE49-F238E27FC236}">
                <a16:creationId xmlns:a16="http://schemas.microsoft.com/office/drawing/2014/main" id="{0784D283-001B-E10B-0BF6-FE263FA90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38" y="1885950"/>
            <a:ext cx="2952750" cy="1543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6" name="Picture 4" descr="Modelo Educativo Liderazgo timeline | Timetoast timelines">
            <a:extLst>
              <a:ext uri="{FF2B5EF4-FFF2-40B4-BE49-F238E27FC236}">
                <a16:creationId xmlns:a16="http://schemas.microsoft.com/office/drawing/2014/main" id="{AF635C93-5A89-EB36-9C7F-E5D3F41D5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905" y="1943509"/>
            <a:ext cx="2686050" cy="1704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88596"/>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E28EE6-7CEA-F610-9954-7DCE7B31C87C}"/>
              </a:ext>
            </a:extLst>
          </p:cNvPr>
          <p:cNvSpPr txBox="1"/>
          <p:nvPr/>
        </p:nvSpPr>
        <p:spPr>
          <a:xfrm>
            <a:off x="5269583" y="923827"/>
            <a:ext cx="4213781" cy="1046440"/>
          </a:xfrm>
          <a:prstGeom prst="rect">
            <a:avLst/>
          </a:prstGeom>
          <a:noFill/>
        </p:spPr>
        <p:txBody>
          <a:bodyPr wrap="square" rtlCol="0">
            <a:spAutoFit/>
          </a:bodyPr>
          <a:lstStyle/>
          <a:p>
            <a:r>
              <a:rPr lang="es-MX" sz="4400" dirty="0">
                <a:latin typeface="Broadway" panose="04040905080B02020502" pitchFamily="82" charset="0"/>
              </a:rPr>
              <a:t>Bibliografía.</a:t>
            </a:r>
          </a:p>
          <a:p>
            <a:endParaRPr lang="es-MX" dirty="0"/>
          </a:p>
        </p:txBody>
      </p:sp>
      <p:sp>
        <p:nvSpPr>
          <p:cNvPr id="8" name="CuadroTexto 7">
            <a:extLst>
              <a:ext uri="{FF2B5EF4-FFF2-40B4-BE49-F238E27FC236}">
                <a16:creationId xmlns:a16="http://schemas.microsoft.com/office/drawing/2014/main" id="{C3675982-AE7C-7A9D-B5E7-32609ACA0E9A}"/>
              </a:ext>
            </a:extLst>
          </p:cNvPr>
          <p:cNvSpPr txBox="1"/>
          <p:nvPr/>
        </p:nvSpPr>
        <p:spPr>
          <a:xfrm>
            <a:off x="4329259" y="2146657"/>
            <a:ext cx="6094428" cy="923330"/>
          </a:xfrm>
          <a:prstGeom prst="rect">
            <a:avLst/>
          </a:prstGeom>
          <a:noFill/>
        </p:spPr>
        <p:txBody>
          <a:bodyPr wrap="square">
            <a:spAutoFit/>
          </a:bodyPr>
          <a:lstStyle/>
          <a:p>
            <a:r>
              <a:rPr lang="pt-BR" dirty="0">
                <a:hlinkClick r:id="rId2" action="ppaction://hlinkfile"/>
              </a:rPr>
              <a:t>file:///C:/Users/Idalia/Desktop/ENEP%201A/BASES%20FILOS%C3%93FICAS/lectura.pdf</a:t>
            </a:r>
            <a:endParaRPr lang="pt-BR" dirty="0"/>
          </a:p>
          <a:p>
            <a:endParaRPr lang="es-MX" dirty="0"/>
          </a:p>
        </p:txBody>
      </p:sp>
    </p:spTree>
    <p:extLst>
      <p:ext uri="{BB962C8B-B14F-4D97-AF65-F5344CB8AC3E}">
        <p14:creationId xmlns:p14="http://schemas.microsoft.com/office/powerpoint/2010/main" val="293241625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10833938-31AE-4868-9FCF-A0EB5E6A5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s-MX"/>
          </a:p>
        </p:txBody>
      </p:sp>
      <p:sp>
        <p:nvSpPr>
          <p:cNvPr id="24" name="Rectangle 12">
            <a:extLst>
              <a:ext uri="{FF2B5EF4-FFF2-40B4-BE49-F238E27FC236}">
                <a16:creationId xmlns:a16="http://schemas.microsoft.com/office/drawing/2014/main" id="{F6332DBD-C139-417D-8FEE-8B4D4818B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25" name="Rectangle 14">
            <a:extLst>
              <a:ext uri="{FF2B5EF4-FFF2-40B4-BE49-F238E27FC236}">
                <a16:creationId xmlns:a16="http://schemas.microsoft.com/office/drawing/2014/main" id="{F902D9C3-A2D6-427B-9932-595C8854D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6" descr="Pila de revistas abiertas">
            <a:extLst>
              <a:ext uri="{FF2B5EF4-FFF2-40B4-BE49-F238E27FC236}">
                <a16:creationId xmlns:a16="http://schemas.microsoft.com/office/drawing/2014/main" id="{12A5F15F-917C-FB82-4363-2ED385E7B5EC}"/>
              </a:ext>
            </a:extLst>
          </p:cNvPr>
          <p:cNvPicPr>
            <a:picLocks noChangeAspect="1"/>
          </p:cNvPicPr>
          <p:nvPr/>
        </p:nvPicPr>
        <p:blipFill rotWithShape="1">
          <a:blip r:embed="rId2"/>
          <a:srcRect l="29416" r="33315" b="-1"/>
          <a:stretch/>
        </p:blipFill>
        <p:spPr>
          <a:xfrm>
            <a:off x="8362943" y="10"/>
            <a:ext cx="3829057" cy="6857990"/>
          </a:xfrm>
          <a:prstGeom prst="rect">
            <a:avLst/>
          </a:prstGeom>
        </p:spPr>
      </p:pic>
      <p:sp>
        <p:nvSpPr>
          <p:cNvPr id="27" name="Freeform 13">
            <a:extLst>
              <a:ext uri="{FF2B5EF4-FFF2-40B4-BE49-F238E27FC236}">
                <a16:creationId xmlns:a16="http://schemas.microsoft.com/office/drawing/2014/main" id="{29F962F9-373D-428A-A8D8-2D9BCEFAE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txBody>
          <a:bodyPr/>
          <a:lstStyle/>
          <a:p>
            <a:endParaRPr lang="es-MX"/>
          </a:p>
        </p:txBody>
      </p:sp>
      <p:sp>
        <p:nvSpPr>
          <p:cNvPr id="5" name="CuadroTexto 4">
            <a:extLst>
              <a:ext uri="{FF2B5EF4-FFF2-40B4-BE49-F238E27FC236}">
                <a16:creationId xmlns:a16="http://schemas.microsoft.com/office/drawing/2014/main" id="{DD713586-1FCF-2E22-81BF-9AB2FC1CBA79}"/>
              </a:ext>
            </a:extLst>
          </p:cNvPr>
          <p:cNvSpPr txBox="1"/>
          <p:nvPr/>
        </p:nvSpPr>
        <p:spPr>
          <a:xfrm>
            <a:off x="544403" y="1098388"/>
            <a:ext cx="7818540" cy="439498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5400" dirty="0">
                <a:latin typeface="Baguet Script" panose="00000500000000000000" pitchFamily="2" charset="0"/>
              </a:rPr>
              <a:t>Lectura de Liliana Sanjurjo</a:t>
            </a:r>
          </a:p>
          <a:p>
            <a:pPr algn="ctr" defTabSz="914400">
              <a:lnSpc>
                <a:spcPct val="90000"/>
              </a:lnSpc>
              <a:spcBef>
                <a:spcPct val="0"/>
              </a:spcBef>
              <a:spcAft>
                <a:spcPts val="600"/>
              </a:spcAft>
            </a:pPr>
            <a:r>
              <a:rPr lang="es-ES" sz="3600" b="0" i="0" dirty="0">
                <a:solidFill>
                  <a:srgbClr val="000000"/>
                </a:solidFill>
                <a:effectLst/>
                <a:latin typeface="Univers Condensed Light" panose="020B0306020202040204" pitchFamily="34" charset="0"/>
              </a:rPr>
              <a:t>distintas tradiciones en la formación de los docentes </a:t>
            </a:r>
            <a:endParaRPr lang="en-US" sz="3600" cap="all" spc="800" dirty="0">
              <a:solidFill>
                <a:schemeClr val="tx2"/>
              </a:solidFill>
              <a:latin typeface="Univers Condensed Light" panose="020B0306020202040204" pitchFamily="34" charset="0"/>
              <a:ea typeface="+mj-ea"/>
              <a:cs typeface="+mj-cs"/>
            </a:endParaRPr>
          </a:p>
        </p:txBody>
      </p:sp>
      <p:sp>
        <p:nvSpPr>
          <p:cNvPr id="28" name="Rectangle 18">
            <a:extLst>
              <a:ext uri="{FF2B5EF4-FFF2-40B4-BE49-F238E27FC236}">
                <a16:creationId xmlns:a16="http://schemas.microsoft.com/office/drawing/2014/main" id="{5155704F-2692-4975-BBA1-97A45EFD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29" name="Freeform 16">
            <a:extLst>
              <a:ext uri="{FF2B5EF4-FFF2-40B4-BE49-F238E27FC236}">
                <a16:creationId xmlns:a16="http://schemas.microsoft.com/office/drawing/2014/main" id="{8F8E3D33-6F4C-400D-9EDE-338E0B568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txBody>
          <a:bodyPr/>
          <a:lstStyle/>
          <a:p>
            <a:endParaRPr lang="es-MX"/>
          </a:p>
        </p:txBody>
      </p:sp>
    </p:spTree>
    <p:extLst>
      <p:ext uri="{BB962C8B-B14F-4D97-AF65-F5344CB8AC3E}">
        <p14:creationId xmlns:p14="http://schemas.microsoft.com/office/powerpoint/2010/main" val="154747640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033CE-77AE-B22C-8E17-C0BCECAD28C8}"/>
              </a:ext>
            </a:extLst>
          </p:cNvPr>
          <p:cNvSpPr>
            <a:spLocks noGrp="1"/>
          </p:cNvSpPr>
          <p:nvPr>
            <p:ph type="title"/>
          </p:nvPr>
        </p:nvSpPr>
        <p:spPr>
          <a:xfrm>
            <a:off x="1989517" y="0"/>
            <a:ext cx="10202483" cy="1844809"/>
          </a:xfrm>
        </p:spPr>
        <p:txBody>
          <a:bodyPr>
            <a:noAutofit/>
          </a:bodyPr>
          <a:lstStyle/>
          <a:p>
            <a:pPr algn="ctr"/>
            <a:r>
              <a:rPr lang="es-ES" sz="2800" dirty="0"/>
              <a:t>La Escuela por dentro y el Aprendizaje Escolar Los Procesos de Socialización Profesional en las Instituciones Educativas</a:t>
            </a:r>
            <a:endParaRPr lang="es-MX" sz="2800" dirty="0"/>
          </a:p>
        </p:txBody>
      </p:sp>
      <p:sp>
        <p:nvSpPr>
          <p:cNvPr id="6" name="CuadroTexto 5">
            <a:extLst>
              <a:ext uri="{FF2B5EF4-FFF2-40B4-BE49-F238E27FC236}">
                <a16:creationId xmlns:a16="http://schemas.microsoft.com/office/drawing/2014/main" id="{C151B046-E0E7-7B7E-4C6D-10BB8B351C7D}"/>
              </a:ext>
            </a:extLst>
          </p:cNvPr>
          <p:cNvSpPr txBox="1"/>
          <p:nvPr/>
        </p:nvSpPr>
        <p:spPr>
          <a:xfrm>
            <a:off x="3175820" y="3124200"/>
            <a:ext cx="4572000" cy="2246769"/>
          </a:xfrm>
          <a:prstGeom prst="rect">
            <a:avLst/>
          </a:prstGeom>
          <a:noFill/>
        </p:spPr>
        <p:txBody>
          <a:bodyPr wrap="square" rtlCol="0">
            <a:spAutoFit/>
          </a:bodyPr>
          <a:lstStyle/>
          <a:p>
            <a:pPr algn="just"/>
            <a:r>
              <a:rPr lang="es-ES" sz="2000" b="1" dirty="0">
                <a:solidFill>
                  <a:schemeClr val="accent1">
                    <a:lumMod val="75000"/>
                  </a:schemeClr>
                </a:solidFill>
                <a:latin typeface="Baguet Script" panose="00000500000000000000" pitchFamily="2" charset="0"/>
                <a:cs typeface="Times New Roman" panose="02020603050405020304" pitchFamily="18" charset="0"/>
              </a:rPr>
              <a:t>Instituciones educativas </a:t>
            </a:r>
            <a:r>
              <a:rPr lang="es-ES" sz="2000" dirty="0">
                <a:latin typeface="Times New Roman" panose="02020603050405020304" pitchFamily="18" charset="0"/>
                <a:cs typeface="Times New Roman" panose="02020603050405020304" pitchFamily="18" charset="0"/>
              </a:rPr>
              <a:t>educan en muchos aspectos, además de los que se expresan en sus currículos explícitos. El concepto de currículo oculto es una nueva herramienta que nos permite comprender por qué el aprendizaje institucional no es siempre predecible y gobernable.</a:t>
            </a:r>
            <a:endParaRPr lang="es-MX" sz="2000" dirty="0">
              <a:latin typeface="Times New Roman" panose="02020603050405020304" pitchFamily="18" charset="0"/>
              <a:cs typeface="Times New Roman" panose="02020603050405020304" pitchFamily="18" charset="0"/>
            </a:endParaRPr>
          </a:p>
        </p:txBody>
      </p:sp>
      <p:pic>
        <p:nvPicPr>
          <p:cNvPr id="1026" name="Picture 2" descr="Análisis de Instituciones Educativas: 1.1 CONCEPTO DE INSTITUCIÓN EDUCATIVA">
            <a:extLst>
              <a:ext uri="{FF2B5EF4-FFF2-40B4-BE49-F238E27FC236}">
                <a16:creationId xmlns:a16="http://schemas.microsoft.com/office/drawing/2014/main" id="{755464BE-8B00-750C-614B-A5A05C804D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56" b="91667" l="5000" r="96429">
                        <a14:foregroundMark x1="11786" y1="75000" x2="10000" y2="32222"/>
                        <a14:foregroundMark x1="10000" y1="32222" x2="13929" y2="12778"/>
                        <a14:foregroundMark x1="13929" y1="12778" x2="26429" y2="11667"/>
                        <a14:foregroundMark x1="26429" y1="11667" x2="91071" y2="42778"/>
                        <a14:foregroundMark x1="91071" y1="42778" x2="93214" y2="58889"/>
                        <a14:foregroundMark x1="84643" y1="86111" x2="8571" y2="71667"/>
                        <a14:foregroundMark x1="8571" y1="71667" x2="7500" y2="31667"/>
                        <a14:foregroundMark x1="6786" y1="21111" x2="7500" y2="71667"/>
                        <a14:foregroundMark x1="6071" y1="72778" x2="5714" y2="38889"/>
                        <a14:foregroundMark x1="5714" y1="38889" x2="6071" y2="38889"/>
                        <a14:foregroundMark x1="15714" y1="83889" x2="53571" y2="79444"/>
                        <a14:foregroundMark x1="53571" y1="79444" x2="62857" y2="88889"/>
                        <a14:foregroundMark x1="93214" y1="40556" x2="81429" y2="23889"/>
                        <a14:foregroundMark x1="81429" y1="23889" x2="58571" y2="11111"/>
                        <a14:foregroundMark x1="58571" y1="11111" x2="37857" y2="17778"/>
                        <a14:foregroundMark x1="18571" y1="8333" x2="52857" y2="31667"/>
                        <a14:foregroundMark x1="52857" y1="31667" x2="61071" y2="41667"/>
                        <a14:foregroundMark x1="12143" y1="7778" x2="43214" y2="13333"/>
                        <a14:foregroundMark x1="43214" y1="13333" x2="52500" y2="10000"/>
                        <a14:foregroundMark x1="61786" y1="10556" x2="95714" y2="18889"/>
                        <a14:foregroundMark x1="96429" y1="35556" x2="96429" y2="59444"/>
                        <a14:foregroundMark x1="96429" y1="59444" x2="88571" y2="82778"/>
                        <a14:foregroundMark x1="95714" y1="31667" x2="82143" y2="11667"/>
                        <a14:foregroundMark x1="61071" y1="25556" x2="53929" y2="10000"/>
                        <a14:foregroundMark x1="53929" y1="10000" x2="54643" y2="8889"/>
                        <a14:foregroundMark x1="44286" y1="5000" x2="26071" y2="8889"/>
                        <a14:foregroundMark x1="26071" y1="8889" x2="29643" y2="6667"/>
                        <a14:foregroundMark x1="84286" y1="11111" x2="74643" y2="5556"/>
                        <a14:foregroundMark x1="11071" y1="81111" x2="31071" y2="88333"/>
                        <a14:foregroundMark x1="31071" y1="88333" x2="74643" y2="80000"/>
                        <a14:foregroundMark x1="71786" y1="92222" x2="85714" y2="91111"/>
                        <a14:foregroundMark x1="85714" y1="91111" x2="88571" y2="85556"/>
                        <a14:foregroundMark x1="60000" y1="86667" x2="12143" y2="86111"/>
                        <a14:foregroundMark x1="12143" y1="86111" x2="8214" y2="78889"/>
                        <a14:foregroundMark x1="36071" y1="90000" x2="62857" y2="87778"/>
                        <a14:foregroundMark x1="62857" y1="87778" x2="62500" y2="88889"/>
                        <a14:foregroundMark x1="34643" y1="91667" x2="34643" y2="91667"/>
                      </a14:backgroundRemoval>
                    </a14:imgEffect>
                  </a14:imgLayer>
                </a14:imgProps>
              </a:ext>
              <a:ext uri="{28A0092B-C50C-407E-A947-70E740481C1C}">
                <a14:useLocalDpi xmlns:a14="http://schemas.microsoft.com/office/drawing/2010/main" val="0"/>
              </a:ext>
            </a:extLst>
          </a:blip>
          <a:srcRect/>
          <a:stretch>
            <a:fillRect/>
          </a:stretch>
        </p:blipFill>
        <p:spPr bwMode="auto">
          <a:xfrm>
            <a:off x="7310679" y="1563791"/>
            <a:ext cx="3494973" cy="22467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ORGANIZACIÓN __ 2012: LAS INSTITUCIONES EDUCATIVAS (trabajo grupal)">
            <a:extLst>
              <a:ext uri="{FF2B5EF4-FFF2-40B4-BE49-F238E27FC236}">
                <a16:creationId xmlns:a16="http://schemas.microsoft.com/office/drawing/2014/main" id="{8FA083BE-9BBD-5421-040C-8F6A260D9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253" y="3810558"/>
            <a:ext cx="3620067" cy="272553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308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BF79C42-D25E-2BD1-03AA-1967B3B1B7F3}"/>
              </a:ext>
            </a:extLst>
          </p:cNvPr>
          <p:cNvSpPr txBox="1"/>
          <p:nvPr/>
        </p:nvSpPr>
        <p:spPr>
          <a:xfrm>
            <a:off x="8760541" y="1536174"/>
            <a:ext cx="2477729" cy="3785652"/>
          </a:xfrm>
          <a:prstGeom prst="rect">
            <a:avLst/>
          </a:prstGeom>
          <a:noFill/>
        </p:spPr>
        <p:txBody>
          <a:bodyPr wrap="square">
            <a:spAutoFit/>
          </a:bodyPr>
          <a:lstStyle/>
          <a:p>
            <a:pPr algn="just"/>
            <a:r>
              <a:rPr lang="es-ES" sz="2000" b="1" dirty="0">
                <a:solidFill>
                  <a:schemeClr val="accent1">
                    <a:lumMod val="75000"/>
                  </a:schemeClr>
                </a:solidFill>
                <a:latin typeface="Baguet Script" panose="00000500000000000000" pitchFamily="2" charset="0"/>
                <a:cs typeface="Times New Roman" panose="02020603050405020304" pitchFamily="18" charset="0"/>
              </a:rPr>
              <a:t>Currículo oculto </a:t>
            </a:r>
            <a:r>
              <a:rPr lang="es-ES" sz="2000" dirty="0">
                <a:solidFill>
                  <a:schemeClr val="bg1"/>
                </a:solidFill>
                <a:latin typeface="Times New Roman" panose="02020603050405020304" pitchFamily="18" charset="0"/>
                <a:cs typeface="Times New Roman" panose="02020603050405020304" pitchFamily="18" charset="0"/>
              </a:rPr>
              <a:t>es el conjunto de aprendizajes que se llevan a cabo en las  instituciones educativas, sin que éstas se lo propongan explícitamente, muchas veces en  contradicción con las expectativas formuladas.</a:t>
            </a:r>
          </a:p>
        </p:txBody>
      </p:sp>
      <p:pic>
        <p:nvPicPr>
          <p:cNvPr id="7" name="Imagen 6">
            <a:extLst>
              <a:ext uri="{FF2B5EF4-FFF2-40B4-BE49-F238E27FC236}">
                <a16:creationId xmlns:a16="http://schemas.microsoft.com/office/drawing/2014/main" id="{EDB9C8CC-9125-1948-7EF2-25C8ED727B8C}"/>
              </a:ext>
            </a:extLst>
          </p:cNvPr>
          <p:cNvPicPr>
            <a:picLocks noChangeAspect="1"/>
          </p:cNvPicPr>
          <p:nvPr/>
        </p:nvPicPr>
        <p:blipFill>
          <a:blip r:embed="rId2"/>
          <a:stretch>
            <a:fillRect/>
          </a:stretch>
        </p:blipFill>
        <p:spPr>
          <a:xfrm>
            <a:off x="845575" y="695840"/>
            <a:ext cx="3116825" cy="2994330"/>
          </a:xfrm>
          <a:prstGeom prst="rect">
            <a:avLst/>
          </a:prstGeom>
          <a:ln w="228600" cap="sq" cmpd="thickThin">
            <a:solidFill>
              <a:srgbClr val="000000"/>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BA32416C-D321-4744-149F-58ABECA415B1}"/>
              </a:ext>
            </a:extLst>
          </p:cNvPr>
          <p:cNvPicPr>
            <a:picLocks noChangeAspect="1"/>
          </p:cNvPicPr>
          <p:nvPr/>
        </p:nvPicPr>
        <p:blipFill rotWithShape="1">
          <a:blip r:embed="rId3"/>
          <a:srcRect l="7096" t="4517" r="18387" b="8602"/>
          <a:stretch/>
        </p:blipFill>
        <p:spPr>
          <a:xfrm>
            <a:off x="3863061" y="3690170"/>
            <a:ext cx="3111858" cy="27211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317912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6F14830-0C49-DA9A-D1C3-4B587040816D}"/>
              </a:ext>
            </a:extLst>
          </p:cNvPr>
          <p:cNvSpPr txBox="1"/>
          <p:nvPr/>
        </p:nvSpPr>
        <p:spPr>
          <a:xfrm>
            <a:off x="5594555" y="695632"/>
            <a:ext cx="6096000" cy="2554545"/>
          </a:xfrm>
          <a:prstGeom prst="rect">
            <a:avLst/>
          </a:prstGeom>
          <a:noFill/>
        </p:spPr>
        <p:txBody>
          <a:bodyPr wrap="square">
            <a:spAutoFit/>
          </a:bodyPr>
          <a:lstStyle/>
          <a:p>
            <a:pPr algn="just"/>
            <a:r>
              <a:rPr lang="es-ES" sz="2000" dirty="0">
                <a:latin typeface="Times New Roman" panose="02020603050405020304" pitchFamily="18" charset="0"/>
                <a:cs typeface="Times New Roman" panose="02020603050405020304" pitchFamily="18" charset="0"/>
              </a:rPr>
              <a:t>Si se trata de instituciones en las cuales se forman </a:t>
            </a:r>
            <a:r>
              <a:rPr lang="es-ES" sz="2000" b="1" dirty="0">
                <a:solidFill>
                  <a:schemeClr val="accent1">
                    <a:lumMod val="75000"/>
                  </a:schemeClr>
                </a:solidFill>
                <a:latin typeface="Baguet Script" panose="00000500000000000000" pitchFamily="2" charset="0"/>
                <a:cs typeface="Times New Roman" panose="02020603050405020304" pitchFamily="18" charset="0"/>
              </a:rPr>
              <a:t>profesionalmente</a:t>
            </a:r>
            <a:r>
              <a:rPr lang="es-ES" sz="2000" dirty="0">
                <a:latin typeface="Times New Roman" panose="02020603050405020304" pitchFamily="18" charset="0"/>
                <a:cs typeface="Times New Roman" panose="02020603050405020304" pitchFamily="18" charset="0"/>
              </a:rPr>
              <a:t> los docentes, ese proceso merecería un análisis especial, teniendo en cuenta que las prácticas docentes son resistentes a los cambios , que hay dificultades para que las </a:t>
            </a:r>
            <a:r>
              <a:rPr lang="es-ES" sz="2000" b="1" dirty="0">
                <a:solidFill>
                  <a:schemeClr val="accent1">
                    <a:lumMod val="75000"/>
                  </a:schemeClr>
                </a:solidFill>
                <a:latin typeface="Baguet Script" panose="00000500000000000000" pitchFamily="2" charset="0"/>
                <a:cs typeface="Times New Roman" panose="02020603050405020304" pitchFamily="18" charset="0"/>
              </a:rPr>
              <a:t>reformas</a:t>
            </a:r>
            <a:r>
              <a:rPr lang="es-ES" sz="2000" dirty="0">
                <a:latin typeface="Times New Roman" panose="02020603050405020304" pitchFamily="18" charset="0"/>
                <a:cs typeface="Times New Roman" panose="02020603050405020304" pitchFamily="18" charset="0"/>
              </a:rPr>
              <a:t> y las nuevas teorías impacten en las mismas, para que las innovaciones educativas se generen allí donde se esperaría que sean multiplicadas, instituciones formadoras de docentes. </a:t>
            </a:r>
            <a:endParaRPr lang="es-MX" sz="2000" dirty="0">
              <a:latin typeface="Times New Roman" panose="02020603050405020304" pitchFamily="18" charset="0"/>
              <a:cs typeface="Times New Roman" panose="02020603050405020304" pitchFamily="18" charset="0"/>
            </a:endParaRPr>
          </a:p>
        </p:txBody>
      </p:sp>
      <p:pic>
        <p:nvPicPr>
          <p:cNvPr id="2050" name="Picture 2" descr="Reformas educativas: mitos y realidades - Diario del maestro">
            <a:extLst>
              <a:ext uri="{FF2B5EF4-FFF2-40B4-BE49-F238E27FC236}">
                <a16:creationId xmlns:a16="http://schemas.microsoft.com/office/drawing/2014/main" id="{78D9FD24-235C-24D2-B989-ECF001652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988" y="4020778"/>
            <a:ext cx="4133063" cy="2322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Linda pareja de dibujos animados de profesores. 4903346 Vector en Vecteezy">
            <a:extLst>
              <a:ext uri="{FF2B5EF4-FFF2-40B4-BE49-F238E27FC236}">
                <a16:creationId xmlns:a16="http://schemas.microsoft.com/office/drawing/2014/main" id="{2D2517D9-B528-F018-A53A-109433551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760" y="1716497"/>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0141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69CDD6D-D867-4CFE-6079-AC4C4BB00647}"/>
              </a:ext>
            </a:extLst>
          </p:cNvPr>
          <p:cNvSpPr txBox="1"/>
          <p:nvPr/>
        </p:nvSpPr>
        <p:spPr>
          <a:xfrm>
            <a:off x="4178710" y="2229311"/>
            <a:ext cx="6096000" cy="2246769"/>
          </a:xfrm>
          <a:prstGeom prst="rect">
            <a:avLst/>
          </a:prstGeom>
          <a:noFill/>
        </p:spPr>
        <p:txBody>
          <a:bodyPr wrap="square">
            <a:spAutoFit/>
          </a:bodyPr>
          <a:lstStyle/>
          <a:p>
            <a:pPr algn="just"/>
            <a:r>
              <a:rPr lang="es-ES" sz="2000" dirty="0">
                <a:latin typeface="Times New Roman" panose="02020603050405020304" pitchFamily="18" charset="0"/>
                <a:cs typeface="Times New Roman" panose="02020603050405020304" pitchFamily="18" charset="0"/>
              </a:rPr>
              <a:t>Los docentes que no sólo se forman profesionalmente en la institución que les otorga el título, sino que lo siguen haciendo en el lugar donde se insertan a trabajar, allí se produce un fuerte proceso </a:t>
            </a:r>
            <a:r>
              <a:rPr lang="es-ES" sz="2000" b="1" dirty="0">
                <a:solidFill>
                  <a:schemeClr val="accent1">
                    <a:lumMod val="75000"/>
                  </a:schemeClr>
                </a:solidFill>
                <a:latin typeface="Baguet Script" panose="00000500000000000000" pitchFamily="2" charset="0"/>
                <a:cs typeface="Times New Roman" panose="02020603050405020304" pitchFamily="18" charset="0"/>
              </a:rPr>
              <a:t>de socialización profesional</a:t>
            </a:r>
            <a:r>
              <a:rPr lang="es-ES" sz="2000" dirty="0">
                <a:latin typeface="Times New Roman" panose="02020603050405020304" pitchFamily="18" charset="0"/>
                <a:cs typeface="Times New Roman" panose="02020603050405020304" pitchFamily="18" charset="0"/>
              </a:rPr>
              <a:t>. Los responsables de la gestión de instituciones educativas no pueden desconocer la fuerza formadora del lugar laboral. </a:t>
            </a:r>
            <a:endParaRPr lang="es-MX" sz="20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2731103E-6BD5-C3CD-909E-DAB7141EDAD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46" b="97034" l="1878" r="97183">
                        <a14:foregroundMark x1="58686" y1="91970" x2="89671" y2="93220"/>
                        <a14:foregroundMark x1="5634" y1="89831" x2="58433" y2="91960"/>
                        <a14:foregroundMark x1="90141" y1="80932" x2="93897" y2="90254"/>
                        <a14:foregroundMark x1="64319" y1="57627" x2="70423" y2="49153"/>
                        <a14:foregroundMark x1="78873" y1="68644" x2="79343" y2="64831"/>
                        <a14:foregroundMark x1="80264" y1="70763" x2="80282" y2="71186"/>
                        <a14:foregroundMark x1="80192" y1="69068" x2="80264" y2="70763"/>
                        <a14:foregroundMark x1="79993" y1="64407" x2="80192" y2="69068"/>
                        <a14:foregroundMark x1="79812" y1="60169" x2="79993" y2="64407"/>
                        <a14:foregroundMark x1="80282" y1="71186" x2="80282" y2="71186"/>
                        <a14:foregroundMark x1="81221" y1="52966" x2="79343" y2="63983"/>
                        <a14:foregroundMark x1="6124" y1="82627" x2="9390" y2="78390"/>
                        <a14:foregroundMark x1="5144" y1="83898" x2="6124" y2="82627"/>
                        <a14:foregroundMark x1="3511" y1="86017" x2="5144" y2="83898"/>
                        <a14:foregroundMark x1="3184" y1="86441" x2="3511" y2="86017"/>
                        <a14:foregroundMark x1="1878" y1="88136" x2="3184" y2="86441"/>
                        <a14:foregroundMark x1="9390" y1="78390" x2="9390" y2="78390"/>
                        <a14:foregroundMark x1="17840" y1="98305" x2="94836" y2="93644"/>
                        <a14:foregroundMark x1="94836" y1="93644" x2="94836" y2="93644"/>
                        <a14:foregroundMark x1="92019" y1="97034" x2="32394" y2="93220"/>
                        <a14:foregroundMark x1="94836" y1="88136" x2="97183" y2="93220"/>
                        <a14:foregroundMark x1="50704" y1="84322" x2="50704" y2="84322"/>
                        <a14:backgroundMark x1="2347" y1="82627" x2="2347" y2="82627"/>
                        <a14:backgroundMark x1="9390" y1="83898" x2="9390" y2="83898"/>
                        <a14:backgroundMark x1="7981" y1="86017" x2="7981" y2="86017"/>
                        <a14:backgroundMark x1="2817" y1="86441" x2="2817" y2="86441"/>
                        <a14:backgroundMark x1="54460" y1="84322" x2="54460" y2="84322"/>
                        <a14:backgroundMark x1="55671" y1="84322" x2="53991" y2="77119"/>
                        <a14:backgroundMark x1="55869" y1="85169" x2="55671" y2="84322"/>
                        <a14:backgroundMark x1="50704" y1="75000" x2="50704" y2="75000"/>
                        <a14:backgroundMark x1="62441" y1="76271" x2="62441" y2="76271"/>
                        <a14:backgroundMark x1="75587" y1="61017" x2="75117" y2="51695"/>
                        <a14:backgroundMark x1="80282" y1="69068" x2="80282" y2="69068"/>
                        <a14:backgroundMark x1="80282" y1="70763" x2="80282" y2="70763"/>
                        <a14:backgroundMark x1="76526" y1="64407" x2="76526" y2="64407"/>
                      </a14:backgroundRemoval>
                    </a14:imgEffect>
                  </a14:imgLayer>
                </a14:imgProps>
              </a:ext>
            </a:extLst>
          </a:blip>
          <a:stretch>
            <a:fillRect/>
          </a:stretch>
        </p:blipFill>
        <p:spPr>
          <a:xfrm>
            <a:off x="2507226" y="2933443"/>
            <a:ext cx="3342969" cy="3703946"/>
          </a:xfrm>
          <a:prstGeom prst="rect">
            <a:avLst/>
          </a:prstGeom>
        </p:spPr>
      </p:pic>
      <p:pic>
        <p:nvPicPr>
          <p:cNvPr id="7" name="Imagen 6">
            <a:extLst>
              <a:ext uri="{FF2B5EF4-FFF2-40B4-BE49-F238E27FC236}">
                <a16:creationId xmlns:a16="http://schemas.microsoft.com/office/drawing/2014/main" id="{CAEC7D85-9F6E-C50E-1E2F-E85E1E743486}"/>
              </a:ext>
            </a:extLst>
          </p:cNvPr>
          <p:cNvPicPr>
            <a:picLocks noChangeAspect="1"/>
          </p:cNvPicPr>
          <p:nvPr/>
        </p:nvPicPr>
        <p:blipFill>
          <a:blip r:embed="rId4"/>
          <a:stretch>
            <a:fillRect/>
          </a:stretch>
        </p:blipFill>
        <p:spPr>
          <a:xfrm>
            <a:off x="9803069" y="86186"/>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2156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D510F0D-000F-C6BF-7E43-5B43EEEEF400}"/>
              </a:ext>
            </a:extLst>
          </p:cNvPr>
          <p:cNvSpPr txBox="1"/>
          <p:nvPr/>
        </p:nvSpPr>
        <p:spPr>
          <a:xfrm>
            <a:off x="3048000" y="2039626"/>
            <a:ext cx="6096000" cy="3170099"/>
          </a:xfrm>
          <a:prstGeom prst="rect">
            <a:avLst/>
          </a:prstGeom>
          <a:noFill/>
        </p:spPr>
        <p:txBody>
          <a:bodyPr wrap="square">
            <a:spAutoFit/>
          </a:bodyPr>
          <a:lstStyle/>
          <a:p>
            <a:pPr algn="just"/>
            <a:r>
              <a:rPr lang="es-ES" sz="2000" b="1" dirty="0">
                <a:solidFill>
                  <a:schemeClr val="accent1">
                    <a:lumMod val="75000"/>
                  </a:schemeClr>
                </a:solidFill>
                <a:latin typeface="Baguet Script" panose="00000500000000000000" pitchFamily="2" charset="0"/>
                <a:cs typeface="Times New Roman" panose="02020603050405020304" pitchFamily="18" charset="0"/>
              </a:rPr>
              <a:t>formación como trayecto</a:t>
            </a:r>
            <a:r>
              <a:rPr lang="es-ES" sz="2000" dirty="0">
                <a:latin typeface="Times New Roman" panose="02020603050405020304" pitchFamily="18" charset="0"/>
                <a:cs typeface="Times New Roman" panose="02020603050405020304" pitchFamily="18" charset="0"/>
              </a:rPr>
              <a:t>, como un proceso que comienza mucho antes de nuestro ingreso al instituto formador, en nuestras propias experiencias escolares, y que continúa durante toda nuestra vida profesional, nos permite también visualizar los momentos fuertes de la formación, comprender resistencias al cambio, saber que tenemos supuestos subyacentes que se fueron formando mucho antes de nuestros primeros contactos con las teorías pedagógicas y que siguen poniéndose en acto a pesar del conocimiento que tenemos de ellas. </a:t>
            </a:r>
            <a:endParaRPr lang="es-MX" sz="2000" dirty="0">
              <a:latin typeface="Times New Roman" panose="02020603050405020304" pitchFamily="18" charset="0"/>
              <a:cs typeface="Times New Roman" panose="02020603050405020304" pitchFamily="18" charset="0"/>
            </a:endParaRPr>
          </a:p>
        </p:txBody>
      </p:sp>
      <p:pic>
        <p:nvPicPr>
          <p:cNvPr id="3074" name="Picture 2" descr="Sujeto y su formación como docente - asrahilimaweb">
            <a:extLst>
              <a:ext uri="{FF2B5EF4-FFF2-40B4-BE49-F238E27FC236}">
                <a16:creationId xmlns:a16="http://schemas.microsoft.com/office/drawing/2014/main" id="{572ABC4C-CB90-03A2-F21A-3668BF867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179" y="551221"/>
            <a:ext cx="2257425" cy="20193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pic>
        <p:nvPicPr>
          <p:cNvPr id="3076" name="Picture 4" descr="Sujeto y su formación como docente - asrahilimaweb">
            <a:extLst>
              <a:ext uri="{FF2B5EF4-FFF2-40B4-BE49-F238E27FC236}">
                <a16:creationId xmlns:a16="http://schemas.microsoft.com/office/drawing/2014/main" id="{EBD5FB95-AB70-6378-2272-0EE2ED26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179" y="4497855"/>
            <a:ext cx="2076450" cy="22002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61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369501B-FDFE-C267-C534-A1A694BEC7F3}"/>
              </a:ext>
            </a:extLst>
          </p:cNvPr>
          <p:cNvSpPr txBox="1"/>
          <p:nvPr/>
        </p:nvSpPr>
        <p:spPr>
          <a:xfrm>
            <a:off x="8622890" y="1129465"/>
            <a:ext cx="2595716" cy="5016758"/>
          </a:xfrm>
          <a:prstGeom prst="rect">
            <a:avLst/>
          </a:prstGeom>
          <a:noFill/>
        </p:spPr>
        <p:txBody>
          <a:bodyPr wrap="square">
            <a:spAutoFit/>
          </a:bodyPr>
          <a:lstStyle/>
          <a:p>
            <a:pPr algn="just"/>
            <a:r>
              <a:rPr lang="es-ES" sz="2000" dirty="0">
                <a:solidFill>
                  <a:schemeClr val="bg1"/>
                </a:solidFill>
                <a:latin typeface="Times New Roman" panose="02020603050405020304" pitchFamily="18" charset="0"/>
                <a:cs typeface="Times New Roman" panose="02020603050405020304" pitchFamily="18" charset="0"/>
              </a:rPr>
              <a:t>importancia de cuatro momentos en el trayecto de la formación: la </a:t>
            </a:r>
            <a:r>
              <a:rPr lang="es-ES" sz="2000" b="1" dirty="0">
                <a:solidFill>
                  <a:schemeClr val="accent1">
                    <a:lumMod val="75000"/>
                  </a:schemeClr>
                </a:solidFill>
                <a:latin typeface="Baguet Script" panose="00000500000000000000" pitchFamily="2" charset="0"/>
                <a:cs typeface="Times New Roman" panose="02020603050405020304" pitchFamily="18" charset="0"/>
              </a:rPr>
              <a:t>biografía escolar </a:t>
            </a:r>
            <a:r>
              <a:rPr lang="es-ES" sz="2000" dirty="0">
                <a:solidFill>
                  <a:schemeClr val="bg1"/>
                </a:solidFill>
                <a:latin typeface="Times New Roman" panose="02020603050405020304" pitchFamily="18" charset="0"/>
                <a:cs typeface="Times New Roman" panose="02020603050405020304" pitchFamily="18" charset="0"/>
              </a:rPr>
              <a:t>de los docentes, la </a:t>
            </a:r>
            <a:r>
              <a:rPr lang="es-ES" sz="2000" b="1" dirty="0">
                <a:solidFill>
                  <a:schemeClr val="accent1">
                    <a:lumMod val="75000"/>
                  </a:schemeClr>
                </a:solidFill>
                <a:latin typeface="Baguet Script" panose="00000500000000000000" pitchFamily="2" charset="0"/>
                <a:cs typeface="Times New Roman" panose="02020603050405020304" pitchFamily="18" charset="0"/>
              </a:rPr>
              <a:t>formación de grado</a:t>
            </a:r>
            <a:r>
              <a:rPr lang="es-ES" sz="2000" dirty="0">
                <a:solidFill>
                  <a:schemeClr val="bg1"/>
                </a:solidFill>
                <a:latin typeface="Times New Roman" panose="02020603050405020304" pitchFamily="18" charset="0"/>
                <a:cs typeface="Times New Roman" panose="02020603050405020304" pitchFamily="18" charset="0"/>
              </a:rPr>
              <a:t>, los procesos de </a:t>
            </a:r>
            <a:r>
              <a:rPr lang="es-ES" sz="2000" b="1" dirty="0">
                <a:solidFill>
                  <a:schemeClr val="accent1">
                    <a:lumMod val="75000"/>
                  </a:schemeClr>
                </a:solidFill>
                <a:latin typeface="Baguet Script" panose="00000500000000000000" pitchFamily="2" charset="0"/>
                <a:cs typeface="Times New Roman" panose="02020603050405020304" pitchFamily="18" charset="0"/>
              </a:rPr>
              <a:t>socialización profesional</a:t>
            </a:r>
            <a:r>
              <a:rPr lang="es-ES" sz="2000" dirty="0">
                <a:solidFill>
                  <a:schemeClr val="bg1"/>
                </a:solidFill>
                <a:latin typeface="Times New Roman" panose="02020603050405020304" pitchFamily="18" charset="0"/>
                <a:cs typeface="Times New Roman" panose="02020603050405020304" pitchFamily="18" charset="0"/>
              </a:rPr>
              <a:t>, llevados a cabo tanto en la institución formadora como en el lugar de trabajo y el </a:t>
            </a:r>
            <a:r>
              <a:rPr lang="es-ES" sz="2000" b="1" dirty="0">
                <a:solidFill>
                  <a:schemeClr val="accent1">
                    <a:lumMod val="75000"/>
                  </a:schemeClr>
                </a:solidFill>
                <a:latin typeface="Baguet Script" panose="00000500000000000000" pitchFamily="2" charset="0"/>
                <a:cs typeface="Times New Roman" panose="02020603050405020304" pitchFamily="18" charset="0"/>
              </a:rPr>
              <a:t>perfeccionamiento docente</a:t>
            </a:r>
            <a:r>
              <a:rPr lang="es-ES" sz="2000" dirty="0">
                <a:solidFill>
                  <a:schemeClr val="bg1"/>
                </a:solidFill>
                <a:latin typeface="Times New Roman" panose="02020603050405020304" pitchFamily="18" charset="0"/>
                <a:cs typeface="Times New Roman" panose="02020603050405020304" pitchFamily="18" charset="0"/>
              </a:rPr>
              <a:t>.</a:t>
            </a:r>
          </a:p>
        </p:txBody>
      </p:sp>
      <p:pic>
        <p:nvPicPr>
          <p:cNvPr id="4098" name="Picture 2" descr="BIOGRAFIA ESCOLAR timeline | Timetoast timelines">
            <a:extLst>
              <a:ext uri="{FF2B5EF4-FFF2-40B4-BE49-F238E27FC236}">
                <a16:creationId xmlns:a16="http://schemas.microsoft.com/office/drawing/2014/main" id="{0E9F68EA-7799-B336-FB3F-0D5234B03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00" y="445831"/>
            <a:ext cx="2085975" cy="2190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Las alternativas de estudio después de la Formación Profesional -  educaweb.com">
            <a:extLst>
              <a:ext uri="{FF2B5EF4-FFF2-40B4-BE49-F238E27FC236}">
                <a16:creationId xmlns:a16="http://schemas.microsoft.com/office/drawing/2014/main" id="{6E3DB52E-08C8-F1B0-2F7A-0C58003B0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630" y="1541206"/>
            <a:ext cx="2762250" cy="21907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2" name="Picture 6" descr="Changing the way you learn | Mind Map">
            <a:extLst>
              <a:ext uri="{FF2B5EF4-FFF2-40B4-BE49-F238E27FC236}">
                <a16:creationId xmlns:a16="http://schemas.microsoft.com/office/drawing/2014/main" id="{ABA07B16-0DA0-679B-89DB-2F120C278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89" y="3637844"/>
            <a:ext cx="2143125" cy="21431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4" name="Picture 8" descr="El docente mediador – PRODUCTOS Y SERVICIOS PSICOPEDAGÒGICOS DIGITALES PARA  LA INCLUSIÒN ESCOLAR.">
            <a:extLst>
              <a:ext uri="{FF2B5EF4-FFF2-40B4-BE49-F238E27FC236}">
                <a16:creationId xmlns:a16="http://schemas.microsoft.com/office/drawing/2014/main" id="{F865CC2A-9A90-1290-1E19-9C7D7A7D9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029" y="4477826"/>
            <a:ext cx="2371725" cy="19335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17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FFD09A9-7BD2-476F-A541-22272F24B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s-MX"/>
          </a:p>
        </p:txBody>
      </p:sp>
      <p:sp>
        <p:nvSpPr>
          <p:cNvPr id="14" name="Rectangle 13">
            <a:extLst>
              <a:ext uri="{FF2B5EF4-FFF2-40B4-BE49-F238E27FC236}">
                <a16:creationId xmlns:a16="http://schemas.microsoft.com/office/drawing/2014/main" id="{6F423AE9-A278-401D-8089-34519DF5A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sp>
        <p:nvSpPr>
          <p:cNvPr id="4" name="CuadroTexto 3">
            <a:extLst>
              <a:ext uri="{FF2B5EF4-FFF2-40B4-BE49-F238E27FC236}">
                <a16:creationId xmlns:a16="http://schemas.microsoft.com/office/drawing/2014/main" id="{5E80F6B2-8DDA-EA91-707D-C9CA36FFF1F6}"/>
              </a:ext>
            </a:extLst>
          </p:cNvPr>
          <p:cNvSpPr txBox="1"/>
          <p:nvPr/>
        </p:nvSpPr>
        <p:spPr>
          <a:xfrm>
            <a:off x="1251679" y="645107"/>
            <a:ext cx="3384329" cy="164089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4000" cap="all" spc="200">
                <a:solidFill>
                  <a:schemeClr val="tx2"/>
                </a:solidFill>
                <a:latin typeface="+mj-lt"/>
                <a:ea typeface="+mj-ea"/>
                <a:cs typeface="+mj-cs"/>
              </a:rPr>
              <a:t>Tradiciones.</a:t>
            </a:r>
          </a:p>
        </p:txBody>
      </p:sp>
      <p:sp>
        <p:nvSpPr>
          <p:cNvPr id="6" name="CuadroTexto 5">
            <a:extLst>
              <a:ext uri="{FF2B5EF4-FFF2-40B4-BE49-F238E27FC236}">
                <a16:creationId xmlns:a16="http://schemas.microsoft.com/office/drawing/2014/main" id="{3B9B5C02-55F9-CEB2-4476-C9BF072143A4}"/>
              </a:ext>
            </a:extLst>
          </p:cNvPr>
          <p:cNvSpPr txBox="1"/>
          <p:nvPr/>
        </p:nvSpPr>
        <p:spPr>
          <a:xfrm>
            <a:off x="1251679" y="2286001"/>
            <a:ext cx="3384330" cy="3940844"/>
          </a:xfrm>
          <a:prstGeom prst="rect">
            <a:avLst/>
          </a:prstGeom>
        </p:spPr>
        <p:txBody>
          <a:bodyPr vert="horz" lIns="91440" tIns="45720" rIns="91440" bIns="45720" rtlCol="0">
            <a:normAutofit/>
          </a:bodyPr>
          <a:lstStyle/>
          <a:p>
            <a:pPr indent="-228600" algn="just" defTabSz="914400">
              <a:lnSpc>
                <a:spcPct val="110000"/>
              </a:lnSpc>
              <a:spcBef>
                <a:spcPts val="700"/>
              </a:spcBef>
              <a:buClr>
                <a:schemeClr val="tx2"/>
              </a:buClr>
            </a:pPr>
            <a:r>
              <a:rPr lang="es-MX" sz="2000" dirty="0">
                <a:latin typeface="Times New Roman" panose="02020603050405020304" pitchFamily="18" charset="0"/>
                <a:cs typeface="Times New Roman" panose="02020603050405020304" pitchFamily="18" charset="0"/>
              </a:rPr>
              <a:t>“Entendemos por tradiciones en la formación de los docentes a configuraciones de pensamiento y de acción que, construidas históricamente, se mantienen a lo largo del tiempo, en cuanto están institucionalizadas, incorporadas a las prácticas y a la conciencia de los sujetos. </a:t>
            </a:r>
          </a:p>
        </p:txBody>
      </p:sp>
      <p:pic>
        <p:nvPicPr>
          <p:cNvPr id="7" name="Imagen 6">
            <a:extLst>
              <a:ext uri="{FF2B5EF4-FFF2-40B4-BE49-F238E27FC236}">
                <a16:creationId xmlns:a16="http://schemas.microsoft.com/office/drawing/2014/main" id="{C2D99B31-FDE1-9D11-8E8D-34CF224F92A8}"/>
              </a:ext>
            </a:extLst>
          </p:cNvPr>
          <p:cNvPicPr>
            <a:picLocks noChangeAspect="1"/>
          </p:cNvPicPr>
          <p:nvPr/>
        </p:nvPicPr>
        <p:blipFill rotWithShape="1">
          <a:blip r:embed="rId2"/>
          <a:srcRect l="4154" r="24135" b="-1"/>
          <a:stretch/>
        </p:blipFill>
        <p:spPr>
          <a:xfrm>
            <a:off x="5279472" y="645107"/>
            <a:ext cx="5995465" cy="5594047"/>
          </a:xfrm>
          <a:prstGeom prst="rect">
            <a:avLst/>
          </a:prstGeom>
        </p:spPr>
      </p:pic>
    </p:spTree>
    <p:extLst>
      <p:ext uri="{BB962C8B-B14F-4D97-AF65-F5344CB8AC3E}">
        <p14:creationId xmlns:p14="http://schemas.microsoft.com/office/powerpoint/2010/main" val="2005198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TM10001106[[fn=Distintivo]]</Template>
  <TotalTime>170</TotalTime>
  <Words>842</Words>
  <Application>Microsoft Office PowerPoint</Application>
  <PresentationFormat>Panorámica</PresentationFormat>
  <Paragraphs>48</Paragraphs>
  <Slides>15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Arial</vt:lpstr>
      <vt:lpstr>Baguet Script</vt:lpstr>
      <vt:lpstr>Broadway</vt:lpstr>
      <vt:lpstr>Calibri</vt:lpstr>
      <vt:lpstr>Courier New</vt:lpstr>
      <vt:lpstr>Gill Sans MT</vt:lpstr>
      <vt:lpstr>Impact</vt:lpstr>
      <vt:lpstr>Times New Roman</vt:lpstr>
      <vt:lpstr>Univers Condensed Light</vt:lpstr>
      <vt:lpstr>Wingdings</vt:lpstr>
      <vt:lpstr>Distintivo</vt:lpstr>
      <vt:lpstr>Presentación de PowerPoint</vt:lpstr>
      <vt:lpstr>Presentación de PowerPoint</vt:lpstr>
      <vt:lpstr>La Escuela por dentro y el Aprendizaje Escolar Los Procesos de Socialización Profesional en las Instituciones Educativas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HUGO JONAS CORREA ESCOBEDO</dc:creator>
  <cp:lastModifiedBy>HUGO JONAS CORREA ESCOBEDO</cp:lastModifiedBy>
  <cp:revision>2</cp:revision>
  <dcterms:created xsi:type="dcterms:W3CDTF">2023-10-03T19:05:37Z</dcterms:created>
  <dcterms:modified xsi:type="dcterms:W3CDTF">2023-10-04T02:36:00Z</dcterms:modified>
</cp:coreProperties>
</file>