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oboto" charset="1" panose="02000000000000000000"/>
      <p:regular r:id="rId10"/>
    </p:embeddedFont>
    <p:embeddedFont>
      <p:font typeface="Roboto Bold" charset="1" panose="02000000000000000000"/>
      <p:regular r:id="rId11"/>
    </p:embeddedFont>
    <p:embeddedFont>
      <p:font typeface="Roboto Italics" charset="1" panose="02000000000000000000"/>
      <p:regular r:id="rId12"/>
    </p:embeddedFont>
    <p:embeddedFont>
      <p:font typeface="Roboto Bold Italics" charset="1" panose="02000000000000000000"/>
      <p:regular r:id="rId13"/>
    </p:embeddedFont>
    <p:embeddedFont>
      <p:font typeface="Comica" charset="1" panose="00000000000000000000"/>
      <p:regular r:id="rId14"/>
    </p:embeddedFont>
    <p:embeddedFont>
      <p:font typeface="Open Sans" charset="1" panose="020B0606030504020204"/>
      <p:regular r:id="rId15"/>
    </p:embeddedFont>
    <p:embeddedFont>
      <p:font typeface="Open Sans Bold" charset="1" panose="020B0806030504020204"/>
      <p:regular r:id="rId16"/>
    </p:embeddedFont>
    <p:embeddedFont>
      <p:font typeface="Open Sans Italics" charset="1" panose="020B0606030504020204"/>
      <p:regular r:id="rId17"/>
    </p:embeddedFont>
    <p:embeddedFont>
      <p:font typeface="Open Sans Bold Italics" charset="1" panose="020B0806030504020204"/>
      <p:regular r:id="rId18"/>
    </p:embeddedFont>
    <p:embeddedFont>
      <p:font typeface="Open Sans Light" charset="1" panose="020B0306030504020204"/>
      <p:regular r:id="rId19"/>
    </p:embeddedFont>
    <p:embeddedFont>
      <p:font typeface="Open Sans Light Italics" charset="1" panose="020B0306030504020204"/>
      <p:regular r:id="rId20"/>
    </p:embeddedFont>
    <p:embeddedFont>
      <p:font typeface="Open Sans Ultra-Bold" charset="1" panose="00000000000000000000"/>
      <p:regular r:id="rId21"/>
    </p:embeddedFont>
    <p:embeddedFont>
      <p:font typeface="Open Sans Ultra-Bold Italics" charset="1" panose="000000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slides/slide1.xml" Type="http://schemas.openxmlformats.org/officeDocument/2006/relationships/slide"/><Relationship Id="rId24" Target="slides/slide2.xml" Type="http://schemas.openxmlformats.org/officeDocument/2006/relationships/slide"/><Relationship Id="rId25" Target="slides/slide3.xml" Type="http://schemas.openxmlformats.org/officeDocument/2006/relationships/slide"/><Relationship Id="rId26" Target="slides/slide4.xml" Type="http://schemas.openxmlformats.org/officeDocument/2006/relationships/slide"/><Relationship Id="rId27" Target="slides/slide5.xml" Type="http://schemas.openxmlformats.org/officeDocument/2006/relationships/slide"/><Relationship Id="rId28" Target="slides/slide6.xml" Type="http://schemas.openxmlformats.org/officeDocument/2006/relationships/slide"/><Relationship Id="rId29" Target="slides/slide7.xml" Type="http://schemas.openxmlformats.org/officeDocument/2006/relationships/slide"/><Relationship Id="rId3" Target="viewProps.xml" Type="http://schemas.openxmlformats.org/officeDocument/2006/relationships/viewProps"/><Relationship Id="rId30" Target="slides/slide8.xml" Type="http://schemas.openxmlformats.org/officeDocument/2006/relationships/slide"/><Relationship Id="rId31" Target="slides/slide9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2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13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14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5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67565" y="1967674"/>
            <a:ext cx="16552869" cy="5583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592"/>
              </a:lnSpc>
            </a:pPr>
            <a:r>
              <a:rPr lang="en-US" sz="14774" spc="-472">
                <a:solidFill>
                  <a:srgbClr val="022033"/>
                </a:solidFill>
                <a:latin typeface="Comica"/>
              </a:rPr>
              <a:t>LECTURA DE LILIANA SANJURJO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2003101">
            <a:off x="-3298647" y="-3865792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4" y="0"/>
                </a:lnTo>
                <a:lnTo>
                  <a:pt x="6597294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003101">
            <a:off x="16464806" y="3414019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3"/>
                </a:lnTo>
                <a:lnTo>
                  <a:pt x="0" y="95001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813916">
            <a:off x="-2916636" y="4846793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299222">
            <a:off x="13481601" y="-5335199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4" y="0"/>
                </a:lnTo>
                <a:lnTo>
                  <a:pt x="6597294" y="9500103"/>
                </a:lnTo>
                <a:lnTo>
                  <a:pt x="0" y="95001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-7643598">
            <a:off x="8482103" y="7982935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6597294" y="9500102"/>
                </a:moveTo>
                <a:lnTo>
                  <a:pt x="0" y="9500102"/>
                </a:lnTo>
                <a:lnTo>
                  <a:pt x="0" y="0"/>
                </a:lnTo>
                <a:lnTo>
                  <a:pt x="6597294" y="0"/>
                </a:lnTo>
                <a:lnTo>
                  <a:pt x="6597294" y="950010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858296">
            <a:off x="2425794" y="8571113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3"/>
                </a:lnTo>
                <a:lnTo>
                  <a:pt x="0" y="95001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858296">
            <a:off x="5046823" y="-6969102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963828" y="7336020"/>
            <a:ext cx="11834793" cy="1579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7"/>
              </a:lnSpc>
            </a:pPr>
            <a:r>
              <a:rPr lang="en-US" sz="2874" spc="296">
                <a:solidFill>
                  <a:srgbClr val="022033"/>
                </a:solidFill>
                <a:latin typeface="Roboto"/>
              </a:rPr>
              <a:t>LA ESCUELA POR DENTRO Y EL APRENDIZAJE ESCOLAR LOS PROCESOS DE SOCIALIZACIÓN PROFESIONAL EN LAS INSTITUCIONES EDUCATIVAS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93140">
            <a:off x="-4271204" y="8012588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3"/>
                </a:lnTo>
                <a:lnTo>
                  <a:pt x="0" y="95001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602779" y="1028700"/>
            <a:ext cx="3277255" cy="2436933"/>
          </a:xfrm>
          <a:custGeom>
            <a:avLst/>
            <a:gdLst/>
            <a:ahLst/>
            <a:cxnLst/>
            <a:rect r="r" b="b" t="t" l="l"/>
            <a:pathLst>
              <a:path h="2436933" w="3277255">
                <a:moveTo>
                  <a:pt x="0" y="0"/>
                </a:moveTo>
                <a:lnTo>
                  <a:pt x="3277255" y="0"/>
                </a:lnTo>
                <a:lnTo>
                  <a:pt x="3277255" y="2436933"/>
                </a:lnTo>
                <a:lnTo>
                  <a:pt x="0" y="24369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-546519" y="84651"/>
            <a:ext cx="13575851" cy="2020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000000"/>
                </a:solidFill>
                <a:latin typeface="Comica"/>
              </a:rPr>
              <a:t>Escuela Normal de Educación Preescolar </a:t>
            </a:r>
          </a:p>
          <a:p>
            <a:pPr algn="ctr">
              <a:lnSpc>
                <a:spcPts val="5179"/>
              </a:lnSpc>
            </a:pPr>
          </a:p>
          <a:p>
            <a:pPr algn="ctr">
              <a:lnSpc>
                <a:spcPts val="517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-273260" y="3351333"/>
            <a:ext cx="14440529" cy="9318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Comica"/>
              </a:rPr>
              <a:t>Licenciatura en Educación Preescolar </a:t>
            </a:r>
          </a:p>
          <a:p>
            <a:pPr algn="ctr">
              <a:lnSpc>
                <a:spcPts val="4059"/>
              </a:lnSpc>
            </a:pPr>
          </a:p>
          <a:p>
            <a:pPr algn="ctr">
              <a:lnSpc>
                <a:spcPts val="4059"/>
              </a:lnSpc>
            </a:pPr>
          </a:p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Comica"/>
              </a:rPr>
              <a:t>ciclo 2023-2024 </a:t>
            </a:r>
          </a:p>
          <a:p>
            <a:pPr algn="ctr">
              <a:lnSpc>
                <a:spcPts val="4059"/>
              </a:lnSpc>
            </a:pPr>
          </a:p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Comica"/>
              </a:rPr>
              <a:t>1° “A”</a:t>
            </a:r>
          </a:p>
          <a:p>
            <a:pPr algn="ctr">
              <a:lnSpc>
                <a:spcPts val="4059"/>
              </a:lnSpc>
            </a:pPr>
          </a:p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Comica"/>
              </a:rPr>
              <a:t>El Sujeto y su Foramción Profesional </a:t>
            </a:r>
          </a:p>
          <a:p>
            <a:pPr algn="ctr">
              <a:lnSpc>
                <a:spcPts val="4059"/>
              </a:lnSpc>
            </a:pPr>
          </a:p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Comica"/>
              </a:rPr>
              <a:t>Lectura de Lilian Sanjurjo </a:t>
            </a:r>
          </a:p>
          <a:p>
            <a:pPr algn="ctr">
              <a:lnSpc>
                <a:spcPts val="4059"/>
              </a:lnSpc>
            </a:pPr>
          </a:p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Comica"/>
              </a:rPr>
              <a:t>PROF: GRACIANO MONTOYA HOYOS </a:t>
            </a:r>
          </a:p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000000"/>
                </a:solidFill>
                <a:latin typeface="Comica"/>
              </a:rPr>
              <a:t>                                                                        </a:t>
            </a:r>
          </a:p>
          <a:p>
            <a:pPr algn="ctr">
              <a:lnSpc>
                <a:spcPts val="4059"/>
              </a:lnSpc>
            </a:pPr>
          </a:p>
          <a:p>
            <a:pPr algn="ctr">
              <a:lnSpc>
                <a:spcPts val="4059"/>
              </a:lnSpc>
            </a:pPr>
          </a:p>
          <a:p>
            <a:pPr algn="ctr">
              <a:lnSpc>
                <a:spcPts val="4059"/>
              </a:lnSpc>
            </a:pPr>
          </a:p>
          <a:p>
            <a:pPr algn="ctr">
              <a:lnSpc>
                <a:spcPts val="4059"/>
              </a:lnSpc>
            </a:pPr>
          </a:p>
          <a:p>
            <a:pPr algn="ctr">
              <a:lnSpc>
                <a:spcPts val="405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3147650" y="8868092"/>
            <a:ext cx="4602758" cy="647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omica"/>
              </a:rPr>
              <a:t>03-OCTUBRE-2023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081259">
            <a:off x="12621347" y="-6488196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93140">
            <a:off x="-1995329" y="6928150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845430" y="876300"/>
            <a:ext cx="11875875" cy="81376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07"/>
              </a:lnSpc>
            </a:pPr>
            <a:r>
              <a:rPr lang="en-US" sz="3791">
                <a:solidFill>
                  <a:srgbClr val="000000"/>
                </a:solidFill>
                <a:latin typeface="Comica"/>
              </a:rPr>
              <a:t>INTEGRANTES DEL EQUIPO </a:t>
            </a:r>
          </a:p>
          <a:p>
            <a:pPr algn="ctr">
              <a:lnSpc>
                <a:spcPts val="5307"/>
              </a:lnSpc>
            </a:pPr>
          </a:p>
          <a:p>
            <a:pPr algn="ctr">
              <a:lnSpc>
                <a:spcPts val="5307"/>
              </a:lnSpc>
              <a:spcBef>
                <a:spcPct val="0"/>
              </a:spcBef>
            </a:pPr>
            <a:r>
              <a:rPr lang="en-US" sz="3791">
                <a:solidFill>
                  <a:srgbClr val="000000"/>
                </a:solidFill>
                <a:latin typeface="Comica"/>
              </a:rPr>
              <a:t>daniela monserrath anzures vázquez #2</a:t>
            </a:r>
          </a:p>
          <a:p>
            <a:pPr algn="ctr">
              <a:lnSpc>
                <a:spcPts val="5307"/>
              </a:lnSpc>
              <a:spcBef>
                <a:spcPct val="0"/>
              </a:spcBef>
            </a:pPr>
            <a:r>
              <a:rPr lang="en-US" sz="3791">
                <a:solidFill>
                  <a:srgbClr val="000000"/>
                </a:solidFill>
                <a:latin typeface="Comica"/>
              </a:rPr>
              <a:t>Daniela Milagros carbajal aguilar #3</a:t>
            </a:r>
          </a:p>
          <a:p>
            <a:pPr algn="ctr">
              <a:lnSpc>
                <a:spcPts val="5307"/>
              </a:lnSpc>
              <a:spcBef>
                <a:spcPct val="0"/>
              </a:spcBef>
            </a:pPr>
            <a:r>
              <a:rPr lang="en-US" sz="3791">
                <a:solidFill>
                  <a:srgbClr val="000000"/>
                </a:solidFill>
                <a:latin typeface="Comica"/>
              </a:rPr>
              <a:t>mayra verónica castro sustaita #4</a:t>
            </a:r>
          </a:p>
          <a:p>
            <a:pPr algn="ctr">
              <a:lnSpc>
                <a:spcPts val="5307"/>
              </a:lnSpc>
              <a:spcBef>
                <a:spcPct val="0"/>
              </a:spcBef>
            </a:pPr>
            <a:r>
              <a:rPr lang="en-US" sz="3791">
                <a:solidFill>
                  <a:srgbClr val="000000"/>
                </a:solidFill>
                <a:latin typeface="Comica"/>
              </a:rPr>
              <a:t>karen guadalupe cazares soto #5</a:t>
            </a:r>
          </a:p>
          <a:p>
            <a:pPr algn="ctr">
              <a:lnSpc>
                <a:spcPts val="5307"/>
              </a:lnSpc>
              <a:spcBef>
                <a:spcPct val="0"/>
              </a:spcBef>
            </a:pPr>
            <a:r>
              <a:rPr lang="en-US" sz="3791">
                <a:solidFill>
                  <a:srgbClr val="000000"/>
                </a:solidFill>
                <a:latin typeface="Comica"/>
              </a:rPr>
              <a:t>CINTLI ARANZA YAMILE ESTRADA ALVAREZ#8</a:t>
            </a:r>
          </a:p>
          <a:p>
            <a:pPr algn="ctr">
              <a:lnSpc>
                <a:spcPts val="5307"/>
              </a:lnSpc>
              <a:spcBef>
                <a:spcPct val="0"/>
              </a:spcBef>
            </a:pPr>
            <a:r>
              <a:rPr lang="en-US" sz="3791">
                <a:solidFill>
                  <a:srgbClr val="000000"/>
                </a:solidFill>
                <a:latin typeface="Comica"/>
              </a:rPr>
              <a:t>margaret judith martínez mata #17</a:t>
            </a:r>
          </a:p>
          <a:p>
            <a:pPr algn="ctr">
              <a:lnSpc>
                <a:spcPts val="5307"/>
              </a:lnSpc>
              <a:spcBef>
                <a:spcPct val="0"/>
              </a:spcBef>
            </a:pPr>
            <a:r>
              <a:rPr lang="en-US" sz="3791">
                <a:solidFill>
                  <a:srgbClr val="000000"/>
                </a:solidFill>
                <a:latin typeface="Comica"/>
              </a:rPr>
              <a:t>lizy morales sanchez #19</a:t>
            </a:r>
          </a:p>
          <a:p>
            <a:pPr algn="ctr">
              <a:lnSpc>
                <a:spcPts val="5307"/>
              </a:lnSpc>
              <a:spcBef>
                <a:spcPct val="0"/>
              </a:spcBef>
            </a:pPr>
            <a:r>
              <a:rPr lang="en-US" sz="3791">
                <a:solidFill>
                  <a:srgbClr val="000000"/>
                </a:solidFill>
                <a:latin typeface="Comica"/>
              </a:rPr>
              <a:t>mariana naomi rangel carmona #22</a:t>
            </a:r>
          </a:p>
          <a:p>
            <a:pPr algn="ctr">
              <a:lnSpc>
                <a:spcPts val="5307"/>
              </a:lnSpc>
              <a:spcBef>
                <a:spcPct val="0"/>
              </a:spcBef>
            </a:pPr>
            <a:r>
              <a:rPr lang="en-US" sz="3791">
                <a:solidFill>
                  <a:srgbClr val="000000"/>
                </a:solidFill>
                <a:latin typeface="Comica"/>
              </a:rPr>
              <a:t>aniela alejandra méndez turkawa #27</a:t>
            </a:r>
          </a:p>
          <a:p>
            <a:pPr algn="ctr">
              <a:lnSpc>
                <a:spcPts val="5307"/>
              </a:lnSpc>
              <a:spcBef>
                <a:spcPct val="0"/>
              </a:spcBef>
            </a:pPr>
            <a:r>
              <a:rPr lang="en-US" sz="3791">
                <a:solidFill>
                  <a:srgbClr val="000000"/>
                </a:solidFill>
                <a:latin typeface="Comica"/>
              </a:rPr>
              <a:t>Ana julia zaragoza Garcia#30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946252"/>
            <a:ext cx="16848217" cy="1899254"/>
          </a:xfrm>
          <a:custGeom>
            <a:avLst/>
            <a:gdLst/>
            <a:ahLst/>
            <a:cxnLst/>
            <a:rect r="r" b="b" t="t" l="l"/>
            <a:pathLst>
              <a:path h="1899254" w="16848217">
                <a:moveTo>
                  <a:pt x="0" y="0"/>
                </a:moveTo>
                <a:lnTo>
                  <a:pt x="16848217" y="0"/>
                </a:lnTo>
                <a:lnTo>
                  <a:pt x="16848217" y="1899253"/>
                </a:lnTo>
                <a:lnTo>
                  <a:pt x="0" y="1899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4081259">
            <a:off x="12621347" y="-6488196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93140">
            <a:off x="-1995329" y="6928150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735464" y="4107209"/>
            <a:ext cx="13434689" cy="1424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000000"/>
                </a:solidFill>
                <a:latin typeface="Comica"/>
              </a:rPr>
              <a:t>¿Cuáles son las características propias de cada una de las tradiciones?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91629" y="2258871"/>
            <a:ext cx="13516431" cy="8189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18"/>
              </a:lnSpc>
            </a:pPr>
            <a:r>
              <a:rPr lang="en-US" sz="3084" spc="172">
                <a:solidFill>
                  <a:srgbClr val="022033"/>
                </a:solidFill>
                <a:latin typeface="Comica"/>
              </a:rPr>
              <a:t> -SE BUSCA FORMAR EL BUEN MAESTRO ENTENDIENDO POR TAL UN DOCENTE CIVILIZADOR </a:t>
            </a:r>
          </a:p>
          <a:p>
            <a:pPr>
              <a:lnSpc>
                <a:spcPts val="4318"/>
              </a:lnSpc>
            </a:pPr>
            <a:r>
              <a:rPr lang="en-US" sz="3084" spc="172">
                <a:solidFill>
                  <a:srgbClr val="022033"/>
                </a:solidFill>
                <a:latin typeface="Comica"/>
              </a:rPr>
              <a:t>-HOMOGENIZA IDEOLÓGICAMENTE, DISCIPLINA CONDUCTAS CON EL MODO DE LOGRAR EL ORDEN INDISPENSABLE PARA EL PROGRESO</a:t>
            </a:r>
          </a:p>
          <a:p>
            <a:pPr>
              <a:lnSpc>
                <a:spcPts val="4318"/>
              </a:lnSpc>
            </a:pPr>
            <a:r>
              <a:rPr lang="en-US" sz="3084" spc="172">
                <a:solidFill>
                  <a:srgbClr val="022033"/>
                </a:solidFill>
                <a:latin typeface="Comica"/>
              </a:rPr>
              <a:t>- SE REFIERE A ESTA TRADICIÓN COMO LA IDEOLOGÍA DE LA VOCACIÓN</a:t>
            </a:r>
          </a:p>
          <a:p>
            <a:pPr>
              <a:lnSpc>
                <a:spcPts val="4318"/>
              </a:lnSpc>
            </a:pPr>
            <a:r>
              <a:rPr lang="en-US" sz="3084" spc="172">
                <a:solidFill>
                  <a:srgbClr val="022033"/>
                </a:solidFill>
                <a:latin typeface="Comica"/>
              </a:rPr>
              <a:t>- SE TRATA DE UNA PROFESIÓN DESPROFESIONALIZANTE YA QUE NO POSIBILITA LA REVISIÓN CRÍTICA DEL PROPIO ROL Y ENCUBRE LA FUNCIÓN REPRODUCTOTA DEL MODELO</a:t>
            </a:r>
          </a:p>
          <a:p>
            <a:pPr>
              <a:lnSpc>
                <a:spcPts val="4318"/>
              </a:lnSpc>
            </a:pPr>
            <a:r>
              <a:rPr lang="en-US" sz="3084" spc="172">
                <a:solidFill>
                  <a:srgbClr val="022033"/>
                </a:solidFill>
                <a:latin typeface="Comica"/>
              </a:rPr>
              <a:t>- PONE ÉNFASIS EN EL “DOCENTE ENSEÑANTE” EL QUE SABE SU MATERIA, NEGANDO LA NECESIDAD DE FORMACIÓN PEDAGÓGICA. </a:t>
            </a:r>
          </a:p>
          <a:p>
            <a:pPr>
              <a:lnSpc>
                <a:spcPts val="4318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3013888" y="206951"/>
            <a:ext cx="15703550" cy="2175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42"/>
              </a:lnSpc>
            </a:pPr>
            <a:r>
              <a:rPr lang="en-US" sz="8306" spc="-689">
                <a:solidFill>
                  <a:srgbClr val="022033"/>
                </a:solidFill>
                <a:latin typeface="Comica"/>
              </a:rPr>
              <a:t>TRADICIÓN NORMALIZADORA DISCIPLINADORA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2003101">
            <a:off x="16464806" y="3414019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3"/>
                </a:lnTo>
                <a:lnTo>
                  <a:pt x="0" y="95001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003101">
            <a:off x="-2419743" y="-5708746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008061" y="5143500"/>
            <a:ext cx="4279939" cy="4579535"/>
          </a:xfrm>
          <a:custGeom>
            <a:avLst/>
            <a:gdLst/>
            <a:ahLst/>
            <a:cxnLst/>
            <a:rect r="r" b="b" t="t" l="l"/>
            <a:pathLst>
              <a:path h="4579535" w="4279939">
                <a:moveTo>
                  <a:pt x="0" y="0"/>
                </a:moveTo>
                <a:lnTo>
                  <a:pt x="4279939" y="0"/>
                </a:lnTo>
                <a:lnTo>
                  <a:pt x="4279939" y="4579535"/>
                </a:lnTo>
                <a:lnTo>
                  <a:pt x="0" y="4579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249363">
            <a:off x="-3220478" y="308854"/>
            <a:ext cx="10452435" cy="15051507"/>
          </a:xfrm>
          <a:custGeom>
            <a:avLst/>
            <a:gdLst/>
            <a:ahLst/>
            <a:cxnLst/>
            <a:rect r="r" b="b" t="t" l="l"/>
            <a:pathLst>
              <a:path h="15051507" w="10452435">
                <a:moveTo>
                  <a:pt x="0" y="0"/>
                </a:moveTo>
                <a:lnTo>
                  <a:pt x="10452436" y="0"/>
                </a:lnTo>
                <a:lnTo>
                  <a:pt x="10452436" y="15051507"/>
                </a:lnTo>
                <a:lnTo>
                  <a:pt x="0" y="150515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29016">
            <a:off x="11389490" y="4379819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true" rot="8100000">
            <a:off x="12361408" y="-7604113"/>
            <a:ext cx="8871440" cy="12774874"/>
          </a:xfrm>
          <a:custGeom>
            <a:avLst/>
            <a:gdLst/>
            <a:ahLst/>
            <a:cxnLst/>
            <a:rect r="r" b="b" t="t" l="l"/>
            <a:pathLst>
              <a:path h="12774874" w="8871440">
                <a:moveTo>
                  <a:pt x="8871440" y="12774874"/>
                </a:moveTo>
                <a:lnTo>
                  <a:pt x="0" y="12774874"/>
                </a:lnTo>
                <a:lnTo>
                  <a:pt x="0" y="0"/>
                </a:lnTo>
                <a:lnTo>
                  <a:pt x="8871440" y="0"/>
                </a:lnTo>
                <a:lnTo>
                  <a:pt x="8871440" y="1277487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3304" y="3819836"/>
            <a:ext cx="17296227" cy="6170324"/>
            <a:chOff x="0" y="0"/>
            <a:chExt cx="4555385" cy="162510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55385" cy="1625106"/>
            </a:xfrm>
            <a:custGeom>
              <a:avLst/>
              <a:gdLst/>
              <a:ahLst/>
              <a:cxnLst/>
              <a:rect r="r" b="b" t="t" l="l"/>
              <a:pathLst>
                <a:path h="1625106" w="4555385">
                  <a:moveTo>
                    <a:pt x="0" y="0"/>
                  </a:moveTo>
                  <a:lnTo>
                    <a:pt x="4555385" y="0"/>
                  </a:lnTo>
                  <a:lnTo>
                    <a:pt x="4555385" y="1625106"/>
                  </a:lnTo>
                  <a:lnTo>
                    <a:pt x="0" y="16251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1585597" y="293814"/>
            <a:ext cx="6205080" cy="4416034"/>
          </a:xfrm>
          <a:custGeom>
            <a:avLst/>
            <a:gdLst/>
            <a:ahLst/>
            <a:cxnLst/>
            <a:rect r="r" b="b" t="t" l="l"/>
            <a:pathLst>
              <a:path h="4416034" w="6205080">
                <a:moveTo>
                  <a:pt x="0" y="0"/>
                </a:moveTo>
                <a:lnTo>
                  <a:pt x="6205080" y="0"/>
                </a:lnTo>
                <a:lnTo>
                  <a:pt x="6205080" y="4416033"/>
                </a:lnTo>
                <a:lnTo>
                  <a:pt x="0" y="441603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442" t="0" r="-3442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0" y="85725"/>
            <a:ext cx="9989893" cy="3034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79"/>
              </a:lnSpc>
            </a:pPr>
            <a:r>
              <a:rPr lang="en-US" sz="11608" spc="-963">
                <a:solidFill>
                  <a:srgbClr val="022033"/>
                </a:solidFill>
                <a:latin typeface="Comica"/>
              </a:rPr>
              <a:t>TRADICIÓN EFICIENTISTA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-53304" y="3831279"/>
            <a:ext cx="14008959" cy="5427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8019" indent="-334010" lvl="1">
              <a:lnSpc>
                <a:spcPts val="4331"/>
              </a:lnSpc>
              <a:buFont typeface="Arial"/>
              <a:buChar char="•"/>
            </a:pPr>
            <a:r>
              <a:rPr lang="en-US" sz="3094" spc="173">
                <a:solidFill>
                  <a:srgbClr val="022033"/>
                </a:solidFill>
                <a:latin typeface="Comica"/>
              </a:rPr>
              <a:t>BUSCA FORMAR EL “DOCENTE TÉCNICO”</a:t>
            </a:r>
          </a:p>
          <a:p>
            <a:pPr marL="668019" indent="-334010" lvl="1">
              <a:lnSpc>
                <a:spcPts val="4331"/>
              </a:lnSpc>
              <a:buFont typeface="Arial"/>
              <a:buChar char="•"/>
            </a:pPr>
            <a:r>
              <a:rPr lang="en-US" sz="3094" spc="173">
                <a:solidFill>
                  <a:srgbClr val="022033"/>
                </a:solidFill>
                <a:latin typeface="Comica"/>
              </a:rPr>
              <a:t>SE SUSTENTA EN LA FILOSOFÍA POSITIVA, EN EL  DESARROLLISMO, EN LA POLÍTICA Y EN LO ECONÓMICO, EN EL CONDUCTISMO PSICOLÓGICO.</a:t>
            </a:r>
          </a:p>
          <a:p>
            <a:pPr marL="668019" indent="-334010" lvl="1">
              <a:lnSpc>
                <a:spcPts val="4331"/>
              </a:lnSpc>
              <a:buFont typeface="Arial"/>
              <a:buChar char="•"/>
            </a:pPr>
            <a:r>
              <a:rPr lang="en-US" sz="3094" spc="173">
                <a:solidFill>
                  <a:srgbClr val="022033"/>
                </a:solidFill>
                <a:latin typeface="Comica"/>
              </a:rPr>
              <a:t>ORGANIZA LA ESCUELA CONSIDERANDO EL MODELO TAYLORISTA, BUSCA EL PROGRESO A TRAVÉS DE LA PLANIFICACIÓN Y LA TÉCNICA. </a:t>
            </a:r>
          </a:p>
          <a:p>
            <a:pPr marL="668019" indent="-334010" lvl="1">
              <a:lnSpc>
                <a:spcPts val="4331"/>
              </a:lnSpc>
              <a:buFont typeface="Arial"/>
              <a:buChar char="•"/>
            </a:pPr>
            <a:r>
              <a:rPr lang="en-US" sz="3094" spc="173">
                <a:solidFill>
                  <a:srgbClr val="022033"/>
                </a:solidFill>
                <a:latin typeface="Comica"/>
              </a:rPr>
              <a:t> SU MAYOR CRÍTICA ES QUE SE UBICA LA EDUCACIÓN COMO UN PROBLEMA TÉCNICO, OBTURANDO EL ANÁLISIS POLÍTICO DE LA MISMA.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458641" y="3369480"/>
            <a:ext cx="11360737" cy="5324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28512" indent="-464256" lvl="1">
              <a:lnSpc>
                <a:spcPts val="6020"/>
              </a:lnSpc>
              <a:buFont typeface="Arial"/>
              <a:buChar char="•"/>
            </a:pPr>
            <a:r>
              <a:rPr lang="en-US" sz="4300" spc="240">
                <a:solidFill>
                  <a:srgbClr val="022033"/>
                </a:solidFill>
                <a:latin typeface="Comica"/>
              </a:rPr>
              <a:t>CONSIDERA QUE LA ENSEÑANZA ES UN OFICIO QUE SE APRENDE PRACTICANDO AL LADO DE UN EXPERTO, HASTA QUE EL TRABAJO SEA AUTÓNOMO.</a:t>
            </a:r>
          </a:p>
          <a:p>
            <a:pPr marL="928512" indent="-464256" lvl="1">
              <a:lnSpc>
                <a:spcPts val="6020"/>
              </a:lnSpc>
              <a:buFont typeface="Arial"/>
              <a:buChar char="•"/>
            </a:pPr>
            <a:r>
              <a:rPr lang="en-US" sz="4300" spc="240">
                <a:solidFill>
                  <a:srgbClr val="022033"/>
                </a:solidFill>
                <a:latin typeface="Comica"/>
              </a:rPr>
              <a:t>SE TRATA DE UN ENFOQUE PRÁCTICO.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32247" y="85725"/>
            <a:ext cx="18051893" cy="3034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79"/>
              </a:lnSpc>
            </a:pPr>
            <a:r>
              <a:rPr lang="en-US" sz="11608" spc="-963">
                <a:solidFill>
                  <a:srgbClr val="022033"/>
                </a:solidFill>
                <a:latin typeface="Comica"/>
              </a:rPr>
              <a:t>ENFOQUE PRÁCTICO- ARTESANAL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2003101">
            <a:off x="16464806" y="3414019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3"/>
                </a:lnTo>
                <a:lnTo>
                  <a:pt x="0" y="95001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003101">
            <a:off x="-4104686" y="-4750051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4" y="0"/>
                </a:lnTo>
                <a:lnTo>
                  <a:pt x="6597294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20504" y="3327566"/>
            <a:ext cx="6238137" cy="6238137"/>
          </a:xfrm>
          <a:custGeom>
            <a:avLst/>
            <a:gdLst/>
            <a:ahLst/>
            <a:cxnLst/>
            <a:rect r="r" b="b" t="t" l="l"/>
            <a:pathLst>
              <a:path h="6238137" w="6238137">
                <a:moveTo>
                  <a:pt x="0" y="0"/>
                </a:moveTo>
                <a:lnTo>
                  <a:pt x="6238137" y="0"/>
                </a:lnTo>
                <a:lnTo>
                  <a:pt x="6238137" y="6238137"/>
                </a:lnTo>
                <a:lnTo>
                  <a:pt x="0" y="62381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9249363">
            <a:off x="-7669839" y="2761247"/>
            <a:ext cx="10452435" cy="15051507"/>
          </a:xfrm>
          <a:custGeom>
            <a:avLst/>
            <a:gdLst/>
            <a:ahLst/>
            <a:cxnLst/>
            <a:rect r="r" b="b" t="t" l="l"/>
            <a:pathLst>
              <a:path h="15051507" w="10452435">
                <a:moveTo>
                  <a:pt x="0" y="0"/>
                </a:moveTo>
                <a:lnTo>
                  <a:pt x="10452435" y="0"/>
                </a:lnTo>
                <a:lnTo>
                  <a:pt x="10452435" y="15051506"/>
                </a:lnTo>
                <a:lnTo>
                  <a:pt x="0" y="15051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9249363">
            <a:off x="16537348" y="-7955173"/>
            <a:ext cx="10452435" cy="15051507"/>
          </a:xfrm>
          <a:custGeom>
            <a:avLst/>
            <a:gdLst/>
            <a:ahLst/>
            <a:cxnLst/>
            <a:rect r="r" b="b" t="t" l="l"/>
            <a:pathLst>
              <a:path h="15051507" w="10452435">
                <a:moveTo>
                  <a:pt x="0" y="0"/>
                </a:moveTo>
                <a:lnTo>
                  <a:pt x="10452435" y="0"/>
                </a:lnTo>
                <a:lnTo>
                  <a:pt x="10452435" y="15051507"/>
                </a:lnTo>
                <a:lnTo>
                  <a:pt x="0" y="150515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201862" y="2608296"/>
            <a:ext cx="15086138" cy="3284059"/>
            <a:chOff x="0" y="0"/>
            <a:chExt cx="3973304" cy="86493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973304" cy="864937"/>
            </a:xfrm>
            <a:custGeom>
              <a:avLst/>
              <a:gdLst/>
              <a:ahLst/>
              <a:cxnLst/>
              <a:rect r="r" b="b" t="t" l="l"/>
              <a:pathLst>
                <a:path h="864937" w="3973304">
                  <a:moveTo>
                    <a:pt x="0" y="0"/>
                  </a:moveTo>
                  <a:lnTo>
                    <a:pt x="3973304" y="0"/>
                  </a:lnTo>
                  <a:lnTo>
                    <a:pt x="3973304" y="864937"/>
                  </a:lnTo>
                  <a:lnTo>
                    <a:pt x="0" y="86493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5158181" y="9258300"/>
            <a:ext cx="15086138" cy="3284059"/>
            <a:chOff x="0" y="0"/>
            <a:chExt cx="3973304" cy="86493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973304" cy="864937"/>
            </a:xfrm>
            <a:custGeom>
              <a:avLst/>
              <a:gdLst/>
              <a:ahLst/>
              <a:cxnLst/>
              <a:rect r="r" b="b" t="t" l="l"/>
              <a:pathLst>
                <a:path h="864937" w="3973304">
                  <a:moveTo>
                    <a:pt x="0" y="0"/>
                  </a:moveTo>
                  <a:lnTo>
                    <a:pt x="3973304" y="0"/>
                  </a:lnTo>
                  <a:lnTo>
                    <a:pt x="3973304" y="864937"/>
                  </a:lnTo>
                  <a:lnTo>
                    <a:pt x="0" y="86493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0" y="3091344"/>
            <a:ext cx="13124525" cy="5275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06259" indent="-353130" lvl="1">
              <a:lnSpc>
                <a:spcPts val="4579"/>
              </a:lnSpc>
              <a:buFont typeface="Arial"/>
              <a:buChar char="•"/>
            </a:pPr>
            <a:r>
              <a:rPr lang="en-US" sz="3271" spc="183">
                <a:solidFill>
                  <a:srgbClr val="022033"/>
                </a:solidFill>
                <a:latin typeface="Comica"/>
              </a:rPr>
              <a:t>LA FORMACIÓN DEL DOCENTE ES BASADA EN LOS ASPECTOS PERSONALES DEL PROFESOR Y EN EL CONOCIMIENTO QUE DEBE TENER SOBRE LOS ALUMNOS Y LAS DEMÁS RELACIONES DEL AULA.</a:t>
            </a:r>
          </a:p>
          <a:p>
            <a:pPr marL="706259" indent="-353130" lvl="1">
              <a:lnSpc>
                <a:spcPts val="4579"/>
              </a:lnSpc>
              <a:buFont typeface="Arial"/>
              <a:buChar char="•"/>
            </a:pPr>
            <a:r>
              <a:rPr lang="en-US" sz="3271" spc="183">
                <a:solidFill>
                  <a:srgbClr val="022033"/>
                </a:solidFill>
                <a:latin typeface="Comica"/>
              </a:rPr>
              <a:t>CONTRIBUYE AL VACIAMIENTO DE LOS CONTENIDOS ESCOLARES, A LA CONSTRUCCIÓN PEDAGÓGICA “LIGTH”, A LA PÉRDIDA DE CREDIBILIDAD EN LA TRANSMISIÓN DE CULTURA.</a:t>
            </a:r>
          </a:p>
          <a:p>
            <a:pPr algn="ctr">
              <a:lnSpc>
                <a:spcPts val="4579"/>
              </a:lnSpc>
              <a:spcBef>
                <a:spcPct val="0"/>
              </a:spcBef>
            </a:pP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2697076" y="4561465"/>
            <a:ext cx="5226889" cy="5337736"/>
          </a:xfrm>
          <a:custGeom>
            <a:avLst/>
            <a:gdLst/>
            <a:ahLst/>
            <a:cxnLst/>
            <a:rect r="r" b="b" t="t" l="l"/>
            <a:pathLst>
              <a:path h="5337736" w="5226889">
                <a:moveTo>
                  <a:pt x="0" y="0"/>
                </a:moveTo>
                <a:lnTo>
                  <a:pt x="5226889" y="0"/>
                </a:lnTo>
                <a:lnTo>
                  <a:pt x="5226889" y="5337736"/>
                </a:lnTo>
                <a:lnTo>
                  <a:pt x="0" y="53377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0" y="493478"/>
            <a:ext cx="17148770" cy="2114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38"/>
              </a:lnSpc>
            </a:pPr>
            <a:r>
              <a:rPr lang="en-US" sz="8085" spc="-671">
                <a:solidFill>
                  <a:srgbClr val="022033"/>
                </a:solidFill>
                <a:latin typeface="Comica"/>
              </a:rPr>
              <a:t>LA CONCEPCIÓN PERSONALISTA O HUMANISTA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13104" y="1028700"/>
            <a:ext cx="9540214" cy="1075442"/>
          </a:xfrm>
          <a:custGeom>
            <a:avLst/>
            <a:gdLst/>
            <a:ahLst/>
            <a:cxnLst/>
            <a:rect r="r" b="b" t="t" l="l"/>
            <a:pathLst>
              <a:path h="1075442" w="9540214">
                <a:moveTo>
                  <a:pt x="0" y="0"/>
                </a:moveTo>
                <a:lnTo>
                  <a:pt x="9540215" y="0"/>
                </a:lnTo>
                <a:lnTo>
                  <a:pt x="9540215" y="1075442"/>
                </a:lnTo>
                <a:lnTo>
                  <a:pt x="0" y="10754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4081259">
            <a:off x="12621347" y="-6488196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93140">
            <a:off x="-1995329" y="6928150"/>
            <a:ext cx="6597293" cy="9500102"/>
          </a:xfrm>
          <a:custGeom>
            <a:avLst/>
            <a:gdLst/>
            <a:ahLst/>
            <a:cxnLst/>
            <a:rect r="r" b="b" t="t" l="l"/>
            <a:pathLst>
              <a:path h="9500102" w="6597293">
                <a:moveTo>
                  <a:pt x="0" y="0"/>
                </a:moveTo>
                <a:lnTo>
                  <a:pt x="6597293" y="0"/>
                </a:lnTo>
                <a:lnTo>
                  <a:pt x="6597293" y="9500102"/>
                </a:lnTo>
                <a:lnTo>
                  <a:pt x="0" y="95001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765439" y="1276875"/>
            <a:ext cx="5378561" cy="607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4"/>
              </a:lnSpc>
            </a:pPr>
            <a:r>
              <a:rPr lang="en-US" sz="4222" spc="236">
                <a:solidFill>
                  <a:srgbClr val="022033"/>
                </a:solidFill>
                <a:latin typeface="Comica"/>
              </a:rPr>
              <a:t>BIBLIOGRAFÍA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404552"/>
            <a:ext cx="16230600" cy="3335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22033"/>
                </a:solidFill>
                <a:latin typeface="Comica"/>
              </a:rPr>
              <a:t>Sanjurjo, L. (2000) Los Procesos de Socialización Profesional en las</a:t>
            </a: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22033"/>
                </a:solidFill>
                <a:latin typeface="Comica"/>
              </a:rPr>
              <a:t>Instituciones Educativas. En N. Boggino y F. Avendaño (Eds.) La</a:t>
            </a: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22033"/>
                </a:solidFill>
                <a:latin typeface="Comica"/>
              </a:rPr>
              <a:t>Escuela por dentro y el Aprendizaje Escolar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DAFwPjN6fYA</dc:identifier>
  <dcterms:modified xsi:type="dcterms:W3CDTF">2011-08-01T06:04:30Z</dcterms:modified>
  <cp:revision>1</cp:revision>
  <dc:title>lectura de Liliana Sanjurjo</dc:title>
</cp:coreProperties>
</file>