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56" r:id="rId3"/>
    <p:sldId id="257" r:id="rId4"/>
    <p:sldId id="258" r:id="rId5"/>
    <p:sldId id="259" r:id="rId6"/>
    <p:sldId id="280" r:id="rId7"/>
    <p:sldId id="260" r:id="rId8"/>
    <p:sldId id="262" r:id="rId9"/>
    <p:sldId id="263" r:id="rId10"/>
    <p:sldId id="264" r:id="rId11"/>
    <p:sldId id="265" r:id="rId12"/>
    <p:sldId id="266" r:id="rId13"/>
    <p:sldId id="281" r:id="rId14"/>
    <p:sldId id="261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9" r:id="rId27"/>
  </p:sldIdLst>
  <p:sldSz cx="9144000" cy="6858000" type="letter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99FF"/>
    <a:srgbClr val="FFFF66"/>
    <a:srgbClr val="6699FF"/>
    <a:srgbClr val="CCFF33"/>
    <a:srgbClr val="00FF99"/>
    <a:srgbClr val="FF7C80"/>
    <a:srgbClr val="CCFF99"/>
    <a:srgbClr val="66CCFF"/>
    <a:srgbClr val="F46C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ACF5-E747-4284-9D9A-EC9F1D7E5681}" type="datetimeFigureOut">
              <a:rPr lang="es-MX" smtClean="0"/>
              <a:t>02/09/23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5251-A761-44F1-AE51-9A3ECEA7C2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561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ACF5-E747-4284-9D9A-EC9F1D7E5681}" type="datetimeFigureOut">
              <a:rPr lang="es-MX" smtClean="0"/>
              <a:t>02/09/23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5251-A761-44F1-AE51-9A3ECEA7C2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619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ACF5-E747-4284-9D9A-EC9F1D7E5681}" type="datetimeFigureOut">
              <a:rPr lang="es-MX" smtClean="0"/>
              <a:t>02/09/23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5251-A761-44F1-AE51-9A3ECEA7C2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040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ACF5-E747-4284-9D9A-EC9F1D7E5681}" type="datetimeFigureOut">
              <a:rPr lang="es-MX" smtClean="0"/>
              <a:t>02/09/23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5251-A761-44F1-AE51-9A3ECEA7C2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5879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ACF5-E747-4284-9D9A-EC9F1D7E5681}" type="datetimeFigureOut">
              <a:rPr lang="es-MX" smtClean="0"/>
              <a:t>02/09/23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5251-A761-44F1-AE51-9A3ECEA7C2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951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ACF5-E747-4284-9D9A-EC9F1D7E5681}" type="datetimeFigureOut">
              <a:rPr lang="es-MX" smtClean="0"/>
              <a:t>02/09/23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5251-A761-44F1-AE51-9A3ECEA7C2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523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ACF5-E747-4284-9D9A-EC9F1D7E5681}" type="datetimeFigureOut">
              <a:rPr lang="es-MX" smtClean="0"/>
              <a:t>02/09/23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5251-A761-44F1-AE51-9A3ECEA7C2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024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ACF5-E747-4284-9D9A-EC9F1D7E5681}" type="datetimeFigureOut">
              <a:rPr lang="es-MX" smtClean="0"/>
              <a:t>02/09/23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5251-A761-44F1-AE51-9A3ECEA7C2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862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ACF5-E747-4284-9D9A-EC9F1D7E5681}" type="datetimeFigureOut">
              <a:rPr lang="es-MX" smtClean="0"/>
              <a:t>02/09/23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5251-A761-44F1-AE51-9A3ECEA7C2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694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ACF5-E747-4284-9D9A-EC9F1D7E5681}" type="datetimeFigureOut">
              <a:rPr lang="es-MX" smtClean="0"/>
              <a:t>02/09/23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5251-A761-44F1-AE51-9A3ECEA7C2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607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ACF5-E747-4284-9D9A-EC9F1D7E5681}" type="datetimeFigureOut">
              <a:rPr lang="es-MX" smtClean="0"/>
              <a:t>02/09/23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5251-A761-44F1-AE51-9A3ECEA7C2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667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1ACF5-E747-4284-9D9A-EC9F1D7E5681}" type="datetimeFigureOut">
              <a:rPr lang="es-MX" smtClean="0"/>
              <a:t>02/09/23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95251-A761-44F1-AE51-9A3ECEA7C2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811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6282453-8E7F-58FC-F534-4F597C9A3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11343" cy="337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4" descr="Puede ser una imagen de texto que dice &quot;CRE DESPERTAR A LA LUZ POR EL SABER&quot;">
            <a:extLst>
              <a:ext uri="{FF2B5EF4-FFF2-40B4-BE49-F238E27FC236}">
                <a16:creationId xmlns:a16="http://schemas.microsoft.com/office/drawing/2014/main" id="{D10D8351-30CF-1F58-00E0-C7EDEDCD1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620" y="572163"/>
            <a:ext cx="3302758" cy="2962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B03ED5B0-551F-5FCA-312D-1E7AF1F47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328" y="352988"/>
            <a:ext cx="7711343" cy="510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</a:t>
            </a: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 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 Practicante: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Nataly Melissa Reynoso P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 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4º B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#19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</a:t>
            </a: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de Practica: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Jard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de Ni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 Luis Donaldo Colosio Murrieta 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Clave: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Zona Escolar: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Grado en el que se realiza la pr</a:t>
            </a: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ctica: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º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2º 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profesor titular: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Lucero Escareño Rosales</a:t>
            </a:r>
            <a:endParaRPr lang="es-MX" altLang="es-MX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Total de ni</a:t>
            </a: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os: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38  Ni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as: 19 Ni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os: 19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2804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58C9B36D-C06E-EF44-0F2F-19F3549C65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EA980DD-15D4-744A-2259-E04B31828E7B}"/>
              </a:ext>
            </a:extLst>
          </p:cNvPr>
          <p:cNvSpPr/>
          <p:nvPr/>
        </p:nvSpPr>
        <p:spPr>
          <a:xfrm>
            <a:off x="1675268" y="150125"/>
            <a:ext cx="5912887" cy="709684"/>
          </a:xfrm>
          <a:prstGeom prst="rect">
            <a:avLst/>
          </a:prstGeom>
          <a:solidFill>
            <a:srgbClr val="CC99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ln w="76200">
                  <a:solidFill>
                    <a:schemeClr val="bg1"/>
                  </a:solidFill>
                </a:ln>
                <a:solidFill>
                  <a:schemeClr val="bg1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Miércoles 06 de septiembre del 2023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064792F-16AE-4944-EE97-334EDAAFC609}"/>
              </a:ext>
            </a:extLst>
          </p:cNvPr>
          <p:cNvSpPr txBox="1"/>
          <p:nvPr/>
        </p:nvSpPr>
        <p:spPr>
          <a:xfrm>
            <a:off x="1854405" y="304388"/>
            <a:ext cx="55546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7030A0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Miércoles 06 de septiembre del 2023</a:t>
            </a:r>
          </a:p>
        </p:txBody>
      </p:sp>
      <p:graphicFrame>
        <p:nvGraphicFramePr>
          <p:cNvPr id="7" name="Tabla 9">
            <a:extLst>
              <a:ext uri="{FF2B5EF4-FFF2-40B4-BE49-F238E27FC236}">
                <a16:creationId xmlns:a16="http://schemas.microsoft.com/office/drawing/2014/main" id="{3B8C37C1-D8BD-AAE4-79E1-748CCEFDE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790006"/>
              </p:ext>
            </p:extLst>
          </p:nvPr>
        </p:nvGraphicFramePr>
        <p:xfrm>
          <a:off x="699319" y="1007919"/>
          <a:ext cx="7740317" cy="5661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821">
                  <a:extLst>
                    <a:ext uri="{9D8B030D-6E8A-4147-A177-3AD203B41FA5}">
                      <a16:colId xmlns:a16="http://schemas.microsoft.com/office/drawing/2014/main" val="181285302"/>
                    </a:ext>
                  </a:extLst>
                </a:gridCol>
                <a:gridCol w="1331496">
                  <a:extLst>
                    <a:ext uri="{9D8B030D-6E8A-4147-A177-3AD203B41FA5}">
                      <a16:colId xmlns:a16="http://schemas.microsoft.com/office/drawing/2014/main" val="557972852"/>
                    </a:ext>
                  </a:extLst>
                </a:gridCol>
              </a:tblGrid>
              <a:tr h="5661189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Inicio: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Se coloca en parejas y toma un pedazo de papel estraza para cada uno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Sale al patio para escoger un lugar de la cancha donde dibujara la silueta de su compañero en el papel para posteriormente regresar al salón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Recorta dicha silueta y le agrega ojos, boca, nariz, cabello y ropa para representar a su compañero y luego entregárselo </a:t>
                      </a:r>
                    </a:p>
                    <a:p>
                      <a:endParaRPr lang="es-MX" sz="1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Desarrollo: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Escoge la caja en forma de monstruo por equipos de mesa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Colorea la comida del monstruo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Lanza el dado y según el número que salga será la comida que le dará al monstruo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Cierre: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Observa el número que se muestra en la tarjeta que se encuentra al frente y escucha que número 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Coloca el número de abejitas en el panal que indica la tarjeta por equipos de mesa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Identifica el número que se le indico y lo coloca en el panal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MATERIALES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-Papel estraza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-Marcadores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-Colores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-Tijeras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-Cajas en forma de monstruo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-Imágenes de comida para el monstruo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-Dado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-Tarjetas de números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-Abejitas echas de huevitos de plástico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-Tapas de huevo en forma de panal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28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886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C226142D-002F-46E7-E89F-D91B2EAF00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EA980DD-15D4-744A-2259-E04B31828E7B}"/>
              </a:ext>
            </a:extLst>
          </p:cNvPr>
          <p:cNvSpPr/>
          <p:nvPr/>
        </p:nvSpPr>
        <p:spPr>
          <a:xfrm>
            <a:off x="1675268" y="150125"/>
            <a:ext cx="5912887" cy="709684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ln w="76200">
                  <a:solidFill>
                    <a:schemeClr val="bg1"/>
                  </a:solidFill>
                </a:ln>
                <a:solidFill>
                  <a:schemeClr val="bg1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Jueves 07 de septiembre del 2023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064792F-16AE-4944-EE97-334EDAAFC609}"/>
              </a:ext>
            </a:extLst>
          </p:cNvPr>
          <p:cNvSpPr txBox="1"/>
          <p:nvPr/>
        </p:nvSpPr>
        <p:spPr>
          <a:xfrm>
            <a:off x="1854405" y="304912"/>
            <a:ext cx="55546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7030A0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Jueves 07 de septiembre del 2023</a:t>
            </a:r>
          </a:p>
        </p:txBody>
      </p:sp>
      <p:graphicFrame>
        <p:nvGraphicFramePr>
          <p:cNvPr id="7" name="Tabla 9">
            <a:extLst>
              <a:ext uri="{FF2B5EF4-FFF2-40B4-BE49-F238E27FC236}">
                <a16:creationId xmlns:a16="http://schemas.microsoft.com/office/drawing/2014/main" id="{3B8C37C1-D8BD-AAE4-79E1-748CCEFDE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137465"/>
              </p:ext>
            </p:extLst>
          </p:nvPr>
        </p:nvGraphicFramePr>
        <p:xfrm>
          <a:off x="699319" y="1007919"/>
          <a:ext cx="7740317" cy="5661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821">
                  <a:extLst>
                    <a:ext uri="{9D8B030D-6E8A-4147-A177-3AD203B41FA5}">
                      <a16:colId xmlns:a16="http://schemas.microsoft.com/office/drawing/2014/main" val="181285302"/>
                    </a:ext>
                  </a:extLst>
                </a:gridCol>
                <a:gridCol w="1331496">
                  <a:extLst>
                    <a:ext uri="{9D8B030D-6E8A-4147-A177-3AD203B41FA5}">
                      <a16:colId xmlns:a16="http://schemas.microsoft.com/office/drawing/2014/main" val="557972852"/>
                    </a:ext>
                  </a:extLst>
                </a:gridCol>
              </a:tblGrid>
              <a:tr h="5661189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Inicio: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Observa el número  que se encuentra en cada botón de la flor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Coloca el número correspondiente de pétalos en cada flor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Cuenta cuantos pétalos colocó</a:t>
                      </a:r>
                    </a:p>
                    <a:p>
                      <a:endParaRPr lang="es-MX" sz="1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Desarrollo: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Observa los distintos paneles de abejas en equipo de mesa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Clasifica los que tienen la misma cantidad en una canasta y los que son diferentes en otra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Cierre: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Colorea los dos paneles de abejas que se le entregaron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Lanza un dado para saber la cantidad que se colocara en el primer panel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Iguala la cantidad en el segundo 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MATERIALES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-Hoja de trabajo con botones de flor con numero en el centro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-Pétalos de flor de papel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-Imágenes de palanes con abejas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-Imágenes de paneles de abeja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-Imágenes de abejitas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-Dado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28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706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91172D08-2EA4-F740-4286-47F5D203F1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EA980DD-15D4-744A-2259-E04B31828E7B}"/>
              </a:ext>
            </a:extLst>
          </p:cNvPr>
          <p:cNvSpPr/>
          <p:nvPr/>
        </p:nvSpPr>
        <p:spPr>
          <a:xfrm>
            <a:off x="1615556" y="115992"/>
            <a:ext cx="5912887" cy="709684"/>
          </a:xfrm>
          <a:prstGeom prst="rect">
            <a:avLst/>
          </a:prstGeom>
          <a:solidFill>
            <a:srgbClr val="CCFF99"/>
          </a:solidFill>
          <a:ln>
            <a:solidFill>
              <a:srgbClr val="CCFF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ln w="76200">
                  <a:solidFill>
                    <a:schemeClr val="bg1"/>
                  </a:solidFill>
                </a:ln>
                <a:solidFill>
                  <a:schemeClr val="bg1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Viernes 08 de septiembre del 2023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064792F-16AE-4944-EE97-334EDAAFC609}"/>
              </a:ext>
            </a:extLst>
          </p:cNvPr>
          <p:cNvSpPr txBox="1"/>
          <p:nvPr/>
        </p:nvSpPr>
        <p:spPr>
          <a:xfrm>
            <a:off x="1792171" y="270779"/>
            <a:ext cx="55546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7030A0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Viernes 08 de septiembre del 2023</a:t>
            </a:r>
          </a:p>
        </p:txBody>
      </p:sp>
      <p:graphicFrame>
        <p:nvGraphicFramePr>
          <p:cNvPr id="7" name="Tabla 9">
            <a:extLst>
              <a:ext uri="{FF2B5EF4-FFF2-40B4-BE49-F238E27FC236}">
                <a16:creationId xmlns:a16="http://schemas.microsoft.com/office/drawing/2014/main" id="{3B8C37C1-D8BD-AAE4-79E1-748CCEFDE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481977"/>
              </p:ext>
            </p:extLst>
          </p:nvPr>
        </p:nvGraphicFramePr>
        <p:xfrm>
          <a:off x="699319" y="1007919"/>
          <a:ext cx="7740317" cy="5661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821">
                  <a:extLst>
                    <a:ext uri="{9D8B030D-6E8A-4147-A177-3AD203B41FA5}">
                      <a16:colId xmlns:a16="http://schemas.microsoft.com/office/drawing/2014/main" val="181285302"/>
                    </a:ext>
                  </a:extLst>
                </a:gridCol>
                <a:gridCol w="1331496">
                  <a:extLst>
                    <a:ext uri="{9D8B030D-6E8A-4147-A177-3AD203B41FA5}">
                      <a16:colId xmlns:a16="http://schemas.microsoft.com/office/drawing/2014/main" val="557972852"/>
                    </a:ext>
                  </a:extLst>
                </a:gridCol>
              </a:tblGrid>
              <a:tr h="5661189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Inicio: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Observa el tangram entregado y comenta que es lo que observa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Realiza una figura libre </a:t>
                      </a:r>
                    </a:p>
                    <a:p>
                      <a:endParaRPr lang="es-MX" sz="1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Desarrollo: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Colorea las figuras del tangram que se le entregó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Observa la plantilla entregada y comienza a armarla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Cierre: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Observa las imágenes donde se muestra una rutina desde que se despierta hasta que anochece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Ordena como es que realiza las actividades en orden 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MATERIALES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-Tangram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-Plantillas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-Imágenes de una rutina diaria 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28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244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95818E88-DBDC-97A0-8184-759C7628E1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5E8AD4A-9D9F-FDEF-0EB4-CFCA923E9B85}"/>
              </a:ext>
            </a:extLst>
          </p:cNvPr>
          <p:cNvSpPr txBox="1"/>
          <p:nvPr/>
        </p:nvSpPr>
        <p:spPr>
          <a:xfrm>
            <a:off x="586854" y="3684896"/>
            <a:ext cx="780651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dirty="0">
                <a:solidFill>
                  <a:schemeClr val="bg1"/>
                </a:solidFill>
                <a:latin typeface="Baguet Script" panose="00000500000000000000" pitchFamily="2" charset="0"/>
              </a:rPr>
              <a:t>Segunda Semana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Baguet Script" panose="00000500000000000000" pitchFamily="2" charset="0"/>
              </a:rPr>
              <a:t>11-15 de septiembre </a:t>
            </a:r>
          </a:p>
        </p:txBody>
      </p:sp>
    </p:spTree>
    <p:extLst>
      <p:ext uri="{BB962C8B-B14F-4D97-AF65-F5344CB8AC3E}">
        <p14:creationId xmlns:p14="http://schemas.microsoft.com/office/powerpoint/2010/main" val="1637008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F5F1DEF8-F6C2-1E19-6B92-466EC8C32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71CBDFB-7FEE-D71A-810B-6C850E91CA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455186"/>
              </p:ext>
            </p:extLst>
          </p:nvPr>
        </p:nvGraphicFramePr>
        <p:xfrm>
          <a:off x="1232573" y="1838124"/>
          <a:ext cx="6678854" cy="34228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9048">
                  <a:extLst>
                    <a:ext uri="{9D8B030D-6E8A-4147-A177-3AD203B41FA5}">
                      <a16:colId xmlns:a16="http://schemas.microsoft.com/office/drawing/2014/main" val="406542021"/>
                    </a:ext>
                  </a:extLst>
                </a:gridCol>
                <a:gridCol w="1342126">
                  <a:extLst>
                    <a:ext uri="{9D8B030D-6E8A-4147-A177-3AD203B41FA5}">
                      <a16:colId xmlns:a16="http://schemas.microsoft.com/office/drawing/2014/main" val="4236620242"/>
                    </a:ext>
                  </a:extLst>
                </a:gridCol>
                <a:gridCol w="1218051">
                  <a:extLst>
                    <a:ext uri="{9D8B030D-6E8A-4147-A177-3AD203B41FA5}">
                      <a16:colId xmlns:a16="http://schemas.microsoft.com/office/drawing/2014/main" val="2994997572"/>
                    </a:ext>
                  </a:extLst>
                </a:gridCol>
                <a:gridCol w="1218051">
                  <a:extLst>
                    <a:ext uri="{9D8B030D-6E8A-4147-A177-3AD203B41FA5}">
                      <a16:colId xmlns:a16="http://schemas.microsoft.com/office/drawing/2014/main" val="2046228689"/>
                    </a:ext>
                  </a:extLst>
                </a:gridCol>
                <a:gridCol w="1007729">
                  <a:extLst>
                    <a:ext uri="{9D8B030D-6E8A-4147-A177-3AD203B41FA5}">
                      <a16:colId xmlns:a16="http://schemas.microsoft.com/office/drawing/2014/main" val="3028587476"/>
                    </a:ext>
                  </a:extLst>
                </a:gridCol>
                <a:gridCol w="963849">
                  <a:extLst>
                    <a:ext uri="{9D8B030D-6E8A-4147-A177-3AD203B41FA5}">
                      <a16:colId xmlns:a16="http://schemas.microsoft.com/office/drawing/2014/main" val="3974576629"/>
                    </a:ext>
                  </a:extLst>
                </a:gridCol>
              </a:tblGrid>
              <a:tr h="2385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Hora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Lunes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Martes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Miércoles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Jueves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Viernes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385008"/>
                  </a:ext>
                </a:extLst>
              </a:tr>
              <a:tr h="689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9:00-9:30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Honores a la bandera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Pase de lista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Activación física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Pase de lista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Activación Física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Pase de lista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Activación física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Pase de lista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Activación física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Pase de lista</a:t>
                      </a:r>
                      <a:r>
                        <a:rPr lang="es-MX" sz="11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1360741"/>
                  </a:ext>
                </a:extLst>
              </a:tr>
              <a:tr h="530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9:30-10:00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¿Objeto o ser vivo?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Alimentos saludables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Bailamos al ritmo de la música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títere soy yo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¿Qué hago para cuidarme?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8210630"/>
                  </a:ext>
                </a:extLst>
              </a:tr>
              <a:tr h="382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10:00-10:30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¿Cuál animal es igual al otro?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 Cucú cantaba la rana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Moldeo mi cuerpo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Artísticas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 muevo por el salón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211805"/>
                  </a:ext>
                </a:extLst>
              </a:tr>
              <a:tr h="477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10:30-11:00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</a:rPr>
                        <a:t>R    e   c   r   e   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504640"/>
                  </a:ext>
                </a:extLst>
              </a:tr>
              <a:tr h="262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11:00-11:30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 física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Dibujo como soy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color de mi sentimiento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¿De qué sentimiento se trata?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Realizamos un circuito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807828"/>
                  </a:ext>
                </a:extLst>
              </a:tr>
              <a:tr h="132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11:30-12-00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Cuido mi salud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 física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 socioemocional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Adivina de que emoción actúo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Pensamiento matemático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34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158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7A83CB27-E25D-6FF5-B25B-E2B5C8ED9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EA980DD-15D4-744A-2259-E04B31828E7B}"/>
              </a:ext>
            </a:extLst>
          </p:cNvPr>
          <p:cNvSpPr/>
          <p:nvPr/>
        </p:nvSpPr>
        <p:spPr>
          <a:xfrm>
            <a:off x="1613032" y="115992"/>
            <a:ext cx="5912887" cy="709684"/>
          </a:xfrm>
          <a:prstGeom prst="rect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ln w="76200">
                  <a:solidFill>
                    <a:schemeClr val="bg1"/>
                  </a:solidFill>
                </a:ln>
                <a:solidFill>
                  <a:schemeClr val="bg1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Lunes 11 de septiembre del 2023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064792F-16AE-4944-EE97-334EDAAFC609}"/>
              </a:ext>
            </a:extLst>
          </p:cNvPr>
          <p:cNvSpPr txBox="1"/>
          <p:nvPr/>
        </p:nvSpPr>
        <p:spPr>
          <a:xfrm>
            <a:off x="1792171" y="270779"/>
            <a:ext cx="55546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7030A0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Lunes 11 de septiembre del 2023</a:t>
            </a:r>
          </a:p>
        </p:txBody>
      </p:sp>
      <p:graphicFrame>
        <p:nvGraphicFramePr>
          <p:cNvPr id="7" name="Tabla 9">
            <a:extLst>
              <a:ext uri="{FF2B5EF4-FFF2-40B4-BE49-F238E27FC236}">
                <a16:creationId xmlns:a16="http://schemas.microsoft.com/office/drawing/2014/main" id="{3B8C37C1-D8BD-AAE4-79E1-748CCEFDE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584055"/>
              </p:ext>
            </p:extLst>
          </p:nvPr>
        </p:nvGraphicFramePr>
        <p:xfrm>
          <a:off x="699319" y="1007919"/>
          <a:ext cx="7740317" cy="5661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821">
                  <a:extLst>
                    <a:ext uri="{9D8B030D-6E8A-4147-A177-3AD203B41FA5}">
                      <a16:colId xmlns:a16="http://schemas.microsoft.com/office/drawing/2014/main" val="181285302"/>
                    </a:ext>
                  </a:extLst>
                </a:gridCol>
                <a:gridCol w="1331496">
                  <a:extLst>
                    <a:ext uri="{9D8B030D-6E8A-4147-A177-3AD203B41FA5}">
                      <a16:colId xmlns:a16="http://schemas.microsoft.com/office/drawing/2014/main" val="557972852"/>
                    </a:ext>
                  </a:extLst>
                </a:gridCol>
              </a:tblGrid>
              <a:tr h="5661189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Inicio: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Observa las imágenes de los seres vivos y objetos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Clasifica cuales son seres vivos y objetos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Describe porque los clasifico de esa manera</a:t>
                      </a:r>
                    </a:p>
                    <a:p>
                      <a:endParaRPr lang="es-MX" sz="1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Desarrollo: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Observa las imágenes de distintos animales pegadas al frente del salón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Clasifica dichas imágenes en parejas los que son iguales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Comenta porque piensa que son iguales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Cierre: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Observa las imágenes que se le muestran de cómo cuidar su salud y las colorea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Señala aquellas que realiza y explica por qué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MATERIALES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-Imágenes de seres vivos y objetos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-Imágenes de distintos animales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-Imágenes de medidas para cuidar la salud 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28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495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C939D8C5-4F64-EB54-3146-A170F6F247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EA980DD-15D4-744A-2259-E04B31828E7B}"/>
              </a:ext>
            </a:extLst>
          </p:cNvPr>
          <p:cNvSpPr/>
          <p:nvPr/>
        </p:nvSpPr>
        <p:spPr>
          <a:xfrm>
            <a:off x="1613032" y="115992"/>
            <a:ext cx="5912887" cy="709684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ln w="76200">
                  <a:solidFill>
                    <a:schemeClr val="bg1"/>
                  </a:solidFill>
                </a:ln>
                <a:solidFill>
                  <a:schemeClr val="bg1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Martes 12 de septiembre del 2023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064792F-16AE-4944-EE97-334EDAAFC609}"/>
              </a:ext>
            </a:extLst>
          </p:cNvPr>
          <p:cNvSpPr txBox="1"/>
          <p:nvPr/>
        </p:nvSpPr>
        <p:spPr>
          <a:xfrm>
            <a:off x="1792169" y="316633"/>
            <a:ext cx="55546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7030A0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Martes 12 de septiembre del 2023</a:t>
            </a:r>
          </a:p>
        </p:txBody>
      </p:sp>
      <p:graphicFrame>
        <p:nvGraphicFramePr>
          <p:cNvPr id="7" name="Tabla 9">
            <a:extLst>
              <a:ext uri="{FF2B5EF4-FFF2-40B4-BE49-F238E27FC236}">
                <a16:creationId xmlns:a16="http://schemas.microsoft.com/office/drawing/2014/main" id="{3B8C37C1-D8BD-AAE4-79E1-748CCEFDE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075266"/>
              </p:ext>
            </p:extLst>
          </p:nvPr>
        </p:nvGraphicFramePr>
        <p:xfrm>
          <a:off x="699319" y="1007919"/>
          <a:ext cx="7740317" cy="5661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821">
                  <a:extLst>
                    <a:ext uri="{9D8B030D-6E8A-4147-A177-3AD203B41FA5}">
                      <a16:colId xmlns:a16="http://schemas.microsoft.com/office/drawing/2014/main" val="181285302"/>
                    </a:ext>
                  </a:extLst>
                </a:gridCol>
                <a:gridCol w="1331496">
                  <a:extLst>
                    <a:ext uri="{9D8B030D-6E8A-4147-A177-3AD203B41FA5}">
                      <a16:colId xmlns:a16="http://schemas.microsoft.com/office/drawing/2014/main" val="557972852"/>
                    </a:ext>
                  </a:extLst>
                </a:gridCol>
              </a:tblGrid>
              <a:tr h="5661189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Inicio: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Observa las distintas imágenes pegadas en pinzas de alimentos saludables y no saludables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Las coloca alrededor de la orilla del plato del lado correspondiente según el considere sean o no saludables</a:t>
                      </a:r>
                    </a:p>
                    <a:p>
                      <a:endParaRPr lang="es-MX" sz="1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Desarrollo: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Escucha la canción “Cucú cantaba la rana” Reproduce con distintas partes de su cuerpo el ritmo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Reproduce el ritmo en distintas velocidades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Cierre: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Observa el reflejo de sí  mismo respondiendo a las preguntas ¿Cómo es tu cara? ¿De qué color es tu piel/ ojos/ cabello? ¿Qué forma tienen tus ojos/boca/nariz?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Dibuja como se observó en el espejo utilizando pintura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MATERIALES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-Pinzas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-Imágenes de alimentos saludables y chatarra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-Bocina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-Pintura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28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166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9AFF06F9-F66B-3B4C-F3E8-E037C5D93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EA980DD-15D4-744A-2259-E04B31828E7B}"/>
              </a:ext>
            </a:extLst>
          </p:cNvPr>
          <p:cNvSpPr/>
          <p:nvPr/>
        </p:nvSpPr>
        <p:spPr>
          <a:xfrm>
            <a:off x="1613032" y="115992"/>
            <a:ext cx="5912887" cy="709684"/>
          </a:xfrm>
          <a:prstGeom prst="rect">
            <a:avLst/>
          </a:prstGeom>
          <a:solidFill>
            <a:srgbClr val="CCFF33"/>
          </a:solidFill>
          <a:ln>
            <a:solidFill>
              <a:srgbClr val="CCFF3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ln w="76200">
                  <a:solidFill>
                    <a:schemeClr val="bg1"/>
                  </a:solidFill>
                </a:ln>
                <a:solidFill>
                  <a:schemeClr val="bg1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Miércoles 13 de septiembre del 2023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064792F-16AE-4944-EE97-334EDAAFC609}"/>
              </a:ext>
            </a:extLst>
          </p:cNvPr>
          <p:cNvSpPr txBox="1"/>
          <p:nvPr/>
        </p:nvSpPr>
        <p:spPr>
          <a:xfrm>
            <a:off x="1792169" y="316633"/>
            <a:ext cx="55546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7030A0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Miércoles 13 de septiembre del 2023</a:t>
            </a:r>
          </a:p>
        </p:txBody>
      </p:sp>
      <p:graphicFrame>
        <p:nvGraphicFramePr>
          <p:cNvPr id="7" name="Tabla 9">
            <a:extLst>
              <a:ext uri="{FF2B5EF4-FFF2-40B4-BE49-F238E27FC236}">
                <a16:creationId xmlns:a16="http://schemas.microsoft.com/office/drawing/2014/main" id="{3B8C37C1-D8BD-AAE4-79E1-748CCEFDE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55466"/>
              </p:ext>
            </p:extLst>
          </p:nvPr>
        </p:nvGraphicFramePr>
        <p:xfrm>
          <a:off x="699319" y="1007919"/>
          <a:ext cx="7740317" cy="5661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821">
                  <a:extLst>
                    <a:ext uri="{9D8B030D-6E8A-4147-A177-3AD203B41FA5}">
                      <a16:colId xmlns:a16="http://schemas.microsoft.com/office/drawing/2014/main" val="181285302"/>
                    </a:ext>
                  </a:extLst>
                </a:gridCol>
                <a:gridCol w="1331496">
                  <a:extLst>
                    <a:ext uri="{9D8B030D-6E8A-4147-A177-3AD203B41FA5}">
                      <a16:colId xmlns:a16="http://schemas.microsoft.com/office/drawing/2014/main" val="557972852"/>
                    </a:ext>
                  </a:extLst>
                </a:gridCol>
              </a:tblGrid>
              <a:tr h="5661189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Inicio: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Escoge una tela para colocársela en la mano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Escucha la música e intenta que la telita se mueva al ritmo de la música y lo más que pueda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Repite el ejercicio colocándose la tela en distintas partes del cuerpo</a:t>
                      </a:r>
                    </a:p>
                    <a:p>
                      <a:endParaRPr lang="es-MX" sz="1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Desarrollo: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Observa a sí mismo y expresa sus características físicas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Reproduce una figura de como se ve a sí mismo con plastilina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Cierre: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Comenta como se siente el día de hoy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Representa esa emoción con un color y escoge el material que utilizara para pintar un cuadro pequeño de el color que representa su emoción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MATER</a:t>
                      </a:r>
                    </a:p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IALES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-Telas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-Bocina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-Plastilina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-Cascara de huevo en forma de lienzo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-Pintura de distintos colores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28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905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9FD05730-68F0-487D-8A02-32671A29CE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EA980DD-15D4-744A-2259-E04B31828E7B}"/>
              </a:ext>
            </a:extLst>
          </p:cNvPr>
          <p:cNvSpPr/>
          <p:nvPr/>
        </p:nvSpPr>
        <p:spPr>
          <a:xfrm>
            <a:off x="1613030" y="152647"/>
            <a:ext cx="5912887" cy="709684"/>
          </a:xfrm>
          <a:prstGeom prst="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ln w="76200">
                  <a:solidFill>
                    <a:schemeClr val="bg1"/>
                  </a:solidFill>
                </a:ln>
                <a:solidFill>
                  <a:schemeClr val="bg1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Jueves 14 de septiembre del 2023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064792F-16AE-4944-EE97-334EDAAFC609}"/>
              </a:ext>
            </a:extLst>
          </p:cNvPr>
          <p:cNvSpPr txBox="1"/>
          <p:nvPr/>
        </p:nvSpPr>
        <p:spPr>
          <a:xfrm>
            <a:off x="1792169" y="316633"/>
            <a:ext cx="55546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7030A0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Jueves 14 de septiembre del 2023</a:t>
            </a:r>
          </a:p>
        </p:txBody>
      </p:sp>
      <p:graphicFrame>
        <p:nvGraphicFramePr>
          <p:cNvPr id="7" name="Tabla 9">
            <a:extLst>
              <a:ext uri="{FF2B5EF4-FFF2-40B4-BE49-F238E27FC236}">
                <a16:creationId xmlns:a16="http://schemas.microsoft.com/office/drawing/2014/main" id="{3B8C37C1-D8BD-AAE4-79E1-748CCEFDE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16427"/>
              </p:ext>
            </p:extLst>
          </p:nvPr>
        </p:nvGraphicFramePr>
        <p:xfrm>
          <a:off x="699319" y="1007919"/>
          <a:ext cx="7740317" cy="5661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821">
                  <a:extLst>
                    <a:ext uri="{9D8B030D-6E8A-4147-A177-3AD203B41FA5}">
                      <a16:colId xmlns:a16="http://schemas.microsoft.com/office/drawing/2014/main" val="181285302"/>
                    </a:ext>
                  </a:extLst>
                </a:gridCol>
                <a:gridCol w="1331496">
                  <a:extLst>
                    <a:ext uri="{9D8B030D-6E8A-4147-A177-3AD203B41FA5}">
                      <a16:colId xmlns:a16="http://schemas.microsoft.com/office/drawing/2014/main" val="557972852"/>
                    </a:ext>
                  </a:extLst>
                </a:gridCol>
              </a:tblGrid>
              <a:tr h="5661189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Inicio: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Realiza un títere el cual representara a su persona con una bolsa de papel, agregándole ojos, boca, cabello, nariz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Comenta lo que el títere que es llamado como el puede hacer respondiendo las siguientes preguntas ¿Puede vestirse? ¿Es bueno coloreando? ¿Se cepilla los dientes? ¿Se baña?</a:t>
                      </a:r>
                    </a:p>
                    <a:p>
                      <a:endParaRPr lang="es-MX" sz="1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Desarrollo: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Observa las imágenes que se le entregan en equipo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Clasifica según sean de tristeza, enojo, felicidad o miedo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Cierre: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Lanza el dado de las emociones y observa la imagen de la emoción qué le tocó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Realiza con mímica dicha emoción para que sus compañeros lo adivinen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MATERIALES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-Bolsa de papel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-Recortes de ojos, boca, cabello y nariz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-Estambre con el color de su cabello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-Imágenes de distintas emociones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-Dado con imágenes de emociones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28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3184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D3CFCCF8-6FFD-FEDB-5189-3B450AC991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EA980DD-15D4-744A-2259-E04B31828E7B}"/>
              </a:ext>
            </a:extLst>
          </p:cNvPr>
          <p:cNvSpPr/>
          <p:nvPr/>
        </p:nvSpPr>
        <p:spPr>
          <a:xfrm>
            <a:off x="1613030" y="152647"/>
            <a:ext cx="5912887" cy="709684"/>
          </a:xfrm>
          <a:prstGeom prst="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ln w="76200">
                  <a:solidFill>
                    <a:schemeClr val="bg1"/>
                  </a:solidFill>
                </a:ln>
                <a:solidFill>
                  <a:schemeClr val="bg1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Viernes 15 de septiembre del 2023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064792F-16AE-4944-EE97-334EDAAFC609}"/>
              </a:ext>
            </a:extLst>
          </p:cNvPr>
          <p:cNvSpPr txBox="1"/>
          <p:nvPr/>
        </p:nvSpPr>
        <p:spPr>
          <a:xfrm>
            <a:off x="1792167" y="307434"/>
            <a:ext cx="55546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7030A0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Viernes 15 de septiembre del 2023</a:t>
            </a:r>
          </a:p>
        </p:txBody>
      </p:sp>
      <p:graphicFrame>
        <p:nvGraphicFramePr>
          <p:cNvPr id="7" name="Tabla 9">
            <a:extLst>
              <a:ext uri="{FF2B5EF4-FFF2-40B4-BE49-F238E27FC236}">
                <a16:creationId xmlns:a16="http://schemas.microsoft.com/office/drawing/2014/main" id="{3B8C37C1-D8BD-AAE4-79E1-748CCEFDE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064718"/>
              </p:ext>
            </p:extLst>
          </p:nvPr>
        </p:nvGraphicFramePr>
        <p:xfrm>
          <a:off x="699319" y="1007919"/>
          <a:ext cx="7740317" cy="5661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821">
                  <a:extLst>
                    <a:ext uri="{9D8B030D-6E8A-4147-A177-3AD203B41FA5}">
                      <a16:colId xmlns:a16="http://schemas.microsoft.com/office/drawing/2014/main" val="181285302"/>
                    </a:ext>
                  </a:extLst>
                </a:gridCol>
                <a:gridCol w="1331496">
                  <a:extLst>
                    <a:ext uri="{9D8B030D-6E8A-4147-A177-3AD203B41FA5}">
                      <a16:colId xmlns:a16="http://schemas.microsoft.com/office/drawing/2014/main" val="557972852"/>
                    </a:ext>
                  </a:extLst>
                </a:gridCol>
              </a:tblGrid>
              <a:tr h="5661189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Inicio: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Observa las imágenes que se le entregan y las colorea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Comenta de que imágenes sobre el cuidado de la salud hay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Selecciona aquellas que realiza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Desarrollo: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Sigue las indicaciones para calentar el cuerpo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Mueve su cuerpo por todo el salón según se le indique el lugar y como se moverá, con ayuda de su imaginación creara el escenario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Cierre: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Realiza el circuito por el salón pasando por aros saltando, por caminos de zigzag, saltando como rana y de puntitas por una línea recta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MATERIALES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-Imágenes de medidas para cuidar la salud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-Cinta para marcar caminos en zigzag y rectos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-Aros 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28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333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032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8" name="Picture 4" descr="Forma&#10;&#10;Descripción generada automáticamente">
            <a:extLst>
              <a:ext uri="{FF2B5EF4-FFF2-40B4-BE49-F238E27FC236}">
                <a16:creationId xmlns:a16="http://schemas.microsoft.com/office/drawing/2014/main" id="{7760E022-DF15-B6B0-A6E0-5C5761548F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22" b="14239"/>
          <a:stretch/>
        </p:blipFill>
        <p:spPr bwMode="auto">
          <a:xfrm>
            <a:off x="20" y="1282"/>
            <a:ext cx="9143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2378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4BEB1E6A-4D0E-6325-C5A8-FE81AC357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351911"/>
              </p:ext>
            </p:extLst>
          </p:nvPr>
        </p:nvGraphicFramePr>
        <p:xfrm>
          <a:off x="598225" y="1522720"/>
          <a:ext cx="7947547" cy="5178767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986887">
                  <a:extLst>
                    <a:ext uri="{9D8B030D-6E8A-4147-A177-3AD203B41FA5}">
                      <a16:colId xmlns:a16="http://schemas.microsoft.com/office/drawing/2014/main" val="3195457732"/>
                    </a:ext>
                  </a:extLst>
                </a:gridCol>
                <a:gridCol w="865927">
                  <a:extLst>
                    <a:ext uri="{9D8B030D-6E8A-4147-A177-3AD203B41FA5}">
                      <a16:colId xmlns:a16="http://schemas.microsoft.com/office/drawing/2014/main" val="3512733833"/>
                    </a:ext>
                  </a:extLst>
                </a:gridCol>
                <a:gridCol w="1636957">
                  <a:extLst>
                    <a:ext uri="{9D8B030D-6E8A-4147-A177-3AD203B41FA5}">
                      <a16:colId xmlns:a16="http://schemas.microsoft.com/office/drawing/2014/main" val="2170542695"/>
                    </a:ext>
                  </a:extLst>
                </a:gridCol>
                <a:gridCol w="3457776">
                  <a:extLst>
                    <a:ext uri="{9D8B030D-6E8A-4147-A177-3AD203B41FA5}">
                      <a16:colId xmlns:a16="http://schemas.microsoft.com/office/drawing/2014/main" val="2292019153"/>
                    </a:ext>
                  </a:extLst>
                </a:gridCol>
              </a:tblGrid>
              <a:tr h="1226594">
                <a:tc>
                  <a:txBody>
                    <a:bodyPr/>
                    <a:lstStyle/>
                    <a:p>
                      <a:r>
                        <a:rPr lang="es-MX" dirty="0"/>
                        <a:t>Aspectos a evaluar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Si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En proceso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3521574"/>
                  </a:ext>
                </a:extLst>
              </a:tr>
              <a:tr h="82057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Se comunica por medio del lenguaje con sus compañeros y narra sucesos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942762"/>
                  </a:ext>
                </a:extLst>
              </a:tr>
              <a:tr h="710645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Se describe a sí mismo y a objetos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419834"/>
                  </a:ext>
                </a:extLst>
              </a:tr>
              <a:tr h="488879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Identifica su nombre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586687"/>
                  </a:ext>
                </a:extLst>
              </a:tr>
              <a:tr h="54591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Identifica las letras de su nombre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128864"/>
                  </a:ext>
                </a:extLst>
              </a:tr>
              <a:tr h="530339">
                <a:tc>
                  <a:txBody>
                    <a:bodyPr/>
                    <a:lstStyle/>
                    <a:p>
                      <a:r>
                        <a:rPr lang="es-MX" sz="1400" dirty="0"/>
                        <a:t>Comparte información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876544"/>
                  </a:ext>
                </a:extLst>
              </a:tr>
              <a:tr h="710645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Mantiene la atención durante la participación de sus compañeros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263531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4F6DFCC0-2FFB-45CC-C514-4B6CE3B572A1}"/>
              </a:ext>
            </a:extLst>
          </p:cNvPr>
          <p:cNvSpPr txBox="1"/>
          <p:nvPr/>
        </p:nvSpPr>
        <p:spPr>
          <a:xfrm>
            <a:off x="1276065" y="156513"/>
            <a:ext cx="6591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Jardín de Niños Luis Donaldo Colosio Murrieta T.M.</a:t>
            </a:r>
          </a:p>
          <a:p>
            <a:pPr algn="ctr"/>
            <a:r>
              <a:rPr lang="es-MX" dirty="0">
                <a:latin typeface="Modern Love Caps" panose="04070805081001020A01" pitchFamily="82" charset="0"/>
              </a:rPr>
              <a:t>1º y 2º B</a:t>
            </a:r>
          </a:p>
          <a:p>
            <a:r>
              <a:rPr lang="es-MX" dirty="0">
                <a:latin typeface="Modern Love Caps" panose="04070805081001020A01" pitchFamily="82" charset="0"/>
              </a:rPr>
              <a:t>Alumno:</a:t>
            </a:r>
          </a:p>
          <a:p>
            <a:pPr algn="ctr"/>
            <a:r>
              <a:rPr lang="es-MX" dirty="0">
                <a:latin typeface="Modern Love Caps" panose="04070805081001020A01" pitchFamily="82" charset="0"/>
              </a:rPr>
              <a:t>Lenguaje y Comunicación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8C7079F8-4318-27EB-BF5A-1EEAAC7FA759}"/>
              </a:ext>
            </a:extLst>
          </p:cNvPr>
          <p:cNvCxnSpPr/>
          <p:nvPr/>
        </p:nvCxnSpPr>
        <p:spPr>
          <a:xfrm>
            <a:off x="2183642" y="928048"/>
            <a:ext cx="53635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9870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4BEB1E6A-4D0E-6325-C5A8-FE81AC357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599803"/>
              </p:ext>
            </p:extLst>
          </p:nvPr>
        </p:nvGraphicFramePr>
        <p:xfrm>
          <a:off x="636894" y="1481217"/>
          <a:ext cx="7870210" cy="52202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7552">
                  <a:extLst>
                    <a:ext uri="{9D8B030D-6E8A-4147-A177-3AD203B41FA5}">
                      <a16:colId xmlns:a16="http://schemas.microsoft.com/office/drawing/2014/main" val="3195457732"/>
                    </a:ext>
                  </a:extLst>
                </a:gridCol>
                <a:gridCol w="857501">
                  <a:extLst>
                    <a:ext uri="{9D8B030D-6E8A-4147-A177-3AD203B41FA5}">
                      <a16:colId xmlns:a16="http://schemas.microsoft.com/office/drawing/2014/main" val="3512733833"/>
                    </a:ext>
                  </a:extLst>
                </a:gridCol>
                <a:gridCol w="1621028">
                  <a:extLst>
                    <a:ext uri="{9D8B030D-6E8A-4147-A177-3AD203B41FA5}">
                      <a16:colId xmlns:a16="http://schemas.microsoft.com/office/drawing/2014/main" val="2170542695"/>
                    </a:ext>
                  </a:extLst>
                </a:gridCol>
                <a:gridCol w="3424129">
                  <a:extLst>
                    <a:ext uri="{9D8B030D-6E8A-4147-A177-3AD203B41FA5}">
                      <a16:colId xmlns:a16="http://schemas.microsoft.com/office/drawing/2014/main" val="2292019153"/>
                    </a:ext>
                  </a:extLst>
                </a:gridCol>
              </a:tblGrid>
              <a:tr h="1209107">
                <a:tc>
                  <a:txBody>
                    <a:bodyPr/>
                    <a:lstStyle/>
                    <a:p>
                      <a:r>
                        <a:rPr lang="es-MX" dirty="0"/>
                        <a:t>Aspectos a evaluar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Si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En proceso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3521574"/>
                  </a:ext>
                </a:extLst>
              </a:tr>
              <a:tr h="120910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Dice los números conoce en orden ascendente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942762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Intenta contar colecciones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419834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Identifica los números escritos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876544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Reconoce figuras geométricas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263531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Reproduce figuras con cuerpos geométricos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99272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61CE83FE-6157-10BF-149E-1BC365608FFE}"/>
              </a:ext>
            </a:extLst>
          </p:cNvPr>
          <p:cNvSpPr txBox="1"/>
          <p:nvPr/>
        </p:nvSpPr>
        <p:spPr>
          <a:xfrm>
            <a:off x="1276065" y="156513"/>
            <a:ext cx="6591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Jardín de Niños Luis Donaldo Colosio Murrieta T.M.</a:t>
            </a:r>
          </a:p>
          <a:p>
            <a:pPr algn="ctr"/>
            <a:r>
              <a:rPr lang="es-MX" dirty="0">
                <a:latin typeface="Modern Love Caps" panose="04070805081001020A01" pitchFamily="82" charset="0"/>
              </a:rPr>
              <a:t>1º y 2º B</a:t>
            </a:r>
          </a:p>
          <a:p>
            <a:r>
              <a:rPr lang="es-MX" dirty="0">
                <a:latin typeface="Modern Love Caps" panose="04070805081001020A01" pitchFamily="82" charset="0"/>
              </a:rPr>
              <a:t>Alumno:</a:t>
            </a:r>
          </a:p>
          <a:p>
            <a:pPr algn="ctr"/>
            <a:r>
              <a:rPr lang="es-MX" dirty="0">
                <a:latin typeface="Modern Love Caps" panose="04070805081001020A01" pitchFamily="82" charset="0"/>
              </a:rPr>
              <a:t>Pensamiento Matemático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4575D5-EAB3-4142-778B-DAAEE1CC6425}"/>
              </a:ext>
            </a:extLst>
          </p:cNvPr>
          <p:cNvCxnSpPr/>
          <p:nvPr/>
        </p:nvCxnSpPr>
        <p:spPr>
          <a:xfrm>
            <a:off x="2183642" y="928048"/>
            <a:ext cx="53635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4555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4BEB1E6A-4D0E-6325-C5A8-FE81AC357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625677"/>
              </p:ext>
            </p:extLst>
          </p:nvPr>
        </p:nvGraphicFramePr>
        <p:xfrm>
          <a:off x="454925" y="1882718"/>
          <a:ext cx="8234150" cy="41648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8537">
                  <a:extLst>
                    <a:ext uri="{9D8B030D-6E8A-4147-A177-3AD203B41FA5}">
                      <a16:colId xmlns:a16="http://schemas.microsoft.com/office/drawing/2014/main" val="3195457732"/>
                    </a:ext>
                  </a:extLst>
                </a:gridCol>
                <a:gridCol w="897154">
                  <a:extLst>
                    <a:ext uri="{9D8B030D-6E8A-4147-A177-3AD203B41FA5}">
                      <a16:colId xmlns:a16="http://schemas.microsoft.com/office/drawing/2014/main" val="3512733833"/>
                    </a:ext>
                  </a:extLst>
                </a:gridCol>
                <a:gridCol w="1695989">
                  <a:extLst>
                    <a:ext uri="{9D8B030D-6E8A-4147-A177-3AD203B41FA5}">
                      <a16:colId xmlns:a16="http://schemas.microsoft.com/office/drawing/2014/main" val="2170542695"/>
                    </a:ext>
                  </a:extLst>
                </a:gridCol>
                <a:gridCol w="3582470">
                  <a:extLst>
                    <a:ext uri="{9D8B030D-6E8A-4147-A177-3AD203B41FA5}">
                      <a16:colId xmlns:a16="http://schemas.microsoft.com/office/drawing/2014/main" val="2292019153"/>
                    </a:ext>
                  </a:extLst>
                </a:gridCol>
              </a:tblGrid>
              <a:tr h="1296357">
                <a:tc>
                  <a:txBody>
                    <a:bodyPr/>
                    <a:lstStyle/>
                    <a:p>
                      <a:r>
                        <a:rPr lang="es-MX" dirty="0"/>
                        <a:t>Aspectos a evaluar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Si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En proceso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3521574"/>
                  </a:ext>
                </a:extLst>
              </a:tr>
              <a:tr h="6152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Describe características de seres vivos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942762"/>
                  </a:ext>
                </a:extLst>
              </a:tr>
              <a:tr h="75106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Reconoce animales y objetos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419834"/>
                  </a:ext>
                </a:extLst>
              </a:tr>
              <a:tr h="75106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Reconoce las medidas para cuidar su salud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586687"/>
                  </a:ext>
                </a:extLst>
              </a:tr>
              <a:tr h="75106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Formula preguntas para conocer más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876544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2CB627ED-6B3D-D2F4-6F31-9E81E2F0AA3F}"/>
              </a:ext>
            </a:extLst>
          </p:cNvPr>
          <p:cNvSpPr txBox="1"/>
          <p:nvPr/>
        </p:nvSpPr>
        <p:spPr>
          <a:xfrm>
            <a:off x="1180531" y="292990"/>
            <a:ext cx="6591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Jardín de Niños Luis Donaldo Colosio Murrieta T.M.</a:t>
            </a:r>
          </a:p>
          <a:p>
            <a:pPr algn="ctr"/>
            <a:r>
              <a:rPr lang="es-MX" dirty="0">
                <a:latin typeface="Modern Love Caps" panose="04070805081001020A01" pitchFamily="82" charset="0"/>
              </a:rPr>
              <a:t>1º y 2º B</a:t>
            </a:r>
          </a:p>
          <a:p>
            <a:r>
              <a:rPr lang="es-MX" dirty="0">
                <a:latin typeface="Modern Love Caps" panose="04070805081001020A01" pitchFamily="82" charset="0"/>
              </a:rPr>
              <a:t>Alumno:</a:t>
            </a:r>
          </a:p>
          <a:p>
            <a:pPr algn="ctr"/>
            <a:r>
              <a:rPr lang="es-MX" dirty="0">
                <a:latin typeface="Modern Love Caps" panose="04070805081001020A01" pitchFamily="82" charset="0"/>
              </a:rPr>
              <a:t>Exploración del mundo natural y social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70A40F-166B-CD1A-C21A-65DC58B106E9}"/>
              </a:ext>
            </a:extLst>
          </p:cNvPr>
          <p:cNvCxnSpPr/>
          <p:nvPr/>
        </p:nvCxnSpPr>
        <p:spPr>
          <a:xfrm>
            <a:off x="2047165" y="1091821"/>
            <a:ext cx="53635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883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4BEB1E6A-4D0E-6325-C5A8-FE81AC357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874911"/>
              </p:ext>
            </p:extLst>
          </p:nvPr>
        </p:nvGraphicFramePr>
        <p:xfrm>
          <a:off x="454924" y="1516577"/>
          <a:ext cx="8234150" cy="491326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8537">
                  <a:extLst>
                    <a:ext uri="{9D8B030D-6E8A-4147-A177-3AD203B41FA5}">
                      <a16:colId xmlns:a16="http://schemas.microsoft.com/office/drawing/2014/main" val="3195457732"/>
                    </a:ext>
                  </a:extLst>
                </a:gridCol>
                <a:gridCol w="897154">
                  <a:extLst>
                    <a:ext uri="{9D8B030D-6E8A-4147-A177-3AD203B41FA5}">
                      <a16:colId xmlns:a16="http://schemas.microsoft.com/office/drawing/2014/main" val="3512733833"/>
                    </a:ext>
                  </a:extLst>
                </a:gridCol>
                <a:gridCol w="1695989">
                  <a:extLst>
                    <a:ext uri="{9D8B030D-6E8A-4147-A177-3AD203B41FA5}">
                      <a16:colId xmlns:a16="http://schemas.microsoft.com/office/drawing/2014/main" val="2170542695"/>
                    </a:ext>
                  </a:extLst>
                </a:gridCol>
                <a:gridCol w="3582470">
                  <a:extLst>
                    <a:ext uri="{9D8B030D-6E8A-4147-A177-3AD203B41FA5}">
                      <a16:colId xmlns:a16="http://schemas.microsoft.com/office/drawing/2014/main" val="2292019153"/>
                    </a:ext>
                  </a:extLst>
                </a:gridCol>
              </a:tblGrid>
              <a:tr h="1296357">
                <a:tc>
                  <a:txBody>
                    <a:bodyPr/>
                    <a:lstStyle/>
                    <a:p>
                      <a:r>
                        <a:rPr lang="es-MX" dirty="0"/>
                        <a:t>Aspectos a evaluar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Si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En proceso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3521574"/>
                  </a:ext>
                </a:extLst>
              </a:tr>
              <a:tr h="61266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Interpreta canciones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942762"/>
                  </a:ext>
                </a:extLst>
              </a:tr>
              <a:tr h="75106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Sigue ritmos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419834"/>
                  </a:ext>
                </a:extLst>
              </a:tr>
              <a:tr h="75106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Utiliza distintos colores al colorear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586687"/>
                  </a:ext>
                </a:extLst>
              </a:tr>
              <a:tr h="75106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Improvisan movimientos al escuchar la música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876544"/>
                  </a:ext>
                </a:extLst>
              </a:tr>
              <a:tr h="75106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Se representa a si mismo y explica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698033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26668883-3A90-B9C2-33BF-24846ED47C15}"/>
              </a:ext>
            </a:extLst>
          </p:cNvPr>
          <p:cNvSpPr txBox="1"/>
          <p:nvPr/>
        </p:nvSpPr>
        <p:spPr>
          <a:xfrm>
            <a:off x="1276065" y="58361"/>
            <a:ext cx="6591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Jardín de Niños Luis Donaldo Colosio Murrieta T.M.</a:t>
            </a:r>
          </a:p>
          <a:p>
            <a:pPr algn="ctr"/>
            <a:r>
              <a:rPr lang="es-MX" dirty="0">
                <a:latin typeface="Modern Love Caps" panose="04070805081001020A01" pitchFamily="82" charset="0"/>
              </a:rPr>
              <a:t>1º y 2º B</a:t>
            </a:r>
          </a:p>
          <a:p>
            <a:r>
              <a:rPr lang="es-MX" dirty="0">
                <a:latin typeface="Modern Love Caps" panose="04070805081001020A01" pitchFamily="82" charset="0"/>
              </a:rPr>
              <a:t>Alumno:</a:t>
            </a:r>
          </a:p>
          <a:p>
            <a:pPr algn="ctr"/>
            <a:r>
              <a:rPr lang="es-MX" dirty="0">
                <a:latin typeface="Modern Love Caps" panose="04070805081001020A01" pitchFamily="82" charset="0"/>
              </a:rPr>
              <a:t>Artes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D3CC5B3-A89B-AF11-3CDE-FD5EDE040810}"/>
              </a:ext>
            </a:extLst>
          </p:cNvPr>
          <p:cNvCxnSpPr/>
          <p:nvPr/>
        </p:nvCxnSpPr>
        <p:spPr>
          <a:xfrm>
            <a:off x="2142699" y="859809"/>
            <a:ext cx="53635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5292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4BEB1E6A-4D0E-6325-C5A8-FE81AC357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018470"/>
              </p:ext>
            </p:extLst>
          </p:nvPr>
        </p:nvGraphicFramePr>
        <p:xfrm>
          <a:off x="595952" y="1405718"/>
          <a:ext cx="7952096" cy="4845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8024">
                  <a:extLst>
                    <a:ext uri="{9D8B030D-6E8A-4147-A177-3AD203B41FA5}">
                      <a16:colId xmlns:a16="http://schemas.microsoft.com/office/drawing/2014/main" val="3195457732"/>
                    </a:ext>
                  </a:extLst>
                </a:gridCol>
                <a:gridCol w="866423">
                  <a:extLst>
                    <a:ext uri="{9D8B030D-6E8A-4147-A177-3AD203B41FA5}">
                      <a16:colId xmlns:a16="http://schemas.microsoft.com/office/drawing/2014/main" val="3512733833"/>
                    </a:ext>
                  </a:extLst>
                </a:gridCol>
                <a:gridCol w="1637894">
                  <a:extLst>
                    <a:ext uri="{9D8B030D-6E8A-4147-A177-3AD203B41FA5}">
                      <a16:colId xmlns:a16="http://schemas.microsoft.com/office/drawing/2014/main" val="2170542695"/>
                    </a:ext>
                  </a:extLst>
                </a:gridCol>
                <a:gridCol w="3459755">
                  <a:extLst>
                    <a:ext uri="{9D8B030D-6E8A-4147-A177-3AD203B41FA5}">
                      <a16:colId xmlns:a16="http://schemas.microsoft.com/office/drawing/2014/main" val="2292019153"/>
                    </a:ext>
                  </a:extLst>
                </a:gridCol>
              </a:tblGrid>
              <a:tr h="1236077">
                <a:tc>
                  <a:txBody>
                    <a:bodyPr/>
                    <a:lstStyle/>
                    <a:p>
                      <a:r>
                        <a:rPr lang="es-MX" dirty="0"/>
                        <a:t>Aspectos a evaluar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Si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En proceso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521574"/>
                  </a:ext>
                </a:extLst>
              </a:tr>
              <a:tr h="72920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Se relaciona con compañeros del grupo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942762"/>
                  </a:ext>
                </a:extLst>
              </a:tr>
              <a:tr h="716139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Trabaja en equipo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419834"/>
                  </a:ext>
                </a:extLst>
              </a:tr>
              <a:tr h="716139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Expresa lo que percibe y siente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586687"/>
                  </a:ext>
                </a:extLst>
              </a:tr>
              <a:tr h="716139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Reconoce sus capacidades y cualidades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876544"/>
                  </a:ext>
                </a:extLst>
              </a:tr>
              <a:tr h="716139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Interpretan estados emocionales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698033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BA25536B-D4E9-2126-76D1-A848D4F64A4D}"/>
              </a:ext>
            </a:extLst>
          </p:cNvPr>
          <p:cNvSpPr txBox="1"/>
          <p:nvPr/>
        </p:nvSpPr>
        <p:spPr>
          <a:xfrm>
            <a:off x="1084996" y="196509"/>
            <a:ext cx="6591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Jardín de Niños Luis Donaldo Colosio Murrieta T.M.</a:t>
            </a:r>
          </a:p>
          <a:p>
            <a:pPr algn="ctr"/>
            <a:r>
              <a:rPr lang="es-MX" dirty="0">
                <a:latin typeface="Modern Love Caps" panose="04070805081001020A01" pitchFamily="82" charset="0"/>
              </a:rPr>
              <a:t>1º y 2º B</a:t>
            </a:r>
          </a:p>
          <a:p>
            <a:r>
              <a:rPr lang="es-MX" dirty="0">
                <a:latin typeface="Modern Love Caps" panose="04070805081001020A01" pitchFamily="82" charset="0"/>
              </a:rPr>
              <a:t>Alumno:</a:t>
            </a:r>
          </a:p>
          <a:p>
            <a:pPr algn="ctr"/>
            <a:r>
              <a:rPr lang="es-MX" dirty="0">
                <a:latin typeface="Modern Love Caps" panose="04070805081001020A01" pitchFamily="82" charset="0"/>
              </a:rPr>
              <a:t>Educación Socioemocional</a:t>
            </a:r>
          </a:p>
        </p:txBody>
      </p:sp>
    </p:spTree>
    <p:extLst>
      <p:ext uri="{BB962C8B-B14F-4D97-AF65-F5344CB8AC3E}">
        <p14:creationId xmlns:p14="http://schemas.microsoft.com/office/powerpoint/2010/main" val="3725000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4BEB1E6A-4D0E-6325-C5A8-FE81AC357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230407"/>
              </p:ext>
            </p:extLst>
          </p:nvPr>
        </p:nvGraphicFramePr>
        <p:xfrm>
          <a:off x="595951" y="1528549"/>
          <a:ext cx="7797422" cy="522753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49355">
                  <a:extLst>
                    <a:ext uri="{9D8B030D-6E8A-4147-A177-3AD203B41FA5}">
                      <a16:colId xmlns:a16="http://schemas.microsoft.com/office/drawing/2014/main" val="3195457732"/>
                    </a:ext>
                  </a:extLst>
                </a:gridCol>
                <a:gridCol w="849570">
                  <a:extLst>
                    <a:ext uri="{9D8B030D-6E8A-4147-A177-3AD203B41FA5}">
                      <a16:colId xmlns:a16="http://schemas.microsoft.com/office/drawing/2014/main" val="3512733833"/>
                    </a:ext>
                  </a:extLst>
                </a:gridCol>
                <a:gridCol w="1606036">
                  <a:extLst>
                    <a:ext uri="{9D8B030D-6E8A-4147-A177-3AD203B41FA5}">
                      <a16:colId xmlns:a16="http://schemas.microsoft.com/office/drawing/2014/main" val="2170542695"/>
                    </a:ext>
                  </a:extLst>
                </a:gridCol>
                <a:gridCol w="3392461">
                  <a:extLst>
                    <a:ext uri="{9D8B030D-6E8A-4147-A177-3AD203B41FA5}">
                      <a16:colId xmlns:a16="http://schemas.microsoft.com/office/drawing/2014/main" val="2292019153"/>
                    </a:ext>
                  </a:extLst>
                </a:gridCol>
              </a:tblGrid>
              <a:tr h="1210789">
                <a:tc>
                  <a:txBody>
                    <a:bodyPr/>
                    <a:lstStyle/>
                    <a:p>
                      <a:r>
                        <a:rPr lang="es-MX" dirty="0"/>
                        <a:t>Aspectos a evaluar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Si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En proceso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3521574"/>
                  </a:ext>
                </a:extLst>
              </a:tr>
              <a:tr h="1210789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Muestra control y equilibrio de su cuerpo en situaciones de juego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942762"/>
                  </a:ext>
                </a:extLst>
              </a:tr>
              <a:tr h="70148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Mueve su cuerpo sin dificultad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419834"/>
                  </a:ext>
                </a:extLst>
              </a:tr>
              <a:tr h="70148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Se desplaza libremente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586687"/>
                  </a:ext>
                </a:extLst>
              </a:tr>
              <a:tr h="70148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Salta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876544"/>
                  </a:ext>
                </a:extLst>
              </a:tr>
              <a:tr h="70148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Conoce su esquema corporal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698033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41733918-1851-8F47-A903-A63F16E43A2D}"/>
              </a:ext>
            </a:extLst>
          </p:cNvPr>
          <p:cNvSpPr txBox="1"/>
          <p:nvPr/>
        </p:nvSpPr>
        <p:spPr>
          <a:xfrm>
            <a:off x="1276065" y="156513"/>
            <a:ext cx="6591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Jardín de Niños Luis Donaldo Colosio Murrieta T.M.</a:t>
            </a:r>
          </a:p>
          <a:p>
            <a:pPr algn="ctr"/>
            <a:r>
              <a:rPr lang="es-MX" dirty="0">
                <a:latin typeface="Modern Love Caps" panose="04070805081001020A01" pitchFamily="82" charset="0"/>
              </a:rPr>
              <a:t>1º y 2º B</a:t>
            </a:r>
          </a:p>
          <a:p>
            <a:r>
              <a:rPr lang="es-MX" dirty="0">
                <a:latin typeface="Modern Love Caps" panose="04070805081001020A01" pitchFamily="82" charset="0"/>
              </a:rPr>
              <a:t>Alumno:</a:t>
            </a:r>
          </a:p>
          <a:p>
            <a:pPr algn="ctr"/>
            <a:r>
              <a:rPr lang="es-MX" dirty="0">
                <a:latin typeface="Modern Love Caps" panose="04070805081001020A01" pitchFamily="82" charset="0"/>
              </a:rPr>
              <a:t>Educación Física</a:t>
            </a:r>
          </a:p>
        </p:txBody>
      </p:sp>
    </p:spTree>
    <p:extLst>
      <p:ext uri="{BB962C8B-B14F-4D97-AF65-F5344CB8AC3E}">
        <p14:creationId xmlns:p14="http://schemas.microsoft.com/office/powerpoint/2010/main" val="38684201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803434A-5A6F-89F1-49EC-7898EF956956}"/>
              </a:ext>
            </a:extLst>
          </p:cNvPr>
          <p:cNvSpPr txBox="1"/>
          <p:nvPr/>
        </p:nvSpPr>
        <p:spPr>
          <a:xfrm>
            <a:off x="655093" y="272955"/>
            <a:ext cx="7942997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>
                <a:latin typeface="Modern Love Caps" panose="04070805081001020A01" pitchFamily="82" charset="0"/>
              </a:rPr>
              <a:t>Observaciones: 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FC07535-0B2C-6116-9DAF-C26E8967BF69}"/>
              </a:ext>
            </a:extLst>
          </p:cNvPr>
          <p:cNvSpPr txBox="1"/>
          <p:nvPr/>
        </p:nvSpPr>
        <p:spPr>
          <a:xfrm>
            <a:off x="655093" y="2995347"/>
            <a:ext cx="7942997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>
                <a:latin typeface="Modern Love Caps" panose="04070805081001020A01" pitchFamily="82" charset="0"/>
              </a:rPr>
              <a:t>Adecuaciones curriculares: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2314ACD1-5342-4145-981B-50CAD0F981B2}"/>
              </a:ext>
            </a:extLst>
          </p:cNvPr>
          <p:cNvCxnSpPr/>
          <p:nvPr/>
        </p:nvCxnSpPr>
        <p:spPr>
          <a:xfrm>
            <a:off x="518613" y="5977719"/>
            <a:ext cx="20881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3286B8B-56AE-64A1-8A7E-A7D252BB1590}"/>
              </a:ext>
            </a:extLst>
          </p:cNvPr>
          <p:cNvCxnSpPr/>
          <p:nvPr/>
        </p:nvCxnSpPr>
        <p:spPr>
          <a:xfrm>
            <a:off x="6400798" y="5950423"/>
            <a:ext cx="20881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479C1B0D-A203-5A5B-C542-468A0E7F5672}"/>
              </a:ext>
            </a:extLst>
          </p:cNvPr>
          <p:cNvCxnSpPr/>
          <p:nvPr/>
        </p:nvCxnSpPr>
        <p:spPr>
          <a:xfrm>
            <a:off x="3418761" y="6289398"/>
            <a:ext cx="20881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6D638A97-4FBC-690D-0F72-EFFC8B2F4CAA}"/>
              </a:ext>
            </a:extLst>
          </p:cNvPr>
          <p:cNvSpPr txBox="1"/>
          <p:nvPr/>
        </p:nvSpPr>
        <p:spPr>
          <a:xfrm>
            <a:off x="409433" y="6100521"/>
            <a:ext cx="2511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Modern Love Caps" panose="04070805081001020A01" pitchFamily="82" charset="0"/>
              </a:rPr>
              <a:t>Nataly Melissa Reynoso Pérez</a:t>
            </a:r>
          </a:p>
          <a:p>
            <a:r>
              <a:rPr lang="es-MX" sz="1400" dirty="0">
                <a:latin typeface="Modern Love Caps" panose="04070805081001020A01" pitchFamily="82" charset="0"/>
              </a:rPr>
              <a:t>(Estudiante normalista)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37DEFF4-4AA4-D2E3-A7B6-CC91B0C1C7AF}"/>
              </a:ext>
            </a:extLst>
          </p:cNvPr>
          <p:cNvSpPr txBox="1"/>
          <p:nvPr/>
        </p:nvSpPr>
        <p:spPr>
          <a:xfrm>
            <a:off x="3370996" y="6362131"/>
            <a:ext cx="2661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Modern Love Caps" panose="04070805081001020A01" pitchFamily="82" charset="0"/>
              </a:rPr>
              <a:t>Eva Fabiola Ruiz Pradis</a:t>
            </a:r>
          </a:p>
          <a:p>
            <a:r>
              <a:rPr lang="es-MX" sz="1400" dirty="0">
                <a:latin typeface="Modern Love Caps" panose="04070805081001020A01" pitchFamily="82" charset="0"/>
              </a:rPr>
              <a:t>(Docente de trayecto de práctica</a:t>
            </a:r>
            <a:r>
              <a:rPr lang="es-MX" sz="1400" dirty="0"/>
              <a:t>)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03653CB-1AD8-7234-989A-882DEDFAAA6C}"/>
              </a:ext>
            </a:extLst>
          </p:cNvPr>
          <p:cNvSpPr txBox="1"/>
          <p:nvPr/>
        </p:nvSpPr>
        <p:spPr>
          <a:xfrm>
            <a:off x="6393974" y="6011866"/>
            <a:ext cx="2661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Modern Love Caps" panose="04070805081001020A01" pitchFamily="82" charset="0"/>
              </a:rPr>
              <a:t>Lucero Escareño Rosales</a:t>
            </a:r>
          </a:p>
          <a:p>
            <a:r>
              <a:rPr lang="es-MX" sz="1400" dirty="0">
                <a:latin typeface="Modern Love Caps" panose="04070805081001020A01" pitchFamily="82" charset="0"/>
              </a:rPr>
              <a:t>(Educadora titular) </a:t>
            </a:r>
          </a:p>
        </p:txBody>
      </p:sp>
    </p:spTree>
    <p:extLst>
      <p:ext uri="{BB962C8B-B14F-4D97-AF65-F5344CB8AC3E}">
        <p14:creationId xmlns:p14="http://schemas.microsoft.com/office/powerpoint/2010/main" val="1522444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F8C9E2FF-ED6A-855D-BE66-42B95C81C901}"/>
              </a:ext>
            </a:extLst>
          </p:cNvPr>
          <p:cNvSpPr/>
          <p:nvPr/>
        </p:nvSpPr>
        <p:spPr>
          <a:xfrm>
            <a:off x="1064525" y="0"/>
            <a:ext cx="7184006" cy="9875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D2FC2CC-36B6-7311-47CC-5D1ADA708F7D}"/>
              </a:ext>
            </a:extLst>
          </p:cNvPr>
          <p:cNvSpPr txBox="1"/>
          <p:nvPr/>
        </p:nvSpPr>
        <p:spPr>
          <a:xfrm>
            <a:off x="1146522" y="199213"/>
            <a:ext cx="69246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ln w="76200"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dern Love" panose="04090805081005020601" pitchFamily="82" charset="0"/>
                <a:cs typeface="Dreaming Outloud Script Pro" panose="03050502040304050704" pitchFamily="66" charset="0"/>
              </a:rPr>
              <a:t>Nombre de la situación didáctica:: Haciendo amigos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22298A5-8EB4-3B6C-5ED8-0401539D8A36}"/>
              </a:ext>
            </a:extLst>
          </p:cNvPr>
          <p:cNvSpPr txBox="1"/>
          <p:nvPr/>
        </p:nvSpPr>
        <p:spPr>
          <a:xfrm>
            <a:off x="368710" y="158874"/>
            <a:ext cx="8480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Modern Love" panose="04090805081005020601" pitchFamily="82" charset="0"/>
                <a:cs typeface="Dreaming Outloud Script Pro" panose="03050502040304050704" pitchFamily="66" charset="0"/>
              </a:rPr>
              <a:t>Nombre de la situación didáctica: Haciendo amigos </a:t>
            </a:r>
            <a:endParaRPr lang="es-MX" sz="2000" dirty="0">
              <a:solidFill>
                <a:schemeClr val="accent2">
                  <a:lumMod val="60000"/>
                  <a:lumOff val="40000"/>
                </a:schemeClr>
              </a:solidFill>
              <a:latin typeface="Modern Love" panose="04090805081005020601" pitchFamily="82" charset="0"/>
              <a:cs typeface="Dreaming Outloud Script Pro" panose="03050502040304050704" pitchFamily="66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C723C28-0ED0-027F-8561-6F2BFF4B9155}"/>
              </a:ext>
            </a:extLst>
          </p:cNvPr>
          <p:cNvSpPr txBox="1"/>
          <p:nvPr/>
        </p:nvSpPr>
        <p:spPr>
          <a:xfrm>
            <a:off x="1528549" y="723331"/>
            <a:ext cx="5800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Periodo de aplicación: 04 al 29 de septiembre de 2023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59B99F8-97BA-FC8E-D80E-0920CC3E9BD3}"/>
              </a:ext>
            </a:extLst>
          </p:cNvPr>
          <p:cNvSpPr txBox="1"/>
          <p:nvPr/>
        </p:nvSpPr>
        <p:spPr>
          <a:xfrm>
            <a:off x="211545" y="1678352"/>
            <a:ext cx="2934929" cy="46166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Comic Sans MS" panose="030F0702030302020204" pitchFamily="66" charset="0"/>
              </a:rPr>
              <a:t>Campo de formación académica</a:t>
            </a:r>
          </a:p>
          <a:p>
            <a:pPr algn="ctr"/>
            <a:r>
              <a:rPr lang="es-MX" sz="1200" dirty="0">
                <a:latin typeface="Comic Sans MS" panose="030F0702030302020204" pitchFamily="66" charset="0"/>
              </a:rPr>
              <a:t>Lenguaje y comunicación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DC1D2BD-BDC5-93C9-1974-F2892741C051}"/>
              </a:ext>
            </a:extLst>
          </p:cNvPr>
          <p:cNvSpPr txBox="1"/>
          <p:nvPr/>
        </p:nvSpPr>
        <p:spPr>
          <a:xfrm>
            <a:off x="211543" y="3086111"/>
            <a:ext cx="2934929" cy="461665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Comic Sans MS" panose="030F0702030302020204" pitchFamily="66" charset="0"/>
              </a:rPr>
              <a:t>Campo de formación académica </a:t>
            </a:r>
          </a:p>
          <a:p>
            <a:pPr algn="ctr"/>
            <a:r>
              <a:rPr lang="es-MX" sz="1200" dirty="0">
                <a:latin typeface="Comic Sans MS" panose="030F0702030302020204" pitchFamily="66" charset="0"/>
              </a:rPr>
              <a:t>Pensamiento matemático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85385A6-0B5F-16BE-8DB3-2437E6F73738}"/>
              </a:ext>
            </a:extLst>
          </p:cNvPr>
          <p:cNvSpPr txBox="1"/>
          <p:nvPr/>
        </p:nvSpPr>
        <p:spPr>
          <a:xfrm>
            <a:off x="211544" y="4238590"/>
            <a:ext cx="2934929" cy="64633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Comic Sans MS" panose="030F0702030302020204" pitchFamily="66" charset="0"/>
              </a:rPr>
              <a:t>Campo de formación académica </a:t>
            </a:r>
          </a:p>
          <a:p>
            <a:pPr algn="ctr"/>
            <a:r>
              <a:rPr lang="es-MX" sz="1200" dirty="0">
                <a:latin typeface="Comic Sans MS" panose="030F0702030302020204" pitchFamily="66" charset="0"/>
              </a:rPr>
              <a:t>Exploración y comprensión del mundo natural y social </a:t>
            </a:r>
            <a:r>
              <a:rPr lang="es-MX" sz="1200" b="1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27F80EC-509E-A2EC-6A54-ADE18EDA74CC}"/>
              </a:ext>
            </a:extLst>
          </p:cNvPr>
          <p:cNvSpPr txBox="1"/>
          <p:nvPr/>
        </p:nvSpPr>
        <p:spPr>
          <a:xfrm>
            <a:off x="211544" y="5661117"/>
            <a:ext cx="2934929" cy="461665"/>
          </a:xfrm>
          <a:prstGeom prst="rect">
            <a:avLst/>
          </a:prstGeom>
          <a:solidFill>
            <a:srgbClr val="F46CB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Comic Sans MS" panose="030F0702030302020204" pitchFamily="66" charset="0"/>
              </a:rPr>
              <a:t>Área de desarrollo personal y social</a:t>
            </a:r>
          </a:p>
          <a:p>
            <a:pPr algn="ctr"/>
            <a:r>
              <a:rPr lang="es-MX" sz="1200" dirty="0">
                <a:latin typeface="Comic Sans MS" panose="030F0702030302020204" pitchFamily="66" charset="0"/>
              </a:rPr>
              <a:t>Artes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6B7B4E3-FCD5-9027-58FF-3FF7CDA76F1F}"/>
              </a:ext>
            </a:extLst>
          </p:cNvPr>
          <p:cNvSpPr txBox="1"/>
          <p:nvPr/>
        </p:nvSpPr>
        <p:spPr>
          <a:xfrm>
            <a:off x="3302758" y="1497163"/>
            <a:ext cx="5546274" cy="1015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Comic Sans MS" panose="030F0702030302020204" pitchFamily="66" charset="0"/>
              </a:rPr>
              <a:t>Aprendizajes esperados: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MX" sz="1200" dirty="0"/>
              <a:t>Narra anécdotas, siguiendo la secuencia y el orden de las ideas, con entonación y volumen apropiado para hacerse escuchar y entender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MX" sz="1200" dirty="0"/>
              <a:t>Menciona características de objetos y personas que conoce y observa.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MX" sz="1200" dirty="0"/>
              <a:t>Escribe su nombre con diversos propósitos e identifica el de algunos compañeros.</a:t>
            </a:r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5E552E0-B3DB-1485-A0E5-28EB8911CDE2}"/>
              </a:ext>
            </a:extLst>
          </p:cNvPr>
          <p:cNvSpPr txBox="1"/>
          <p:nvPr/>
        </p:nvSpPr>
        <p:spPr>
          <a:xfrm>
            <a:off x="3302758" y="2776725"/>
            <a:ext cx="5546274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Comic Sans MS" panose="030F0702030302020204" pitchFamily="66" charset="0"/>
              </a:rPr>
              <a:t>Aprendizajes esperados: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MX" sz="1200" dirty="0"/>
              <a:t>Resuelve problemas a través del conteo y con acciones sobre las colecciones. </a:t>
            </a:r>
            <a:endParaRPr lang="es-MX" sz="1200" dirty="0">
              <a:latin typeface="Comic Sans MS" panose="030F0702030302020204" pitchFamily="66" charset="0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MX" sz="1200" dirty="0">
                <a:latin typeface="Comic Sans MS" panose="030F0702030302020204" pitchFamily="66" charset="0"/>
              </a:rPr>
              <a:t>Dice los números del 1 al 10 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MX" sz="1200" dirty="0"/>
              <a:t>Compara, iguala y clasifica colecciones con base en la cantidad de elementos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MX" sz="1200" dirty="0"/>
              <a:t>Reproduce modelos con formas, figuras y cuerpos geométricos.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MX" sz="1200" dirty="0"/>
              <a:t>Identifica varios eventos de su vida cotidiana y dice el orden en que ocurren. </a:t>
            </a:r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BA1FFD9-CF83-7F42-2180-CE0204F7FE2D}"/>
              </a:ext>
            </a:extLst>
          </p:cNvPr>
          <p:cNvSpPr txBox="1"/>
          <p:nvPr/>
        </p:nvSpPr>
        <p:spPr>
          <a:xfrm>
            <a:off x="3302758" y="4160508"/>
            <a:ext cx="5546274" cy="83099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>
                <a:latin typeface="Comic Sans MS" panose="030F0702030302020204" pitchFamily="66" charset="0"/>
              </a:rPr>
              <a:t>Aprendizajes esperados: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MX" sz="1200"/>
              <a:t>Describe y explica las características comunes que identifica entre seres vivos y elementos que observa en la naturaleza.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MX" sz="1200"/>
              <a:t>Conoce medidas para evitar enfermedades. </a:t>
            </a:r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8E4BD6C2-F745-95A5-DDDD-30986F4B4B6D}"/>
              </a:ext>
            </a:extLst>
          </p:cNvPr>
          <p:cNvSpPr txBox="1"/>
          <p:nvPr/>
        </p:nvSpPr>
        <p:spPr>
          <a:xfrm>
            <a:off x="3386182" y="5476450"/>
            <a:ext cx="5546274" cy="1015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Comic Sans MS" panose="030F0702030302020204" pitchFamily="66" charset="0"/>
              </a:rPr>
              <a:t>Aprendizajes esperados: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MX" sz="1200" dirty="0">
                <a:latin typeface="Comic Sans MS" panose="030F0702030302020204" pitchFamily="66" charset="0"/>
              </a:rPr>
              <a:t>Baila y se mueve con música variada. Ejecuta libremente movimientos, gestos, y posturas corporales al ritmo de música que escucha 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MX" sz="1200" dirty="0">
                <a:latin typeface="Comic Sans MS" panose="030F0702030302020204" pitchFamily="66" charset="0"/>
              </a:rPr>
              <a:t>Representa la imagen que tiene de sí mismo y expresa ideas mediante el moldeado, dibujo y pintura</a:t>
            </a:r>
          </a:p>
        </p:txBody>
      </p:sp>
    </p:spTree>
    <p:extLst>
      <p:ext uri="{BB962C8B-B14F-4D97-AF65-F5344CB8AC3E}">
        <p14:creationId xmlns:p14="http://schemas.microsoft.com/office/powerpoint/2010/main" val="356785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600D102-FEE5-9109-C3F2-4F44CDE19D2D}"/>
              </a:ext>
            </a:extLst>
          </p:cNvPr>
          <p:cNvSpPr txBox="1"/>
          <p:nvPr/>
        </p:nvSpPr>
        <p:spPr>
          <a:xfrm>
            <a:off x="293430" y="896869"/>
            <a:ext cx="2934929" cy="461665"/>
          </a:xfrm>
          <a:prstGeom prst="rect">
            <a:avLst/>
          </a:prstGeom>
          <a:solidFill>
            <a:srgbClr val="B089D7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Comic Sans MS" panose="030F0702030302020204" pitchFamily="66" charset="0"/>
              </a:rPr>
              <a:t>Área de desarrollo personal y social</a:t>
            </a:r>
          </a:p>
          <a:p>
            <a:pPr algn="ctr"/>
            <a:r>
              <a:rPr lang="es-MX" sz="1200" dirty="0">
                <a:latin typeface="Comic Sans MS" panose="030F0702030302020204" pitchFamily="66" charset="0"/>
              </a:rPr>
              <a:t>Educación socioemocional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EAD2ECA-4F13-5AEB-3FEF-1BB72F03D7F0}"/>
              </a:ext>
            </a:extLst>
          </p:cNvPr>
          <p:cNvSpPr txBox="1"/>
          <p:nvPr/>
        </p:nvSpPr>
        <p:spPr>
          <a:xfrm>
            <a:off x="293430" y="2220702"/>
            <a:ext cx="2934929" cy="461665"/>
          </a:xfrm>
          <a:prstGeom prst="rect">
            <a:avLst/>
          </a:prstGeom>
          <a:solidFill>
            <a:srgbClr val="779AE9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Comic Sans MS" panose="030F0702030302020204" pitchFamily="66" charset="0"/>
              </a:rPr>
              <a:t>Área de desarrollo personal y social</a:t>
            </a:r>
          </a:p>
          <a:p>
            <a:pPr algn="ctr"/>
            <a:r>
              <a:rPr lang="es-MX" sz="1200" dirty="0">
                <a:latin typeface="Comic Sans MS" panose="030F0702030302020204" pitchFamily="66" charset="0"/>
              </a:rPr>
              <a:t>Educación Física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6002C08-72C5-F3D3-E6BE-4D2213F2EFDA}"/>
              </a:ext>
            </a:extLst>
          </p:cNvPr>
          <p:cNvSpPr txBox="1"/>
          <p:nvPr/>
        </p:nvSpPr>
        <p:spPr>
          <a:xfrm>
            <a:off x="3427125" y="712202"/>
            <a:ext cx="5546274" cy="83099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Comic Sans MS" panose="030F0702030302020204" pitchFamily="66" charset="0"/>
              </a:rPr>
              <a:t>Aprendizajes esperados: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MX" sz="1200" dirty="0">
                <a:latin typeface="Comic Sans MS" panose="030F0702030302020204" pitchFamily="66" charset="0"/>
              </a:rPr>
              <a:t>Realiza por sí mismo acciones de cuidado personal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MX" sz="1200" dirty="0">
                <a:latin typeface="Comic Sans MS" panose="030F0702030302020204" pitchFamily="66" charset="0"/>
              </a:rPr>
              <a:t>Acepta jugar y realizar actividades con otros niños 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MX" sz="1200" dirty="0">
                <a:latin typeface="Comic Sans MS" panose="030F0702030302020204" pitchFamily="66" charset="0"/>
              </a:rPr>
              <a:t>Comenta como se siente ante diferentes situaciones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A1FF59A-E9F8-AF88-7AE7-382A520ED0C8}"/>
              </a:ext>
            </a:extLst>
          </p:cNvPr>
          <p:cNvSpPr txBox="1"/>
          <p:nvPr/>
        </p:nvSpPr>
        <p:spPr>
          <a:xfrm>
            <a:off x="3427125" y="2220702"/>
            <a:ext cx="5546274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latin typeface="Comic Sans MS" panose="030F0702030302020204" pitchFamily="66" charset="0"/>
              </a:rPr>
              <a:t>Aprendizaje esperado: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MX" sz="1200" dirty="0">
                <a:latin typeface="Comic Sans MS" panose="030F0702030302020204" pitchFamily="66" charset="0"/>
              </a:rPr>
              <a:t>Explora las posibilidades de movimiento con diferentes partes del cuerpo</a:t>
            </a:r>
          </a:p>
        </p:txBody>
      </p:sp>
    </p:spTree>
    <p:extLst>
      <p:ext uri="{BB962C8B-B14F-4D97-AF65-F5344CB8AC3E}">
        <p14:creationId xmlns:p14="http://schemas.microsoft.com/office/powerpoint/2010/main" val="1890296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D9A4638-8BE2-B6C5-CF67-B0B91B39CC70}"/>
              </a:ext>
            </a:extLst>
          </p:cNvPr>
          <p:cNvSpPr txBox="1"/>
          <p:nvPr/>
        </p:nvSpPr>
        <p:spPr>
          <a:xfrm>
            <a:off x="368710" y="284781"/>
            <a:ext cx="8480322" cy="461665"/>
          </a:xfrm>
          <a:prstGeom prst="rect">
            <a:avLst/>
          </a:prstGeom>
          <a:solidFill>
            <a:srgbClr val="DF692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n w="76200">
                  <a:solidFill>
                    <a:schemeClr val="bg1"/>
                  </a:solidFill>
                </a:ln>
                <a:solidFill>
                  <a:schemeClr val="bg1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Actividades permanentes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576DCA5-7471-E078-2658-1397771826C5}"/>
              </a:ext>
            </a:extLst>
          </p:cNvPr>
          <p:cNvSpPr txBox="1"/>
          <p:nvPr/>
        </p:nvSpPr>
        <p:spPr>
          <a:xfrm>
            <a:off x="294968" y="284781"/>
            <a:ext cx="84803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accent2">
                    <a:lumMod val="50000"/>
                  </a:schemeClr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Actividades permanentes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C57A585-51C4-00F8-A0B3-14F77887D6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746" t="31351" r="31773" b="29365"/>
          <a:stretch/>
        </p:blipFill>
        <p:spPr>
          <a:xfrm>
            <a:off x="1088812" y="1586212"/>
            <a:ext cx="7040117" cy="3685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504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8C6303CC-424A-D11C-C416-3CB4D7C6EA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9B6AA96-CCA6-FFD4-8233-8664AEEB1679}"/>
              </a:ext>
            </a:extLst>
          </p:cNvPr>
          <p:cNvSpPr txBox="1"/>
          <p:nvPr/>
        </p:nvSpPr>
        <p:spPr>
          <a:xfrm>
            <a:off x="825689" y="3684896"/>
            <a:ext cx="749262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dirty="0">
                <a:solidFill>
                  <a:schemeClr val="bg1"/>
                </a:solidFill>
                <a:latin typeface="Baguet Script" panose="00000500000000000000" pitchFamily="2" charset="0"/>
              </a:rPr>
              <a:t>Primera Semana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Baguet Script" panose="00000500000000000000" pitchFamily="2" charset="0"/>
              </a:rPr>
              <a:t>04-08 de septiembre</a:t>
            </a:r>
          </a:p>
        </p:txBody>
      </p:sp>
    </p:spTree>
    <p:extLst>
      <p:ext uri="{BB962C8B-B14F-4D97-AF65-F5344CB8AC3E}">
        <p14:creationId xmlns:p14="http://schemas.microsoft.com/office/powerpoint/2010/main" val="2069218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8AC77CF1-AFD9-31F9-741C-05D0B3B30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DF661F9-ECF3-7253-4E27-CA5DDBAAB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082822"/>
              </p:ext>
            </p:extLst>
          </p:nvPr>
        </p:nvGraphicFramePr>
        <p:xfrm>
          <a:off x="1232573" y="1838124"/>
          <a:ext cx="6678854" cy="3523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9048">
                  <a:extLst>
                    <a:ext uri="{9D8B030D-6E8A-4147-A177-3AD203B41FA5}">
                      <a16:colId xmlns:a16="http://schemas.microsoft.com/office/drawing/2014/main" val="406542021"/>
                    </a:ext>
                  </a:extLst>
                </a:gridCol>
                <a:gridCol w="1342126">
                  <a:extLst>
                    <a:ext uri="{9D8B030D-6E8A-4147-A177-3AD203B41FA5}">
                      <a16:colId xmlns:a16="http://schemas.microsoft.com/office/drawing/2014/main" val="4236620242"/>
                    </a:ext>
                  </a:extLst>
                </a:gridCol>
                <a:gridCol w="1218051">
                  <a:extLst>
                    <a:ext uri="{9D8B030D-6E8A-4147-A177-3AD203B41FA5}">
                      <a16:colId xmlns:a16="http://schemas.microsoft.com/office/drawing/2014/main" val="2994997572"/>
                    </a:ext>
                  </a:extLst>
                </a:gridCol>
                <a:gridCol w="1218051">
                  <a:extLst>
                    <a:ext uri="{9D8B030D-6E8A-4147-A177-3AD203B41FA5}">
                      <a16:colId xmlns:a16="http://schemas.microsoft.com/office/drawing/2014/main" val="2046228689"/>
                    </a:ext>
                  </a:extLst>
                </a:gridCol>
                <a:gridCol w="1007729">
                  <a:extLst>
                    <a:ext uri="{9D8B030D-6E8A-4147-A177-3AD203B41FA5}">
                      <a16:colId xmlns:a16="http://schemas.microsoft.com/office/drawing/2014/main" val="3028587476"/>
                    </a:ext>
                  </a:extLst>
                </a:gridCol>
                <a:gridCol w="963849">
                  <a:extLst>
                    <a:ext uri="{9D8B030D-6E8A-4147-A177-3AD203B41FA5}">
                      <a16:colId xmlns:a16="http://schemas.microsoft.com/office/drawing/2014/main" val="3974576629"/>
                    </a:ext>
                  </a:extLst>
                </a:gridCol>
              </a:tblGrid>
              <a:tr h="2385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Hora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Lunes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Martes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Miércoles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Jueves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Viernes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385008"/>
                  </a:ext>
                </a:extLst>
              </a:tr>
              <a:tr h="689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9:00-9:30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Honores a la bandera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Pase de lista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Activación física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Pase de lista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Activación Física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Pase de lista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Activación física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Pase de lista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Activación física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Pase de lista</a:t>
                      </a:r>
                      <a:r>
                        <a:rPr lang="es-MX" sz="11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1360741"/>
                  </a:ext>
                </a:extLst>
              </a:tr>
              <a:tr h="530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9:30-10:00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Compartiendo recuerdos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Elijo mi nombre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silueta de mi compañero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Ponle pétalos a la flor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Jugando con el tangram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8210630"/>
                  </a:ext>
                </a:extLst>
              </a:tr>
              <a:tr h="382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10:00-10:30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¿Qué hago cuando despierto?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 Educación física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Dale de comer al monstruo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Artísticas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Armo figuras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211805"/>
                  </a:ext>
                </a:extLst>
              </a:tr>
              <a:tr h="477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10:30-11:00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</a:rPr>
                        <a:t>R    e   c   r   e   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504640"/>
                  </a:ext>
                </a:extLst>
              </a:tr>
              <a:tr h="262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11:00-11:30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 física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¿Cómo soy yo?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Las abejitas a su panal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¿Hay las mismas abejas?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¿Cómo es mi día?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807828"/>
                  </a:ext>
                </a:extLst>
              </a:tr>
              <a:tr h="262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11:30-12-00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Escojo mi nombre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caja misteriosa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Pensamiento matemático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 sean iguales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Pensamiento matemático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34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500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id="{BB5DAA71-3113-A50F-8B41-3691FF42F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5E85D5F-8F2A-2189-8E6D-5C6B7F341166}"/>
              </a:ext>
            </a:extLst>
          </p:cNvPr>
          <p:cNvSpPr txBox="1"/>
          <p:nvPr/>
        </p:nvSpPr>
        <p:spPr>
          <a:xfrm>
            <a:off x="699319" y="202824"/>
            <a:ext cx="7745361" cy="76944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n w="76200">
                  <a:solidFill>
                    <a:schemeClr val="bg1"/>
                  </a:solidFill>
                </a:ln>
                <a:solidFill>
                  <a:schemeClr val="bg1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Lunes 04 de septiembre del 2023</a:t>
            </a:r>
          </a:p>
          <a:p>
            <a:pPr algn="ctr"/>
            <a:endParaRPr lang="es-MX" sz="2000" dirty="0">
              <a:latin typeface="Dreaming Outloud Script Pro" panose="03050502040304050704" pitchFamily="66" charset="0"/>
              <a:cs typeface="Dreaming Outloud Script Pro" panose="03050502040304050704" pitchFamily="66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12340AA-E171-60E0-B17A-5D4913D14D1A}"/>
              </a:ext>
            </a:extLst>
          </p:cNvPr>
          <p:cNvSpPr txBox="1"/>
          <p:nvPr/>
        </p:nvSpPr>
        <p:spPr>
          <a:xfrm>
            <a:off x="1794693" y="202824"/>
            <a:ext cx="555461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rgbClr val="7030A0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Lunes 04 de septiembre del 2023</a:t>
            </a:r>
          </a:p>
        </p:txBody>
      </p:sp>
      <p:graphicFrame>
        <p:nvGraphicFramePr>
          <p:cNvPr id="8" name="Tabla 9">
            <a:extLst>
              <a:ext uri="{FF2B5EF4-FFF2-40B4-BE49-F238E27FC236}">
                <a16:creationId xmlns:a16="http://schemas.microsoft.com/office/drawing/2014/main" id="{5BB602FF-B64E-D53A-5373-E779A145C2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285960"/>
              </p:ext>
            </p:extLst>
          </p:nvPr>
        </p:nvGraphicFramePr>
        <p:xfrm>
          <a:off x="699319" y="1007919"/>
          <a:ext cx="7740317" cy="5661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821">
                  <a:extLst>
                    <a:ext uri="{9D8B030D-6E8A-4147-A177-3AD203B41FA5}">
                      <a16:colId xmlns:a16="http://schemas.microsoft.com/office/drawing/2014/main" val="181285302"/>
                    </a:ext>
                  </a:extLst>
                </a:gridCol>
                <a:gridCol w="1331496">
                  <a:extLst>
                    <a:ext uri="{9D8B030D-6E8A-4147-A177-3AD203B41FA5}">
                      <a16:colId xmlns:a16="http://schemas.microsoft.com/office/drawing/2014/main" val="557972852"/>
                    </a:ext>
                  </a:extLst>
                </a:gridCol>
              </a:tblGrid>
              <a:tr h="5661189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Inicio: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Inicia el día comentando si han celebrado algún cumpleaños y observan la imagen en donde se ve que se celebra un cumpleaños para después dibujar algún recuerdo que tengan de dicha celebración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Comenta y explica al grupo lo que dibujo y porque es algo que recuerde mucho </a:t>
                      </a:r>
                    </a:p>
                    <a:p>
                      <a:endParaRPr lang="es-MX" sz="1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Desarrollo: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Observa las imágenes de un niño despertando por la mañana y otra imagen de un niño durmiendo por la noche y las colorea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Narra lo que hace desde que se despierta hasta que se va a dormir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Coloca las imágenes según sea correcto lo que pasa primero el día o la noche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Cierre: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Observa la bolsa que se le entrega que contiene distintos nombres y entre ellos el suyo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Identifica su nombre y lo escribe en el pizarrón mágico que se le entrega 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MATERIALES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-Imagen de personas celebrando un cumpleaños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-Imágenes de niño despertando por la mañana y durmiendo por la noche 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-Bolsa de papel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-Nombres escritos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28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31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1C469313-2EB0-5E67-7C5F-F9C58CE5C4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EA980DD-15D4-744A-2259-E04B31828E7B}"/>
              </a:ext>
            </a:extLst>
          </p:cNvPr>
          <p:cNvSpPr/>
          <p:nvPr/>
        </p:nvSpPr>
        <p:spPr>
          <a:xfrm>
            <a:off x="1675268" y="150125"/>
            <a:ext cx="5912887" cy="709684"/>
          </a:xfrm>
          <a:prstGeom prst="rect">
            <a:avLst/>
          </a:prstGeom>
          <a:solidFill>
            <a:srgbClr val="F46CB0"/>
          </a:solidFill>
          <a:ln>
            <a:solidFill>
              <a:srgbClr val="F46CB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ln w="76200">
                  <a:solidFill>
                    <a:schemeClr val="bg1"/>
                  </a:solidFill>
                </a:ln>
                <a:solidFill>
                  <a:schemeClr val="bg1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Martes 05 de septiembre del 2023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064792F-16AE-4944-EE97-334EDAAFC609}"/>
              </a:ext>
            </a:extLst>
          </p:cNvPr>
          <p:cNvSpPr txBox="1"/>
          <p:nvPr/>
        </p:nvSpPr>
        <p:spPr>
          <a:xfrm>
            <a:off x="1854405" y="304912"/>
            <a:ext cx="55546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7030A0"/>
                </a:solidFill>
                <a:latin typeface="Modern Love" panose="04090805081005020601" pitchFamily="82" charset="0"/>
                <a:cs typeface="Dreaming Outloud Script Pro" panose="03050502040304050704" pitchFamily="66" charset="0"/>
              </a:rPr>
              <a:t>Martes05 de septiembre del 2023</a:t>
            </a:r>
          </a:p>
        </p:txBody>
      </p:sp>
      <p:graphicFrame>
        <p:nvGraphicFramePr>
          <p:cNvPr id="7" name="Tabla 9">
            <a:extLst>
              <a:ext uri="{FF2B5EF4-FFF2-40B4-BE49-F238E27FC236}">
                <a16:creationId xmlns:a16="http://schemas.microsoft.com/office/drawing/2014/main" id="{3B8C37C1-D8BD-AAE4-79E1-748CCEFDE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073264"/>
              </p:ext>
            </p:extLst>
          </p:nvPr>
        </p:nvGraphicFramePr>
        <p:xfrm>
          <a:off x="699319" y="1007919"/>
          <a:ext cx="7740317" cy="5661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821">
                  <a:extLst>
                    <a:ext uri="{9D8B030D-6E8A-4147-A177-3AD203B41FA5}">
                      <a16:colId xmlns:a16="http://schemas.microsoft.com/office/drawing/2014/main" val="181285302"/>
                    </a:ext>
                  </a:extLst>
                </a:gridCol>
                <a:gridCol w="1331496">
                  <a:extLst>
                    <a:ext uri="{9D8B030D-6E8A-4147-A177-3AD203B41FA5}">
                      <a16:colId xmlns:a16="http://schemas.microsoft.com/office/drawing/2014/main" val="557972852"/>
                    </a:ext>
                  </a:extLst>
                </a:gridCol>
              </a:tblGrid>
              <a:tr h="5661189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Inicio: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Identifica su nombre en los gafetes que están enfrente del salón y lo toma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Observa la primera letra de su nombre que está en color rojo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Identifica dicha letra en el alfabeto móvil para luego formar todo su nombre con él </a:t>
                      </a:r>
                    </a:p>
                    <a:p>
                      <a:endParaRPr lang="es-MX" sz="1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Desarrollo: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Colorea con pintura el plato desechable en forma de circulo según el color de piel que observa en sí mismo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Pega pedazos de estambre según el color de su cabello a la orilla del plato para luego agregarle ojos, nariz y boca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Menciona como es su representación y qué características tiene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Cierre: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Mete su mano a la caja misteriosa y saca un objeto de los que se encuentran dentro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Describe lo que saco de ahí y sus características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Moldea el objeto que saco de la caja con plastilina </a:t>
                      </a:r>
                      <a:br>
                        <a:rPr lang="es-MX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</a:br>
                      <a:endParaRPr lang="es-MX" sz="12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MATERIALES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-Gafetes con su nombre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-Alfabeto móvil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-Plato circular desechable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-Pintura de las distintas tonalidades de la piel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-Estambre de distintos colores de cabello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-Recortes de bocas, ojos, nariz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-Caja misteriosa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-objetos distintos </a:t>
                      </a:r>
                    </a:p>
                    <a:p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-Plastilina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196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28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4164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4170</TotalTime>
  <Words>2423</Words>
  <Application>Microsoft Office PowerPoint</Application>
  <PresentationFormat>Carta (216 x 279 mm)</PresentationFormat>
  <Paragraphs>457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Nataly Reynoso</dc:creator>
  <cp:lastModifiedBy>Nataly Reynoso</cp:lastModifiedBy>
  <cp:revision>2</cp:revision>
  <cp:lastPrinted>2023-09-01T00:34:01Z</cp:lastPrinted>
  <dcterms:created xsi:type="dcterms:W3CDTF">2023-08-29T22:18:19Z</dcterms:created>
  <dcterms:modified xsi:type="dcterms:W3CDTF">2023-09-03T02:47:34Z</dcterms:modified>
</cp:coreProperties>
</file>