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944" r:id="rId2"/>
  </p:sldMasterIdLst>
  <p:sldIdLst>
    <p:sldId id="256" r:id="rId3"/>
    <p:sldId id="257" r:id="rId4"/>
    <p:sldId id="267" r:id="rId5"/>
    <p:sldId id="268" r:id="rId6"/>
    <p:sldId id="258" r:id="rId7"/>
    <p:sldId id="301" r:id="rId8"/>
    <p:sldId id="270" r:id="rId9"/>
    <p:sldId id="302" r:id="rId10"/>
    <p:sldId id="300" r:id="rId11"/>
    <p:sldId id="272" r:id="rId12"/>
    <p:sldId id="274" r:id="rId13"/>
    <p:sldId id="293" r:id="rId14"/>
    <p:sldId id="306" r:id="rId15"/>
    <p:sldId id="304" r:id="rId16"/>
    <p:sldId id="305" r:id="rId17"/>
    <p:sldId id="283" r:id="rId18"/>
    <p:sldId id="307" r:id="rId19"/>
    <p:sldId id="308" r:id="rId20"/>
    <p:sldId id="310" r:id="rId21"/>
    <p:sldId id="311" r:id="rId22"/>
    <p:sldId id="309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3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5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2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8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32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774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427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49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06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20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31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980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14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54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49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77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5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3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43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5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1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30618A-DA19-46FE-A2FA-4A523424003F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A7A50A-A3C6-4EEC-A7E7-A1C8A7E08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3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3975" y="147920"/>
            <a:ext cx="10755086" cy="1828800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 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ESCOLAR 2022 – 2023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024" y="3262175"/>
            <a:ext cx="11940988" cy="3404072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 smtClean="0"/>
              <a:t>Nombre del estudiante: Leonardo Torres Valdés</a:t>
            </a:r>
          </a:p>
          <a:p>
            <a:r>
              <a:rPr lang="es-MX" sz="2200" dirty="0" smtClean="0"/>
              <a:t>Grado: 4        Sección: “B”            Número de lista: 24</a:t>
            </a:r>
          </a:p>
          <a:p>
            <a:r>
              <a:rPr lang="es-MX" sz="2200" dirty="0" smtClean="0"/>
              <a:t>Institución de práctica: Jardín de Niños “Justo Sierra T.M”</a:t>
            </a:r>
          </a:p>
          <a:p>
            <a:r>
              <a:rPr lang="es-MX" sz="2200" dirty="0" smtClean="0"/>
              <a:t>Clave: 05EJN0072U       Zona Escolar: 103      Grado en el que realiza su práctica: 2  A</a:t>
            </a:r>
          </a:p>
          <a:p>
            <a:r>
              <a:rPr lang="es-MX" sz="2200" dirty="0" smtClean="0"/>
              <a:t>Calle: Palma                Colonia: Colonia del Valle                   C.P: 25023</a:t>
            </a:r>
          </a:p>
          <a:p>
            <a:r>
              <a:rPr lang="es-MX" sz="2200" dirty="0" smtClean="0"/>
              <a:t>Nombre del profesor(a): Marisol Lucio Villaseñor </a:t>
            </a:r>
          </a:p>
          <a:p>
            <a:r>
              <a:rPr lang="es-MX" sz="2200" dirty="0" smtClean="0"/>
              <a:t>Total de Alumnos: 31         Niños: 20          Niñas: 11</a:t>
            </a:r>
          </a:p>
          <a:p>
            <a:r>
              <a:rPr lang="es-MX" sz="2200" dirty="0" smtClean="0"/>
              <a:t>Periodo de práctica: Primera Jornada de Práctica del 4 al 29 de septiembre del 2023</a:t>
            </a:r>
          </a:p>
          <a:p>
            <a:r>
              <a:rPr lang="es-MX" sz="2200" dirty="0" smtClean="0"/>
              <a:t>         Saltillo, Coahuila de Zaragoza                                                                 septiembre del 2023                                         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38" y="1949825"/>
            <a:ext cx="1764713" cy="13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89671"/>
              </p:ext>
            </p:extLst>
          </p:nvPr>
        </p:nvGraphicFramePr>
        <p:xfrm>
          <a:off x="359228" y="755472"/>
          <a:ext cx="11399520" cy="6050598"/>
        </p:xfrm>
        <a:graphic>
          <a:graphicData uri="http://schemas.openxmlformats.org/drawingml/2006/table">
            <a:tbl>
              <a:tblPr firstRow="1" firstCol="1" bandRow="1"/>
              <a:tblGrid>
                <a:gridCol w="101800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2930793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620872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09961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231572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904159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152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70373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se escribe?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escribir?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¿A que crees que se refiera con copiado?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¿Recuerdas las vocales?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Copia del pizarrón algunas palabras y subraya las vocales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 las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¿Tuviste problemas con alguna palabra?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¿Cuántas lograste escribir?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i="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i="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Lápiz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i="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  <a:r>
                        <a:rPr lang="es-MX" sz="12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instructivos, cartas, recados y señalamientos utilizando recursos propios.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49682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Escribe señalamientos utilizando recursos propios.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50229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cuerpo y mi limpieza</a:t>
                      </a:r>
                      <a:endParaRPr lang="es-E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es la higiene personal?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¿Tu que haces para cuidarte?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se anotan las acciones mencionadas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y colorea de azul las imágenes que sean buenas para la salud y las que no sean buenas para la salud de color verde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¿Cuáles acciones haces tu?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 mas las hace?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 salón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Hoja de Trabajo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 hábitos de higiene personal para mantenerse saludable.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2351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Practica hábitos de higiene personal para mantenerse saludable.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740435" y="103357"/>
            <a:ext cx="5116286" cy="53672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Miércoles </a:t>
            </a:r>
            <a:r>
              <a:rPr lang="es-MX" dirty="0"/>
              <a:t>6</a:t>
            </a:r>
            <a:r>
              <a:rPr lang="es-MX" dirty="0" smtClean="0"/>
              <a:t>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06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48451" y="144721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Miércoles 6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13031"/>
              </p:ext>
            </p:extLst>
          </p:nvPr>
        </p:nvGraphicFramePr>
        <p:xfrm>
          <a:off x="483325" y="1025434"/>
          <a:ext cx="11155678" cy="3440421"/>
        </p:xfrm>
        <a:graphic>
          <a:graphicData uri="http://schemas.openxmlformats.org/drawingml/2006/table">
            <a:tbl>
              <a:tblPr firstRow="1" firstCol="1" bandRow="1"/>
              <a:tblGrid>
                <a:gridCol w="936172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46730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2277517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56966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50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27826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Revolvamos</a:t>
                      </a:r>
                      <a:r>
                        <a:rPr lang="es-MX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 higiene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es un memorama?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¿Lo has jugado antes?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como se juega?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Juega al memorama y se contara quien haga mas puntos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¿Cuántos puntos hicieron?</a:t>
                      </a:r>
                      <a:b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¿Estuvo complicado el juego?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equipos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</a:t>
                      </a: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patio </a:t>
                      </a: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durará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min.</a:t>
                      </a: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Memorama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12485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59337" y="94647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Jueves </a:t>
            </a:r>
            <a:r>
              <a:rPr lang="es-MX" dirty="0"/>
              <a:t>7</a:t>
            </a:r>
            <a:r>
              <a:rPr lang="es-MX" dirty="0" smtClean="0"/>
              <a:t>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68613"/>
              </p:ext>
            </p:extLst>
          </p:nvPr>
        </p:nvGraphicFramePr>
        <p:xfrm>
          <a:off x="156753" y="809897"/>
          <a:ext cx="11887201" cy="5887319"/>
        </p:xfrm>
        <a:graphic>
          <a:graphicData uri="http://schemas.openxmlformats.org/drawingml/2006/table">
            <a:tbl>
              <a:tblPr firstRow="1" firstCol="1" bandRow="1"/>
              <a:tblGrid>
                <a:gridCol w="1044426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325667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458936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5257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904476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501122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407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24897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¿Cuántos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hay?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¿Hasta que numero sabes contar?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escribir los números?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y participa en el repaso a los números y su escritura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la cantidad de círculos que se deben de colocar en la hoja para que este completo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¿Tuviste problemas para completar la cantidad?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se resolvió?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Círculos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Hojas de maquina con un numero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colecciones no mayores a 20 elementos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243454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colecciones no mayores a 20 elementos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67937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juntar manzanas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¿Cuántas manzanas hay en el árbol?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lo resolvieron?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la cantidad de manzanas que deben de haber dependiendo el numero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fue la mas difícil?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fue la mas fácil?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Árbol de foamy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Manzanas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Hoja de trabajo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colecciones no mayores a 20 elementos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2606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colecciones no mayores a 20 elementos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Jueves 7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05105"/>
              </p:ext>
            </p:extLst>
          </p:nvPr>
        </p:nvGraphicFramePr>
        <p:xfrm>
          <a:off x="496388" y="1232990"/>
          <a:ext cx="11299372" cy="3180487"/>
        </p:xfrm>
        <a:graphic>
          <a:graphicData uri="http://schemas.openxmlformats.org/drawingml/2006/table">
            <a:tbl>
              <a:tblPr firstRow="1" firstCol="1" bandRow="1"/>
              <a:tblGrid>
                <a:gridCol w="992778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6121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3867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85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1029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636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95954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Lotería numérica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¿Has jugado a la lotería?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como se juega?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Juega a la lotería y se dará premio a los ganadores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te sentiste al jugar?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 gano?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8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Lotería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Fichas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394823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Viernes 8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91209"/>
              </p:ext>
            </p:extLst>
          </p:nvPr>
        </p:nvGraphicFramePr>
        <p:xfrm>
          <a:off x="496388" y="1029792"/>
          <a:ext cx="11299372" cy="5659184"/>
        </p:xfrm>
        <a:graphic>
          <a:graphicData uri="http://schemas.openxmlformats.org/drawingml/2006/table">
            <a:tbl>
              <a:tblPr firstRow="1" firstCol="1" bandRow="1"/>
              <a:tblGrid>
                <a:gridCol w="992778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6121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3867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85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1029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140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61708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familia y yo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¿Quiénes viven en tu casa?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¿Con quien juegas mas?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Dibuja a su familia en un su cuaderno y explica cada miembro de su familia y su importancia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se sintieron al realizar la actividad?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¿A quien fue a la persona que mas quisieron la mayoría?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Foto de su familia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valora costumbres y tradiciones que se manifiestan en los grupos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sociales a los que pertenece.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847335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</a:t>
                      </a:r>
                      <a:r>
                        <a:rPr lang="es-E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costumbres y tradiciones que se manifiestan en los grupos sociales a los que pertenece.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39770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jugar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juegos conoces para jugar?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te gusta jugar en el patio?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Sale al patio y juega diferentes juegos como las traes, el lobo lobito, los encantados, etc.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te sentiste al jugar?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 gano mas veces?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7365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Viernes 8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84963"/>
              </p:ext>
            </p:extLst>
          </p:nvPr>
        </p:nvGraphicFramePr>
        <p:xfrm>
          <a:off x="496388" y="1029793"/>
          <a:ext cx="11299372" cy="5431860"/>
        </p:xfrm>
        <a:graphic>
          <a:graphicData uri="http://schemas.openxmlformats.org/drawingml/2006/table">
            <a:tbl>
              <a:tblPr firstRow="1" firstCol="1" bandRow="1"/>
              <a:tblGrid>
                <a:gridCol w="992778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6121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3867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85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1029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43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51797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Hacia donde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un baile en donde se podrán observar los movimientos de lateralidad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¿Supiste identificar cada lado?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Colorea las flechas del color correspondiente y escribe el nombre abajo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¿Fue complicado identificar cada lado?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8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Flechas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características de objetos y personas que conoce y observa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686508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características de objetos y personas que conoce y observa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57260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Ármame 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es un rompecabezas?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¿Has armado alguno?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Arma un rompecabezas junto a sus compañeros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¿Fue complicado armarlo?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¿Te gustaría armar otro?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Rompecabezas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6318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5" y="386366"/>
            <a:ext cx="11475076" cy="6181859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 Normalista</a:t>
            </a:r>
            <a:r>
              <a:rPr lang="es-MX" dirty="0" smtClean="0"/>
              <a:t>                                          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 Titular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Docente del Trayecto de </a:t>
            </a:r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Practica Profesional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122885" y="3438658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804597" y="3419339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237149" y="5317214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64193"/>
              </p:ext>
            </p:extLst>
          </p:nvPr>
        </p:nvGraphicFramePr>
        <p:xfrm>
          <a:off x="678931" y="597744"/>
          <a:ext cx="11079480" cy="1849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9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9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63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Observaciones: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Variables/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Adecuaciones curriculares: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190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127" y="121024"/>
            <a:ext cx="10755086" cy="1801906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 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ESCOLAR 2022 – 2023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363" y="3419138"/>
            <a:ext cx="11833411" cy="3236093"/>
          </a:xfrm>
        </p:spPr>
        <p:txBody>
          <a:bodyPr>
            <a:normAutofit fontScale="92500" lnSpcReduction="20000"/>
          </a:bodyPr>
          <a:lstStyle/>
          <a:p>
            <a:r>
              <a:rPr lang="es-MX" sz="2200" dirty="0" smtClean="0"/>
              <a:t>Nombre del estudiante: Leonardo Torres Valdés</a:t>
            </a:r>
          </a:p>
          <a:p>
            <a:r>
              <a:rPr lang="es-MX" sz="2200" dirty="0" smtClean="0"/>
              <a:t>Grado: 4        Sección: “B”            Número de lista: 24</a:t>
            </a:r>
          </a:p>
          <a:p>
            <a:r>
              <a:rPr lang="es-MX" sz="2200" dirty="0" smtClean="0"/>
              <a:t>Institución de práctica: Jardín de Niños “Justo Sierra T.M”</a:t>
            </a:r>
          </a:p>
          <a:p>
            <a:r>
              <a:rPr lang="es-MX" sz="2200" dirty="0" smtClean="0"/>
              <a:t>Clave: 05EJN0072U       Zona Escolar: 103      Grado en el que realiza su práctica: 2  A</a:t>
            </a:r>
          </a:p>
          <a:p>
            <a:r>
              <a:rPr lang="es-MX" sz="2200" dirty="0" smtClean="0"/>
              <a:t>Calle: Palma                Colonia: Colonia del Valle                   C.P: 25023</a:t>
            </a:r>
          </a:p>
          <a:p>
            <a:r>
              <a:rPr lang="es-MX" sz="2200" dirty="0" smtClean="0"/>
              <a:t>Nombre del profesor(a): Marisol Lucio Villaseñor</a:t>
            </a:r>
          </a:p>
          <a:p>
            <a:r>
              <a:rPr lang="es-MX" sz="2200" dirty="0" smtClean="0"/>
              <a:t> Total de Alumnos: 31          Niños: 20           Niñas: 11</a:t>
            </a:r>
          </a:p>
          <a:p>
            <a:r>
              <a:rPr lang="es-MX" sz="2200" dirty="0" smtClean="0"/>
              <a:t>Periodo de práctica: Primera Jornada de Práctica del 4 al 29 de septiembre del 2023</a:t>
            </a:r>
          </a:p>
          <a:p>
            <a:r>
              <a:rPr lang="es-MX" sz="2200" dirty="0" smtClean="0"/>
              <a:t>         Saltillo, Coahuila de Zaragoza                                                                 septiembre del 2023                                         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13" y="1922930"/>
            <a:ext cx="1764713" cy="13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43434" y="564519"/>
            <a:ext cx="1541417" cy="85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Grupo: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4</a:t>
            </a:r>
            <a:r>
              <a:rPr lang="es-MX" sz="24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 A</a:t>
            </a:r>
            <a:endParaRPr lang="es-MX" sz="2400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3422" y="1453298"/>
            <a:ext cx="4349932" cy="8621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Planeación: Primera Jornada del 4 al 29 de septiembre del 2023</a:t>
            </a:r>
            <a:endParaRPr lang="es-MX" b="1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51594" y="1517032"/>
            <a:ext cx="4367349" cy="8621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Alumno practicante: Leonardo Torres Valdés</a:t>
            </a:r>
            <a:endParaRPr lang="es-MX" b="1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077802" y="3404865"/>
            <a:ext cx="5685195" cy="1683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b="1" dirty="0">
              <a:latin typeface="Copperplate Gothic Light" panose="020E05070202060204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366" y="480481"/>
            <a:ext cx="8846069" cy="855214"/>
          </a:xfrm>
          <a:ln w="38100">
            <a:noFill/>
            <a:prstDash val="lgDashDot"/>
          </a:ln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Jardín de Niños “Justo Sierra T.M”</a:t>
            </a:r>
            <a:b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</a:br>
            <a: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Clave:05EJN0072U       Zona Escolar: 103</a:t>
            </a:r>
            <a:endParaRPr lang="es-MX" sz="2800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86" t="3115" r="1961" b="7108"/>
          <a:stretch/>
        </p:blipFill>
        <p:spPr>
          <a:xfrm>
            <a:off x="0" y="3229583"/>
            <a:ext cx="12162972" cy="37178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93199" y="2519518"/>
            <a:ext cx="345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Diagnóstico</a:t>
            </a:r>
            <a:endParaRPr lang="es-MX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194" y="195943"/>
            <a:ext cx="11717383" cy="659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Situación Didáctica: Diagnostico 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Propósito de la Jornada de Práctica: Diseñar planeaciones y secuencias didácticas para la enseñanza y aprendizaje en educación preescolar, para aplicar en la Institución Educativa asignada, considerando las características propias de su grupo de alumnos y alumnas en situaciones reales de trabajo.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Fecha: </a:t>
            </a:r>
            <a:r>
              <a:rPr lang="es-MX" sz="1600" dirty="0">
                <a:latin typeface="Bodoni MT" panose="02070603080606020203" pitchFamily="18" charset="0"/>
                <a:cs typeface="Arial" panose="020B0604020202020204" pitchFamily="34" charset="0"/>
              </a:rPr>
              <a:t>4</a:t>
            </a: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 al 29 de septiembre del 2023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Clave: 05EJN0072U           Zona Escolar: 103      Calle: Palma            Colonia: Colonia del Valle           C.P. 25023</a:t>
            </a:r>
          </a:p>
          <a:p>
            <a:pPr marL="0" indent="0">
              <a:buNone/>
            </a:pPr>
            <a:endParaRPr lang="es-MX" sz="1600" dirty="0" smtClean="0"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26416"/>
              </p:ext>
            </p:extLst>
          </p:nvPr>
        </p:nvGraphicFramePr>
        <p:xfrm>
          <a:off x="549727" y="3617094"/>
          <a:ext cx="10931436" cy="14596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5682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Número, algebra y variación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180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14570"/>
              </p:ext>
            </p:extLst>
          </p:nvPr>
        </p:nvGraphicFramePr>
        <p:xfrm>
          <a:off x="549727" y="2070578"/>
          <a:ext cx="10931436" cy="1325549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Comunicación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Uso de documentos que regulan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 convivencia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98350"/>
              </p:ext>
            </p:extLst>
          </p:nvPr>
        </p:nvGraphicFramePr>
        <p:xfrm>
          <a:off x="549727" y="5265653"/>
          <a:ext cx="10931436" cy="1325549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Socioemocional</a:t>
                      </a:r>
                      <a:r>
                        <a:rPr lang="es-MX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Preescolar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Autorregulación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nombra situaciones que le generan alegría, seguridad, tristeza, miedo o enojo, y expresa lo que siente</a:t>
                      </a:r>
                      <a:r>
                        <a:rPr lang="es-ES" sz="1400" dirty="0" smtClean="0"/>
                        <a:t>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Expresión de las emociones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43434" y="564519"/>
            <a:ext cx="1541417" cy="85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Grupo: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4</a:t>
            </a:r>
            <a:r>
              <a:rPr lang="es-MX" sz="24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 A</a:t>
            </a:r>
            <a:endParaRPr lang="es-MX" sz="2400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3422" y="1453298"/>
            <a:ext cx="4349932" cy="8621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Planeación: Primera Jornada del 4 al 29 de septiembre del 2023</a:t>
            </a:r>
            <a:endParaRPr lang="es-MX" b="1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51594" y="1517032"/>
            <a:ext cx="4367349" cy="862148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Alumno practicante: Leonardo Torres Valdés</a:t>
            </a:r>
            <a:endParaRPr lang="es-MX" b="1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077802" y="3404865"/>
            <a:ext cx="5685195" cy="1683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b="1" dirty="0">
              <a:latin typeface="Copperplate Gothic Light" panose="020E05070202060204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366" y="480481"/>
            <a:ext cx="8846069" cy="855214"/>
          </a:xfrm>
          <a:ln w="38100">
            <a:noFill/>
            <a:prstDash val="lgDashDot"/>
          </a:ln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Jardín de Niños “Justo Sierra T.M”</a:t>
            </a:r>
            <a:b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</a:br>
            <a:r>
              <a:rPr lang="es-MX" sz="2800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Clave:05EJN0072U        Zona Escolar: 103</a:t>
            </a:r>
            <a:endParaRPr lang="es-MX" sz="2800" dirty="0">
              <a:solidFill>
                <a:schemeClr val="tx1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86" t="3115" r="1961" b="7108"/>
          <a:stretch/>
        </p:blipFill>
        <p:spPr>
          <a:xfrm>
            <a:off x="0" y="3229583"/>
            <a:ext cx="12162972" cy="37178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93199" y="2519518"/>
            <a:ext cx="345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Diagnóstico</a:t>
            </a:r>
            <a:endParaRPr lang="es-MX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08525"/>
              </p:ext>
            </p:extLst>
          </p:nvPr>
        </p:nvGraphicFramePr>
        <p:xfrm>
          <a:off x="604922" y="2311042"/>
          <a:ext cx="10931436" cy="14596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5682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Expresión y Comprensión del Mundo Natural y Social</a:t>
                      </a:r>
                      <a:endParaRPr lang="es-MX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Natural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180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de la naturaleza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44798"/>
              </p:ext>
            </p:extLst>
          </p:nvPr>
        </p:nvGraphicFramePr>
        <p:xfrm>
          <a:off x="604922" y="4016944"/>
          <a:ext cx="10931436" cy="1424197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Comunicación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Producción, interpretación e intercambio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narraciones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6540"/>
              </p:ext>
            </p:extLst>
          </p:nvPr>
        </p:nvGraphicFramePr>
        <p:xfrm>
          <a:off x="577863" y="623315"/>
          <a:ext cx="10931436" cy="1325549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Socioemocional</a:t>
                      </a:r>
                      <a:r>
                        <a:rPr lang="es-MX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Preescolar</a:t>
                      </a:r>
                      <a:endParaRPr lang="es-MX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Autorregulación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Expresión de las emociones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6" y="104503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Cronograma</a:t>
            </a:r>
            <a:r>
              <a:rPr lang="es-MX" sz="4800" b="1" dirty="0" smtClean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endParaRPr lang="es-MX" sz="4800" b="1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22832"/>
              </p:ext>
            </p:extLst>
          </p:nvPr>
        </p:nvGraphicFramePr>
        <p:xfrm>
          <a:off x="378821" y="1067073"/>
          <a:ext cx="11284134" cy="50544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12270">
                  <a:extLst>
                    <a:ext uri="{9D8B030D-6E8A-4147-A177-3AD203B41FA5}">
                      <a16:colId xmlns="" xmlns:a16="http://schemas.microsoft.com/office/drawing/2014/main" val="1266807849"/>
                    </a:ext>
                  </a:extLst>
                </a:gridCol>
                <a:gridCol w="1849765">
                  <a:extLst>
                    <a:ext uri="{9D8B030D-6E8A-4147-A177-3AD203B41FA5}">
                      <a16:colId xmlns="" xmlns:a16="http://schemas.microsoft.com/office/drawing/2014/main" val="2838522353"/>
                    </a:ext>
                  </a:extLst>
                </a:gridCol>
                <a:gridCol w="1889355">
                  <a:extLst>
                    <a:ext uri="{9D8B030D-6E8A-4147-A177-3AD203B41FA5}">
                      <a16:colId xmlns="" xmlns:a16="http://schemas.microsoft.com/office/drawing/2014/main" val="3573539689"/>
                    </a:ext>
                  </a:extLst>
                </a:gridCol>
                <a:gridCol w="1831018">
                  <a:extLst>
                    <a:ext uri="{9D8B030D-6E8A-4147-A177-3AD203B41FA5}">
                      <a16:colId xmlns="" xmlns:a16="http://schemas.microsoft.com/office/drawing/2014/main" val="3271896739"/>
                    </a:ext>
                  </a:extLst>
                </a:gridCol>
                <a:gridCol w="2070708">
                  <a:extLst>
                    <a:ext uri="{9D8B030D-6E8A-4147-A177-3AD203B41FA5}">
                      <a16:colId xmlns="" xmlns:a16="http://schemas.microsoft.com/office/drawing/2014/main" val="2830901638"/>
                    </a:ext>
                  </a:extLst>
                </a:gridCol>
                <a:gridCol w="1831018">
                  <a:extLst>
                    <a:ext uri="{9D8B030D-6E8A-4147-A177-3AD203B41FA5}">
                      <a16:colId xmlns="" xmlns:a16="http://schemas.microsoft.com/office/drawing/2014/main" val="2372292258"/>
                    </a:ext>
                  </a:extLst>
                </a:gridCol>
              </a:tblGrid>
              <a:tr h="408843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Horario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Lunes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Miércoles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Jueves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Viernes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0696019"/>
                  </a:ext>
                </a:extLst>
              </a:tr>
              <a:tr h="800939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9:00 – 9:30 am 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Artística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Física 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historia de los Niños Héroes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formar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La historia de las figuras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6668232"/>
                  </a:ext>
                </a:extLst>
              </a:tr>
              <a:tr h="587369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9:30 – 10:00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pintar nuestro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nombre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mezclarnos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¿Quiénes eran?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Física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construir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7379577"/>
                  </a:ext>
                </a:extLst>
              </a:tr>
              <a:tr h="711032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10:00 – 10:30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¿Cómo me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siento?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pintar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Artística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¿Dónde hay más?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¿Los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alimentos son figuras?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3682797"/>
                  </a:ext>
                </a:extLst>
              </a:tr>
              <a:tr h="408843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10:40 – 11:00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Recreo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6357093"/>
                  </a:ext>
                </a:extLst>
              </a:tr>
              <a:tr h="794515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11:00 – 11:15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Saludo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2993348"/>
                  </a:ext>
                </a:extLst>
              </a:tr>
              <a:tr h="517639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11:15 – 11:45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Experimentemo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s juntos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¿Hay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más?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La bandera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encontrar la figura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¿Cómo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se hace?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9895779"/>
                  </a:ext>
                </a:extLst>
              </a:tr>
              <a:tr h="711032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11:45 – 12:00 pm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Actividad Permanente</a:t>
                      </a:r>
                    </a:p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Despedida – Limpieza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734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21169"/>
              </p:ext>
            </p:extLst>
          </p:nvPr>
        </p:nvGraphicFramePr>
        <p:xfrm>
          <a:off x="326572" y="836025"/>
          <a:ext cx="11398068" cy="5610628"/>
        </p:xfrm>
        <a:graphic>
          <a:graphicData uri="http://schemas.openxmlformats.org/drawingml/2006/table">
            <a:tbl>
              <a:tblPr firstRow="1" firstCol="1" bandRow="1"/>
              <a:tblGrid>
                <a:gridCol w="100049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824879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6201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45370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938183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927128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26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97662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pintar nuestro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nombre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¿Con que has escrito tu nombre?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¿Con que mas crees que se pueda escribir?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 utilizando pintura, comenzando primero letra por letra y después lo escribe seguido.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¿Conocías esta técnica?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te sentiste al realizarla?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Botes</a:t>
                      </a: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464758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compañeros.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27695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me siento?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son las emociones?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¿Dónde crees que se pueden ver?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diversos dibujos donde pueda presentar alguna de las emociones que se pudieron apreciar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emoción sientes mas?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emoción sientes menos?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es la emoción que mas te gusta sentir?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nombra situaciones que le generan alegría, seguridad, tristeza, miedo o enojo, y expresa lo que siente</a:t>
                      </a:r>
                      <a:r>
                        <a:rPr lang="es-ES" sz="1200" dirty="0" smtClean="0"/>
                        <a:t>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4545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nombra situaciones que le generan alegría, seguridad, tristeza, miedo o enojo, y expresa lo que siente</a:t>
                      </a:r>
                      <a:r>
                        <a:rPr lang="es-ES" sz="1200" dirty="0" smtClean="0"/>
                        <a:t>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Lunes 11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99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04878"/>
              </p:ext>
            </p:extLst>
          </p:nvPr>
        </p:nvGraphicFramePr>
        <p:xfrm>
          <a:off x="496390" y="940528"/>
          <a:ext cx="10880200" cy="3289404"/>
        </p:xfrm>
        <a:graphic>
          <a:graphicData uri="http://schemas.openxmlformats.org/drawingml/2006/table">
            <a:tbl>
              <a:tblPr firstRow="1" firstCol="1" bandRow="1"/>
              <a:tblGrid>
                <a:gridCol w="901336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704800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3759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61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32110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Experimentemos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juntos</a:t>
                      </a:r>
                      <a:endParaRPr lang="es-E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¿Has realizado algún experimento?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fue el que mas te ha gustado?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crees que pase con el experimento?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el experimento del volcán, se van presentando cada paso y lo va realizando según se le vaya indicando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fue lo que paso?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¿Esperaban esa reacción?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durará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Vasos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Colorante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Bicarbonato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sodio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Vinagre</a:t>
                      </a: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256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Lunes 11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46330"/>
              </p:ext>
            </p:extLst>
          </p:nvPr>
        </p:nvGraphicFramePr>
        <p:xfrm>
          <a:off x="496390" y="940529"/>
          <a:ext cx="10880200" cy="5579412"/>
        </p:xfrm>
        <a:graphic>
          <a:graphicData uri="http://schemas.openxmlformats.org/drawingml/2006/table">
            <a:tbl>
              <a:tblPr firstRow="1" firstCol="1" bandRow="1"/>
              <a:tblGrid>
                <a:gridCol w="914399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691737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3759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61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33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03574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mezclarnos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los colores se pueden mezclar?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crees que pase si combinan dos colores diferentes?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Agrega diferentes colores y los va mezclando con el pincel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colores se hicieron?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se podía hacer eso?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Pincel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Botes</a:t>
                      </a: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28456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31925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pintar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¿Te gusta dibujar?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es lo que mas dibujas?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una pintura a su gusto y la presenta a sus compañeros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¿Te gusto como quedo tu dibujo?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Cartulina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Pincel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Botes</a:t>
                      </a: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experiencias propias o algo que no conocía.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1863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ideas que relaciona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experiencias propias o algo que no conocía.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Martes 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2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5880"/>
              </p:ext>
            </p:extLst>
          </p:nvPr>
        </p:nvGraphicFramePr>
        <p:xfrm>
          <a:off x="496390" y="940528"/>
          <a:ext cx="10880200" cy="2779975"/>
        </p:xfrm>
        <a:graphic>
          <a:graphicData uri="http://schemas.openxmlformats.org/drawingml/2006/table">
            <a:tbl>
              <a:tblPr firstRow="1" firstCol="1" bandRow="1"/>
              <a:tblGrid>
                <a:gridCol w="95358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652549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08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3481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23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70519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¿Hay</a:t>
                      </a:r>
                      <a:r>
                        <a:rPr lang="es-MX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más?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hay mas técnicas de pintura?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crees que sea la pintura de puntillismo?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una pintura de puntillismo que observa del pizarrón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fue el resultado de tu pintura?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¿Te gusto esta forma de pintura?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Pintura</a:t>
                      </a: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Cartulina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Cotonetes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815285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 con objetos y materiales para poner a prueba ideas y supuestos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Martes 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26636"/>
              </p:ext>
            </p:extLst>
          </p:nvPr>
        </p:nvGraphicFramePr>
        <p:xfrm>
          <a:off x="359228" y="755472"/>
          <a:ext cx="11399520" cy="5773121"/>
        </p:xfrm>
        <a:graphic>
          <a:graphicData uri="http://schemas.openxmlformats.org/drawingml/2006/table">
            <a:tbl>
              <a:tblPr firstRow="1" firstCol="1" bandRow="1"/>
              <a:tblGrid>
                <a:gridCol w="101800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2930793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620872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09961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231572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904159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152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70373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historia de los niños héroes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quienes son los niños héroes?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fue lo que hicieron?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y observa la historia de los niños héroes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fue lo que les paso?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¿Por qué los consideran héroes?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se llamaban?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i="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49682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50229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¿Quiénes eran?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imágenes de los niños héroes e identifica el nombre de cada uno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dibujos de los niños héroes y escribe sus nombres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de los personajes te gusta mas?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¿Por qué?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 salón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2351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740435" y="103357"/>
            <a:ext cx="5116286" cy="53672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Miércoles 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48451" y="144721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Miércoles 13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34272"/>
              </p:ext>
            </p:extLst>
          </p:nvPr>
        </p:nvGraphicFramePr>
        <p:xfrm>
          <a:off x="483325" y="1025434"/>
          <a:ext cx="11155678" cy="3244714"/>
        </p:xfrm>
        <a:graphic>
          <a:graphicData uri="http://schemas.openxmlformats.org/drawingml/2006/table">
            <a:tbl>
              <a:tblPr firstRow="1" firstCol="1" bandRow="1"/>
              <a:tblGrid>
                <a:gridCol w="936172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46730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2277517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56966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50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27826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bandera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tiene la bandera de México?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son los colores?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según los colores dependientes, recorta y pega la bandera de México en un palo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es lo que tiene en medio?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</a:t>
                      </a: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patio </a:t>
                      </a: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durará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1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min.</a:t>
                      </a:r>
                      <a:endParaRPr lang="es-MX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Tijeras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Pegamento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12485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Jueves 14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26798"/>
              </p:ext>
            </p:extLst>
          </p:nvPr>
        </p:nvGraphicFramePr>
        <p:xfrm>
          <a:off x="496388" y="1029790"/>
          <a:ext cx="11299372" cy="5752979"/>
        </p:xfrm>
        <a:graphic>
          <a:graphicData uri="http://schemas.openxmlformats.org/drawingml/2006/table">
            <a:tbl>
              <a:tblPr firstRow="1" firstCol="1" bandRow="1"/>
              <a:tblGrid>
                <a:gridCol w="992778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6121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3867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85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1029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636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95954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formar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son las figuras geométricas?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¿Cuáles conoces?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un video donde se presentan cada una de las figuras mostradas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figuras aparecieron?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son?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Bocina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380309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06075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¿Dónde hay más?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las imágenes de las figuras y menciona cada uno de sus nombres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y recorta cada una de las figuras geométricas y las pega según el apartado dependiente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figura hay mas?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figura hay menos?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5117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Jueves 14 de septiembre del 2023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18841"/>
              </p:ext>
            </p:extLst>
          </p:nvPr>
        </p:nvGraphicFramePr>
        <p:xfrm>
          <a:off x="679268" y="1049047"/>
          <a:ext cx="11299372" cy="3571901"/>
        </p:xfrm>
        <a:graphic>
          <a:graphicData uri="http://schemas.openxmlformats.org/drawingml/2006/table">
            <a:tbl>
              <a:tblPr firstRow="1" firstCol="1" bandRow="1"/>
              <a:tblGrid>
                <a:gridCol w="992778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16121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3867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854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10298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636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959548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encontrar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 figura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hay algunas cosas que tienen forma de figura geométrica?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cuales crees?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en todo el salón y dibuja los materiales que tengan figura geométrica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figura encontraste mas?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menos?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394823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194" y="195943"/>
            <a:ext cx="11717383" cy="659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Situación Didáctica: Diagnostico 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Propósito de la Jornada de Práctica: Diseñar planeaciones y secuencias didácticas para la enseñanza y aprendizaje en educación preescolar, para aplicar en la Institución Educativa asignada, considerando las características propias de su grupo de alumnos y alumnas en situaciones reales de trabajo.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Fecha: </a:t>
            </a:r>
            <a:r>
              <a:rPr lang="es-MX" sz="1600" dirty="0">
                <a:latin typeface="Bodoni MT" panose="02070603080606020203" pitchFamily="18" charset="0"/>
                <a:cs typeface="Arial" panose="020B0604020202020204" pitchFamily="34" charset="0"/>
              </a:rPr>
              <a:t>4</a:t>
            </a: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 al 29 de septiembre del 2023</a:t>
            </a:r>
          </a:p>
          <a:p>
            <a:pPr marL="0" indent="0">
              <a:buNone/>
            </a:pPr>
            <a:r>
              <a:rPr lang="es-MX" sz="1600" dirty="0" smtClean="0">
                <a:latin typeface="Bodoni MT" panose="02070603080606020203" pitchFamily="18" charset="0"/>
                <a:cs typeface="Arial" panose="020B0604020202020204" pitchFamily="34" charset="0"/>
              </a:rPr>
              <a:t>Clave: 05EJN0072U           Zona Escolar: 103      Calle: Palma            Colonia: Colonia del Valle           C.P. 25023</a:t>
            </a:r>
          </a:p>
          <a:p>
            <a:pPr marL="0" indent="0">
              <a:buNone/>
            </a:pPr>
            <a:endParaRPr lang="es-MX" sz="1600" dirty="0" smtClean="0"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88558"/>
              </p:ext>
            </p:extLst>
          </p:nvPr>
        </p:nvGraphicFramePr>
        <p:xfrm>
          <a:off x="549727" y="3617094"/>
          <a:ext cx="10931436" cy="14596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5682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Numero,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algebra y variación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colecciones no mayores a 20 elementos.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180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42614"/>
              </p:ext>
            </p:extLst>
          </p:nvPr>
        </p:nvGraphicFramePr>
        <p:xfrm>
          <a:off x="549727" y="2070578"/>
          <a:ext cx="10931436" cy="1325549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Lenguaje</a:t>
                      </a:r>
                      <a:r>
                        <a:rPr lang="es-MX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Comunicación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documentos que regulan la convivencia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7416"/>
              </p:ext>
            </p:extLst>
          </p:nvPr>
        </p:nvGraphicFramePr>
        <p:xfrm>
          <a:off x="554210" y="5221776"/>
          <a:ext cx="10931436" cy="14596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5682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Numero,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algebra y variación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180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873888" y="102685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Viernes 15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39104"/>
              </p:ext>
            </p:extLst>
          </p:nvPr>
        </p:nvGraphicFramePr>
        <p:xfrm>
          <a:off x="267287" y="809897"/>
          <a:ext cx="11774658" cy="5927674"/>
        </p:xfrm>
        <a:graphic>
          <a:graphicData uri="http://schemas.openxmlformats.org/drawingml/2006/table">
            <a:tbl>
              <a:tblPr firstRow="1" firstCol="1" bandRow="1"/>
              <a:tblGrid>
                <a:gridCol w="103453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294181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445124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36929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86445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477442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44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67540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historia de las figuras 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¿Conoces la historia de las figuras geométricas?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es lo que te imaginas que haya pasado en el cuento?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el cuento y observa el resultado final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fue lo que paso con las figuras?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figura se realizo?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10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Títeres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Cuento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952374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 con experiencias propias o algo que no conocía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74664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construir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se pueden hacer dibujos con las figuras geométricas?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¿Cuáles se te ocurren?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Construye figuras utilizando el tangram según las imágenes que se observan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te pareció esta forma de hacer dibujos?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figuras se realizaron?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Tangram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8811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733211" y="173024"/>
            <a:ext cx="4062549" cy="6368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Viernes 15 de septiembre del 2023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43226"/>
              </p:ext>
            </p:extLst>
          </p:nvPr>
        </p:nvGraphicFramePr>
        <p:xfrm>
          <a:off x="112542" y="917249"/>
          <a:ext cx="11957537" cy="5854891"/>
        </p:xfrm>
        <a:graphic>
          <a:graphicData uri="http://schemas.openxmlformats.org/drawingml/2006/table">
            <a:tbl>
              <a:tblPr firstRow="1" firstCol="1" bandRow="1"/>
              <a:tblGrid>
                <a:gridCol w="1050605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345345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467569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6235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915744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2515921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13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5214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¿Los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alimentos son figuras?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también la comida tiene forma de figura geométrica?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¿Cuáles has visto?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 imágenes de comida en forma geométrica, colorea y las pega dependiendo la figura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hay mas?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hay menos?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equipos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  <a:endParaRPr lang="es-MX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2278279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5726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se hace?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¿Sabias que se pueden hacer figuras con plastilina?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¿Cuáles conoces?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diferentes figuras geométricas con plastilina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¿De cual hiciste?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la hiciste?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durara 5 min.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Plastilina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21103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Convive, juega y trabaja con distintos compañeros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50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4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5" y="386366"/>
            <a:ext cx="11475076" cy="6181859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 Normalista</a:t>
            </a:r>
            <a:r>
              <a:rPr lang="es-MX" dirty="0" smtClean="0"/>
              <a:t>                                          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 Titular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Docente del Trayecto de </a:t>
            </a:r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Practica Profesional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122885" y="3438658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804597" y="3419339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237149" y="5317214"/>
            <a:ext cx="3567448" cy="3863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64193"/>
              </p:ext>
            </p:extLst>
          </p:nvPr>
        </p:nvGraphicFramePr>
        <p:xfrm>
          <a:off x="678931" y="597744"/>
          <a:ext cx="11079480" cy="1849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9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9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63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Observaciones: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Variables/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Adecuaciones curriculares: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190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04689"/>
              </p:ext>
            </p:extLst>
          </p:nvPr>
        </p:nvGraphicFramePr>
        <p:xfrm>
          <a:off x="604922" y="2311042"/>
          <a:ext cx="10931436" cy="14596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56828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Expresión y Comprensión del Mundo Natural y Social</a:t>
                      </a:r>
                      <a:endParaRPr lang="es-MX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Mundo Natural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 hábitos de higiene personal para mantenerse saludable.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2866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180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Cuidado de la Salud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53045"/>
              </p:ext>
            </p:extLst>
          </p:nvPr>
        </p:nvGraphicFramePr>
        <p:xfrm>
          <a:off x="604922" y="524891"/>
          <a:ext cx="10931436" cy="1325549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2254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Socioemocional en Preescolar</a:t>
                      </a:r>
                      <a:endParaRPr lang="es-MX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Autoconocimiento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expresa características personales: su nombre, cómo es físicamente, qué le gusta, qué no le gusta, qué se le facilita y qué se le dificulta</a:t>
                      </a:r>
                      <a:r>
                        <a:rPr lang="es-ES" sz="1400" dirty="0" smtClean="0"/>
                        <a:t>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225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579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Autoestima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83613"/>
              </p:ext>
            </p:extLst>
          </p:nvPr>
        </p:nvGraphicFramePr>
        <p:xfrm>
          <a:off x="636299" y="4297679"/>
          <a:ext cx="10931436" cy="1376208"/>
        </p:xfrm>
        <a:graphic>
          <a:graphicData uri="http://schemas.openxmlformats.org/drawingml/2006/table">
            <a:tbl>
              <a:tblPr firstRow="1" firstCol="1" bandRow="1"/>
              <a:tblGrid>
                <a:gridCol w="2858591">
                  <a:extLst>
                    <a:ext uri="{9D8B030D-6E8A-4147-A177-3AD203B41FA5}">
                      <a16:colId xmlns="" xmlns:a16="http://schemas.microsoft.com/office/drawing/2014/main" val="1247275778"/>
                    </a:ext>
                  </a:extLst>
                </a:gridCol>
                <a:gridCol w="4353563">
                  <a:extLst>
                    <a:ext uri="{9D8B030D-6E8A-4147-A177-3AD203B41FA5}">
                      <a16:colId xmlns="" xmlns:a16="http://schemas.microsoft.com/office/drawing/2014/main" val="2683727549"/>
                    </a:ext>
                  </a:extLst>
                </a:gridCol>
                <a:gridCol w="3719282">
                  <a:extLst>
                    <a:ext uri="{9D8B030D-6E8A-4147-A177-3AD203B41FA5}">
                      <a16:colId xmlns="" xmlns:a16="http://schemas.microsoft.com/office/drawing/2014/main" val="1936686060"/>
                    </a:ext>
                  </a:extLst>
                </a:gridCol>
              </a:tblGrid>
              <a:tr h="3348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Socioemocional en Preescolar</a:t>
                      </a:r>
                      <a:endParaRPr lang="es-MX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445999"/>
                  </a:ext>
                </a:extLst>
              </a:tr>
              <a:tr h="3348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Colaboración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Convive, juega y trabaja con distintos compañeros.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4031"/>
                  </a:ext>
                </a:extLst>
              </a:tr>
              <a:tr h="3348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578349"/>
                  </a:ext>
                </a:extLst>
              </a:tr>
              <a:tr h="3715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1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6" y="104503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Cronograma</a:t>
            </a:r>
            <a:r>
              <a:rPr lang="es-MX" sz="4800" b="1" dirty="0" smtClean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endParaRPr lang="es-MX" sz="4800" b="1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052756"/>
              </p:ext>
            </p:extLst>
          </p:nvPr>
        </p:nvGraphicFramePr>
        <p:xfrm>
          <a:off x="378821" y="1067073"/>
          <a:ext cx="11284134" cy="507299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12270">
                  <a:extLst>
                    <a:ext uri="{9D8B030D-6E8A-4147-A177-3AD203B41FA5}">
                      <a16:colId xmlns="" xmlns:a16="http://schemas.microsoft.com/office/drawing/2014/main" val="1266807849"/>
                    </a:ext>
                  </a:extLst>
                </a:gridCol>
                <a:gridCol w="1849765">
                  <a:extLst>
                    <a:ext uri="{9D8B030D-6E8A-4147-A177-3AD203B41FA5}">
                      <a16:colId xmlns="" xmlns:a16="http://schemas.microsoft.com/office/drawing/2014/main" val="2838522353"/>
                    </a:ext>
                  </a:extLst>
                </a:gridCol>
                <a:gridCol w="1889355">
                  <a:extLst>
                    <a:ext uri="{9D8B030D-6E8A-4147-A177-3AD203B41FA5}">
                      <a16:colId xmlns="" xmlns:a16="http://schemas.microsoft.com/office/drawing/2014/main" val="3573539689"/>
                    </a:ext>
                  </a:extLst>
                </a:gridCol>
                <a:gridCol w="1831018">
                  <a:extLst>
                    <a:ext uri="{9D8B030D-6E8A-4147-A177-3AD203B41FA5}">
                      <a16:colId xmlns="" xmlns:a16="http://schemas.microsoft.com/office/drawing/2014/main" val="3271896739"/>
                    </a:ext>
                  </a:extLst>
                </a:gridCol>
                <a:gridCol w="2070708">
                  <a:extLst>
                    <a:ext uri="{9D8B030D-6E8A-4147-A177-3AD203B41FA5}">
                      <a16:colId xmlns="" xmlns:a16="http://schemas.microsoft.com/office/drawing/2014/main" val="2830901638"/>
                    </a:ext>
                  </a:extLst>
                </a:gridCol>
                <a:gridCol w="1831018">
                  <a:extLst>
                    <a:ext uri="{9D8B030D-6E8A-4147-A177-3AD203B41FA5}">
                      <a16:colId xmlns="" xmlns:a16="http://schemas.microsoft.com/office/drawing/2014/main" val="2372292258"/>
                    </a:ext>
                  </a:extLst>
                </a:gridCol>
              </a:tblGrid>
              <a:tr h="408843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Horario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Lunes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Miércoles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Jueves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Viernes</a:t>
                      </a:r>
                      <a:endParaRPr lang="es-MX" sz="1700" dirty="0">
                        <a:solidFill>
                          <a:schemeClr val="tx1"/>
                        </a:solidFill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0696019"/>
                  </a:ext>
                </a:extLst>
              </a:tr>
              <a:tr h="800939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9:00 – 9:30 am 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Artística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Física 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¿Cómo se escribe?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¿Cuántos</a:t>
                      </a:r>
                      <a:r>
                        <a:rPr lang="es-ES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hay?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Mi familia y yo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6668232"/>
                  </a:ext>
                </a:extLst>
              </a:tr>
              <a:tr h="628187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9:30 – 10:00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¿Cuál es mi nombre?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Conociéndome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mas 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Mi cuerpo y mi limpieza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Física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jugar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7379577"/>
                  </a:ext>
                </a:extLst>
              </a:tr>
              <a:tr h="711032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10:00 – 10:30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El Sapo y la Luna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Mi comida favorita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Educación Artística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 juntar manzanas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Hacia</a:t>
                      </a:r>
                      <a:r>
                        <a:rPr lang="es-ES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donde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3682797"/>
                  </a:ext>
                </a:extLst>
              </a:tr>
              <a:tr h="408843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10:40 – 11:00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Recreo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6357093"/>
                  </a:ext>
                </a:extLst>
              </a:tr>
              <a:tr h="794515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11:00 – 11:15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Saludo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Rutina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2993348"/>
                  </a:ext>
                </a:extLst>
              </a:tr>
              <a:tr h="517639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11:15 – 11:45 am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¿Qué me</a:t>
                      </a:r>
                      <a:r>
                        <a:rPr lang="es-ES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gusta?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¿Cuál</a:t>
                      </a:r>
                      <a:r>
                        <a:rPr lang="es-MX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es el saludable?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Revolvamos la higiene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Lotería numérica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Ármame</a:t>
                      </a:r>
                      <a:r>
                        <a:rPr lang="es-ES" sz="1700" baseline="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9895779"/>
                  </a:ext>
                </a:extLst>
              </a:tr>
              <a:tr h="711032"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11:45 – 12:00 pm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Actividad Permanente</a:t>
                      </a:r>
                    </a:p>
                    <a:p>
                      <a:pPr algn="ctr"/>
                      <a:r>
                        <a:rPr lang="es-MX" sz="1700" dirty="0" smtClean="0"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Despedida – Limpieza</a:t>
                      </a:r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dirty="0" smtClean="0">
                        <a:latin typeface="Bodoni MT" panose="020706030806060202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734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88682"/>
              </p:ext>
            </p:extLst>
          </p:nvPr>
        </p:nvGraphicFramePr>
        <p:xfrm>
          <a:off x="326572" y="836025"/>
          <a:ext cx="11398068" cy="5806335"/>
        </p:xfrm>
        <a:graphic>
          <a:graphicData uri="http://schemas.openxmlformats.org/drawingml/2006/table">
            <a:tbl>
              <a:tblPr firstRow="1" firstCol="1" bandRow="1"/>
              <a:tblGrid>
                <a:gridCol w="100049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824879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6201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645370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938183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927128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26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97662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es mi nombre?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letras están en  tu nombre?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como se dice cada palabra?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tu nombre y represéntalo con el alfabeto móvil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¿Tuviste problemas para encontrar las letras de tu nombre?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¿Esta bien escrito?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Alfabeto móvil 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464758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compañeros.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27695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Sapo y la Luna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que es un cuento?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¿Has leído o te han leído algún cuento?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¿Recuerdas cual 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el cuento del Sapo y la Luna, comenta como se fue desarrollando y dibuja lo que mas le haya gustado del cuento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fue lo que estuvo pasando en el cuento?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fue lo que mas te gusto?  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20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otros relatos literarios.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4545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Lunes </a:t>
            </a:r>
            <a:r>
              <a:rPr lang="es-MX" dirty="0"/>
              <a:t>4</a:t>
            </a:r>
            <a:r>
              <a:rPr lang="es-MX" dirty="0" smtClean="0"/>
              <a:t>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09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86082"/>
              </p:ext>
            </p:extLst>
          </p:nvPr>
        </p:nvGraphicFramePr>
        <p:xfrm>
          <a:off x="496390" y="940528"/>
          <a:ext cx="10880200" cy="3093697"/>
        </p:xfrm>
        <a:graphic>
          <a:graphicData uri="http://schemas.openxmlformats.org/drawingml/2006/table">
            <a:tbl>
              <a:tblPr firstRow="1" firstCol="1" bandRow="1"/>
              <a:tblGrid>
                <a:gridCol w="901336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704800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3759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61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32110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</a:t>
                      </a:r>
                      <a:r>
                        <a:rPr lang="es-E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 gusta?</a:t>
                      </a:r>
                      <a:endParaRPr lang="es-E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 y 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es lo que mas te gusta hacer?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es lo que menos te gusta hacer?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te sientes en la escuela?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 un dibujo de ellos con sus juegos preferidos, sus juguetes favoritos y con la persona con la cual juegan.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observan las respuestas junto a sus compañeros para ver si tienen gustos en común.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durará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Espejos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Hojas de maquina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256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expresa características personales: su nombre, cómo es físicamente, qué le gusta</a:t>
                      </a:r>
                      <a:r>
                        <a:rPr lang="es-E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qué no le gusta</a:t>
                      </a:r>
                      <a:endParaRPr lang="es-MX" sz="12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Lunes </a:t>
            </a:r>
            <a:r>
              <a:rPr lang="es-MX" dirty="0"/>
              <a:t>4</a:t>
            </a:r>
            <a:r>
              <a:rPr lang="es-MX" dirty="0" smtClean="0"/>
              <a:t>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1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96222"/>
              </p:ext>
            </p:extLst>
          </p:nvPr>
        </p:nvGraphicFramePr>
        <p:xfrm>
          <a:off x="496390" y="940529"/>
          <a:ext cx="10880200" cy="5821462"/>
        </p:xfrm>
        <a:graphic>
          <a:graphicData uri="http://schemas.openxmlformats.org/drawingml/2006/table">
            <a:tbl>
              <a:tblPr firstRow="1" firstCol="1" bandRow="1"/>
              <a:tblGrid>
                <a:gridCol w="914399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691737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3759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0613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333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103574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Conociéndome mas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otras cosas deberíamos saber de nosotros?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¿Tu que sabes de ti?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 y dibuja las cosas que se le indique y al finalizar explicara cada una de ellas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¿Cómo te sentiste al realizar la actividad?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¿Si recordaste tus gustos?</a:t>
                      </a: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Hoja de Trabajo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expresa características personales: su nombre, cómo es físicamente, qué le gusta, qué no le gusta, qué se le facilita y qué se le dificulta.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284567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expresa características personales,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qué le gusta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qué no le gusta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  <a:tr h="131925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 comida favorita</a:t>
                      </a: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¿Comes comida saludable?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¿Comes comida chatarra?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prefieres?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Dibuja en tu cuaderno tu comida favorita y explica el porque te gusta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siguientes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¿Quién mas tiene la misma comida preferida?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15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 min.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Cuaderno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Comenta, a partir de la lectura que escucha de textos literarios, ideas que relaciona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experiencias propias o algo que no conocía.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20194"/>
                  </a:ext>
                </a:extLst>
              </a:tr>
              <a:tr h="11863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Comenta</a:t>
                      </a: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ideas que relaciona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experiencias propias o algo que no conocía.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028267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Martes </a:t>
            </a:r>
            <a:r>
              <a:rPr lang="es-MX" dirty="0"/>
              <a:t>5</a:t>
            </a:r>
            <a:r>
              <a:rPr lang="es-MX" dirty="0" smtClean="0"/>
              <a:t>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97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5900"/>
              </p:ext>
            </p:extLst>
          </p:nvPr>
        </p:nvGraphicFramePr>
        <p:xfrm>
          <a:off x="496390" y="940528"/>
          <a:ext cx="10880200" cy="2782589"/>
        </p:xfrm>
        <a:graphic>
          <a:graphicData uri="http://schemas.openxmlformats.org/drawingml/2006/table">
            <a:tbl>
              <a:tblPr firstRow="1" firstCol="1" bandRow="1"/>
              <a:tblGrid>
                <a:gridCol w="953587">
                  <a:extLst>
                    <a:ext uri="{9D8B030D-6E8A-4147-A177-3AD203B41FA5}">
                      <a16:colId xmlns="" xmlns:a16="http://schemas.microsoft.com/office/drawing/2014/main" val="2824384908"/>
                    </a:ext>
                  </a:extLst>
                </a:gridCol>
                <a:gridCol w="3652549">
                  <a:extLst>
                    <a:ext uri="{9D8B030D-6E8A-4147-A177-3AD203B41FA5}">
                      <a16:colId xmlns="" xmlns:a16="http://schemas.microsoft.com/office/drawing/2014/main" val="4032234781"/>
                    </a:ext>
                  </a:extLst>
                </a:gridCol>
                <a:gridCol w="1010891">
                  <a:extLst>
                    <a:ext uri="{9D8B030D-6E8A-4147-A177-3AD203B41FA5}">
                      <a16:colId xmlns="" xmlns:a16="http://schemas.microsoft.com/office/drawing/2014/main" val="3346915735"/>
                    </a:ext>
                  </a:extLst>
                </a:gridCol>
                <a:gridCol w="1573481">
                  <a:extLst>
                    <a:ext uri="{9D8B030D-6E8A-4147-A177-3AD203B41FA5}">
                      <a16:colId xmlns="" xmlns:a16="http://schemas.microsoft.com/office/drawing/2014/main" val="3145112691"/>
                    </a:ext>
                  </a:extLst>
                </a:gridCol>
                <a:gridCol w="1850122">
                  <a:extLst>
                    <a:ext uri="{9D8B030D-6E8A-4147-A177-3AD203B41FA5}">
                      <a16:colId xmlns="" xmlns:a16="http://schemas.microsoft.com/office/drawing/2014/main" val="1488291603"/>
                    </a:ext>
                  </a:extLst>
                </a:gridCol>
                <a:gridCol w="1839570">
                  <a:extLst>
                    <a:ext uri="{9D8B030D-6E8A-4147-A177-3AD203B41FA5}">
                      <a16:colId xmlns="" xmlns:a16="http://schemas.microsoft.com/office/drawing/2014/main" val="3161034484"/>
                    </a:ext>
                  </a:extLst>
                </a:gridCol>
              </a:tblGrid>
              <a:tr h="23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Actividades, Organización y Consignas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 y tiempo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513736"/>
                  </a:ext>
                </a:extLst>
              </a:tr>
              <a:tr h="70519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</a:t>
                      </a:r>
                      <a:r>
                        <a:rPr lang="es-MX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es la saludable?</a:t>
                      </a:r>
                      <a:endParaRPr lang="es-MX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Inicio: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algunas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¿Sabes cual es la comida saludable?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es la comida chatarra?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Colorea, recorta y pega los alimentos dependiendo donde es su ubicación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Cierre: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 las preguntas: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¿Las colocaste correctamente?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¿En donde hubo más?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hará en el salón y durará </a:t>
                      </a: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hará en el salón y durará 5</a:t>
                      </a:r>
                      <a:r>
                        <a:rPr lang="es-MX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Imágenes</a:t>
                      </a: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Pegamento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Tijeras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Colores</a:t>
                      </a:r>
                      <a:endParaRPr lang="es-MX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Compara, iguala y clasifica colecciones con base en la cantidad de elementos</a:t>
                      </a: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966693"/>
                  </a:ext>
                </a:extLst>
              </a:tr>
              <a:tr h="1815285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Énfasis: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 y clasifica colecciones con base en la cantidad de elementos</a:t>
                      </a: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47" marR="2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4202949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8177349" y="93044"/>
            <a:ext cx="3722913" cy="62541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Martes </a:t>
            </a:r>
            <a:r>
              <a:rPr lang="es-MX" dirty="0"/>
              <a:t>5</a:t>
            </a:r>
            <a:r>
              <a:rPr lang="es-MX" dirty="0" smtClean="0"/>
              <a:t> de septiembre del 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7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6788</TotalTime>
  <Words>5566</Words>
  <Application>Microsoft Office PowerPoint</Application>
  <PresentationFormat>Panorámica</PresentationFormat>
  <Paragraphs>1762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Bodoni MT</vt:lpstr>
      <vt:lpstr>Calibri</vt:lpstr>
      <vt:lpstr>Calibri Light</vt:lpstr>
      <vt:lpstr>Copperplate Gothic Light</vt:lpstr>
      <vt:lpstr>Corbel</vt:lpstr>
      <vt:lpstr>Courier New</vt:lpstr>
      <vt:lpstr>Times New Roman</vt:lpstr>
      <vt:lpstr>Tema de Office</vt:lpstr>
      <vt:lpstr>Base</vt:lpstr>
      <vt:lpstr>ESCUELA NORMAL DE EDUCACIÓN PREESCOLAR  LICENCIATURA EN EDUCACIÓN PREESCOLAR   CICLO ESCOLAR 2022 – 2023</vt:lpstr>
      <vt:lpstr>Jardín de Niños “Justo Sierra T.M” Clave:05EJN0072U        Zona Escolar: 103</vt:lpstr>
      <vt:lpstr>Presentación de PowerPoint</vt:lpstr>
      <vt:lpstr>Presentación de PowerPoint</vt:lpstr>
      <vt:lpstr>Cronograma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ESCUELA NORMAL DE EDUCACIÓN PREESCOLAR  LICENCIATURA EN EDUCACIÓN PREESCOLAR   CICLO ESCOLAR 2022 – 2023</vt:lpstr>
      <vt:lpstr>Jardín de Niños “Justo Sierra T.M” Clave:05EJN0072U       Zona Escolar: 103</vt:lpstr>
      <vt:lpstr>Presentación de PowerPoint</vt:lpstr>
      <vt:lpstr>Presentación de PowerPoint</vt:lpstr>
      <vt:lpstr>Cronograma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LICENCIATURA EN EDUCACIÓN PREESCOLAR  CICLO ESCOLAR 2022 - 2023</dc:title>
  <dc:creator>USUARIO</dc:creator>
  <cp:lastModifiedBy>Cuenta Microsoft</cp:lastModifiedBy>
  <cp:revision>327</cp:revision>
  <dcterms:created xsi:type="dcterms:W3CDTF">2022-09-27T02:01:25Z</dcterms:created>
  <dcterms:modified xsi:type="dcterms:W3CDTF">2023-08-31T18:56:54Z</dcterms:modified>
</cp:coreProperties>
</file>